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286" r:id="rId4"/>
    <p:sldId id="315" r:id="rId5"/>
    <p:sldId id="289" r:id="rId6"/>
    <p:sldId id="291" r:id="rId7"/>
    <p:sldId id="314" r:id="rId8"/>
    <p:sldId id="293" r:id="rId9"/>
    <p:sldId id="295" r:id="rId10"/>
    <p:sldId id="296" r:id="rId11"/>
    <p:sldId id="294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9" r:id="rId20"/>
    <p:sldId id="313" r:id="rId21"/>
    <p:sldId id="311" r:id="rId22"/>
    <p:sldId id="316" r:id="rId23"/>
    <p:sldId id="312" r:id="rId24"/>
    <p:sldId id="30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46" autoAdjust="0"/>
  </p:normalViewPr>
  <p:slideViewPr>
    <p:cSldViewPr>
      <p:cViewPr>
        <p:scale>
          <a:sx n="90" d="100"/>
          <a:sy n="90" d="100"/>
        </p:scale>
        <p:origin x="-96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8EC2-9B1D-4DFE-919B-131849E8E6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9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1447800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Sparse Matrix-Vector Multiply on the</a:t>
            </a:r>
            <a:br>
              <a:rPr lang="en-US" sz="2800" dirty="0">
                <a:latin typeface="Verdana" charset="0"/>
              </a:rPr>
            </a:br>
            <a:r>
              <a:rPr lang="en-US" sz="2800" dirty="0">
                <a:latin typeface="Verdana" charset="0"/>
              </a:rPr>
              <a:t>Texas Instruments C6678 </a:t>
            </a:r>
            <a:br>
              <a:rPr lang="en-US" sz="2800" dirty="0">
                <a:latin typeface="Verdana" charset="0"/>
              </a:rPr>
            </a:br>
            <a:r>
              <a:rPr lang="en-US" sz="2800" dirty="0">
                <a:latin typeface="Verdana" charset="0"/>
              </a:rPr>
              <a:t>Digital Signal Processor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sz="2800" dirty="0" smtClean="0"/>
              <a:t>Yang </a:t>
            </a:r>
            <a:r>
              <a:rPr lang="en-US" sz="2800" dirty="0" err="1" smtClean="0"/>
              <a:t>Gao</a:t>
            </a:r>
            <a:r>
              <a:rPr lang="en-US" sz="2800" dirty="0" smtClean="0"/>
              <a:t> and Dr. Jason D. </a:t>
            </a:r>
            <a:r>
              <a:rPr lang="en-US" sz="2800" dirty="0" err="1" smtClean="0"/>
              <a:t>Bakos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62400" y="53340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Application-Specific </a:t>
            </a:r>
            <a:r>
              <a:rPr lang="en-US" b="1" dirty="0" smtClean="0"/>
              <a:t>Systems, Architectures, </a:t>
            </a:r>
            <a:r>
              <a:rPr lang="en-US" b="1" dirty="0"/>
              <a:t>and </a:t>
            </a:r>
            <a:r>
              <a:rPr lang="en-US" b="1" dirty="0" smtClean="0"/>
              <a:t>Processors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24200" y="1383268"/>
            <a:ext cx="5791199" cy="4712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Loop Unroll and Predicate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10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5980" y="3604142"/>
            <a:ext cx="3130619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16731" y="1984891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buffer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968931" y="197536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r>
              <a:rPr lang="en-US" dirty="0" smtClean="0"/>
              <a:t> buffer</a:t>
            </a:r>
            <a:endParaRPr lang="en-US" dirty="0"/>
          </a:p>
        </p:txBody>
      </p:sp>
      <p:cxnSp>
        <p:nvCxnSpPr>
          <p:cNvPr id="70" name="Elbow Connector 69"/>
          <p:cNvCxnSpPr>
            <a:stCxn id="14" idx="3"/>
            <a:endCxn id="53" idx="0"/>
          </p:cNvCxnSpPr>
          <p:nvPr/>
        </p:nvCxnSpPr>
        <p:spPr>
          <a:xfrm flipH="1" flipV="1">
            <a:off x="7950131" y="1984891"/>
            <a:ext cx="406468" cy="2255580"/>
          </a:xfrm>
          <a:prstGeom prst="bentConnector4">
            <a:avLst>
              <a:gd name="adj1" fmla="val -87469"/>
              <a:gd name="adj2" fmla="val 11013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2"/>
          </p:cNvCxnSpPr>
          <p:nvPr/>
        </p:nvCxnSpPr>
        <p:spPr>
          <a:xfrm>
            <a:off x="6502331" y="2813566"/>
            <a:ext cx="0" cy="790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3" idx="2"/>
          </p:cNvCxnSpPr>
          <p:nvPr/>
        </p:nvCxnSpPr>
        <p:spPr>
          <a:xfrm>
            <a:off x="7950131" y="2823091"/>
            <a:ext cx="0" cy="781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467600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write back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959531" y="2985016"/>
            <a:ext cx="533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54" idx="3"/>
            <a:endCxn id="53" idx="1"/>
          </p:cNvCxnSpPr>
          <p:nvPr/>
        </p:nvCxnSpPr>
        <p:spPr>
          <a:xfrm>
            <a:off x="7035731" y="2394466"/>
            <a:ext cx="3810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0"/>
          </p:cNvCxnSpPr>
          <p:nvPr/>
        </p:nvCxnSpPr>
        <p:spPr>
          <a:xfrm flipV="1">
            <a:off x="7226231" y="2394466"/>
            <a:ext cx="0" cy="590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7245281" y="3366016"/>
            <a:ext cx="0" cy="238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59331" y="1981200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5549831" y="2286000"/>
            <a:ext cx="0" cy="131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33800" y="3859471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buffer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00600" y="4272221"/>
            <a:ext cx="4063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6" idx="1"/>
            <a:endCxn id="45" idx="0"/>
          </p:cNvCxnSpPr>
          <p:nvPr/>
        </p:nvCxnSpPr>
        <p:spPr>
          <a:xfrm rot="10800000" flipV="1">
            <a:off x="4267201" y="2133599"/>
            <a:ext cx="1092131" cy="172587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21200" y="1371600"/>
            <a:ext cx="289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Accumulate Loop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9331" y="3892550"/>
            <a:ext cx="312420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prod[i+1]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80050" y="4191000"/>
            <a:ext cx="320675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i+K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A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cc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3357533"/>
            <a:ext cx="2946400" cy="2662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hangingPunct="0">
              <a:spcBef>
                <a:spcPts val="325"/>
              </a:spcBef>
            </a:pPr>
            <a:r>
              <a:rPr lang="en-US" b="1" dirty="0">
                <a:latin typeface="Verdana" charset="0"/>
              </a:rPr>
              <a:t>The accumulate loop </a:t>
            </a:r>
            <a:r>
              <a:rPr lang="en-US" dirty="0">
                <a:latin typeface="Verdana" charset="0"/>
              </a:rPr>
              <a:t>is </a:t>
            </a:r>
            <a:r>
              <a:rPr lang="en-US" b="1" dirty="0">
                <a:solidFill>
                  <a:srgbClr val="FF0000"/>
                </a:solidFill>
                <a:latin typeface="Verdana" charset="0"/>
              </a:rPr>
              <a:t>manually unrolled </a:t>
            </a:r>
            <a:r>
              <a:rPr lang="en-US" dirty="0">
                <a:latin typeface="Verdana" charset="0"/>
              </a:rPr>
              <a:t>by </a:t>
            </a:r>
            <a:r>
              <a:rPr lang="en-US" dirty="0" smtClean="0">
                <a:latin typeface="Verdana" charset="0"/>
              </a:rPr>
              <a:t>8</a:t>
            </a:r>
            <a:endParaRPr lang="en-US" dirty="0">
              <a:latin typeface="Verdana" charset="0"/>
            </a:endParaRPr>
          </a:p>
          <a:p>
            <a:pPr hangingPunct="0">
              <a:spcBef>
                <a:spcPts val="325"/>
              </a:spcBef>
            </a:pPr>
            <a:endParaRPr lang="en-US" b="1" dirty="0" smtClean="0">
              <a:solidFill>
                <a:srgbClr val="FF0000"/>
              </a:solidFill>
              <a:latin typeface="Verdana" charset="0"/>
            </a:endParaRPr>
          </a:p>
          <a:p>
            <a:pPr hangingPunct="0">
              <a:spcBef>
                <a:spcPts val="325"/>
              </a:spcBef>
            </a:pPr>
            <a:r>
              <a:rPr lang="en-US" b="1" dirty="0" smtClean="0">
                <a:solidFill>
                  <a:srgbClr val="FF0000"/>
                </a:solidFill>
                <a:latin typeface="Verdana" charset="0"/>
              </a:rPr>
              <a:t>Predicate </a:t>
            </a:r>
            <a:r>
              <a:rPr lang="en-US" b="1" dirty="0">
                <a:solidFill>
                  <a:srgbClr val="FF0000"/>
                </a:solidFill>
                <a:latin typeface="Verdana" charset="0"/>
              </a:rPr>
              <a:t>instructions </a:t>
            </a:r>
            <a:r>
              <a:rPr lang="en-US" dirty="0">
                <a:latin typeface="Verdana" charset="0"/>
              </a:rPr>
              <a:t>are applied to replace the if-statements in </a:t>
            </a:r>
            <a:r>
              <a:rPr lang="en-US" b="1" dirty="0">
                <a:solidFill>
                  <a:srgbClr val="FF0000"/>
                </a:solidFill>
                <a:latin typeface="Verdana" charset="0"/>
              </a:rPr>
              <a:t>assembly</a:t>
            </a:r>
            <a:r>
              <a:rPr lang="en-US" dirty="0">
                <a:latin typeface="Verdana" charset="0"/>
              </a:rPr>
              <a:t>.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1800" y="5105400"/>
            <a:ext cx="2235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4109" y="6135469"/>
            <a:ext cx="535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1.63 </a:t>
            </a:r>
            <a:r>
              <a:rPr lang="en-US" dirty="0" err="1" smtClean="0"/>
              <a:t>Gflops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50.1% cycles were uncovered memory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216330" y="1383268"/>
            <a:ext cx="4546669" cy="4712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383268"/>
            <a:ext cx="3657600" cy="471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Loop Fission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11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945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buffer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27945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 buffer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37851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buffer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87930" y="3591442"/>
            <a:ext cx="3022669" cy="1760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Acc+prod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y[row]*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+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193726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" y="5448300"/>
            <a:ext cx="1943100" cy="571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α *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 * 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990599" y="3632716"/>
            <a:ext cx="1" cy="18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  <a:endCxn id="7" idx="1"/>
          </p:cNvCxnSpPr>
          <p:nvPr/>
        </p:nvCxnSpPr>
        <p:spPr>
          <a:xfrm rot="16200000" flipH="1">
            <a:off x="2381250" y="3766066"/>
            <a:ext cx="5715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" idx="2"/>
            <a:endCxn id="16" idx="0"/>
          </p:cNvCxnSpPr>
          <p:nvPr/>
        </p:nvCxnSpPr>
        <p:spPr>
          <a:xfrm rot="5400000">
            <a:off x="1997333" y="4092833"/>
            <a:ext cx="824984" cy="18859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3"/>
          </p:cNvCxnSpPr>
          <p:nvPr/>
        </p:nvCxnSpPr>
        <p:spPr>
          <a:xfrm>
            <a:off x="2438400" y="5734050"/>
            <a:ext cx="17779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14600" y="536471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product results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264331" y="1984891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buffer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816531" y="197536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r>
              <a:rPr lang="en-US" dirty="0" smtClean="0"/>
              <a:t> buffer</a:t>
            </a:r>
            <a:endParaRPr lang="en-US" dirty="0"/>
          </a:p>
        </p:txBody>
      </p:sp>
      <p:cxnSp>
        <p:nvCxnSpPr>
          <p:cNvPr id="70" name="Elbow Connector 69"/>
          <p:cNvCxnSpPr>
            <a:stCxn id="14" idx="3"/>
            <a:endCxn id="53" idx="0"/>
          </p:cNvCxnSpPr>
          <p:nvPr/>
        </p:nvCxnSpPr>
        <p:spPr>
          <a:xfrm flipH="1" flipV="1">
            <a:off x="7797731" y="1984891"/>
            <a:ext cx="812868" cy="2486839"/>
          </a:xfrm>
          <a:prstGeom prst="bentConnector4">
            <a:avLst>
              <a:gd name="adj1" fmla="val -10937"/>
              <a:gd name="adj2" fmla="val 1091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5" idx="1"/>
            <a:endCxn id="5" idx="0"/>
          </p:cNvCxnSpPr>
          <p:nvPr/>
        </p:nvCxnSpPr>
        <p:spPr>
          <a:xfrm rot="10800000" flipV="1">
            <a:off x="990600" y="2089666"/>
            <a:ext cx="2438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1"/>
            <a:endCxn id="6" idx="0"/>
          </p:cNvCxnSpPr>
          <p:nvPr/>
        </p:nvCxnSpPr>
        <p:spPr>
          <a:xfrm rot="10800000" flipV="1">
            <a:off x="2514600" y="2089666"/>
            <a:ext cx="914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2"/>
          </p:cNvCxnSpPr>
          <p:nvPr/>
        </p:nvCxnSpPr>
        <p:spPr>
          <a:xfrm>
            <a:off x="6349931" y="2813566"/>
            <a:ext cx="0" cy="790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3" idx="2"/>
          </p:cNvCxnSpPr>
          <p:nvPr/>
        </p:nvCxnSpPr>
        <p:spPr>
          <a:xfrm>
            <a:off x="7797731" y="2823091"/>
            <a:ext cx="0" cy="781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3716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315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write back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807131" y="2985016"/>
            <a:ext cx="533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54" idx="3"/>
            <a:endCxn id="53" idx="1"/>
          </p:cNvCxnSpPr>
          <p:nvPr/>
        </p:nvCxnSpPr>
        <p:spPr>
          <a:xfrm>
            <a:off x="6883331" y="2394466"/>
            <a:ext cx="3810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0"/>
          </p:cNvCxnSpPr>
          <p:nvPr/>
        </p:nvCxnSpPr>
        <p:spPr>
          <a:xfrm flipV="1">
            <a:off x="7073831" y="2394466"/>
            <a:ext cx="0" cy="590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7092881" y="3366016"/>
            <a:ext cx="0" cy="238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06931" y="1981200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9" y="1383268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Product Loop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67200" y="5181600"/>
            <a:ext cx="1066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buffer</a:t>
            </a:r>
            <a:endParaRPr lang="en-US" dirty="0"/>
          </a:p>
        </p:txBody>
      </p:sp>
      <p:cxnSp>
        <p:nvCxnSpPr>
          <p:cNvPr id="22" name="Elbow Connector 21"/>
          <p:cNvCxnSpPr>
            <a:stCxn id="36" idx="1"/>
            <a:endCxn id="45" idx="0"/>
          </p:cNvCxnSpPr>
          <p:nvPr/>
        </p:nvCxnSpPr>
        <p:spPr>
          <a:xfrm rot="10800000" flipV="1">
            <a:off x="4800601" y="2133600"/>
            <a:ext cx="406331" cy="30480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68800" y="1371600"/>
            <a:ext cx="289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Accumulate Loop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37" name="Elbow Connector 36"/>
          <p:cNvCxnSpPr>
            <a:stCxn id="45" idx="3"/>
            <a:endCxn id="14" idx="1"/>
          </p:cNvCxnSpPr>
          <p:nvPr/>
        </p:nvCxnSpPr>
        <p:spPr>
          <a:xfrm flipV="1">
            <a:off x="5334000" y="4471730"/>
            <a:ext cx="253930" cy="1128970"/>
          </a:xfrm>
          <a:prstGeom prst="bentConnector3">
            <a:avLst>
              <a:gd name="adj1" fmla="val 199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6" idx="2"/>
          </p:cNvCxnSpPr>
          <p:nvPr/>
        </p:nvCxnSpPr>
        <p:spPr>
          <a:xfrm rot="16200000" flipH="1">
            <a:off x="4954277" y="2729154"/>
            <a:ext cx="1305442" cy="41913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34109" y="6135469"/>
            <a:ext cx="535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2.08 </a:t>
            </a:r>
            <a:r>
              <a:rPr lang="en-US" dirty="0" err="1" smtClean="0"/>
              <a:t>Gflops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36.6% cycles were uncovered memory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371600" y="1383268"/>
            <a:ext cx="6781799" cy="4941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Adaptive Row Pointer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828800" y="6324600"/>
            <a:ext cx="6400800" cy="304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12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1781" y="4191000"/>
            <a:ext cx="287655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54731" y="1838325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buffer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206931" y="1828800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r>
              <a:rPr lang="en-US" dirty="0" smtClean="0"/>
              <a:t> buffer</a:t>
            </a:r>
            <a:endParaRPr lang="en-US" dirty="0"/>
          </a:p>
        </p:txBody>
      </p:sp>
      <p:cxnSp>
        <p:nvCxnSpPr>
          <p:cNvPr id="70" name="Elbow Connector 69"/>
          <p:cNvCxnSpPr>
            <a:stCxn id="14" idx="3"/>
            <a:endCxn id="53" idx="0"/>
          </p:cNvCxnSpPr>
          <p:nvPr/>
        </p:nvCxnSpPr>
        <p:spPr>
          <a:xfrm flipH="1" flipV="1">
            <a:off x="7188131" y="1838325"/>
            <a:ext cx="330200" cy="2989004"/>
          </a:xfrm>
          <a:prstGeom prst="bentConnector4">
            <a:avLst>
              <a:gd name="adj1" fmla="val -130769"/>
              <a:gd name="adj2" fmla="val 10764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2"/>
          </p:cNvCxnSpPr>
          <p:nvPr/>
        </p:nvCxnSpPr>
        <p:spPr>
          <a:xfrm>
            <a:off x="5740331" y="2667000"/>
            <a:ext cx="0" cy="790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3" idx="2"/>
          </p:cNvCxnSpPr>
          <p:nvPr/>
        </p:nvCxnSpPr>
        <p:spPr>
          <a:xfrm>
            <a:off x="7188131" y="2676525"/>
            <a:ext cx="0" cy="781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7056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write back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197531" y="2838450"/>
            <a:ext cx="533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54" idx="3"/>
            <a:endCxn id="53" idx="1"/>
          </p:cNvCxnSpPr>
          <p:nvPr/>
        </p:nvCxnSpPr>
        <p:spPr>
          <a:xfrm>
            <a:off x="6273731" y="2247900"/>
            <a:ext cx="3810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0"/>
          </p:cNvCxnSpPr>
          <p:nvPr/>
        </p:nvCxnSpPr>
        <p:spPr>
          <a:xfrm flipV="1">
            <a:off x="6464231" y="2247900"/>
            <a:ext cx="0" cy="590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483281" y="3219450"/>
            <a:ext cx="0" cy="238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97331" y="1834634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4787831" y="2139434"/>
            <a:ext cx="0" cy="1318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819400" y="2543175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buffer</a:t>
            </a:r>
            <a:endParaRPr lang="en-US" dirty="0"/>
          </a:p>
        </p:txBody>
      </p:sp>
      <p:cxnSp>
        <p:nvCxnSpPr>
          <p:cNvPr id="22" name="Elbow Connector 21"/>
          <p:cNvCxnSpPr>
            <a:stCxn id="36" idx="1"/>
            <a:endCxn id="45" idx="0"/>
          </p:cNvCxnSpPr>
          <p:nvPr/>
        </p:nvCxnSpPr>
        <p:spPr>
          <a:xfrm rot="10800000" flipV="1">
            <a:off x="3352801" y="1987033"/>
            <a:ext cx="1244531" cy="55614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59200" y="1371600"/>
            <a:ext cx="289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Accumulate Loop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75131" y="4479408"/>
            <a:ext cx="287655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prod[i+1]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5850" y="4777858"/>
            <a:ext cx="287655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i+K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6631" y="4204216"/>
            <a:ext cx="2876550" cy="1272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Acc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 +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Acc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 +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prod[i+1]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+ prod[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i+K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3180" y="3470277"/>
            <a:ext cx="3435420" cy="4159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if(</a:t>
            </a:r>
            <a:r>
              <a:rPr lang="en-US" sz="1600" b="1" dirty="0" err="1" smtClean="0">
                <a:solidFill>
                  <a:schemeClr val="bg1"/>
                </a:solidFill>
              </a:rPr>
              <a:t>ptr</a:t>
            </a:r>
            <a:r>
              <a:rPr lang="en-US" sz="1600" b="1" dirty="0" smtClean="0">
                <a:solidFill>
                  <a:schemeClr val="bg1"/>
                </a:solidFill>
              </a:rPr>
              <a:t>[row+1]-</a:t>
            </a:r>
            <a:r>
              <a:rPr lang="en-US" sz="1600" b="1" dirty="0" err="1" smtClean="0">
                <a:solidFill>
                  <a:schemeClr val="bg1"/>
                </a:solidFill>
              </a:rPr>
              <a:t>ptr</a:t>
            </a:r>
            <a:r>
              <a:rPr lang="en-US" sz="1600" b="1" dirty="0" smtClean="0">
                <a:solidFill>
                  <a:schemeClr val="bg1"/>
                </a:solidFill>
              </a:rPr>
              <a:t>[row]) &gt;K</a:t>
            </a:r>
          </a:p>
        </p:txBody>
      </p:sp>
      <p:cxnSp>
        <p:nvCxnSpPr>
          <p:cNvPr id="9" name="Elbow Connector 8"/>
          <p:cNvCxnSpPr>
            <a:stCxn id="45" idx="2"/>
            <a:endCxn id="28" idx="1"/>
          </p:cNvCxnSpPr>
          <p:nvPr/>
        </p:nvCxnSpPr>
        <p:spPr>
          <a:xfrm rot="16200000" flipH="1">
            <a:off x="3734558" y="2999617"/>
            <a:ext cx="296864" cy="10603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8" idx="2"/>
            <a:endCxn id="27" idx="0"/>
          </p:cNvCxnSpPr>
          <p:nvPr/>
        </p:nvCxnSpPr>
        <p:spPr>
          <a:xfrm rot="5400000">
            <a:off x="4393891" y="2467216"/>
            <a:ext cx="318015" cy="3155984"/>
          </a:xfrm>
          <a:prstGeom prst="bentConnector3">
            <a:avLst>
              <a:gd name="adj1" fmla="val 1805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48312" y="3886201"/>
            <a:ext cx="1" cy="318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7" idx="2"/>
            <a:endCxn id="53" idx="0"/>
          </p:cNvCxnSpPr>
          <p:nvPr/>
        </p:nvCxnSpPr>
        <p:spPr>
          <a:xfrm rot="5400000" flipH="1" flipV="1">
            <a:off x="3262243" y="1550987"/>
            <a:ext cx="3638549" cy="4213225"/>
          </a:xfrm>
          <a:prstGeom prst="bentConnector5">
            <a:avLst>
              <a:gd name="adj1" fmla="val -19547"/>
              <a:gd name="adj2" fmla="val 118312"/>
              <a:gd name="adj3" fmla="val 10628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Test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34061"/>
              </p:ext>
            </p:extLst>
          </p:nvPr>
        </p:nvGraphicFramePr>
        <p:xfrm>
          <a:off x="836612" y="1617660"/>
          <a:ext cx="7469188" cy="3868740"/>
        </p:xfrm>
        <a:graphic>
          <a:graphicData uri="http://schemas.openxmlformats.org/drawingml/2006/table">
            <a:tbl>
              <a:tblPr/>
              <a:tblGrid>
                <a:gridCol w="1676400"/>
                <a:gridCol w="1309688"/>
                <a:gridCol w="1495425"/>
                <a:gridCol w="1493837"/>
                <a:gridCol w="1493838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i5 650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MKL</a:t>
                      </a:r>
                    </a:p>
                  </a:txBody>
                  <a:tcPr marT="615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GTX680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CUSPARSE</a:t>
                      </a:r>
                    </a:p>
                  </a:txBody>
                  <a:tcPr marT="615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GTX650Ti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CUSPARSE</a:t>
                      </a:r>
                    </a:p>
                  </a:txBody>
                  <a:tcPr marT="615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C66</a:t>
                      </a:r>
                    </a:p>
                  </a:txBody>
                  <a:tcPr marT="615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Architecture</a:t>
                      </a: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Clarkdale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Kepler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Kepler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Shannon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Process(nm)</a:t>
                      </a: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32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28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28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45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Memory throughput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(GB/s)</a:t>
                      </a: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21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192.3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86.4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12.8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TDP (W)</a:t>
                      </a: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73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195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D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Single precision performance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Gflops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26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3090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1425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128</a:t>
                      </a:r>
                    </a:p>
                  </a:txBody>
                  <a:tcPr marT="61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Analyzer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14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6" name="Picture 2" descr="http://c417441.r41.cf2.rackcdn.com/uploaded/wt500_front_l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242" y="1371600"/>
            <a:ext cx="3397758" cy="2971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32255" y="3322319"/>
            <a:ext cx="1676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PSU with EVM board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8531687">
            <a:off x="3579823" y="4460744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9200" y="2133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1371600"/>
            <a:ext cx="1676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Power Socket Provide by WT500</a:t>
            </a: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488657">
            <a:off x="4234684" y="2804746"/>
            <a:ext cx="533400" cy="381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9442" y="270367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110 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6042" y="446657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4" y="3255674"/>
            <a:ext cx="3246715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15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2971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hangingPunct="0">
              <a:spcBef>
                <a:spcPts val="363"/>
              </a:spcBef>
              <a:buFont typeface="Symbol" charset="2"/>
              <a:buChar char=""/>
            </a:pPr>
            <a:r>
              <a:rPr lang="en-US" dirty="0">
                <a:latin typeface="Verdana" charset="0"/>
              </a:rPr>
              <a:t>Tri-diagonal</a:t>
            </a:r>
          </a:p>
          <a:p>
            <a:pPr hangingPunct="0">
              <a:spcBef>
                <a:spcPts val="363"/>
              </a:spcBef>
              <a:buClrTx/>
              <a:buSzTx/>
              <a:buFontTx/>
              <a:buNone/>
            </a:pPr>
            <a:endParaRPr lang="en-US" dirty="0">
              <a:latin typeface="Verdana" charset="0"/>
            </a:endParaRPr>
          </a:p>
          <a:p>
            <a:pPr hangingPunct="0">
              <a:spcBef>
                <a:spcPts val="363"/>
              </a:spcBef>
              <a:buClrTx/>
              <a:buSzTx/>
              <a:buFontTx/>
              <a:buNone/>
            </a:pPr>
            <a:endParaRPr lang="en-US" dirty="0">
              <a:latin typeface="Verdana" charset="0"/>
            </a:endParaRPr>
          </a:p>
          <a:p>
            <a:pPr hangingPunct="0">
              <a:spcBef>
                <a:spcPts val="363"/>
              </a:spcBef>
              <a:buClrTx/>
              <a:buSzTx/>
              <a:buFontTx/>
              <a:buNone/>
            </a:pPr>
            <a:endParaRPr lang="en-US" dirty="0">
              <a:latin typeface="Verdana" charset="0"/>
            </a:endParaRPr>
          </a:p>
          <a:p>
            <a:pPr hangingPunct="0">
              <a:spcBef>
                <a:spcPts val="363"/>
              </a:spcBef>
              <a:buClrTx/>
              <a:buSzTx/>
              <a:buFontTx/>
              <a:buNone/>
            </a:pPr>
            <a:endParaRPr lang="en-US" dirty="0">
              <a:latin typeface="Verdana" charset="0"/>
            </a:endParaRPr>
          </a:p>
          <a:p>
            <a:pPr hangingPunct="0">
              <a:spcBef>
                <a:spcPts val="363"/>
              </a:spcBef>
              <a:buClrTx/>
              <a:buSzTx/>
              <a:buFontTx/>
              <a:buNone/>
            </a:pPr>
            <a:endParaRPr lang="en-US" dirty="0">
              <a:latin typeface="Verdana" charset="0"/>
            </a:endParaRPr>
          </a:p>
          <a:p>
            <a:pPr hangingPunct="0">
              <a:spcBef>
                <a:spcPts val="363"/>
              </a:spcBef>
              <a:buFont typeface="Symbol" charset="2"/>
              <a:buChar char=""/>
            </a:pPr>
            <a:r>
              <a:rPr lang="en-US" dirty="0">
                <a:latin typeface="Verdana" charset="0"/>
              </a:rPr>
              <a:t>N-diagonal</a:t>
            </a:r>
          </a:p>
          <a:p>
            <a:pPr hangingPunct="0">
              <a:spcAft>
                <a:spcPts val="1425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	3 </a:t>
            </a:r>
            <a:r>
              <a:rPr lang="en-US" sz="1600" dirty="0">
                <a:solidFill>
                  <a:srgbClr val="FF0000"/>
                </a:solidFill>
                <a:latin typeface="Verdana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 charset="0"/>
              </a:rPr>
              <a:t>501</a:t>
            </a:r>
          </a:p>
          <a:p>
            <a:pPr hangingPunct="0">
              <a:spcAft>
                <a:spcPts val="1425"/>
              </a:spcAft>
              <a:buClrTx/>
              <a:buSzTx/>
              <a:buFontTx/>
              <a:buNone/>
            </a:pPr>
            <a:endParaRPr lang="en-US" sz="1600" dirty="0">
              <a:latin typeface="Verdana" charset="0"/>
            </a:endParaRPr>
          </a:p>
          <a:p>
            <a:pPr hangingPunct="0">
              <a:spcBef>
                <a:spcPts val="363"/>
              </a:spcBef>
              <a:buFont typeface="Symbol" charset="2"/>
              <a:buChar char=""/>
            </a:pPr>
            <a:r>
              <a:rPr lang="en-US" dirty="0">
                <a:latin typeface="Verdana" charset="0"/>
              </a:rPr>
              <a:t>University of Florida sparse matrix collection</a:t>
            </a:r>
          </a:p>
          <a:p>
            <a:pPr hangingPunct="0">
              <a:spcBef>
                <a:spcPts val="363"/>
              </a:spcBef>
              <a:buFont typeface="Symbol" charset="2"/>
              <a:buChar char=""/>
            </a:pPr>
            <a:r>
              <a:rPr lang="en-US" dirty="0">
                <a:latin typeface="Verdana" charset="0"/>
              </a:rPr>
              <a:t>Matrix Market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90800" y="1371600"/>
            <a:ext cx="2286000" cy="2559050"/>
          </a:xfrm>
          <a:custGeom>
            <a:avLst/>
            <a:gdLst>
              <a:gd name="G0" fmla="*/ 6350 1 2"/>
              <a:gd name="G1" fmla="*/ 7110 1 2"/>
              <a:gd name="G2" fmla="+- 7110 0 0"/>
              <a:gd name="G3" fmla="+- 63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350" y="0"/>
                </a:lnTo>
                <a:lnTo>
                  <a:pt x="6350" y="7110"/>
                </a:lnTo>
                <a:lnTo>
                  <a:pt x="0" y="711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2,  4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 0,  0,   0,   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5,  4,  7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 0,   0,   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0,  </a:t>
            </a: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6,  2,  4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  0,   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0,  0,  </a:t>
            </a: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3, 10,  1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  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0,  0,  0,  </a:t>
            </a: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4,   6,   8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0,  0,  0,  0,   </a:t>
            </a:r>
            <a:r>
              <a:rPr lang="en-US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2,  12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B0F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14600" y="1371600"/>
            <a:ext cx="76200" cy="1600200"/>
          </a:xfrm>
          <a:custGeom>
            <a:avLst/>
            <a:gdLst>
              <a:gd name="G0" fmla="*/ 1 0 0"/>
              <a:gd name="G1" fmla="+- G0 0 50000"/>
              <a:gd name="G2" fmla="*/ 1 0 0"/>
              <a:gd name="G3" fmla="+- 34464 0 50000"/>
              <a:gd name="G4" fmla="?: G3 50000 34464"/>
              <a:gd name="G5" fmla="?: G1 G2 G3"/>
              <a:gd name="G6" fmla="+- 34464 0 G5"/>
              <a:gd name="G7" fmla="min G6 G5"/>
              <a:gd name="G8" fmla="*/ G7 1 2"/>
              <a:gd name="G9" fmla="min 212 4445"/>
              <a:gd name="G10" fmla="*/ G8 4445 1"/>
              <a:gd name="G11" fmla="*/ G10 1 G9"/>
              <a:gd name="G12" fmla="*/ 1 0 0"/>
              <a:gd name="G13" fmla="+- G12 0 8333"/>
              <a:gd name="G14" fmla="*/ 1 0 0"/>
              <a:gd name="G15" fmla="+- G11 0 8333"/>
              <a:gd name="G16" fmla="?: G15 8333 G11"/>
              <a:gd name="G17" fmla="?: G13 G14 G15"/>
              <a:gd name="G18" fmla="*/ G9 G17 1"/>
              <a:gd name="G19" fmla="*/ G18 1 34464"/>
              <a:gd name="G20" fmla="*/ 4445 G5 1"/>
              <a:gd name="G21" fmla="*/ G20 1 34464"/>
              <a:gd name="G22" fmla="+- G21 G19 0"/>
              <a:gd name="G23" fmla="*/ 1 0 0"/>
              <a:gd name="G24" fmla="+- G22 0 G23"/>
              <a:gd name="G25" fmla="*/ 212 1 2"/>
              <a:gd name="G26" fmla="*/ 1 35987 55552"/>
              <a:gd name="G27" fmla="*/ G26 13024 1"/>
              <a:gd name="G28" fmla="*/ G27 1 52096"/>
              <a:gd name="G29" fmla="cos G25 G28"/>
              <a:gd name="G30" fmla="*/ 1 35987 55552"/>
              <a:gd name="G31" fmla="*/ G30 13024 1"/>
              <a:gd name="G32" fmla="*/ G31 1 52096"/>
              <a:gd name="G33" fmla="sin G19 G32"/>
              <a:gd name="G34" fmla="+- 212 0 G29"/>
              <a:gd name="G35" fmla="+- G19 0 G33"/>
              <a:gd name="G36" fmla="+- 4445 G33 0"/>
              <a:gd name="G37" fmla="+- G36 0 G19"/>
              <a:gd name="G38" fmla="*/ 212 1 2"/>
              <a:gd name="G39" fmla="+- 212 0 0"/>
              <a:gd name="G40" fmla="+- 4445 0 0"/>
              <a:gd name="G41" fmla="+- 90 0 0"/>
              <a:gd name="G42" fmla="+- 90 0 0"/>
              <a:gd name="G43" fmla="*/ 1 0 0"/>
              <a:gd name="G44" fmla="+- 65446 0 0"/>
              <a:gd name="G45" fmla="+- 90 0 0"/>
              <a:gd name="G46" fmla="+- 65446 0 0"/>
              <a:gd name="G47" fmla="+- 180 0 0"/>
              <a:gd name="G48" fmla="+- 90 0 0"/>
              <a:gd name="G49" fmla="+- 90 0 0"/>
              <a:gd name="G50" fmla="+- 90 0 0"/>
              <a:gd name="G51" fmla="*/ 1 0 0"/>
              <a:gd name="G52" fmla="+- 65446 0 0"/>
              <a:gd name="G53" fmla="+- 90 0 0"/>
              <a:gd name="G54" fmla="+- 65446 0 0"/>
              <a:gd name="G55" fmla="+- 180 0 0"/>
              <a:gd name="G56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212" y="4445"/>
                </a:moveTo>
                <a:lnTo>
                  <a:pt x="106" y="-1053"/>
                </a:lnTo>
                <a:lnTo>
                  <a:pt x="90" y="90"/>
                </a:lnTo>
                <a:lnTo>
                  <a:pt x="106" y="-3058"/>
                </a:lnTo>
                <a:lnTo>
                  <a:pt x="106" y="-1053"/>
                </a:lnTo>
                <a:lnTo>
                  <a:pt x="1" y="65446"/>
                </a:lnTo>
                <a:lnTo>
                  <a:pt x="106" y="-1053"/>
                </a:lnTo>
                <a:close/>
              </a:path>
              <a:path fill="none">
                <a:moveTo>
                  <a:pt x="90" y="65446"/>
                </a:moveTo>
                <a:lnTo>
                  <a:pt x="106" y="-1053"/>
                </a:lnTo>
                <a:lnTo>
                  <a:pt x="180" y="90"/>
                </a:lnTo>
                <a:lnTo>
                  <a:pt x="212" y="4445"/>
                </a:lnTo>
                <a:lnTo>
                  <a:pt x="106" y="-1053"/>
                </a:lnTo>
                <a:lnTo>
                  <a:pt x="90" y="9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72000" y="1371600"/>
            <a:ext cx="76200" cy="1676400"/>
          </a:xfrm>
          <a:custGeom>
            <a:avLst/>
            <a:gdLst>
              <a:gd name="G0" fmla="*/ 1 0 0"/>
              <a:gd name="G1" fmla="+- G0 0 50000"/>
              <a:gd name="G2" fmla="*/ 1 0 0"/>
              <a:gd name="G3" fmla="+- 34464 0 50000"/>
              <a:gd name="G4" fmla="?: G3 50000 34464"/>
              <a:gd name="G5" fmla="?: G1 G2 G3"/>
              <a:gd name="G6" fmla="+- 34464 0 G5"/>
              <a:gd name="G7" fmla="min G6 G5"/>
              <a:gd name="G8" fmla="*/ G7 1 2"/>
              <a:gd name="G9" fmla="min 212 4657"/>
              <a:gd name="G10" fmla="*/ G8 4657 1"/>
              <a:gd name="G11" fmla="*/ G10 1 G9"/>
              <a:gd name="G12" fmla="*/ 1 0 0"/>
              <a:gd name="G13" fmla="+- G12 0 8333"/>
              <a:gd name="G14" fmla="*/ 1 0 0"/>
              <a:gd name="G15" fmla="+- G11 0 8333"/>
              <a:gd name="G16" fmla="?: G15 8333 G11"/>
              <a:gd name="G17" fmla="?: G13 G14 G15"/>
              <a:gd name="G18" fmla="*/ G9 G17 1"/>
              <a:gd name="G19" fmla="*/ G18 1 34464"/>
              <a:gd name="G20" fmla="*/ 4657 G5 1"/>
              <a:gd name="G21" fmla="*/ G20 1 34464"/>
              <a:gd name="G22" fmla="+- G21 0 G19"/>
              <a:gd name="G23" fmla="+- 4657 0 G19"/>
              <a:gd name="G24" fmla="*/ 212 1 2"/>
              <a:gd name="G25" fmla="*/ 1 35987 55552"/>
              <a:gd name="G26" fmla="*/ G25 13024 1"/>
              <a:gd name="G27" fmla="*/ G26 1 52096"/>
              <a:gd name="G28" fmla="cos G24 G27"/>
              <a:gd name="G29" fmla="*/ 1 35987 55552"/>
              <a:gd name="G30" fmla="*/ G29 13024 1"/>
              <a:gd name="G31" fmla="*/ G30 1 52096"/>
              <a:gd name="G32" fmla="sin G19 G31"/>
              <a:gd name="G33" fmla="*/ 1 0 0"/>
              <a:gd name="G34" fmla="+- G28 0 G33"/>
              <a:gd name="G35" fmla="+- G19 0 G32"/>
              <a:gd name="G36" fmla="+- 4657 G32 0"/>
              <a:gd name="G37" fmla="+- G36 0 G19"/>
              <a:gd name="G38" fmla="*/ 212 1 2"/>
              <a:gd name="G39" fmla="+- 212 0 0"/>
              <a:gd name="G40" fmla="+- 4657 0 0"/>
              <a:gd name="G41" fmla="+- 270 0 0"/>
              <a:gd name="G42" fmla="+- 90 0 0"/>
              <a:gd name="G43" fmla="+- 180 0 0"/>
              <a:gd name="G44" fmla="+- 65446 0 0"/>
              <a:gd name="G45" fmla="+- 270 0 0"/>
              <a:gd name="G46" fmla="+- 65446 0 0"/>
              <a:gd name="G47" fmla="*/ 1 0 0"/>
              <a:gd name="G48" fmla="+- 90 0 0"/>
              <a:gd name="G49" fmla="+- 270 0 0"/>
              <a:gd name="G50" fmla="+- 90 0 0"/>
              <a:gd name="G51" fmla="+- 180 0 0"/>
              <a:gd name="G52" fmla="+- 65446 0 0"/>
              <a:gd name="G53" fmla="+- 270 0 0"/>
              <a:gd name="G54" fmla="+- 65446 0 0"/>
              <a:gd name="G55" fmla="*/ 1 0 0"/>
              <a:gd name="G56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0" y="0"/>
                </a:moveTo>
                <a:lnTo>
                  <a:pt x="106" y="-1101"/>
                </a:lnTo>
                <a:lnTo>
                  <a:pt x="270" y="90"/>
                </a:lnTo>
                <a:lnTo>
                  <a:pt x="106" y="-998"/>
                </a:lnTo>
                <a:lnTo>
                  <a:pt x="106" y="-1101"/>
                </a:lnTo>
                <a:lnTo>
                  <a:pt x="180" y="65446"/>
                </a:lnTo>
                <a:lnTo>
                  <a:pt x="106" y="-1101"/>
                </a:lnTo>
                <a:close/>
              </a:path>
              <a:path fill="none">
                <a:moveTo>
                  <a:pt x="270" y="65446"/>
                </a:moveTo>
                <a:lnTo>
                  <a:pt x="106" y="5758"/>
                </a:lnTo>
                <a:lnTo>
                  <a:pt x="106" y="-1101"/>
                </a:lnTo>
                <a:lnTo>
                  <a:pt x="1" y="90"/>
                </a:lnTo>
                <a:lnTo>
                  <a:pt x="0" y="0"/>
                </a:lnTo>
                <a:lnTo>
                  <a:pt x="106" y="-1101"/>
                </a:lnTo>
                <a:lnTo>
                  <a:pt x="270" y="9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124200"/>
            <a:ext cx="55197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SpMV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N-diagonal </a:t>
            </a:r>
            <a:r>
              <a:rPr lang="en-US" dirty="0" smtClean="0">
                <a:latin typeface="Verdana" charset="0"/>
              </a:rPr>
              <a:t>Matrix</a:t>
            </a: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Generally, the C66 achieves ~2/3 CPU performance</a:t>
            </a:r>
            <a:endParaRPr lang="en-US" dirty="0">
              <a:latin typeface="Verdan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16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77" y="1752600"/>
            <a:ext cx="53530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charset="0"/>
              </a:rPr>
              <a:t>SpMV</a:t>
            </a:r>
            <a:r>
              <a:rPr lang="en-US" dirty="0">
                <a:latin typeface="Verdana" charset="0"/>
              </a:rPr>
              <a:t> </a:t>
            </a:r>
            <a:r>
              <a:rPr lang="en-US" dirty="0" err="1">
                <a:latin typeface="Verdana" charset="0"/>
              </a:rPr>
              <a:t>Gﬂops</a:t>
            </a:r>
            <a:r>
              <a:rPr lang="en-US" dirty="0">
                <a:latin typeface="Verdana" charset="0"/>
              </a:rPr>
              <a:t>/Watt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N-diagonal </a:t>
            </a:r>
            <a:r>
              <a:rPr lang="en-US" dirty="0" smtClean="0">
                <a:latin typeface="Verdana" charset="0"/>
              </a:rPr>
              <a:t>Matrix</a:t>
            </a: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C66 is equivalent to GPUs when N &gt; 51</a:t>
            </a:r>
            <a:endParaRPr lang="en-US" dirty="0">
              <a:latin typeface="Verdan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17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38" y="1823049"/>
            <a:ext cx="53054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Verdana" charset="0"/>
              </a:rPr>
              <a:t>Gflops</a:t>
            </a:r>
            <a:r>
              <a:rPr lang="en-US" dirty="0" smtClean="0">
                <a:latin typeface="Verdana" charset="0"/>
              </a:rPr>
              <a:t>/Watt for </a:t>
            </a:r>
            <a:r>
              <a:rPr lang="en-US" dirty="0" err="1" smtClean="0">
                <a:latin typeface="Verdana" charset="0"/>
              </a:rPr>
              <a:t>Nonsynthetic</a:t>
            </a:r>
            <a:r>
              <a:rPr lang="en-US" dirty="0" smtClean="0">
                <a:latin typeface="Verdana" charset="0"/>
              </a:rPr>
              <a:t> Matrices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838200"/>
          </a:xfrm>
        </p:spPr>
        <p:txBody>
          <a:bodyPr/>
          <a:lstStyle/>
          <a:p>
            <a:r>
              <a:rPr lang="en-US" dirty="0" smtClean="0"/>
              <a:t>C66 power efficiency also scales with density for real-world matrices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19" y="1524000"/>
            <a:ext cx="5838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Memory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19</a:t>
            </a:fld>
            <a:endParaRPr lang="en-US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447800"/>
                <a:ext cx="5516190" cy="66191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12(2∗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𝑜𝑝𝑠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𝑏𝑦𝑡𝑒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5516190" cy="6619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5200"/>
            <a:ext cx="6315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50074" y="3721576"/>
                <a:ext cx="1137747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∗12.8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74" y="3721576"/>
                <a:ext cx="113774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848475" y="3429000"/>
            <a:ext cx="4667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23856" y="4090908"/>
            <a:ext cx="452436" cy="212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62774" y="2425087"/>
            <a:ext cx="172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= 151</a:t>
            </a:r>
          </a:p>
          <a:p>
            <a:r>
              <a:rPr lang="en-US" dirty="0" smtClean="0"/>
              <a:t>rows = 208326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C6678 vs. Competing Coprocessors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95624"/>
              </p:ext>
            </p:extLst>
          </p:nvPr>
        </p:nvGraphicFramePr>
        <p:xfrm>
          <a:off x="1143000" y="1828800"/>
          <a:ext cx="6835140" cy="341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140"/>
                <a:gridCol w="1752600"/>
                <a:gridCol w="15240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Coprocessor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NVIDIA Tesla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K20X GPU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Intel Xeon Phi 5110p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TI C66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single precision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3.95 </a:t>
                      </a:r>
                      <a:r>
                        <a:rPr lang="en-US" sz="1600" smtClean="0"/>
                        <a:t>Tflops/s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2.12 </a:t>
                      </a:r>
                      <a:r>
                        <a:rPr lang="en-US" sz="1600" smtClean="0"/>
                        <a:t>Tflops/s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128 </a:t>
                      </a:r>
                      <a:r>
                        <a:rPr lang="en-US" sz="1600" smtClean="0"/>
                        <a:t>Gflops/s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Memory bandwidth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 GB/s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320</a:t>
                      </a:r>
                      <a:r>
                        <a:rPr lang="en-US" sz="1600" baseline="0" dirty="0" smtClean="0"/>
                        <a:t> GB/s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12.8 GB/s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Power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225 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225 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W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Primary programming</a:t>
                      </a:r>
                    </a:p>
                    <a:p>
                      <a:pPr algn="r"/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CUDA/</a:t>
                      </a:r>
                      <a:r>
                        <a:rPr lang="en-US" sz="1600" dirty="0" err="1" smtClean="0"/>
                        <a:t>OpenCL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OpenMP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None, but OpenMP/</a:t>
                      </a:r>
                    </a:p>
                    <a:p>
                      <a:pPr algn="ctr"/>
                      <a:r>
                        <a:rPr lang="en-US" sz="1600" dirty="0" err="1" smtClean="0"/>
                        <a:t>OpenCL</a:t>
                      </a:r>
                      <a:r>
                        <a:rPr lang="en-US" sz="1600" dirty="0" smtClean="0"/>
                        <a:t> in development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20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49162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21</a:t>
            </a:fld>
            <a:endParaRPr lang="en-US" dirty="0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24580"/>
              </p:ext>
            </p:extLst>
          </p:nvPr>
        </p:nvGraphicFramePr>
        <p:xfrm>
          <a:off x="2667000" y="2971800"/>
          <a:ext cx="434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804"/>
                <a:gridCol w="1371600"/>
                <a:gridCol w="162699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C66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66AK2H12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“Keystone-II”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CPU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x </a:t>
                      </a:r>
                      <a:r>
                        <a:rPr lang="en-US" sz="1400" dirty="0" smtClean="0"/>
                        <a:t>ARM A15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DSP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Cores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Cores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DSP L2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512 KB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1024 KB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DDR3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bit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x 72 bit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Process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 nm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 nm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Power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Keystone-II</a:t>
            </a:r>
          </a:p>
          <a:p>
            <a:pPr lvl="1"/>
            <a:r>
              <a:rPr lang="en-US" dirty="0" smtClean="0">
                <a:latin typeface="Verdana" charset="0"/>
              </a:rPr>
              <a:t>28 nm</a:t>
            </a:r>
          </a:p>
          <a:p>
            <a:pPr lvl="1"/>
            <a:r>
              <a:rPr lang="en-US" dirty="0" smtClean="0">
                <a:latin typeface="Verdana" charset="0"/>
              </a:rPr>
              <a:t>Doubles caches</a:t>
            </a:r>
          </a:p>
          <a:p>
            <a:pPr lvl="1"/>
            <a:r>
              <a:rPr lang="en-US" dirty="0" smtClean="0">
                <a:latin typeface="Verdana" charset="0"/>
              </a:rPr>
              <a:t>Increases memory bandwidth by 125%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TI DSP is a promising coprocessor technology for HPC</a:t>
            </a:r>
          </a:p>
          <a:p>
            <a:r>
              <a:rPr lang="en-US" sz="2000" smtClean="0"/>
              <a:t>Advantages: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Unique architectural features that facilitate automated parallelization (easier to program?)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Inherently power efficient microarchitecture</a:t>
            </a:r>
          </a:p>
          <a:p>
            <a:pPr lvl="2"/>
            <a:r>
              <a:rPr lang="en-US" sz="1400" smtClean="0"/>
              <a:t>Equivalent to modern GPUs and Phi despite older process technology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Has advanced memory system for memory bound kernels</a:t>
            </a:r>
          </a:p>
          <a:p>
            <a:pPr lvl="2"/>
            <a:r>
              <a:rPr lang="en-US" sz="1400" smtClean="0"/>
              <a:t>Simultaneous DMA and caching to match access pattern of indvidivual arrays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smtClean="0"/>
              <a:t>Has advanced onchip interfaces for efficient scalability</a:t>
            </a:r>
          </a:p>
          <a:p>
            <a:pPr marL="1200150" lvl="2" indent="-342900"/>
            <a:r>
              <a:rPr lang="en-US" sz="1400" smtClean="0"/>
              <a:t>Large-scale multi-DSP platforms already exist</a:t>
            </a:r>
            <a:endParaRPr lang="en-US" sz="1000"/>
          </a:p>
          <a:p>
            <a:r>
              <a:rPr lang="en-US" sz="2000" smtClean="0"/>
              <a:t>Looking forward:</a:t>
            </a:r>
          </a:p>
          <a:p>
            <a:pPr lvl="1"/>
            <a:r>
              <a:rPr lang="en-US" sz="1800" smtClean="0"/>
              <a:t>Keystone II will:</a:t>
            </a:r>
          </a:p>
          <a:p>
            <a:pPr lvl="2">
              <a:buFont typeface="+mj-lt"/>
              <a:buAutoNum type="arabicPeriod"/>
            </a:pPr>
            <a:r>
              <a:rPr lang="en-US" sz="1400" smtClean="0"/>
              <a:t>Improve efficiency and memory performance (cache + b/w)</a:t>
            </a:r>
          </a:p>
          <a:p>
            <a:pPr lvl="2">
              <a:buFont typeface="+mj-lt"/>
              <a:buAutoNum type="arabicPeriod"/>
            </a:pPr>
            <a:r>
              <a:rPr lang="en-US" sz="1400" smtClean="0"/>
              <a:t>Has onboard host CPUs to facilitate runtimes for multi-DSP scaling</a:t>
            </a:r>
          </a:p>
          <a:p>
            <a:pPr lvl="2">
              <a:buFont typeface="+mj-lt"/>
              <a:buAutoNum type="arabicPeriod"/>
            </a:pPr>
            <a:endParaRPr 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Arithmetic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24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373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buffer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23373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 buffer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33279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buffer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1400" y="148006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" y="4991100"/>
            <a:ext cx="2324100" cy="571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α *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 * 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1142999" y="3175516"/>
            <a:ext cx="1" cy="18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  <a:endCxn id="7" idx="1"/>
          </p:cNvCxnSpPr>
          <p:nvPr/>
        </p:nvCxnSpPr>
        <p:spPr>
          <a:xfrm rot="16200000" flipH="1">
            <a:off x="2533650" y="3308866"/>
            <a:ext cx="5715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" idx="2"/>
            <a:endCxn id="16" idx="0"/>
          </p:cNvCxnSpPr>
          <p:nvPr/>
        </p:nvCxnSpPr>
        <p:spPr>
          <a:xfrm rot="5400000">
            <a:off x="2244983" y="3730883"/>
            <a:ext cx="824984" cy="16954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3"/>
            <a:endCxn id="39" idx="1"/>
          </p:cNvCxnSpPr>
          <p:nvPr/>
        </p:nvCxnSpPr>
        <p:spPr>
          <a:xfrm>
            <a:off x="2971800" y="5276850"/>
            <a:ext cx="38100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858000" y="1527691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buffer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410200" y="151816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r>
              <a:rPr lang="en-US" dirty="0" smtClean="0"/>
              <a:t> buffer</a:t>
            </a:r>
            <a:endParaRPr lang="en-US" dirty="0"/>
          </a:p>
        </p:txBody>
      </p:sp>
      <p:cxnSp>
        <p:nvCxnSpPr>
          <p:cNvPr id="70" name="Elbow Connector 69"/>
          <p:cNvCxnSpPr>
            <a:stCxn id="49" idx="3"/>
            <a:endCxn id="53" idx="0"/>
          </p:cNvCxnSpPr>
          <p:nvPr/>
        </p:nvCxnSpPr>
        <p:spPr>
          <a:xfrm flipH="1" flipV="1">
            <a:off x="7391400" y="1527691"/>
            <a:ext cx="355669" cy="2545021"/>
          </a:xfrm>
          <a:prstGeom prst="bentConnector4">
            <a:avLst>
              <a:gd name="adj1" fmla="val -114244"/>
              <a:gd name="adj2" fmla="val 10898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5" idx="1"/>
            <a:endCxn id="5" idx="0"/>
          </p:cNvCxnSpPr>
          <p:nvPr/>
        </p:nvCxnSpPr>
        <p:spPr>
          <a:xfrm rot="10800000" flipV="1">
            <a:off x="1143000" y="1632466"/>
            <a:ext cx="2438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1"/>
            <a:endCxn id="6" idx="0"/>
          </p:cNvCxnSpPr>
          <p:nvPr/>
        </p:nvCxnSpPr>
        <p:spPr>
          <a:xfrm rot="10800000" flipV="1">
            <a:off x="2667000" y="1632466"/>
            <a:ext cx="914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2"/>
          </p:cNvCxnSpPr>
          <p:nvPr/>
        </p:nvCxnSpPr>
        <p:spPr>
          <a:xfrm>
            <a:off x="5943600" y="2356366"/>
            <a:ext cx="0" cy="790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3" idx="2"/>
          </p:cNvCxnSpPr>
          <p:nvPr/>
        </p:nvCxnSpPr>
        <p:spPr>
          <a:xfrm>
            <a:off x="7391400" y="2365891"/>
            <a:ext cx="0" cy="781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5" idx="3"/>
          </p:cNvCxnSpPr>
          <p:nvPr/>
        </p:nvCxnSpPr>
        <p:spPr>
          <a:xfrm>
            <a:off x="3962400" y="1632466"/>
            <a:ext cx="1143000" cy="15144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524000" y="129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086600" y="926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write back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400800" y="2527816"/>
            <a:ext cx="533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54" idx="3"/>
            <a:endCxn id="53" idx="1"/>
          </p:cNvCxnSpPr>
          <p:nvPr/>
        </p:nvCxnSpPr>
        <p:spPr>
          <a:xfrm>
            <a:off x="6477000" y="1937266"/>
            <a:ext cx="3810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0"/>
          </p:cNvCxnSpPr>
          <p:nvPr/>
        </p:nvCxnSpPr>
        <p:spPr>
          <a:xfrm flipV="1">
            <a:off x="6667500" y="1937266"/>
            <a:ext cx="0" cy="590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686550" y="2908816"/>
            <a:ext cx="0" cy="238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30480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 bytes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2200" y="30480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4 bytes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08199" y="4203957"/>
            <a:ext cx="1143000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+mj-lt"/>
              </a:rPr>
              <a:t>4/rows bytes</a:t>
            </a:r>
            <a:endParaRPr lang="en-US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800" y="4876800"/>
            <a:ext cx="1066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buffer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724400" y="3192424"/>
            <a:ext cx="3022669" cy="1760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Acc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Acc+prod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y[row]*</a:t>
            </a:r>
            <a:r>
              <a:rPr lang="el-GR" sz="1600" dirty="0" smtClean="0">
                <a:solidFill>
                  <a:schemeClr val="tx1"/>
                </a:solidFill>
                <a:sym typeface="Wingdings" pitchFamily="2" charset="2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+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39" idx="3"/>
            <a:endCxn id="49" idx="1"/>
          </p:cNvCxnSpPr>
          <p:nvPr/>
        </p:nvCxnSpPr>
        <p:spPr>
          <a:xfrm flipV="1">
            <a:off x="4419600" y="4072712"/>
            <a:ext cx="304800" cy="1223188"/>
          </a:xfrm>
          <a:prstGeom prst="bentConnector3">
            <a:avLst>
              <a:gd name="adj1" fmla="val 3333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04899" y="54864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ops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05600" y="3364468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1 op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22098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4 bytes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6600" y="22098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4 bytes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48600" y="3745468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4 bytes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34200" y="4431268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+mj-lt"/>
              </a:rPr>
              <a:t> ops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71900" y="5855732"/>
                <a:ext cx="5328005" cy="83529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𝑜𝑝𝑠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𝑟𝑜𝑤𝑠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𝑏𝑦𝑡𝑒𝑠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n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ops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byts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)/(1+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n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5855732"/>
                <a:ext cx="5328005" cy="8352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54600" y="5181600"/>
            <a:ext cx="408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average number of non-zero elements per 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C6678?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 b="1" dirty="0" smtClean="0"/>
              <a:t>Unique architectural features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8 </a:t>
            </a:r>
            <a:r>
              <a:rPr lang="en-US" sz="1400" dirty="0"/>
              <a:t>symmetric </a:t>
            </a:r>
            <a:r>
              <a:rPr lang="en-US" sz="1400" dirty="0" smtClean="0"/>
              <a:t>VLIW cores with SIMD instructions, up to 16 flops/cycle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No </a:t>
            </a:r>
            <a:r>
              <a:rPr lang="en-US" sz="1400" dirty="0"/>
              <a:t>shared last level </a:t>
            </a:r>
            <a:r>
              <a:rPr lang="en-US" sz="1400" dirty="0" smtClean="0"/>
              <a:t>cache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/>
              <a:t>4MB </a:t>
            </a:r>
            <a:r>
              <a:rPr lang="en-US" sz="1400" dirty="0" smtClean="0"/>
              <a:t>on-chip </a:t>
            </a:r>
            <a:r>
              <a:rPr lang="en-US" sz="1400" dirty="0"/>
              <a:t>shared </a:t>
            </a:r>
            <a:r>
              <a:rPr lang="en-US" sz="1400" dirty="0" smtClean="0"/>
              <a:t>RAM</a:t>
            </a:r>
            <a:endParaRPr lang="en-US" sz="1400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L1D </a:t>
            </a:r>
            <a:r>
              <a:rPr lang="en-US" sz="1400" dirty="0"/>
              <a:t>and L2 </a:t>
            </a:r>
            <a:r>
              <a:rPr lang="en-US" sz="1400" dirty="0" smtClean="0"/>
              <a:t>can be </a:t>
            </a:r>
            <a:r>
              <a:rPr lang="en-US" sz="1400" dirty="0"/>
              <a:t>configured as </a:t>
            </a:r>
            <a:r>
              <a:rPr lang="en-US" sz="1400" dirty="0" smtClean="0">
                <a:solidFill>
                  <a:schemeClr val="tx1"/>
                </a:solidFill>
              </a:rPr>
              <a:t>cache,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scratchpad, or both</a:t>
            </a:r>
            <a:endParaRPr lang="en-US" sz="1400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DMA engine for parallel loading/flushing scratchpads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400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 b="1" dirty="0" smtClean="0"/>
              <a:t>Power efficiency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At 45 nm, achieves 12.8 ideal SP </a:t>
            </a:r>
            <a:r>
              <a:rPr lang="en-US" sz="1400" dirty="0" err="1" smtClean="0"/>
              <a:t>Gflops</a:t>
            </a:r>
            <a:r>
              <a:rPr lang="en-US" sz="1400" dirty="0" smtClean="0"/>
              <a:t>/Watt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Intel Phi [22 nm] is 9.4 </a:t>
            </a:r>
            <a:r>
              <a:rPr lang="en-US" sz="1400" dirty="0" err="1" smtClean="0"/>
              <a:t>Gflops</a:t>
            </a:r>
            <a:r>
              <a:rPr lang="en-US" sz="1400" dirty="0" smtClean="0"/>
              <a:t>/Watt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NVIDIA K20x [28 nm] is 17.6 </a:t>
            </a:r>
            <a:r>
              <a:rPr lang="en-US" sz="1400" dirty="0" err="1" smtClean="0"/>
              <a:t>Gflops</a:t>
            </a:r>
            <a:r>
              <a:rPr lang="en-US" sz="1400" dirty="0" smtClean="0"/>
              <a:t>/Watt</a:t>
            </a:r>
            <a:endParaRPr lang="en-US" sz="1400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600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 b="1" dirty="0" smtClean="0"/>
              <a:t>Fast on-chip interfaces for potential scalability</a:t>
            </a:r>
            <a:endParaRPr lang="en-US" sz="1600" b="1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4 x Rapid </a:t>
            </a:r>
            <a:r>
              <a:rPr lang="en-US" sz="1400" dirty="0"/>
              <a:t>IO(SRIO</a:t>
            </a:r>
            <a:r>
              <a:rPr lang="en-US" sz="1400" dirty="0" smtClean="0"/>
              <a:t>) 2.1:  20 Gb/s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1 x </a:t>
            </a:r>
            <a:r>
              <a:rPr lang="en-US" sz="1400" dirty="0"/>
              <a:t>Ethernet: 1 </a:t>
            </a:r>
            <a:r>
              <a:rPr lang="en-US" sz="1400" dirty="0" smtClean="0"/>
              <a:t>Gb/s</a:t>
            </a:r>
            <a:endParaRPr lang="en-US" sz="1400" dirty="0"/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2 x PCI-E 2.0:  10 Gb/s</a:t>
            </a:r>
          </a:p>
          <a:p>
            <a:pPr marL="739775" lvl="1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err="1" smtClean="0"/>
              <a:t>HyperLink</a:t>
            </a:r>
            <a:r>
              <a:rPr lang="en-US" sz="1400" dirty="0" smtClean="0"/>
              <a:t>:  50 Gb/s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C66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79" y="533400"/>
            <a:ext cx="5117483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9" y="4114800"/>
            <a:ext cx="3571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1447800"/>
            <a:ext cx="317241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01786" y="1828800"/>
            <a:ext cx="4572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01786" y="2514600"/>
            <a:ext cx="4572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01786" y="3200400"/>
            <a:ext cx="457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01786" y="3913414"/>
            <a:ext cx="4572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01786" y="4599214"/>
            <a:ext cx="4572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1786" y="5285014"/>
            <a:ext cx="457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587" y="1828800"/>
            <a:ext cx="553998" cy="16383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ime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200987" y="3810000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949086" y="1828800"/>
            <a:ext cx="0" cy="4114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2944586" y="2754086"/>
            <a:ext cx="0" cy="11321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221585" y="2438400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200987" y="3124200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200987" y="5916385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3221585" y="4544785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3200987" y="5230585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13599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Regular Loop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35386" y="1828800"/>
            <a:ext cx="4572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535386" y="2514600"/>
            <a:ext cx="4572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535386" y="3200400"/>
            <a:ext cx="457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2686" y="3200400"/>
            <a:ext cx="4572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792686" y="3886200"/>
            <a:ext cx="4572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92686" y="4572000"/>
            <a:ext cx="457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082686" y="1828800"/>
            <a:ext cx="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5355185" y="2438400"/>
            <a:ext cx="14961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5410200" y="3124200"/>
            <a:ext cx="3429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5355185" y="4495800"/>
            <a:ext cx="20362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13599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Software Pipelining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172200" y="2514600"/>
            <a:ext cx="457200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172200" y="3200400"/>
            <a:ext cx="4572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72200" y="3886200"/>
            <a:ext cx="457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5700" y="26479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Prolog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410200" y="3810000"/>
            <a:ext cx="3429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43800" y="3348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Kernel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3800" y="402422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Epilog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705600" y="1828800"/>
            <a:ext cx="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76347" y="5219700"/>
            <a:ext cx="492443" cy="10287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3157" y="5257800"/>
            <a:ext cx="492443" cy="990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22757" y="5257800"/>
            <a:ext cx="492443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ALU3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VLIW architecture requires explicit usage of functional units</a:t>
            </a:r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400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C66 compiler uses software pipelining to maximize FU utilization</a:t>
            </a:r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400" dirty="0"/>
          </a:p>
          <a:p>
            <a:pPr marL="339725" indent="-339725">
              <a:buFont typeface="Verdana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 dirty="0" smtClean="0"/>
              <a:t>Conditional prevents SP and lowers utilization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89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</a:t>
            </a:r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evaluated the C66 relative using a </a:t>
            </a:r>
            <a:r>
              <a:rPr lang="en-US" dirty="0" err="1" smtClean="0"/>
              <a:t>SpMV</a:t>
            </a:r>
            <a:r>
              <a:rPr lang="en-US" dirty="0"/>
              <a:t> </a:t>
            </a:r>
            <a:r>
              <a:rPr lang="en-US" dirty="0" smtClean="0"/>
              <a:t>kernel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GPUs achieve </a:t>
            </a: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only 0.6% to 6% of their peak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</a:rPr>
              <a:t>performance </a:t>
            </a: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with CSR </a:t>
            </a:r>
            <a:r>
              <a:rPr lang="en-US" dirty="0" err="1">
                <a:solidFill>
                  <a:srgbClr val="FF0000"/>
                </a:solidFill>
                <a:cs typeface="Courier New" pitchFamily="49" charset="0"/>
              </a:rPr>
              <a:t>SpMV</a:t>
            </a:r>
            <a:endParaRPr lang="en-US" sz="850" dirty="0">
              <a:solidFill>
                <a:srgbClr val="FF0000"/>
              </a:solidFill>
              <a:cs typeface="Courier New" pitchFamily="49" charset="0"/>
            </a:endParaRPr>
          </a:p>
          <a:p>
            <a:r>
              <a:rPr lang="en-US" dirty="0" smtClean="0"/>
              <a:t>Sparse </a:t>
            </a:r>
            <a:r>
              <a:rPr lang="en-US" dirty="0"/>
              <a:t>Matrices can be very large but contain few non-zero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Compressed </a:t>
            </a:r>
            <a:r>
              <a:rPr lang="en-US" dirty="0"/>
              <a:t>formats are often used, e.g. Compressed Sparse Row (CSR)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 dirty="0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65565"/>
              </p:ext>
            </p:extLst>
          </p:nvPr>
        </p:nvGraphicFramePr>
        <p:xfrm>
          <a:off x="76200" y="3810000"/>
          <a:ext cx="246221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/>
                <a:gridCol w="513080"/>
                <a:gridCol w="409893"/>
                <a:gridCol w="513080"/>
                <a:gridCol w="513080"/>
              </a:tblGrid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uble Bracket 5"/>
          <p:cNvSpPr/>
          <p:nvPr/>
        </p:nvSpPr>
        <p:spPr>
          <a:xfrm>
            <a:off x="76200" y="3810000"/>
            <a:ext cx="2438400" cy="1828800"/>
          </a:xfrm>
          <a:prstGeom prst="bracketPair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57874"/>
              </p:ext>
            </p:extLst>
          </p:nvPr>
        </p:nvGraphicFramePr>
        <p:xfrm>
          <a:off x="2667000" y="3962400"/>
          <a:ext cx="6375400" cy="1524000"/>
        </p:xfrm>
        <a:graphic>
          <a:graphicData uri="http://schemas.openxmlformats.org/drawingml/2006/table">
            <a:tbl>
              <a:tblPr/>
              <a:tblGrid>
                <a:gridCol w="552450"/>
                <a:gridCol w="430213"/>
                <a:gridCol w="430212"/>
                <a:gridCol w="430213"/>
                <a:gridCol w="430212"/>
                <a:gridCol w="442913"/>
                <a:gridCol w="604837"/>
                <a:gridCol w="346075"/>
                <a:gridCol w="430213"/>
                <a:gridCol w="428625"/>
                <a:gridCol w="430212"/>
                <a:gridCol w="430213"/>
                <a:gridCol w="430212"/>
                <a:gridCol w="55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spcBef>
                <a:spcPts val="363"/>
              </a:spcBef>
              <a:buFont typeface="Symbol" charset="2"/>
              <a:buChar char=""/>
            </a:pPr>
            <a:r>
              <a:rPr lang="en-US" sz="2400" dirty="0" smtClean="0"/>
              <a:t>Code for </a:t>
            </a:r>
            <a:r>
              <a:rPr lang="en-US" sz="2400" dirty="0" smtClean="0">
                <a:latin typeface="Verdana" charset="0"/>
              </a:rPr>
              <a:t>y </a:t>
            </a:r>
            <a:r>
              <a:rPr lang="en-US" sz="2400" dirty="0">
                <a:latin typeface="Verdana" charset="0"/>
              </a:rPr>
              <a:t>= </a:t>
            </a:r>
            <a:r>
              <a:rPr lang="en-US" sz="2400" b="1" dirty="0" err="1" smtClean="0">
                <a:latin typeface="Verdana" charset="0"/>
              </a:rPr>
              <a:t>A</a:t>
            </a:r>
            <a:r>
              <a:rPr lang="en-US" sz="2400" dirty="0" err="1" smtClean="0">
                <a:latin typeface="Symbol" pitchFamily="18" charset="2"/>
              </a:rPr>
              <a:t>a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+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Verdana" charset="0"/>
              </a:rPr>
              <a:t>y</a:t>
            </a:r>
            <a:endParaRPr lang="en-US" sz="2400" dirty="0">
              <a:latin typeface="Verdana" charset="0"/>
            </a:endParaRPr>
          </a:p>
          <a:p>
            <a:pPr marL="0" indent="0">
              <a:buNone/>
            </a:pPr>
            <a:endParaRPr lang="en-US" sz="2400" i="1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row = 0</a:t>
            </a: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number_of_nonzero_elements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 i </a:t>
            </a:r>
            <a:r>
              <a:rPr lang="en-US" sz="1800" b="1" dirty="0" smtClean="0">
                <a:latin typeface="Century Gothic" pitchFamily="34" charset="0"/>
                <a:cs typeface="Courier New" pitchFamily="49" charset="0"/>
              </a:rPr>
              <a:t>==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[row+1] then row=row+1, y[row]*=beta;</a:t>
            </a:r>
          </a:p>
          <a:p>
            <a:pPr lvl="2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y[row] = y[row] +  alpha * A[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* x[col[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]]</a:t>
            </a: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lvl="1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28600" y="3267646"/>
            <a:ext cx="4186686" cy="1609154"/>
            <a:chOff x="80513" y="3424654"/>
            <a:chExt cx="4186686" cy="1609154"/>
          </a:xfrm>
        </p:grpSpPr>
        <p:sp>
          <p:nvSpPr>
            <p:cNvPr id="18" name="Oval 17"/>
            <p:cNvSpPr/>
            <p:nvPr/>
          </p:nvSpPr>
          <p:spPr>
            <a:xfrm>
              <a:off x="1405748" y="3424654"/>
              <a:ext cx="2861451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13" y="4633698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reduction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600200" y="3886200"/>
              <a:ext cx="9144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943600" y="3298576"/>
            <a:ext cx="2590800" cy="1453626"/>
            <a:chOff x="5225346" y="3272060"/>
            <a:chExt cx="2638813" cy="1453626"/>
          </a:xfrm>
        </p:grpSpPr>
        <p:sp>
          <p:nvSpPr>
            <p:cNvPr id="22" name="Oval 21"/>
            <p:cNvSpPr/>
            <p:nvPr/>
          </p:nvSpPr>
          <p:spPr>
            <a:xfrm>
              <a:off x="5225346" y="3272060"/>
              <a:ext cx="1678691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132729" y="3634264"/>
              <a:ext cx="436030" cy="7113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34947" y="4325576"/>
              <a:ext cx="2029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indirect indexing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6688" y="3161416"/>
            <a:ext cx="6237112" cy="2114006"/>
            <a:chOff x="1306688" y="2918460"/>
            <a:chExt cx="5856111" cy="2114006"/>
          </a:xfrm>
        </p:grpSpPr>
        <p:sp>
          <p:nvSpPr>
            <p:cNvPr id="14" name="Oval 13"/>
            <p:cNvSpPr/>
            <p:nvPr/>
          </p:nvSpPr>
          <p:spPr>
            <a:xfrm>
              <a:off x="1306688" y="2918460"/>
              <a:ext cx="5856111" cy="652045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2368" y="4109136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Low arithmetic intensity</a:t>
              </a:r>
            </a:p>
            <a:p>
              <a:pPr algn="ctr"/>
              <a:r>
                <a:rPr lang="en-US" dirty="0" smtClean="0"/>
                <a:t>(~3 flops / 24 bytes</a:t>
              </a:r>
              <a:r>
                <a:rPr lang="en-US" sz="1600" dirty="0" smtClean="0"/>
                <a:t>)</a:t>
              </a:r>
            </a:p>
            <a:p>
              <a:pPr algn="ctr"/>
              <a:r>
                <a:rPr lang="en-US" sz="1600" dirty="0" smtClean="0"/>
                <a:t>Memory bound kernel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444080" y="3570505"/>
              <a:ext cx="0" cy="558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4648200" y="3786256"/>
            <a:ext cx="868680" cy="585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 dirty="0">
              <a:solidFill>
                <a:srgbClr val="99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4634" y="1977480"/>
            <a:ext cx="7389859" cy="1375320"/>
            <a:chOff x="1354634" y="1977480"/>
            <a:chExt cx="7389859" cy="1375320"/>
          </a:xfrm>
        </p:grpSpPr>
        <p:sp>
          <p:nvSpPr>
            <p:cNvPr id="27" name="Oval 26"/>
            <p:cNvSpPr/>
            <p:nvPr/>
          </p:nvSpPr>
          <p:spPr>
            <a:xfrm>
              <a:off x="1354634" y="2700755"/>
              <a:ext cx="6798765" cy="652045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8189" y="1977480"/>
              <a:ext cx="324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conditional execution</a:t>
              </a:r>
              <a:endParaRPr lang="en-US" sz="16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162800" y="2377590"/>
              <a:ext cx="0" cy="365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8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Naïve </a:t>
            </a:r>
            <a:r>
              <a:rPr lang="en-US" dirty="0">
                <a:latin typeface="Verdana" charset="0"/>
              </a:rPr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945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</a:t>
            </a:r>
            <a:endParaRPr lang="en-US" dirty="0" smtClean="0"/>
          </a:p>
          <a:p>
            <a:pPr algn="ctr"/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27945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</a:t>
            </a:r>
          </a:p>
          <a:p>
            <a:pPr algn="ctr"/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37851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x array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91050" y="3604142"/>
            <a:ext cx="2876550" cy="1778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 err="1" smtClean="0">
                <a:solidFill>
                  <a:schemeClr val="tx1"/>
                </a:solidFill>
              </a:rPr>
              <a:t>ptr</a:t>
            </a:r>
            <a:r>
              <a:rPr lang="en-US" sz="1600" dirty="0" smtClean="0">
                <a:solidFill>
                  <a:schemeClr val="tx1"/>
                </a:solidFill>
              </a:rPr>
              <a:t>[row] ==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then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row = row +1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y[row]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y[row] *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b</a:t>
            </a: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end if</a:t>
            </a:r>
          </a:p>
          <a:p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y[row]y[row]+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Acc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93726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" y="5448300"/>
            <a:ext cx="1943100" cy="571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 * 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1066799" y="3632716"/>
            <a:ext cx="1" cy="18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  <a:endCxn id="7" idx="1"/>
          </p:cNvCxnSpPr>
          <p:nvPr/>
        </p:nvCxnSpPr>
        <p:spPr>
          <a:xfrm rot="16200000" flipH="1">
            <a:off x="2457450" y="3766066"/>
            <a:ext cx="5715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" idx="2"/>
            <a:endCxn id="16" idx="0"/>
          </p:cNvCxnSpPr>
          <p:nvPr/>
        </p:nvCxnSpPr>
        <p:spPr>
          <a:xfrm rot="5400000">
            <a:off x="2073533" y="4092833"/>
            <a:ext cx="824984" cy="18859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57462" y="538273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product results </a:t>
            </a:r>
            <a:r>
              <a:rPr lang="en-US" dirty="0" err="1" smtClean="0"/>
              <a:t>Acc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81800" y="1984891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buffer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34000" y="197536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r>
              <a:rPr lang="en-US" dirty="0" smtClean="0"/>
              <a:t> buffer</a:t>
            </a:r>
            <a:endParaRPr lang="en-US" dirty="0"/>
          </a:p>
        </p:txBody>
      </p:sp>
      <p:cxnSp>
        <p:nvCxnSpPr>
          <p:cNvPr id="70" name="Elbow Connector 69"/>
          <p:cNvCxnSpPr>
            <a:stCxn id="14" idx="3"/>
            <a:endCxn id="53" idx="0"/>
          </p:cNvCxnSpPr>
          <p:nvPr/>
        </p:nvCxnSpPr>
        <p:spPr>
          <a:xfrm flipH="1" flipV="1">
            <a:off x="7315200" y="1984891"/>
            <a:ext cx="152400" cy="2508548"/>
          </a:xfrm>
          <a:prstGeom prst="bentConnector4">
            <a:avLst>
              <a:gd name="adj1" fmla="val -400000"/>
              <a:gd name="adj2" fmla="val 10911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5" idx="1"/>
            <a:endCxn id="5" idx="0"/>
          </p:cNvCxnSpPr>
          <p:nvPr/>
        </p:nvCxnSpPr>
        <p:spPr>
          <a:xfrm rot="10800000" flipV="1">
            <a:off x="1066800" y="2089666"/>
            <a:ext cx="2438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1"/>
            <a:endCxn id="6" idx="0"/>
          </p:cNvCxnSpPr>
          <p:nvPr/>
        </p:nvCxnSpPr>
        <p:spPr>
          <a:xfrm rot="10800000" flipV="1">
            <a:off x="2590800" y="2089666"/>
            <a:ext cx="914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2"/>
          </p:cNvCxnSpPr>
          <p:nvPr/>
        </p:nvCxnSpPr>
        <p:spPr>
          <a:xfrm>
            <a:off x="5867400" y="2813566"/>
            <a:ext cx="0" cy="790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3" idx="2"/>
          </p:cNvCxnSpPr>
          <p:nvPr/>
        </p:nvCxnSpPr>
        <p:spPr>
          <a:xfrm>
            <a:off x="7315200" y="2823091"/>
            <a:ext cx="0" cy="781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5" idx="3"/>
          </p:cNvCxnSpPr>
          <p:nvPr/>
        </p:nvCxnSpPr>
        <p:spPr>
          <a:xfrm>
            <a:off x="3886200" y="2089666"/>
            <a:ext cx="1143000" cy="15144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478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010400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write back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324600" y="2985016"/>
            <a:ext cx="533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>
            <a:stCxn id="54" idx="3"/>
            <a:endCxn id="53" idx="1"/>
          </p:cNvCxnSpPr>
          <p:nvPr/>
        </p:nvCxnSpPr>
        <p:spPr>
          <a:xfrm>
            <a:off x="6400800" y="2394466"/>
            <a:ext cx="381000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0"/>
          </p:cNvCxnSpPr>
          <p:nvPr/>
        </p:nvCxnSpPr>
        <p:spPr>
          <a:xfrm flipV="1">
            <a:off x="6591300" y="2394466"/>
            <a:ext cx="0" cy="5905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610350" y="3366016"/>
            <a:ext cx="0" cy="238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481138" y="1295400"/>
            <a:ext cx="4386262" cy="394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= columns assigned to current core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2" name="Straight Arrow Connector 131"/>
          <p:cNvCxnSpPr>
            <a:stCxn id="130" idx="2"/>
            <a:endCxn id="15" idx="0"/>
          </p:cNvCxnSpPr>
          <p:nvPr/>
        </p:nvCxnSpPr>
        <p:spPr>
          <a:xfrm>
            <a:off x="3674269" y="1690152"/>
            <a:ext cx="21431" cy="247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6" idx="3"/>
            <a:endCxn id="14" idx="2"/>
          </p:cNvCxnSpPr>
          <p:nvPr/>
        </p:nvCxnSpPr>
        <p:spPr>
          <a:xfrm flipV="1">
            <a:off x="2514600" y="5382736"/>
            <a:ext cx="3514725" cy="3513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34109" y="6135469"/>
            <a:ext cx="535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0.55 </a:t>
            </a:r>
            <a:r>
              <a:rPr lang="en-US" dirty="0" err="1" smtClean="0"/>
              <a:t>Gflops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60.4% of cycles were uncovered memory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143000" y="1383268"/>
            <a:ext cx="2514600" cy="31572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1383268"/>
            <a:ext cx="3657600" cy="471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Double Buffer and DMA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9</a:t>
            </a:fld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27945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</a:t>
            </a:r>
            <a:r>
              <a:rPr lang="en-US" dirty="0" err="1" smtClean="0"/>
              <a:t>al</a:t>
            </a:r>
            <a:r>
              <a:rPr lang="en-US" dirty="0" smtClean="0"/>
              <a:t> buffer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3048000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 buffer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4191000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buffer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1937266"/>
            <a:ext cx="3810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300" y="5448300"/>
            <a:ext cx="1943100" cy="571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α *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 * 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4419599" y="3632716"/>
            <a:ext cx="1" cy="18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  <a:endCxn id="7" idx="1"/>
          </p:cNvCxnSpPr>
          <p:nvPr/>
        </p:nvCxnSpPr>
        <p:spPr>
          <a:xfrm rot="16200000" flipH="1">
            <a:off x="5734050" y="4095750"/>
            <a:ext cx="7239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" idx="2"/>
            <a:endCxn id="16" idx="0"/>
          </p:cNvCxnSpPr>
          <p:nvPr/>
        </p:nvCxnSpPr>
        <p:spPr>
          <a:xfrm rot="5400000">
            <a:off x="5629275" y="4295775"/>
            <a:ext cx="419100" cy="18859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5" idx="1"/>
            <a:endCxn id="5" idx="0"/>
          </p:cNvCxnSpPr>
          <p:nvPr/>
        </p:nvCxnSpPr>
        <p:spPr>
          <a:xfrm rot="10800000" flipV="1">
            <a:off x="4419600" y="2089666"/>
            <a:ext cx="2438400" cy="704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1"/>
            <a:endCxn id="6" idx="0"/>
          </p:cNvCxnSpPr>
          <p:nvPr/>
        </p:nvCxnSpPr>
        <p:spPr>
          <a:xfrm rot="10800000" flipV="1">
            <a:off x="5943600" y="2089666"/>
            <a:ext cx="914400" cy="95833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8006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0999" y="1383268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j-lt"/>
              </a:rPr>
              <a:t>Product Loop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4000" y="1696998"/>
            <a:ext cx="1066800" cy="1999218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SDRAMbuffer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38600" y="2946916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</a:t>
            </a:r>
          </a:p>
          <a:p>
            <a:pPr algn="ctr"/>
            <a:r>
              <a:rPr lang="en-US" dirty="0" smtClean="0"/>
              <a:t>L2 buffer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62600" y="3200400"/>
            <a:ext cx="1066800" cy="8382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</a:t>
            </a:r>
          </a:p>
          <a:p>
            <a:pPr algn="ctr"/>
            <a:r>
              <a:rPr lang="en-US" dirty="0" smtClean="0"/>
              <a:t>L2 buffer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590800" y="2438400"/>
            <a:ext cx="1219200" cy="5037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0" y="417117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58000" y="5726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DSP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799" y="6172200"/>
            <a:ext cx="541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0.78 </a:t>
            </a:r>
            <a:r>
              <a:rPr lang="en-US" dirty="0" err="1" smtClean="0"/>
              <a:t>Gflops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28.8% of cycles were uncovered memory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39180</TotalTime>
  <Words>1360</Words>
  <Application>Microsoft Office PowerPoint</Application>
  <PresentationFormat>On-screen Show (4:3)</PresentationFormat>
  <Paragraphs>466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usc</vt:lpstr>
      <vt:lpstr>Sparse Matrix-Vector Multiply on the Texas Instruments C6678  Digital Signal Processor</vt:lpstr>
      <vt:lpstr>TI C6678 vs. Competing Coprocessors</vt:lpstr>
      <vt:lpstr>Why the C6678?</vt:lpstr>
      <vt:lpstr>C66 Platforms</vt:lpstr>
      <vt:lpstr>Software Pipelining</vt:lpstr>
      <vt:lpstr>Sparse Matrices</vt:lpstr>
      <vt:lpstr>Sparse Matrix-Vector Multiply</vt:lpstr>
      <vt:lpstr>Naïve Implementation</vt:lpstr>
      <vt:lpstr>Double Buffer and DMA</vt:lpstr>
      <vt:lpstr>Loop Unroll and Predicate Instruction</vt:lpstr>
      <vt:lpstr>Loop Fission</vt:lpstr>
      <vt:lpstr>Adaptive Row Pointer</vt:lpstr>
      <vt:lpstr>Test Environment</vt:lpstr>
      <vt:lpstr>Power Analyzer</vt:lpstr>
      <vt:lpstr>Matrix</vt:lpstr>
      <vt:lpstr>SpMV Performance</vt:lpstr>
      <vt:lpstr>SpMV Gﬂops/Watt</vt:lpstr>
      <vt:lpstr>Gflops/Watt for Nonsynthetic Matrices</vt:lpstr>
      <vt:lpstr>Memory Efficiency</vt:lpstr>
      <vt:lpstr>Memory Efficiency</vt:lpstr>
      <vt:lpstr>Next Generation</vt:lpstr>
      <vt:lpstr>Conclusions</vt:lpstr>
      <vt:lpstr>Q &amp; A</vt:lpstr>
      <vt:lpstr>Arithmetic Intensity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746</cp:revision>
  <dcterms:created xsi:type="dcterms:W3CDTF">2005-09-22T21:21:18Z</dcterms:created>
  <dcterms:modified xsi:type="dcterms:W3CDTF">2013-06-06T02:28:11Z</dcterms:modified>
</cp:coreProperties>
</file>