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143" r:id="rId2"/>
    <p:sldId id="2120" r:id="rId3"/>
    <p:sldId id="2122" r:id="rId4"/>
    <p:sldId id="2121" r:id="rId5"/>
    <p:sldId id="2123" r:id="rId6"/>
    <p:sldId id="2132" r:id="rId7"/>
    <p:sldId id="2124" r:id="rId8"/>
    <p:sldId id="2131" r:id="rId9"/>
    <p:sldId id="2129" r:id="rId10"/>
    <p:sldId id="2130" r:id="rId11"/>
    <p:sldId id="2126" r:id="rId12"/>
    <p:sldId id="2133" r:id="rId13"/>
    <p:sldId id="2134" r:id="rId14"/>
    <p:sldId id="2135" r:id="rId15"/>
    <p:sldId id="2136" r:id="rId16"/>
    <p:sldId id="2137" r:id="rId17"/>
    <p:sldId id="2138" r:id="rId18"/>
    <p:sldId id="213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473360-FF5F-4222-A2F9-105440292DC0}" v="1" dt="2025-05-21T17:10:26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7" autoAdjust="0"/>
    <p:restoredTop sz="85463" autoAdjust="0"/>
  </p:normalViewPr>
  <p:slideViewPr>
    <p:cSldViewPr snapToGrid="0" snapToObjects="1">
      <p:cViewPr varScale="1">
        <p:scale>
          <a:sx n="91" d="100"/>
          <a:sy n="91" d="100"/>
        </p:scale>
        <p:origin x="106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oueiri, Samia" userId="b81b9bbb-c87f-490f-9bf9-c5942ec705de" providerId="ADAL" clId="{B4473360-FF5F-4222-A2F9-105440292DC0}"/>
    <pc:docChg chg="undo custSel addSld delSld modSld">
      <pc:chgData name="Choueiri, Samia" userId="b81b9bbb-c87f-490f-9bf9-c5942ec705de" providerId="ADAL" clId="{B4473360-FF5F-4222-A2F9-105440292DC0}" dt="2025-05-21T17:12:55.889" v="14" actId="20577"/>
      <pc:docMkLst>
        <pc:docMk/>
      </pc:docMkLst>
      <pc:sldChg chg="del">
        <pc:chgData name="Choueiri, Samia" userId="b81b9bbb-c87f-490f-9bf9-c5942ec705de" providerId="ADAL" clId="{B4473360-FF5F-4222-A2F9-105440292DC0}" dt="2025-05-21T17:10:39.397" v="1" actId="47"/>
        <pc:sldMkLst>
          <pc:docMk/>
          <pc:sldMk cId="1794598905" sldId="408"/>
        </pc:sldMkLst>
      </pc:sldChg>
      <pc:sldChg chg="del">
        <pc:chgData name="Choueiri, Samia" userId="b81b9bbb-c87f-490f-9bf9-c5942ec705de" providerId="ADAL" clId="{B4473360-FF5F-4222-A2F9-105440292DC0}" dt="2025-05-21T17:11:44.732" v="2" actId="47"/>
        <pc:sldMkLst>
          <pc:docMk/>
          <pc:sldMk cId="182665625" sldId="2140"/>
        </pc:sldMkLst>
      </pc:sldChg>
      <pc:sldChg chg="add del">
        <pc:chgData name="Choueiri, Samia" userId="b81b9bbb-c87f-490f-9bf9-c5942ec705de" providerId="ADAL" clId="{B4473360-FF5F-4222-A2F9-105440292DC0}" dt="2025-05-21T17:12:24.263" v="8" actId="47"/>
        <pc:sldMkLst>
          <pc:docMk/>
          <pc:sldMk cId="11972035" sldId="2141"/>
        </pc:sldMkLst>
      </pc:sldChg>
      <pc:sldChg chg="del">
        <pc:chgData name="Choueiri, Samia" userId="b81b9bbb-c87f-490f-9bf9-c5942ec705de" providerId="ADAL" clId="{B4473360-FF5F-4222-A2F9-105440292DC0}" dt="2025-05-21T17:12:06.071" v="3" actId="47"/>
        <pc:sldMkLst>
          <pc:docMk/>
          <pc:sldMk cId="2713379747" sldId="2142"/>
        </pc:sldMkLst>
      </pc:sldChg>
      <pc:sldChg chg="modSp add del mod">
        <pc:chgData name="Choueiri, Samia" userId="b81b9bbb-c87f-490f-9bf9-c5942ec705de" providerId="ADAL" clId="{B4473360-FF5F-4222-A2F9-105440292DC0}" dt="2025-05-21T17:12:55.889" v="14" actId="20577"/>
        <pc:sldMkLst>
          <pc:docMk/>
          <pc:sldMk cId="2297738911" sldId="2143"/>
        </pc:sldMkLst>
        <pc:spChg chg="mod">
          <ac:chgData name="Choueiri, Samia" userId="b81b9bbb-c87f-490f-9bf9-c5942ec705de" providerId="ADAL" clId="{B4473360-FF5F-4222-A2F9-105440292DC0}" dt="2025-05-21T17:12:55.889" v="14" actId="20577"/>
          <ac:spMkLst>
            <pc:docMk/>
            <pc:sldMk cId="2297738911" sldId="2143"/>
            <ac:spMk id="2" creationId="{0D1F3A99-91F5-44A2-9A29-778E2BCA2F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30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16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21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30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43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25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16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30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96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81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74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96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04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26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83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32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77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1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ec.sc.edu/cyberinfr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fiBuao6YZl0&amp;t=4216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997089" y="504497"/>
            <a:ext cx="8287089" cy="6320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 for Cybersecurity Training</a:t>
            </a:r>
          </a:p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Elie Kfoury</a:t>
            </a:r>
          </a:p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South Carolina (USC)</a:t>
            </a:r>
          </a:p>
          <a:p>
            <a:pPr algn="ctr"/>
            <a:r>
              <a:rPr lang="en-US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https://research.cec.sc.edu/cyberinfra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 (USC)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Minority Serving - Cyberinfrastructure Consortium (MS-CC)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Hands-On P4-DPDK Workshop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Friday, May 30, 2025.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483DDA-2E39-EADF-8FEF-551C9855D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34" y="123799"/>
            <a:ext cx="1901106" cy="1175439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F047B80-A988-C9AD-710E-1B35A7880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484" y="283584"/>
            <a:ext cx="851996" cy="85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57B48BE-6B60-F641-75ED-6D019FBC0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9" y="1447311"/>
            <a:ext cx="1792820" cy="10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738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Information Security Terminology: Threat Vector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1010366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10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1" y="1028701"/>
            <a:ext cx="1098484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FE8C00-F6B0-3047-325F-2897F4945410}"/>
              </a:ext>
            </a:extLst>
          </p:cNvPr>
          <p:cNvSpPr txBox="1">
            <a:spLocks/>
          </p:cNvSpPr>
          <p:nvPr/>
        </p:nvSpPr>
        <p:spPr>
          <a:xfrm>
            <a:off x="597551" y="1028701"/>
            <a:ext cx="1098484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 threat vector is a path by which an attacker can gain access to a server, host, or network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For example, an attacker, knowing that a web server’s OS has not been patched, can use the threat vector (exploiting the vulnerability) to steal user passwords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Web - fake sites; email – links, attachments 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562015D-E1E8-3F52-0E88-7953DA2D1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65" y="3419017"/>
            <a:ext cx="4993218" cy="31724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03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Steps of an Attack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390344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11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1" y="1028701"/>
            <a:ext cx="1098484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FE8C00-F6B0-3047-325F-2897F4945410}"/>
              </a:ext>
            </a:extLst>
          </p:cNvPr>
          <p:cNvSpPr txBox="1">
            <a:spLocks/>
          </p:cNvSpPr>
          <p:nvPr/>
        </p:nvSpPr>
        <p:spPr>
          <a:xfrm>
            <a:off x="749952" y="1181101"/>
            <a:ext cx="10832448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EA8AAF5-F063-0FB0-D353-5284133D1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957" y="1752602"/>
            <a:ext cx="6654036" cy="436723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F6D4-4082-C187-5CE9-21615944BE88}"/>
              </a:ext>
            </a:extLst>
          </p:cNvPr>
          <p:cNvSpPr txBox="1">
            <a:spLocks/>
          </p:cNvSpPr>
          <p:nvPr/>
        </p:nvSpPr>
        <p:spPr>
          <a:xfrm>
            <a:off x="762001" y="1003301"/>
            <a:ext cx="10832448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Cyber </a:t>
            </a:r>
            <a:r>
              <a:rPr lang="en-US" sz="2400" dirty="0">
                <a:solidFill>
                  <a:srgbClr val="C00000"/>
                </a:solidFill>
              </a:rPr>
              <a:t>kill chain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986454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997089" y="504497"/>
            <a:ext cx="8287089" cy="6320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Cybersecurity (Security+) and P4 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Programmable Switches</a:t>
            </a:r>
          </a:p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Motivation for P4 Programmable Switches</a:t>
            </a:r>
          </a:p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Crichigno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http://ce.sc.edu/cyberinfra</a:t>
            </a: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Academy Support and Training Center (WASTC)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 (USC)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Sciences Network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19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DFD71-6C4B-430D-0A7D-F7BC9239C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6" y="305889"/>
            <a:ext cx="1703523" cy="105327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A7CE82E-25BC-3281-3F8B-BD6D184CA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552" y="1237211"/>
            <a:ext cx="726764" cy="73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ogo for a company&#10;&#10;Description automatically generated with low confidence">
            <a:extLst>
              <a:ext uri="{FF2B5EF4-FFF2-40B4-BE49-F238E27FC236}">
                <a16:creationId xmlns:a16="http://schemas.microsoft.com/office/drawing/2014/main" id="{23315453-91B6-7BBB-503F-82869C269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07" y="1463488"/>
            <a:ext cx="1467239" cy="770301"/>
          </a:xfrm>
          <a:prstGeom prst="rect">
            <a:avLst/>
          </a:prstGeom>
        </p:spPr>
      </p:pic>
      <p:pic>
        <p:nvPicPr>
          <p:cNvPr id="9" name="Picture 8" descr="A black background with blue text&#10;&#10;Description automatically generated with low confidence">
            <a:extLst>
              <a:ext uri="{FF2B5EF4-FFF2-40B4-BE49-F238E27FC236}">
                <a16:creationId xmlns:a16="http://schemas.microsoft.com/office/drawing/2014/main" id="{47CD7695-72E0-0A1A-1144-9CC7F330D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9679" y="583546"/>
            <a:ext cx="2018755" cy="497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4B095C-1AF0-91AE-5D5E-A5890026FC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2749" y="2141269"/>
            <a:ext cx="1805201" cy="8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1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Traditional (Legacy) Networking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680146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13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1" y="1028701"/>
            <a:ext cx="1098484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8F1438-9775-3D16-7F3B-2615DE2EDDA7}"/>
              </a:ext>
            </a:extLst>
          </p:cNvPr>
          <p:cNvSpPr txBox="1">
            <a:spLocks/>
          </p:cNvSpPr>
          <p:nvPr/>
        </p:nvSpPr>
        <p:spPr>
          <a:xfrm>
            <a:off x="597549" y="1041399"/>
            <a:ext cx="10984850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Since the explosive growth of the Internet in the 1990s, the networking industry has been dominated by closed and proprietary hardware and software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interface between control and data planes has been historically proprietary</a:t>
            </a:r>
          </a:p>
          <a:p>
            <a:pPr marL="457200" lvl="1" indent="-306388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Vendor dependence: slow product cycles of vendor equipment, no innovation from network owners</a:t>
            </a:r>
          </a:p>
          <a:p>
            <a:pPr marL="457200" lvl="1" indent="-306388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 router is a monolithic unit built and internally accessed by the manufacturer only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F50B31-38EF-FB5A-26B6-2E1B1A87A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147" y="3581400"/>
            <a:ext cx="3973655" cy="31027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2318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Software-defined Networking 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613743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14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1" y="1028701"/>
            <a:ext cx="1098484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8F1438-9775-3D16-7F3B-2615DE2EDDA7}"/>
              </a:ext>
            </a:extLst>
          </p:cNvPr>
          <p:cNvSpPr txBox="1">
            <a:spLocks/>
          </p:cNvSpPr>
          <p:nvPr/>
        </p:nvSpPr>
        <p:spPr>
          <a:xfrm>
            <a:off x="597550" y="1016003"/>
            <a:ext cx="10984850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Protocol ossification has been challenged first by SDN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SDN (1) explicitly separates the control and data planes, and (2) enables the control plane intelligence to be implemented as a software outside the switches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function of populating the forwarding table is now performed by the controller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6CA08E-1A67-E4F7-1F2C-29E5D1795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246" y="2929901"/>
            <a:ext cx="4837508" cy="3704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092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Software-defined Networking 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613743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15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1" y="1028701"/>
            <a:ext cx="1098484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8F1438-9775-3D16-7F3B-2615DE2EDDA7}"/>
              </a:ext>
            </a:extLst>
          </p:cNvPr>
          <p:cNvSpPr txBox="1">
            <a:spLocks/>
          </p:cNvSpPr>
          <p:nvPr/>
        </p:nvSpPr>
        <p:spPr>
          <a:xfrm>
            <a:off x="597550" y="1016003"/>
            <a:ext cx="10984850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SDN is limited to the OpenFlow specifications </a:t>
            </a:r>
          </a:p>
          <a:p>
            <a:pPr marL="562356" lvl="1" indent="-34290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Forwarding rules are based on a fixed number of protocols / header fields (e.g., IP, Ethernet)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data plane is designed with fixed functions (hard-coded)</a:t>
            </a:r>
          </a:p>
          <a:p>
            <a:pPr marL="562356" lvl="1" indent="-34290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Functions are implemented by the chip designer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6D29C-938C-1DD1-E076-4B889D82F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246" y="2929901"/>
            <a:ext cx="4837508" cy="3704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CA2C37-9A65-1C35-D2DE-F00E4759E790}"/>
              </a:ext>
            </a:extLst>
          </p:cNvPr>
          <p:cNvSpPr/>
          <p:nvPr/>
        </p:nvSpPr>
        <p:spPr>
          <a:xfrm>
            <a:off x="3710002" y="3714750"/>
            <a:ext cx="1003511" cy="4124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A64AB0-CF1A-E8B0-72E9-B5838A0D966C}"/>
              </a:ext>
            </a:extLst>
          </p:cNvPr>
          <p:cNvSpPr/>
          <p:nvPr/>
        </p:nvSpPr>
        <p:spPr>
          <a:xfrm>
            <a:off x="5843602" y="4335553"/>
            <a:ext cx="1003511" cy="4124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93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P4 Programmable Switches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613743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16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1" y="1028701"/>
            <a:ext cx="1098484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8F1438-9775-3D16-7F3B-2615DE2EDDA7}"/>
              </a:ext>
            </a:extLst>
          </p:cNvPr>
          <p:cNvSpPr txBox="1">
            <a:spLocks/>
          </p:cNvSpPr>
          <p:nvPr/>
        </p:nvSpPr>
        <p:spPr>
          <a:xfrm>
            <a:off x="597550" y="1016003"/>
            <a:ext cx="1141895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programmable forwarding can be viewed as a natural evolution of SDN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P4 programmable switches permit a programmer to program the data plane 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540AA38F-6E11-4BAA-9FC0-A20623EDE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579" y="1992735"/>
            <a:ext cx="4179875" cy="4479746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DE0194-E74A-4849-40C0-03A3902702CC}"/>
              </a:ext>
            </a:extLst>
          </p:cNvPr>
          <p:cNvSpPr txBox="1"/>
          <p:nvPr/>
        </p:nvSpPr>
        <p:spPr>
          <a:xfrm>
            <a:off x="463541" y="6447236"/>
            <a:ext cx="6938983" cy="323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D34817"/>
              </a:buClr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P4 stands for stands for Programming Protocol-independent Packet Processors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F4CB0A-533D-C57F-0060-892A949D4912}"/>
              </a:ext>
            </a:extLst>
          </p:cNvPr>
          <p:cNvCxnSpPr>
            <a:cxnSpLocks/>
          </p:cNvCxnSpPr>
          <p:nvPr/>
        </p:nvCxnSpPr>
        <p:spPr>
          <a:xfrm>
            <a:off x="463541" y="6447235"/>
            <a:ext cx="686254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8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P4 Programmable Switches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613743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17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1" y="1028701"/>
            <a:ext cx="1098484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8F1438-9775-3D16-7F3B-2615DE2EDDA7}"/>
              </a:ext>
            </a:extLst>
          </p:cNvPr>
          <p:cNvSpPr txBox="1">
            <a:spLocks/>
          </p:cNvSpPr>
          <p:nvPr/>
        </p:nvSpPr>
        <p:spPr>
          <a:xfrm>
            <a:off x="597550" y="1016003"/>
            <a:ext cx="1141895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programmable forwarding can be viewed as a natural evolution of SDN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P4 programmable switches permit a programmer to program the data plane 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540AA38F-6E11-4BAA-9FC0-A20623EDE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579" y="1992735"/>
            <a:ext cx="4179875" cy="4479746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436C52-C68A-EB6A-A4E1-BF9190573112}"/>
              </a:ext>
            </a:extLst>
          </p:cNvPr>
          <p:cNvSpPr txBox="1"/>
          <p:nvPr/>
        </p:nvSpPr>
        <p:spPr>
          <a:xfrm>
            <a:off x="463541" y="1982499"/>
            <a:ext cx="6721929" cy="213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1175" lvl="1" indent="-29210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parsing new protocols</a:t>
            </a:r>
          </a:p>
          <a:p>
            <a:pPr marL="511175" lvl="1" indent="-29210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Customizing packet processing functions</a:t>
            </a:r>
          </a:p>
          <a:p>
            <a:pPr marL="511175" lvl="1" indent="-29210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events occurring in the data plane with nanosecond resolution</a:t>
            </a:r>
          </a:p>
          <a:p>
            <a:pPr marL="511175" lvl="1" indent="-29210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Inspecting and analyzing each packet (per-packet analysis)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16EE8-369B-D13E-A241-B62D59145973}"/>
              </a:ext>
            </a:extLst>
          </p:cNvPr>
          <p:cNvSpPr txBox="1"/>
          <p:nvPr/>
        </p:nvSpPr>
        <p:spPr>
          <a:xfrm>
            <a:off x="463541" y="6447236"/>
            <a:ext cx="6938983" cy="323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D34817"/>
              </a:buClr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P4 stands for stands for Programming Protocol-independent Packet Processors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0E9343-4CBB-1E9A-727C-8A8BCB8CEF6D}"/>
              </a:ext>
            </a:extLst>
          </p:cNvPr>
          <p:cNvCxnSpPr>
            <a:cxnSpLocks/>
          </p:cNvCxnSpPr>
          <p:nvPr/>
        </p:nvCxnSpPr>
        <p:spPr>
          <a:xfrm>
            <a:off x="463541" y="6447235"/>
            <a:ext cx="686254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6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P4 Programmable Switches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613743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18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1" y="1028701"/>
            <a:ext cx="1098484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8F1438-9775-3D16-7F3B-2615DE2EDDA7}"/>
              </a:ext>
            </a:extLst>
          </p:cNvPr>
          <p:cNvSpPr txBox="1">
            <a:spLocks/>
          </p:cNvSpPr>
          <p:nvPr/>
        </p:nvSpPr>
        <p:spPr>
          <a:xfrm>
            <a:off x="597550" y="1016003"/>
            <a:ext cx="1141895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The programmer can implement</a:t>
            </a:r>
          </a:p>
          <a:p>
            <a:pPr marL="673591" lvl="1" indent="-38099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New encapsulations and secure tunnels</a:t>
            </a:r>
          </a:p>
          <a:p>
            <a:pPr marL="673591" lvl="1" indent="-38099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Mitigation techniques for DDoS attacks at terabit rates</a:t>
            </a:r>
          </a:p>
          <a:p>
            <a:pPr marL="673591" lvl="1" indent="-38099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T</a:t>
            </a:r>
            <a:r>
              <a:rPr lang="en-US" sz="2000" dirty="0"/>
              <a:t>raffic anonymization systems at line rate</a:t>
            </a:r>
          </a:p>
          <a:p>
            <a:pPr marL="673591" lvl="1" indent="-38099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Customized firewalls</a:t>
            </a:r>
          </a:p>
          <a:p>
            <a:pPr marL="673591" lvl="1" indent="-38099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DNS deep packet inspection at line rate</a:t>
            </a:r>
          </a:p>
          <a:p>
            <a:pPr marL="673591" lvl="1" indent="-38099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2998EA-75C2-0EBB-8A5C-918F77EB0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067" y="3239904"/>
            <a:ext cx="4249816" cy="2933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A9A700-27C4-5BF8-2FEC-94DF7F70566E}"/>
              </a:ext>
            </a:extLst>
          </p:cNvPr>
          <p:cNvSpPr txBox="1"/>
          <p:nvPr/>
        </p:nvSpPr>
        <p:spPr>
          <a:xfrm>
            <a:off x="1016594" y="6296096"/>
            <a:ext cx="105658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9B2D1F"/>
              </a:buClr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Reproduced from N. McKeown, “Creating an End-to-End Programming Model for Packet Forwarding.”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https://www.youtube.com/watch?v=fiBuao6YZl0&amp;t=4216s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832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261651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2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1" y="1028701"/>
            <a:ext cx="1098484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FE8C00-F6B0-3047-325F-2897F4945410}"/>
              </a:ext>
            </a:extLst>
          </p:cNvPr>
          <p:cNvSpPr txBox="1">
            <a:spLocks/>
          </p:cNvSpPr>
          <p:nvPr/>
        </p:nvSpPr>
        <p:spPr>
          <a:xfrm>
            <a:off x="749951" y="1181101"/>
            <a:ext cx="1098484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Widespread attacks on desktops, laptops, smartphone, tablets, servers, etc.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Information security is focused on protecting electronic information of organizations and users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24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3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1" y="1028701"/>
            <a:ext cx="1098484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FE8C00-F6B0-3047-325F-2897F4945410}"/>
              </a:ext>
            </a:extLst>
          </p:cNvPr>
          <p:cNvSpPr txBox="1">
            <a:spLocks/>
          </p:cNvSpPr>
          <p:nvPr/>
        </p:nvSpPr>
        <p:spPr>
          <a:xfrm>
            <a:off x="749951" y="1181101"/>
            <a:ext cx="1098484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Widespread attacks on desktops, laptops, smartphone, tablets, servers, etc.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Information security is focused on protecting electronic information of organizations and users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D9B3B-E2BD-AD73-9396-3B0D2996FA69}"/>
              </a:ext>
            </a:extLst>
          </p:cNvPr>
          <p:cNvSpPr/>
          <p:nvPr/>
        </p:nvSpPr>
        <p:spPr>
          <a:xfrm>
            <a:off x="2325511" y="3851277"/>
            <a:ext cx="8378973" cy="228282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EDD185-74B1-2558-0652-DF4C04296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310" y="4973505"/>
            <a:ext cx="7770379" cy="10484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954ACF-8AAE-80D7-6339-D48AC62BF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876" y="4021225"/>
            <a:ext cx="5555871" cy="7676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06E397-F4E0-2A04-1D6A-4EC567766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001" y="4109787"/>
            <a:ext cx="2276475" cy="59055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4A18FA-914E-12BC-2908-FAEFA9A34F01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261651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418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4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1" y="1028701"/>
            <a:ext cx="1098484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FE8C00-F6B0-3047-325F-2897F4945410}"/>
              </a:ext>
            </a:extLst>
          </p:cNvPr>
          <p:cNvSpPr txBox="1">
            <a:spLocks/>
          </p:cNvSpPr>
          <p:nvPr/>
        </p:nvSpPr>
        <p:spPr>
          <a:xfrm>
            <a:off x="749951" y="1181101"/>
            <a:ext cx="1098484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Widespread attacks on desktops, laptops, smartphone, tablets, servers, etc.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Information security is focused on protecting electronic information of organizations and users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D9B3B-E2BD-AD73-9396-3B0D2996FA69}"/>
              </a:ext>
            </a:extLst>
          </p:cNvPr>
          <p:cNvSpPr/>
          <p:nvPr/>
        </p:nvSpPr>
        <p:spPr>
          <a:xfrm>
            <a:off x="1741459" y="4089577"/>
            <a:ext cx="9095697" cy="17397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B5BF3-849D-09EA-4772-6A9D46C0A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131" y="4200524"/>
            <a:ext cx="8963025" cy="16287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C29FF-2636-D388-7A65-85350C05721F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261651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67818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Information Security Employment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707562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5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1" y="1028701"/>
            <a:ext cx="1098484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FE8C00-F6B0-3047-325F-2897F4945410}"/>
              </a:ext>
            </a:extLst>
          </p:cNvPr>
          <p:cNvSpPr txBox="1">
            <a:spLocks/>
          </p:cNvSpPr>
          <p:nvPr/>
        </p:nvSpPr>
        <p:spPr>
          <a:xfrm>
            <a:off x="749951" y="1181101"/>
            <a:ext cx="1098484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Security is rarely outsourced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Job outlook is exceptionally strong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U.S. Bureau of Labor Statistics (BLS) 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“Occupational Outlook Handbook” indicates job outlook for information security analysts through end of decade expected to grow by more than 32%, much faster than average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Picture 7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A84B52EA-7DB0-04F1-25CE-810090EE6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40"/>
          <a:stretch/>
        </p:blipFill>
        <p:spPr>
          <a:xfrm>
            <a:off x="4138633" y="3581400"/>
            <a:ext cx="4083505" cy="294773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099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Information Security Employment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707562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6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1" y="1028701"/>
            <a:ext cx="1098484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FE8C00-F6B0-3047-325F-2897F4945410}"/>
              </a:ext>
            </a:extLst>
          </p:cNvPr>
          <p:cNvSpPr txBox="1">
            <a:spLocks/>
          </p:cNvSpPr>
          <p:nvPr/>
        </p:nvSpPr>
        <p:spPr>
          <a:xfrm>
            <a:off x="749951" y="1181101"/>
            <a:ext cx="1098484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Security is rarely outsourced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Job outlook is exceptionally strong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U.S. Bureau of Labor Statistics (BLS) 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“Occupational Outlook Handbook” indicates job outlook for information security analysts through end of decade expected to grow by more than 32%, much faster than average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69EA71-BCD8-6EC2-D8BE-C2BFEF64C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380" y="3316011"/>
            <a:ext cx="4211411" cy="3326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B8DDF9-E50B-2C52-51B1-A487BF76B93A}"/>
              </a:ext>
            </a:extLst>
          </p:cNvPr>
          <p:cNvSpPr txBox="1"/>
          <p:nvPr/>
        </p:nvSpPr>
        <p:spPr>
          <a:xfrm>
            <a:off x="857930" y="4609846"/>
            <a:ext cx="613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https://www.cyberseek.org/</a:t>
            </a:r>
          </a:p>
        </p:txBody>
      </p:sp>
    </p:spTree>
    <p:extLst>
      <p:ext uri="{BB962C8B-B14F-4D97-AF65-F5344CB8AC3E}">
        <p14:creationId xmlns:p14="http://schemas.microsoft.com/office/powerpoint/2010/main" val="3192389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Today’s Security Attacks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52355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7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1" y="1028701"/>
            <a:ext cx="1098484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FE8C00-F6B0-3047-325F-2897F4945410}"/>
              </a:ext>
            </a:extLst>
          </p:cNvPr>
          <p:cNvSpPr txBox="1">
            <a:spLocks/>
          </p:cNvSpPr>
          <p:nvPr/>
        </p:nvSpPr>
        <p:spPr>
          <a:xfrm>
            <a:off x="749952" y="1181101"/>
            <a:ext cx="10832448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Balances manipulated on prepaid debit cards (intrusion)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Twitter accounts exploited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ATM malware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Aircraft manipulation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Computer cluster for cracking passwords 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Electronic data records stolen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170C0E-DE2D-8527-4D9D-9B5E5C59B315}"/>
              </a:ext>
            </a:extLst>
          </p:cNvPr>
          <p:cNvSpPr txBox="1"/>
          <p:nvPr/>
        </p:nvSpPr>
        <p:spPr>
          <a:xfrm rot="5400000">
            <a:off x="1959428" y="38861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59860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Tools Sophistication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578868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8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1" y="1028701"/>
            <a:ext cx="1098484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FE8C00-F6B0-3047-325F-2897F4945410}"/>
              </a:ext>
            </a:extLst>
          </p:cNvPr>
          <p:cNvSpPr txBox="1">
            <a:spLocks/>
          </p:cNvSpPr>
          <p:nvPr/>
        </p:nvSpPr>
        <p:spPr>
          <a:xfrm>
            <a:off x="673751" y="999675"/>
            <a:ext cx="10832448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Script kiddies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Unskilled users; goal: breaking into computers (damage)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Download automated hacking software (scripts)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Attack software today has attack capabilities that are even easier for unskilled users; ~40% of attacks performed by script kiddies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3D222A4-46FF-5386-712C-236FCFF5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23" y="3291509"/>
            <a:ext cx="3912971" cy="3316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0C7431B-21A0-C971-3916-37DE3C2E0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176" y="3291509"/>
            <a:ext cx="4009848" cy="3316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36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Security Terminology: Vulnerability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971722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9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1" y="1028701"/>
            <a:ext cx="10984849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FE8C00-F6B0-3047-325F-2897F4945410}"/>
              </a:ext>
            </a:extLst>
          </p:cNvPr>
          <p:cNvSpPr txBox="1">
            <a:spLocks/>
          </p:cNvSpPr>
          <p:nvPr/>
        </p:nvSpPr>
        <p:spPr>
          <a:xfrm>
            <a:off x="673751" y="1064990"/>
            <a:ext cx="10832448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Vulnerability is a weakness that allows a threat agent to bypass security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 software defect that allows an unauthorized user to gain control of a computer</a:t>
            </a:r>
          </a:p>
        </p:txBody>
      </p:sp>
      <p:pic>
        <p:nvPicPr>
          <p:cNvPr id="10" name="Picture 9" descr="A picture containing text, screenshot, circle, logo&#10;&#10;Description automatically generated">
            <a:extLst>
              <a:ext uri="{FF2B5EF4-FFF2-40B4-BE49-F238E27FC236}">
                <a16:creationId xmlns:a16="http://schemas.microsoft.com/office/drawing/2014/main" id="{60775519-C326-7383-330E-92EE5595F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048" y="2691430"/>
            <a:ext cx="5593854" cy="36126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5D1FD5-727A-E5B3-3C2A-2728532F997F}"/>
              </a:ext>
            </a:extLst>
          </p:cNvPr>
          <p:cNvSpPr txBox="1"/>
          <p:nvPr/>
        </p:nvSpPr>
        <p:spPr>
          <a:xfrm>
            <a:off x="3022925" y="6433307"/>
            <a:ext cx="613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Open Worldwide Application Security Project (OWASP)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377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11610</TotalTime>
  <Words>845</Words>
  <Application>Microsoft Office PowerPoint</Application>
  <PresentationFormat>Widescreen</PresentationFormat>
  <Paragraphs>155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Wingdings</vt:lpstr>
      <vt:lpstr>Retrospect</vt:lpstr>
      <vt:lpstr>PowerPoint Presentation</vt:lpstr>
      <vt:lpstr>Introduction</vt:lpstr>
      <vt:lpstr>Introduction</vt:lpstr>
      <vt:lpstr>Introduction</vt:lpstr>
      <vt:lpstr>Information Security Employment</vt:lpstr>
      <vt:lpstr>Information Security Employment</vt:lpstr>
      <vt:lpstr>Today’s Security Attacks</vt:lpstr>
      <vt:lpstr>Attack Tools Sophistication </vt:lpstr>
      <vt:lpstr>Information Security Terminology: Vulnerability</vt:lpstr>
      <vt:lpstr>Information Security Terminology: Threat Vector</vt:lpstr>
      <vt:lpstr>Steps of an Attack</vt:lpstr>
      <vt:lpstr>PowerPoint Presentation</vt:lpstr>
      <vt:lpstr>Traditional (Legacy) Networking</vt:lpstr>
      <vt:lpstr>Software-defined Networking </vt:lpstr>
      <vt:lpstr>Software-defined Networking </vt:lpstr>
      <vt:lpstr>P4 Programmable Switches</vt:lpstr>
      <vt:lpstr>P4 Programmable Switches</vt:lpstr>
      <vt:lpstr>P4 Programmable Switches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Choueiri, Samia</cp:lastModifiedBy>
  <cp:revision>228</cp:revision>
  <dcterms:created xsi:type="dcterms:W3CDTF">2020-04-03T21:33:21Z</dcterms:created>
  <dcterms:modified xsi:type="dcterms:W3CDTF">2025-05-21T17:12:56Z</dcterms:modified>
</cp:coreProperties>
</file>