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12192000"/>
  <p:notesSz cx="6858000" cy="9144000"/>
  <p:embeddedFontLst>
    <p:embeddedFont>
      <p:font typeface="Arial Narrow"/>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3" roundtripDataSignature="AMtx7miclXkkr0HFt7JOUH33y/6HJJUy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ArialNarrow-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ArialNarrow-italic.fntdata"/><Relationship Id="rId50" Type="http://schemas.openxmlformats.org/officeDocument/2006/relationships/font" Target="fonts/ArialNarrow-bold.fntdata"/><Relationship Id="rId53" Type="http://customschemas.google.com/relationships/presentationmetadata" Target="metadata"/><Relationship Id="rId52" Type="http://schemas.openxmlformats.org/officeDocument/2006/relationships/font" Target="fonts/ArialNarrow-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0129f0a3c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20129f0a3c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US" sz="1750"/>
              <a:t>Quick outline of what perfSONAR is</a:t>
            </a:r>
            <a:endParaRPr sz="1750">
              <a:latin typeface="Calibri"/>
              <a:ea typeface="Calibri"/>
              <a:cs typeface="Calibri"/>
              <a:sym typeface="Calibri"/>
            </a:endParaRPr>
          </a:p>
        </p:txBody>
      </p:sp>
      <p:sp>
        <p:nvSpPr>
          <p:cNvPr id="123" name="Google Shape;123;g20129f0a3c0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was no actual expected performance number that was communicated to us, other than that JGN (reasonably) believed the performance should at least be symmetric.</a:t>
            </a:r>
            <a:endParaRPr/>
          </a:p>
        </p:txBody>
      </p:sp>
      <p:sp>
        <p:nvSpPr>
          <p:cNvPr id="405" name="Google Shape;405;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These tests were conducted outside of CCNY from four publicly available perfSONAR nodes that were situated along the same network path as the CCNY GRE tunnel. At the time of this testing there were no perfSONAR nodes on the CCNY campus.</a:t>
            </a:r>
            <a:endParaRPr/>
          </a:p>
        </p:txBody>
      </p:sp>
      <p:sp>
        <p:nvSpPr>
          <p:cNvPr id="418" name="Google Shape;41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Testing was completed from the newly installed perfSONAR node in the researcher’s lab on the CCNY campus. This testing did not involve the GRE tunnel.</a:t>
            </a:r>
            <a:endParaRPr/>
          </a:p>
        </p:txBody>
      </p:sp>
      <p:sp>
        <p:nvSpPr>
          <p:cNvPr id="435" name="Google Shape;435;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NYSERNet perfSONAR node located at the same point in the network where CCNY’s connectivity originated.</a:t>
            </a:r>
            <a:endParaRPr/>
          </a:p>
        </p:txBody>
      </p:sp>
      <p:sp>
        <p:nvSpPr>
          <p:cNvPr id="443" name="Google Shape;44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0173408f2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1" name="Google Shape;131;g20173408f24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TCP works well over short distances (e.g. 1% packet loss on the LAN will produce high throughput).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The further out you get the more pronounced the problems will be as the algorithms cope with retransmissions.  </a:t>
            </a:r>
            <a:endParaRPr>
              <a:latin typeface="Arial"/>
              <a:ea typeface="Arial"/>
              <a:cs typeface="Arial"/>
              <a:sym typeface="Arial"/>
            </a:endParaRPr>
          </a:p>
        </p:txBody>
      </p:sp>
      <p:sp>
        <p:nvSpPr>
          <p:cNvPr id="132" name="Google Shape;132;g20173408f24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Specifics about the updated equipment are unknown, with CCNY siting “security concerns”.</a:t>
            </a:r>
            <a:endParaRPr/>
          </a:p>
        </p:txBody>
      </p:sp>
      <p:sp>
        <p:nvSpPr>
          <p:cNvPr id="452" name="Google Shape;45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was no actual expected performance number that was communicated to us, other than that JGN (reasonably) believed the performance should at least be symmetric.</a:t>
            </a:r>
            <a:endParaRPr/>
          </a:p>
        </p:txBody>
      </p:sp>
      <p:sp>
        <p:nvSpPr>
          <p:cNvPr id="460" name="Google Shape;460;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129f0a3c0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20129f0a3c0_0_1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Dashboards – requires coordination of testing</a:t>
            </a:r>
            <a:endParaRPr/>
          </a:p>
        </p:txBody>
      </p:sp>
      <p:sp>
        <p:nvSpPr>
          <p:cNvPr id="153" name="Google Shape;153;g20129f0a3c0_0_1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point is the pS is more than just a performance number generating machine.</a:t>
            </a:r>
            <a:endParaRPr/>
          </a:p>
        </p:txBody>
      </p:sp>
      <p:sp>
        <p:nvSpPr>
          <p:cNvPr id="162" name="Google Shape;16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129f0a3c0_0_3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0129f0a3c0_0_3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Idea – we are measuring performance by testing what is possible.  If OWAMP runs stable and loss free, video will work out ok.  If throughput is stable and high, bulk data movement should work on the network (does not test disk)</a:t>
            </a:r>
            <a:endParaRPr/>
          </a:p>
        </p:txBody>
      </p:sp>
      <p:sp>
        <p:nvSpPr>
          <p:cNvPr id="185" name="Google Shape;185;g20129f0a3c0_0_3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9"/>
          <p:cNvSpPr txBox="1"/>
          <p:nvPr>
            <p:ph type="ctrTitle"/>
          </p:nvPr>
        </p:nvSpPr>
        <p:spPr>
          <a:xfrm>
            <a:off x="838201" y="1790721"/>
            <a:ext cx="10515600" cy="173527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b="1"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9"/>
          <p:cNvSpPr txBox="1"/>
          <p:nvPr>
            <p:ph idx="1" type="subTitle"/>
          </p:nvPr>
        </p:nvSpPr>
        <p:spPr>
          <a:xfrm>
            <a:off x="828261" y="3661062"/>
            <a:ext cx="10515600" cy="69291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i="1"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9"/>
          <p:cNvSpPr txBox="1"/>
          <p:nvPr>
            <p:ph idx="11" type="ftr"/>
          </p:nvPr>
        </p:nvSpPr>
        <p:spPr>
          <a:xfrm>
            <a:off x="838201" y="6336882"/>
            <a:ext cx="10515600" cy="338554"/>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7" name="Google Shape;17;p9"/>
          <p:cNvPicPr preferRelativeResize="0"/>
          <p:nvPr/>
        </p:nvPicPr>
        <p:blipFill rotWithShape="1">
          <a:blip r:embed="rId2">
            <a:alphaModFix amt="60000"/>
          </a:blip>
          <a:srcRect b="0" l="0" r="0" t="0"/>
          <a:stretch/>
        </p:blipFill>
        <p:spPr>
          <a:xfrm>
            <a:off x="2540000" y="0"/>
            <a:ext cx="7111999" cy="1693325"/>
          </a:xfrm>
          <a:prstGeom prst="rect">
            <a:avLst/>
          </a:prstGeom>
          <a:noFill/>
          <a:ln>
            <a:noFill/>
          </a:ln>
        </p:spPr>
      </p:pic>
      <p:sp>
        <p:nvSpPr>
          <p:cNvPr id="18" name="Google Shape;18;p9"/>
          <p:cNvSpPr txBox="1"/>
          <p:nvPr/>
        </p:nvSpPr>
        <p:spPr>
          <a:xfrm>
            <a:off x="1523999" y="4537319"/>
            <a:ext cx="9144000" cy="59227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t/>
            </a:r>
            <a:endParaRPr b="0" i="1" sz="2400" u="none" cap="none" strike="noStrike">
              <a:solidFill>
                <a:schemeClr val="dk1"/>
              </a:solidFill>
              <a:latin typeface="Calibri"/>
              <a:ea typeface="Calibri"/>
              <a:cs typeface="Calibri"/>
              <a:sym typeface="Calibri"/>
            </a:endParaRPr>
          </a:p>
        </p:txBody>
      </p:sp>
      <p:sp>
        <p:nvSpPr>
          <p:cNvPr id="19" name="Google Shape;19;p9"/>
          <p:cNvSpPr txBox="1"/>
          <p:nvPr/>
        </p:nvSpPr>
        <p:spPr>
          <a:xfrm>
            <a:off x="838201" y="5768282"/>
            <a:ext cx="3940248" cy="33855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rgbClr val="000000"/>
                </a:solidFill>
                <a:latin typeface="Calibri"/>
                <a:ea typeface="Calibri"/>
                <a:cs typeface="Calibri"/>
                <a:sym typeface="Calibri"/>
              </a:rPr>
              <a:t>perfSONAR is developed by a partnership of</a:t>
            </a:r>
            <a:endParaRPr b="0" i="0" sz="1400" u="none" cap="none" strike="noStrike">
              <a:solidFill>
                <a:srgbClr val="000000"/>
              </a:solidFill>
              <a:latin typeface="Arial"/>
              <a:ea typeface="Arial"/>
              <a:cs typeface="Arial"/>
              <a:sym typeface="Arial"/>
            </a:endParaRPr>
          </a:p>
        </p:txBody>
      </p:sp>
      <p:sp>
        <p:nvSpPr>
          <p:cNvPr id="20" name="Google Shape;20;p9"/>
          <p:cNvSpPr txBox="1"/>
          <p:nvPr>
            <p:ph idx="2" type="body"/>
          </p:nvPr>
        </p:nvSpPr>
        <p:spPr>
          <a:xfrm>
            <a:off x="838201" y="4518986"/>
            <a:ext cx="10515600" cy="692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sz="20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9"/>
          <p:cNvPicPr preferRelativeResize="0"/>
          <p:nvPr/>
        </p:nvPicPr>
        <p:blipFill rotWithShape="1">
          <a:blip r:embed="rId3">
            <a:alphaModFix/>
          </a:blip>
          <a:srcRect b="0" l="0" r="0" t="0"/>
          <a:stretch/>
        </p:blipFill>
        <p:spPr>
          <a:xfrm>
            <a:off x="4778449" y="5649867"/>
            <a:ext cx="6565412" cy="4991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8"/>
          <p:cNvSpPr txBox="1"/>
          <p:nvPr>
            <p:ph idx="1" type="body"/>
          </p:nvPr>
        </p:nvSpPr>
        <p:spPr>
          <a:xfrm rot="5400000">
            <a:off x="3888732" y="-1224907"/>
            <a:ext cx="4414537"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3" name="Google Shape;93;p18"/>
          <p:cNvPicPr preferRelativeResize="0"/>
          <p:nvPr/>
        </p:nvPicPr>
        <p:blipFill rotWithShape="1">
          <a:blip r:embed="rId2">
            <a:alphaModFix amt="50000"/>
          </a:blip>
          <a:srcRect b="0" l="0" r="0" t="0"/>
          <a:stretch/>
        </p:blipFill>
        <p:spPr>
          <a:xfrm>
            <a:off x="10093155" y="-19675"/>
            <a:ext cx="2098845" cy="499725"/>
          </a:xfrm>
          <a:prstGeom prst="rect">
            <a:avLst/>
          </a:prstGeom>
          <a:noFill/>
          <a:ln>
            <a:noFill/>
          </a:ln>
        </p:spPr>
      </p:pic>
      <p:sp>
        <p:nvSpPr>
          <p:cNvPr id="94" name="Google Shape;94;p18"/>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5" name="Google Shape;95;p18"/>
          <p:cNvSpPr txBox="1"/>
          <p:nvPr>
            <p:ph idx="12" type="sldNum"/>
          </p:nvPr>
        </p:nvSpPr>
        <p:spPr>
          <a:xfrm>
            <a:off x="838200" y="6310311"/>
            <a:ext cx="365017" cy="3650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96" name="Google Shape;96;p18"/>
          <p:cNvPicPr preferRelativeResize="0"/>
          <p:nvPr/>
        </p:nvPicPr>
        <p:blipFill rotWithShape="1">
          <a:blip r:embed="rId3">
            <a:alphaModFix amt="15000"/>
          </a:blip>
          <a:srcRect b="0" l="0" r="0" t="0"/>
          <a:stretch/>
        </p:blipFill>
        <p:spPr>
          <a:xfrm>
            <a:off x="838199" y="6310311"/>
            <a:ext cx="365017" cy="365017"/>
          </a:xfrm>
          <a:prstGeom prst="rect">
            <a:avLst/>
          </a:prstGeom>
          <a:noFill/>
          <a:ln>
            <a:noFill/>
          </a:ln>
        </p:spPr>
      </p:pic>
      <p:pic>
        <p:nvPicPr>
          <p:cNvPr id="97" name="Google Shape;97;p18"/>
          <p:cNvPicPr preferRelativeResize="0"/>
          <p:nvPr/>
        </p:nvPicPr>
        <p:blipFill rotWithShape="1">
          <a:blip r:embed="rId4">
            <a:alphaModFix amt="67000"/>
          </a:blip>
          <a:srcRect b="0" l="0" r="0" t="0"/>
          <a:stretch/>
        </p:blipFill>
        <p:spPr>
          <a:xfrm>
            <a:off x="6959600" y="6325771"/>
            <a:ext cx="4394200" cy="33409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19"/>
          <p:cNvSpPr txBox="1"/>
          <p:nvPr>
            <p:ph type="title"/>
          </p:nvPr>
        </p:nvSpPr>
        <p:spPr>
          <a:xfrm rot="5400000">
            <a:off x="7101832" y="1988193"/>
            <a:ext cx="5875036"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9"/>
          <p:cNvSpPr txBox="1"/>
          <p:nvPr>
            <p:ph idx="1" type="body"/>
          </p:nvPr>
        </p:nvSpPr>
        <p:spPr>
          <a:xfrm rot="5400000">
            <a:off x="1767832" y="-564507"/>
            <a:ext cx="5875037"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1" name="Google Shape;101;p19"/>
          <p:cNvPicPr preferRelativeResize="0"/>
          <p:nvPr/>
        </p:nvPicPr>
        <p:blipFill rotWithShape="1">
          <a:blip r:embed="rId2">
            <a:alphaModFix amt="50000"/>
          </a:blip>
          <a:srcRect b="0" l="0" r="0" t="0"/>
          <a:stretch/>
        </p:blipFill>
        <p:spPr>
          <a:xfrm>
            <a:off x="10093155" y="-19675"/>
            <a:ext cx="2098845" cy="499725"/>
          </a:xfrm>
          <a:prstGeom prst="rect">
            <a:avLst/>
          </a:prstGeom>
          <a:noFill/>
          <a:ln>
            <a:noFill/>
          </a:ln>
        </p:spPr>
      </p:pic>
      <p:sp>
        <p:nvSpPr>
          <p:cNvPr id="102" name="Google Shape;102;p19"/>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3" name="Google Shape;103;p19"/>
          <p:cNvSpPr txBox="1"/>
          <p:nvPr>
            <p:ph idx="12" type="sldNum"/>
          </p:nvPr>
        </p:nvSpPr>
        <p:spPr>
          <a:xfrm>
            <a:off x="838200" y="6310311"/>
            <a:ext cx="365017" cy="3650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104" name="Google Shape;104;p19"/>
          <p:cNvPicPr preferRelativeResize="0"/>
          <p:nvPr/>
        </p:nvPicPr>
        <p:blipFill rotWithShape="1">
          <a:blip r:embed="rId3">
            <a:alphaModFix amt="15000"/>
          </a:blip>
          <a:srcRect b="0" l="0" r="0" t="0"/>
          <a:stretch/>
        </p:blipFill>
        <p:spPr>
          <a:xfrm>
            <a:off x="838199" y="6310311"/>
            <a:ext cx="365017" cy="365017"/>
          </a:xfrm>
          <a:prstGeom prst="rect">
            <a:avLst/>
          </a:prstGeom>
          <a:noFill/>
          <a:ln>
            <a:noFill/>
          </a:ln>
        </p:spPr>
      </p:pic>
      <p:pic>
        <p:nvPicPr>
          <p:cNvPr id="105" name="Google Shape;105;p19"/>
          <p:cNvPicPr preferRelativeResize="0"/>
          <p:nvPr/>
        </p:nvPicPr>
        <p:blipFill rotWithShape="1">
          <a:blip r:embed="rId4">
            <a:alphaModFix amt="67000"/>
          </a:blip>
          <a:srcRect b="0" l="0" r="0" t="0"/>
          <a:stretch/>
        </p:blipFill>
        <p:spPr>
          <a:xfrm>
            <a:off x="6959600" y="6325771"/>
            <a:ext cx="4394200" cy="3340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11"/>
          <p:cNvSpPr txBox="1"/>
          <p:nvPr>
            <p:ph type="title"/>
          </p:nvPr>
        </p:nvSpPr>
        <p:spPr>
          <a:xfrm>
            <a:off x="1895062" y="2897900"/>
            <a:ext cx="9452388" cy="166457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b="1"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1"/>
          <p:cNvSpPr txBox="1"/>
          <p:nvPr>
            <p:ph idx="1" type="body"/>
          </p:nvPr>
        </p:nvSpPr>
        <p:spPr>
          <a:xfrm>
            <a:off x="1895061" y="4589464"/>
            <a:ext cx="9452389" cy="14940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200"/>
              <a:buNone/>
              <a:defRPr i="1" sz="3200">
                <a:solidFill>
                  <a:srgbClr val="595959"/>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25" name="Google Shape;25;p11"/>
          <p:cNvPicPr preferRelativeResize="0"/>
          <p:nvPr/>
        </p:nvPicPr>
        <p:blipFill rotWithShape="1">
          <a:blip r:embed="rId2">
            <a:alphaModFix/>
          </a:blip>
          <a:srcRect b="0" l="0" r="0" t="0"/>
          <a:stretch/>
        </p:blipFill>
        <p:spPr>
          <a:xfrm>
            <a:off x="208444" y="2482032"/>
            <a:ext cx="1686617" cy="1686617"/>
          </a:xfrm>
          <a:prstGeom prst="rect">
            <a:avLst/>
          </a:prstGeom>
          <a:noFill/>
          <a:ln>
            <a:noFill/>
          </a:ln>
        </p:spPr>
      </p:pic>
      <p:pic>
        <p:nvPicPr>
          <p:cNvPr id="26" name="Google Shape;26;p11"/>
          <p:cNvPicPr preferRelativeResize="0"/>
          <p:nvPr/>
        </p:nvPicPr>
        <p:blipFill rotWithShape="1">
          <a:blip r:embed="rId3">
            <a:alphaModFix amt="50000"/>
          </a:blip>
          <a:srcRect b="0" l="0" r="0" t="0"/>
          <a:stretch/>
        </p:blipFill>
        <p:spPr>
          <a:xfrm>
            <a:off x="10093155" y="-19675"/>
            <a:ext cx="2098845" cy="499725"/>
          </a:xfrm>
          <a:prstGeom prst="rect">
            <a:avLst/>
          </a:prstGeom>
          <a:noFill/>
          <a:ln>
            <a:noFill/>
          </a:ln>
        </p:spPr>
      </p:pic>
      <p:sp>
        <p:nvSpPr>
          <p:cNvPr id="27" name="Google Shape;27;p11"/>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 name="Google Shape;28;p11"/>
          <p:cNvSpPr txBox="1"/>
          <p:nvPr>
            <p:ph idx="12" type="sldNum"/>
          </p:nvPr>
        </p:nvSpPr>
        <p:spPr>
          <a:xfrm>
            <a:off x="838200" y="6310311"/>
            <a:ext cx="365017" cy="3650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9" name="Google Shape;29;p11"/>
          <p:cNvPicPr preferRelativeResize="0"/>
          <p:nvPr/>
        </p:nvPicPr>
        <p:blipFill rotWithShape="1">
          <a:blip r:embed="rId4">
            <a:alphaModFix amt="15000"/>
          </a:blip>
          <a:srcRect b="0" l="0" r="0" t="0"/>
          <a:stretch/>
        </p:blipFill>
        <p:spPr>
          <a:xfrm>
            <a:off x="838199" y="6310311"/>
            <a:ext cx="365017" cy="365017"/>
          </a:xfrm>
          <a:prstGeom prst="rect">
            <a:avLst/>
          </a:prstGeom>
          <a:noFill/>
          <a:ln>
            <a:noFill/>
          </a:ln>
        </p:spPr>
      </p:pic>
      <p:pic>
        <p:nvPicPr>
          <p:cNvPr id="30" name="Google Shape;30;p11"/>
          <p:cNvPicPr preferRelativeResize="0"/>
          <p:nvPr/>
        </p:nvPicPr>
        <p:blipFill rotWithShape="1">
          <a:blip r:embed="rId5">
            <a:alphaModFix amt="67000"/>
          </a:blip>
          <a:srcRect b="0" l="0" r="0" t="0"/>
          <a:stretch/>
        </p:blipFill>
        <p:spPr>
          <a:xfrm>
            <a:off x="6959600" y="6325771"/>
            <a:ext cx="4394200" cy="33409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 name="Google Shape;34;p10"/>
          <p:cNvPicPr preferRelativeResize="0"/>
          <p:nvPr/>
        </p:nvPicPr>
        <p:blipFill rotWithShape="1">
          <a:blip r:embed="rId2">
            <a:alphaModFix amt="50000"/>
          </a:blip>
          <a:srcRect b="0" l="0" r="0" t="0"/>
          <a:stretch/>
        </p:blipFill>
        <p:spPr>
          <a:xfrm>
            <a:off x="10093155" y="-19675"/>
            <a:ext cx="2098845" cy="499725"/>
          </a:xfrm>
          <a:prstGeom prst="rect">
            <a:avLst/>
          </a:prstGeom>
          <a:noFill/>
          <a:ln>
            <a:noFill/>
          </a:ln>
        </p:spPr>
      </p:pic>
      <p:sp>
        <p:nvSpPr>
          <p:cNvPr id="35" name="Google Shape;35;p10"/>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 name="Google Shape;36;p10"/>
          <p:cNvSpPr txBox="1"/>
          <p:nvPr>
            <p:ph idx="12" type="sldNum"/>
          </p:nvPr>
        </p:nvSpPr>
        <p:spPr>
          <a:xfrm>
            <a:off x="838200" y="6310311"/>
            <a:ext cx="365017" cy="3650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37" name="Google Shape;37;p10"/>
          <p:cNvPicPr preferRelativeResize="0"/>
          <p:nvPr/>
        </p:nvPicPr>
        <p:blipFill rotWithShape="1">
          <a:blip r:embed="rId3">
            <a:alphaModFix amt="15000"/>
          </a:blip>
          <a:srcRect b="0" l="0" r="0" t="0"/>
          <a:stretch/>
        </p:blipFill>
        <p:spPr>
          <a:xfrm>
            <a:off x="838199" y="6310311"/>
            <a:ext cx="365017" cy="365017"/>
          </a:xfrm>
          <a:prstGeom prst="rect">
            <a:avLst/>
          </a:prstGeom>
          <a:noFill/>
          <a:ln>
            <a:noFill/>
          </a:ln>
        </p:spPr>
      </p:pic>
      <p:pic>
        <p:nvPicPr>
          <p:cNvPr id="38" name="Google Shape;38;p10"/>
          <p:cNvPicPr preferRelativeResize="0"/>
          <p:nvPr/>
        </p:nvPicPr>
        <p:blipFill rotWithShape="1">
          <a:blip r:embed="rId4">
            <a:alphaModFix amt="67000"/>
          </a:blip>
          <a:srcRect b="0" l="0" r="0" t="0"/>
          <a:stretch/>
        </p:blipFill>
        <p:spPr>
          <a:xfrm>
            <a:off x="6959600" y="6325771"/>
            <a:ext cx="4394200" cy="33409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3" name="Google Shape;43;p12"/>
          <p:cNvPicPr preferRelativeResize="0"/>
          <p:nvPr/>
        </p:nvPicPr>
        <p:blipFill rotWithShape="1">
          <a:blip r:embed="rId2">
            <a:alphaModFix amt="50000"/>
          </a:blip>
          <a:srcRect b="0" l="0" r="0" t="0"/>
          <a:stretch/>
        </p:blipFill>
        <p:spPr>
          <a:xfrm>
            <a:off x="10093155" y="-19675"/>
            <a:ext cx="2098845" cy="499725"/>
          </a:xfrm>
          <a:prstGeom prst="rect">
            <a:avLst/>
          </a:prstGeom>
          <a:noFill/>
          <a:ln>
            <a:noFill/>
          </a:ln>
        </p:spPr>
      </p:pic>
      <p:sp>
        <p:nvSpPr>
          <p:cNvPr id="44" name="Google Shape;44;p12"/>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5" name="Google Shape;45;p12"/>
          <p:cNvSpPr txBox="1"/>
          <p:nvPr>
            <p:ph idx="12" type="sldNum"/>
          </p:nvPr>
        </p:nvSpPr>
        <p:spPr>
          <a:xfrm>
            <a:off x="838200" y="6310311"/>
            <a:ext cx="365017" cy="3650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46" name="Google Shape;46;p12"/>
          <p:cNvPicPr preferRelativeResize="0"/>
          <p:nvPr/>
        </p:nvPicPr>
        <p:blipFill rotWithShape="1">
          <a:blip r:embed="rId3">
            <a:alphaModFix amt="15000"/>
          </a:blip>
          <a:srcRect b="0" l="0" r="0" t="0"/>
          <a:stretch/>
        </p:blipFill>
        <p:spPr>
          <a:xfrm>
            <a:off x="838199" y="6310311"/>
            <a:ext cx="365017" cy="365017"/>
          </a:xfrm>
          <a:prstGeom prst="rect">
            <a:avLst/>
          </a:prstGeom>
          <a:noFill/>
          <a:ln>
            <a:noFill/>
          </a:ln>
        </p:spPr>
      </p:pic>
      <p:pic>
        <p:nvPicPr>
          <p:cNvPr id="47" name="Google Shape;47;p12"/>
          <p:cNvPicPr preferRelativeResize="0"/>
          <p:nvPr/>
        </p:nvPicPr>
        <p:blipFill rotWithShape="1">
          <a:blip r:embed="rId4">
            <a:alphaModFix amt="67000"/>
          </a:blip>
          <a:srcRect b="0" l="0" r="0" t="0"/>
          <a:stretch/>
        </p:blipFill>
        <p:spPr>
          <a:xfrm>
            <a:off x="6959600" y="6325771"/>
            <a:ext cx="4394200" cy="33409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4" name="Google Shape;54;p13"/>
          <p:cNvPicPr preferRelativeResize="0"/>
          <p:nvPr/>
        </p:nvPicPr>
        <p:blipFill rotWithShape="1">
          <a:blip r:embed="rId2">
            <a:alphaModFix amt="50000"/>
          </a:blip>
          <a:srcRect b="0" l="0" r="0" t="0"/>
          <a:stretch/>
        </p:blipFill>
        <p:spPr>
          <a:xfrm>
            <a:off x="10093155" y="-19675"/>
            <a:ext cx="2098845" cy="499725"/>
          </a:xfrm>
          <a:prstGeom prst="rect">
            <a:avLst/>
          </a:prstGeom>
          <a:noFill/>
          <a:ln>
            <a:noFill/>
          </a:ln>
        </p:spPr>
      </p:pic>
      <p:sp>
        <p:nvSpPr>
          <p:cNvPr id="55" name="Google Shape;55;p13"/>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838200" y="6310311"/>
            <a:ext cx="365017" cy="3650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57" name="Google Shape;57;p13"/>
          <p:cNvPicPr preferRelativeResize="0"/>
          <p:nvPr/>
        </p:nvPicPr>
        <p:blipFill rotWithShape="1">
          <a:blip r:embed="rId3">
            <a:alphaModFix amt="15000"/>
          </a:blip>
          <a:srcRect b="0" l="0" r="0" t="0"/>
          <a:stretch/>
        </p:blipFill>
        <p:spPr>
          <a:xfrm>
            <a:off x="838199" y="6310311"/>
            <a:ext cx="365017" cy="365017"/>
          </a:xfrm>
          <a:prstGeom prst="rect">
            <a:avLst/>
          </a:prstGeom>
          <a:noFill/>
          <a:ln>
            <a:noFill/>
          </a:ln>
        </p:spPr>
      </p:pic>
      <p:pic>
        <p:nvPicPr>
          <p:cNvPr id="58" name="Google Shape;58;p13"/>
          <p:cNvPicPr preferRelativeResize="0"/>
          <p:nvPr/>
        </p:nvPicPr>
        <p:blipFill rotWithShape="1">
          <a:blip r:embed="rId4">
            <a:alphaModFix amt="67000"/>
          </a:blip>
          <a:srcRect b="0" l="0" r="0" t="0"/>
          <a:stretch/>
        </p:blipFill>
        <p:spPr>
          <a:xfrm>
            <a:off x="6959600" y="6325771"/>
            <a:ext cx="4394200" cy="3340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1" name="Google Shape;61;p14"/>
          <p:cNvPicPr preferRelativeResize="0"/>
          <p:nvPr/>
        </p:nvPicPr>
        <p:blipFill rotWithShape="1">
          <a:blip r:embed="rId2">
            <a:alphaModFix amt="50000"/>
          </a:blip>
          <a:srcRect b="0" l="0" r="0" t="0"/>
          <a:stretch/>
        </p:blipFill>
        <p:spPr>
          <a:xfrm>
            <a:off x="10093155" y="-19675"/>
            <a:ext cx="2098845" cy="499725"/>
          </a:xfrm>
          <a:prstGeom prst="rect">
            <a:avLst/>
          </a:prstGeom>
          <a:noFill/>
          <a:ln>
            <a:noFill/>
          </a:ln>
        </p:spPr>
      </p:pic>
      <p:sp>
        <p:nvSpPr>
          <p:cNvPr id="62" name="Google Shape;62;p14"/>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p14"/>
          <p:cNvSpPr txBox="1"/>
          <p:nvPr>
            <p:ph idx="12" type="sldNum"/>
          </p:nvPr>
        </p:nvSpPr>
        <p:spPr>
          <a:xfrm>
            <a:off x="838200" y="6310311"/>
            <a:ext cx="365017" cy="3650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64" name="Google Shape;64;p14"/>
          <p:cNvPicPr preferRelativeResize="0"/>
          <p:nvPr/>
        </p:nvPicPr>
        <p:blipFill rotWithShape="1">
          <a:blip r:embed="rId3">
            <a:alphaModFix amt="15000"/>
          </a:blip>
          <a:srcRect b="0" l="0" r="0" t="0"/>
          <a:stretch/>
        </p:blipFill>
        <p:spPr>
          <a:xfrm>
            <a:off x="838199" y="6310311"/>
            <a:ext cx="365017" cy="365017"/>
          </a:xfrm>
          <a:prstGeom prst="rect">
            <a:avLst/>
          </a:prstGeom>
          <a:noFill/>
          <a:ln>
            <a:noFill/>
          </a:ln>
        </p:spPr>
      </p:pic>
      <p:pic>
        <p:nvPicPr>
          <p:cNvPr id="65" name="Google Shape;65;p14"/>
          <p:cNvPicPr preferRelativeResize="0"/>
          <p:nvPr/>
        </p:nvPicPr>
        <p:blipFill rotWithShape="1">
          <a:blip r:embed="rId4">
            <a:alphaModFix amt="67000"/>
          </a:blip>
          <a:srcRect b="0" l="0" r="0" t="0"/>
          <a:stretch/>
        </p:blipFill>
        <p:spPr>
          <a:xfrm>
            <a:off x="6959600" y="6325771"/>
            <a:ext cx="4394200" cy="33409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2">
            <a:alphaModFix amt="50000"/>
          </a:blip>
          <a:srcRect b="0" l="0" r="0" t="0"/>
          <a:stretch/>
        </p:blipFill>
        <p:spPr>
          <a:xfrm>
            <a:off x="10093155" y="-19675"/>
            <a:ext cx="2098845" cy="499725"/>
          </a:xfrm>
          <a:prstGeom prst="rect">
            <a:avLst/>
          </a:prstGeom>
          <a:noFill/>
          <a:ln>
            <a:noFill/>
          </a:ln>
        </p:spPr>
      </p:pic>
      <p:sp>
        <p:nvSpPr>
          <p:cNvPr id="68" name="Google Shape;68;p15"/>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15"/>
          <p:cNvSpPr txBox="1"/>
          <p:nvPr>
            <p:ph idx="12" type="sldNum"/>
          </p:nvPr>
        </p:nvSpPr>
        <p:spPr>
          <a:xfrm>
            <a:off x="838200" y="6310311"/>
            <a:ext cx="365017" cy="3650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70" name="Google Shape;70;p15"/>
          <p:cNvPicPr preferRelativeResize="0"/>
          <p:nvPr/>
        </p:nvPicPr>
        <p:blipFill rotWithShape="1">
          <a:blip r:embed="rId3">
            <a:alphaModFix amt="15000"/>
          </a:blip>
          <a:srcRect b="0" l="0" r="0" t="0"/>
          <a:stretch/>
        </p:blipFill>
        <p:spPr>
          <a:xfrm>
            <a:off x="838199" y="6310311"/>
            <a:ext cx="365017" cy="365017"/>
          </a:xfrm>
          <a:prstGeom prst="rect">
            <a:avLst/>
          </a:prstGeom>
          <a:noFill/>
          <a:ln>
            <a:noFill/>
          </a:ln>
        </p:spPr>
      </p:pic>
      <p:pic>
        <p:nvPicPr>
          <p:cNvPr id="71" name="Google Shape;71;p15"/>
          <p:cNvPicPr preferRelativeResize="0"/>
          <p:nvPr/>
        </p:nvPicPr>
        <p:blipFill rotWithShape="1">
          <a:blip r:embed="rId4">
            <a:alphaModFix amt="67000"/>
          </a:blip>
          <a:srcRect b="0" l="0" r="0" t="0"/>
          <a:stretch/>
        </p:blipFill>
        <p:spPr>
          <a:xfrm>
            <a:off x="6959600" y="6325771"/>
            <a:ext cx="4394200" cy="33409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1"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16"/>
          <p:cNvSpPr txBox="1"/>
          <p:nvPr>
            <p:ph idx="2" type="body"/>
          </p:nvPr>
        </p:nvSpPr>
        <p:spPr>
          <a:xfrm>
            <a:off x="839788" y="2057399"/>
            <a:ext cx="3932237" cy="40715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76" name="Google Shape;76;p16"/>
          <p:cNvPicPr preferRelativeResize="0"/>
          <p:nvPr/>
        </p:nvPicPr>
        <p:blipFill rotWithShape="1">
          <a:blip r:embed="rId2">
            <a:alphaModFix amt="50000"/>
          </a:blip>
          <a:srcRect b="0" l="0" r="0" t="0"/>
          <a:stretch/>
        </p:blipFill>
        <p:spPr>
          <a:xfrm>
            <a:off x="10093155" y="-19675"/>
            <a:ext cx="2098845" cy="499725"/>
          </a:xfrm>
          <a:prstGeom prst="rect">
            <a:avLst/>
          </a:prstGeom>
          <a:noFill/>
          <a:ln>
            <a:noFill/>
          </a:ln>
        </p:spPr>
      </p:pic>
      <p:sp>
        <p:nvSpPr>
          <p:cNvPr id="77" name="Google Shape;77;p16"/>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6"/>
          <p:cNvSpPr txBox="1"/>
          <p:nvPr>
            <p:ph idx="12" type="sldNum"/>
          </p:nvPr>
        </p:nvSpPr>
        <p:spPr>
          <a:xfrm>
            <a:off x="838200" y="6310311"/>
            <a:ext cx="365017" cy="3650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79" name="Google Shape;79;p16"/>
          <p:cNvPicPr preferRelativeResize="0"/>
          <p:nvPr/>
        </p:nvPicPr>
        <p:blipFill rotWithShape="1">
          <a:blip r:embed="rId3">
            <a:alphaModFix amt="15000"/>
          </a:blip>
          <a:srcRect b="0" l="0" r="0" t="0"/>
          <a:stretch/>
        </p:blipFill>
        <p:spPr>
          <a:xfrm>
            <a:off x="838199" y="6310311"/>
            <a:ext cx="365017" cy="365017"/>
          </a:xfrm>
          <a:prstGeom prst="rect">
            <a:avLst/>
          </a:prstGeom>
          <a:noFill/>
          <a:ln>
            <a:noFill/>
          </a:ln>
        </p:spPr>
      </p:pic>
      <p:pic>
        <p:nvPicPr>
          <p:cNvPr id="80" name="Google Shape;80;p16"/>
          <p:cNvPicPr preferRelativeResize="0"/>
          <p:nvPr/>
        </p:nvPicPr>
        <p:blipFill rotWithShape="1">
          <a:blip r:embed="rId4">
            <a:alphaModFix amt="67000"/>
          </a:blip>
          <a:srcRect b="0" l="0" r="0" t="0"/>
          <a:stretch/>
        </p:blipFill>
        <p:spPr>
          <a:xfrm>
            <a:off x="6959600" y="6325771"/>
            <a:ext cx="4394200" cy="33409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1"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7"/>
          <p:cNvSpPr/>
          <p:nvPr>
            <p:ph idx="2" type="pic"/>
          </p:nvPr>
        </p:nvSpPr>
        <p:spPr>
          <a:xfrm>
            <a:off x="5183188" y="987425"/>
            <a:ext cx="6172200" cy="4873625"/>
          </a:xfrm>
          <a:prstGeom prst="rect">
            <a:avLst/>
          </a:prstGeom>
          <a:noFill/>
          <a:ln>
            <a:noFill/>
          </a:ln>
        </p:spPr>
      </p:sp>
      <p:sp>
        <p:nvSpPr>
          <p:cNvPr id="84" name="Google Shape;84;p17"/>
          <p:cNvSpPr txBox="1"/>
          <p:nvPr>
            <p:ph idx="1" type="body"/>
          </p:nvPr>
        </p:nvSpPr>
        <p:spPr>
          <a:xfrm>
            <a:off x="839788" y="2057399"/>
            <a:ext cx="3932237" cy="40962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85" name="Google Shape;85;p17"/>
          <p:cNvPicPr preferRelativeResize="0"/>
          <p:nvPr/>
        </p:nvPicPr>
        <p:blipFill rotWithShape="1">
          <a:blip r:embed="rId2">
            <a:alphaModFix amt="50000"/>
          </a:blip>
          <a:srcRect b="0" l="0" r="0" t="0"/>
          <a:stretch/>
        </p:blipFill>
        <p:spPr>
          <a:xfrm>
            <a:off x="10093155" y="-19675"/>
            <a:ext cx="2098845" cy="499725"/>
          </a:xfrm>
          <a:prstGeom prst="rect">
            <a:avLst/>
          </a:prstGeom>
          <a:noFill/>
          <a:ln>
            <a:noFill/>
          </a:ln>
        </p:spPr>
      </p:pic>
      <p:sp>
        <p:nvSpPr>
          <p:cNvPr id="86" name="Google Shape;86;p17"/>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7" name="Google Shape;87;p17"/>
          <p:cNvSpPr txBox="1"/>
          <p:nvPr>
            <p:ph idx="12" type="sldNum"/>
          </p:nvPr>
        </p:nvSpPr>
        <p:spPr>
          <a:xfrm>
            <a:off x="838200" y="6310311"/>
            <a:ext cx="365017" cy="3650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88" name="Google Shape;88;p17"/>
          <p:cNvPicPr preferRelativeResize="0"/>
          <p:nvPr/>
        </p:nvPicPr>
        <p:blipFill rotWithShape="1">
          <a:blip r:embed="rId3">
            <a:alphaModFix amt="15000"/>
          </a:blip>
          <a:srcRect b="0" l="0" r="0" t="0"/>
          <a:stretch/>
        </p:blipFill>
        <p:spPr>
          <a:xfrm>
            <a:off x="838199" y="6310311"/>
            <a:ext cx="365017" cy="365017"/>
          </a:xfrm>
          <a:prstGeom prst="rect">
            <a:avLst/>
          </a:prstGeom>
          <a:noFill/>
          <a:ln>
            <a:noFill/>
          </a:ln>
        </p:spPr>
      </p:pic>
      <p:pic>
        <p:nvPicPr>
          <p:cNvPr id="89" name="Google Shape;89;p17"/>
          <p:cNvPicPr preferRelativeResize="0"/>
          <p:nvPr/>
        </p:nvPicPr>
        <p:blipFill rotWithShape="1">
          <a:blip r:embed="rId4">
            <a:alphaModFix amt="67000"/>
          </a:blip>
          <a:srcRect b="0" l="0" r="0" t="0"/>
          <a:stretch/>
        </p:blipFill>
        <p:spPr>
          <a:xfrm>
            <a:off x="6959600" y="6325771"/>
            <a:ext cx="4394200" cy="33409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
          <p:cNvSpPr/>
          <p:nvPr/>
        </p:nvSpPr>
        <p:spPr>
          <a:xfrm>
            <a:off x="-1" y="0"/>
            <a:ext cx="200025" cy="6858000"/>
          </a:xfrm>
          <a:prstGeom prst="rect">
            <a:avLst/>
          </a:prstGeom>
          <a:solidFill>
            <a:srgbClr val="31B6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0" Type="http://schemas.openxmlformats.org/officeDocument/2006/relationships/hyperlink" Target="http://perfsonar-10.cv.nrao.edu/" TargetMode="External"/><Relationship Id="rId11" Type="http://schemas.openxmlformats.org/officeDocument/2006/relationships/hyperlink" Target="http://ae-0.4079.rtsw2.ashb.net.internet2.edu/" TargetMode="External"/><Relationship Id="rId10" Type="http://schemas.openxmlformats.org/officeDocument/2006/relationships/hyperlink" Target="http://ae-0.4079.rtsw2.ashb.net.internet2.edu/" TargetMode="External"/><Relationship Id="rId21" Type="http://schemas.openxmlformats.org/officeDocument/2006/relationships/hyperlink" Target="http://perfsonar-10.cv.nrao.edu/" TargetMode="External"/><Relationship Id="rId13" Type="http://schemas.openxmlformats.org/officeDocument/2006/relationships/hyperlink" Target="http://ae-2.4079.rtsw.ashb.net.internet2.edu/" TargetMode="External"/><Relationship Id="rId12" Type="http://schemas.openxmlformats.org/officeDocument/2006/relationships/hyperlink" Target="http://ae-2.4079.rtsw.ashb.net.internet2.edu/"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hyperlink" Target="http://te0-1-0-1-cpt2-pe1.net.tenet.ac.za/" TargetMode="External"/><Relationship Id="rId9" Type="http://schemas.openxmlformats.org/officeDocument/2006/relationships/hyperlink" Target="http://ae-4.4079.rtsw.wash.net.internet2.edu/" TargetMode="External"/><Relationship Id="rId15" Type="http://schemas.openxmlformats.org/officeDocument/2006/relationships/hyperlink" Target="http://br01-udc-et-1-0-0-20.net.virginia.edu/" TargetMode="External"/><Relationship Id="rId14" Type="http://schemas.openxmlformats.org/officeDocument/2006/relationships/hyperlink" Target="http://br01-udc-et-1-0-0-20.net.virginia.edu/" TargetMode="External"/><Relationship Id="rId17" Type="http://schemas.openxmlformats.org/officeDocument/2006/relationships/hyperlink" Target="http://cr01-udc-et-4-2-0.net.virginia.edu/" TargetMode="External"/><Relationship Id="rId16" Type="http://schemas.openxmlformats.org/officeDocument/2006/relationships/hyperlink" Target="http://cr01-udc-et-4-2-0.net.virginia.edu/" TargetMode="External"/><Relationship Id="rId5" Type="http://schemas.openxmlformats.org/officeDocument/2006/relationships/hyperlink" Target="http://te0-1-0-1-cpt2-pe1.net.tenet.ac.za/" TargetMode="External"/><Relationship Id="rId19" Type="http://schemas.openxmlformats.org/officeDocument/2006/relationships/hyperlink" Target="http://cr01-gil-et-7-0-0.net.virginia.edu/" TargetMode="External"/><Relationship Id="rId6" Type="http://schemas.openxmlformats.org/officeDocument/2006/relationships/hyperlink" Target="http://et-3-3-0.4079.rtsw.atla.net.internet2.edu/" TargetMode="External"/><Relationship Id="rId18" Type="http://schemas.openxmlformats.org/officeDocument/2006/relationships/hyperlink" Target="http://cr01-gil-et-7-0-0.net.virginia.edu/" TargetMode="External"/><Relationship Id="rId7" Type="http://schemas.openxmlformats.org/officeDocument/2006/relationships/hyperlink" Target="http://et-3-3-0.4079.rtsw.atla.net.internet2.edu/" TargetMode="External"/><Relationship Id="rId8" Type="http://schemas.openxmlformats.org/officeDocument/2006/relationships/hyperlink" Target="http://ae-4.4079.rtsw.wash.net.internet2.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6.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pas.net.internet2.edu/" TargetMode="External"/><Relationship Id="rId4" Type="http://schemas.openxmlformats.org/officeDocument/2006/relationships/hyperlink" Target="http://ps-dashboard.es.net/" TargetMode="External"/><Relationship Id="rId5"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
          <p:cNvSpPr txBox="1"/>
          <p:nvPr>
            <p:ph type="ctrTitle"/>
          </p:nvPr>
        </p:nvSpPr>
        <p:spPr>
          <a:xfrm>
            <a:off x="838201" y="1790721"/>
            <a:ext cx="10515600" cy="17352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CLI Testing and Troubleshooting</a:t>
            </a:r>
            <a:endParaRPr/>
          </a:p>
        </p:txBody>
      </p:sp>
      <p:sp>
        <p:nvSpPr>
          <p:cNvPr id="111" name="Google Shape;111;p1"/>
          <p:cNvSpPr txBox="1"/>
          <p:nvPr>
            <p:ph idx="11" type="ftr"/>
          </p:nvPr>
        </p:nvSpPr>
        <p:spPr>
          <a:xfrm>
            <a:off x="838201" y="6336882"/>
            <a:ext cx="10515600" cy="338554"/>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112" name="Google Shape;112;p1"/>
          <p:cNvSpPr txBox="1"/>
          <p:nvPr>
            <p:ph idx="2" type="body"/>
          </p:nvPr>
        </p:nvSpPr>
        <p:spPr>
          <a:xfrm>
            <a:off x="838201" y="4518986"/>
            <a:ext cx="10515600" cy="692915"/>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1"/>
              </a:buClr>
              <a:buSzPts val="1850"/>
              <a:buNone/>
            </a:pPr>
            <a:r>
              <a:rPr lang="en-US" sz="1850"/>
              <a:t>Doug Southworth・  Texas Advanced Computing Center・  </a:t>
            </a:r>
            <a:r>
              <a:rPr lang="en-US" sz="1850" u="sng">
                <a:solidFill>
                  <a:schemeClr val="hlink"/>
                </a:solidFill>
              </a:rPr>
              <a:t>dsouthworth@tacc.utexas.edu</a:t>
            </a:r>
            <a:endParaRPr sz="185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pscheduler – The Secret Sauce</a:t>
            </a:r>
            <a:endParaRPr/>
          </a:p>
        </p:txBody>
      </p:sp>
      <p:sp>
        <p:nvSpPr>
          <p:cNvPr id="196" name="Google Shape;196;p24"/>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pscheduler is the engine that drives perfSONAR</a:t>
            </a:r>
            <a:endParaRPr/>
          </a:p>
          <a:p>
            <a:pPr indent="-228600" lvl="1" marL="685800" rtl="0" algn="l">
              <a:lnSpc>
                <a:spcPct val="90000"/>
              </a:lnSpc>
              <a:spcBef>
                <a:spcPts val="500"/>
              </a:spcBef>
              <a:spcAft>
                <a:spcPts val="0"/>
              </a:spcAft>
              <a:buClr>
                <a:schemeClr val="dk1"/>
              </a:buClr>
              <a:buSzPts val="2400"/>
              <a:buChar char="•"/>
            </a:pPr>
            <a:r>
              <a:rPr lang="en-US"/>
              <a:t>Coordinates timeslots and schedules tests between nodes</a:t>
            </a:r>
            <a:endParaRPr/>
          </a:p>
          <a:p>
            <a:pPr indent="-228600" lvl="1" marL="685800" rtl="0" algn="l">
              <a:lnSpc>
                <a:spcPct val="90000"/>
              </a:lnSpc>
              <a:spcBef>
                <a:spcPts val="500"/>
              </a:spcBef>
              <a:spcAft>
                <a:spcPts val="0"/>
              </a:spcAft>
              <a:buClr>
                <a:schemeClr val="dk1"/>
              </a:buClr>
              <a:buSzPts val="2400"/>
              <a:buChar char="•"/>
            </a:pPr>
            <a:r>
              <a:rPr lang="en-US"/>
              <a:t>Creates a common syntax that all tools use</a:t>
            </a:r>
            <a:endParaRPr/>
          </a:p>
          <a:p>
            <a:pPr indent="-228600" lvl="1" marL="685800" rtl="0" algn="l">
              <a:lnSpc>
                <a:spcPct val="90000"/>
              </a:lnSpc>
              <a:spcBef>
                <a:spcPts val="500"/>
              </a:spcBef>
              <a:spcAft>
                <a:spcPts val="0"/>
              </a:spcAft>
              <a:buClr>
                <a:schemeClr val="dk1"/>
              </a:buClr>
              <a:buSzPts val="2400"/>
              <a:buChar char="•"/>
            </a:pPr>
            <a:r>
              <a:rPr lang="en-US"/>
              <a:t>Handles the storage of results</a:t>
            </a:r>
            <a:endParaRPr/>
          </a:p>
          <a:p>
            <a:pPr indent="-228600" lvl="0" marL="228600" rtl="0" algn="l">
              <a:lnSpc>
                <a:spcPct val="90000"/>
              </a:lnSpc>
              <a:spcBef>
                <a:spcPts val="1000"/>
              </a:spcBef>
              <a:spcAft>
                <a:spcPts val="0"/>
              </a:spcAft>
              <a:buClr>
                <a:schemeClr val="dk1"/>
              </a:buClr>
              <a:buSzPts val="2800"/>
              <a:buChar char="•"/>
            </a:pPr>
            <a:r>
              <a:rPr lang="en-US"/>
              <a:t>This approach to test management ensures that:</a:t>
            </a:r>
            <a:endParaRPr/>
          </a:p>
          <a:p>
            <a:pPr indent="-228600" lvl="1" marL="685800" rtl="0" algn="l">
              <a:lnSpc>
                <a:spcPct val="90000"/>
              </a:lnSpc>
              <a:spcBef>
                <a:spcPts val="1000"/>
              </a:spcBef>
              <a:spcAft>
                <a:spcPts val="0"/>
              </a:spcAft>
              <a:buSzPts val="2800"/>
              <a:buChar char="•"/>
            </a:pPr>
            <a:r>
              <a:rPr lang="en-US"/>
              <a:t>Tests that could impact each other’s performance, like throughput, are never run simultaneously</a:t>
            </a:r>
            <a:endParaRPr/>
          </a:p>
          <a:p>
            <a:pPr indent="-228600" lvl="1" marL="685800" rtl="0" algn="l">
              <a:lnSpc>
                <a:spcPct val="90000"/>
              </a:lnSpc>
              <a:spcBef>
                <a:spcPts val="1000"/>
              </a:spcBef>
              <a:spcAft>
                <a:spcPts val="0"/>
              </a:spcAft>
              <a:buSzPts val="2800"/>
              <a:buChar char="•"/>
            </a:pPr>
            <a:r>
              <a:rPr lang="en-US"/>
              <a:t>Simplified coordination, where you don’t need an engineer at the other end to start a daemon, open a port, etc.</a:t>
            </a:r>
            <a:endParaRPr/>
          </a:p>
          <a:p>
            <a:pPr indent="-228600" lvl="1" marL="685800" rtl="0" algn="l">
              <a:lnSpc>
                <a:spcPct val="90000"/>
              </a:lnSpc>
              <a:spcBef>
                <a:spcPts val="1000"/>
              </a:spcBef>
              <a:spcAft>
                <a:spcPts val="0"/>
              </a:spcAft>
              <a:buSzPts val="2800"/>
              <a:buChar char="•"/>
            </a:pPr>
            <a:r>
              <a:rPr lang="en-US"/>
              <a:t>Access control is maintained and test limits are enforced</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97" name="Google Shape;197;p24"/>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Basic syntax</a:t>
            </a:r>
            <a:endParaRPr/>
          </a:p>
        </p:txBody>
      </p:sp>
      <p:sp>
        <p:nvSpPr>
          <p:cNvPr id="203" name="Google Shape;203;p25"/>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i="1" lang="en-US"/>
              <a:t>pscheduler task [options] test-type [test-options]</a:t>
            </a:r>
            <a:endParaRPr i="1"/>
          </a:p>
          <a:p>
            <a:pPr indent="-228600" lvl="1" marL="685800" rtl="0" algn="l">
              <a:lnSpc>
                <a:spcPct val="90000"/>
              </a:lnSpc>
              <a:spcBef>
                <a:spcPts val="500"/>
              </a:spcBef>
              <a:spcAft>
                <a:spcPts val="0"/>
              </a:spcAft>
              <a:buClr>
                <a:schemeClr val="dk1"/>
              </a:buClr>
              <a:buSzPts val="2400"/>
              <a:buChar char="•"/>
            </a:pPr>
            <a:r>
              <a:rPr i="1" lang="en-US"/>
              <a:t>task </a:t>
            </a:r>
            <a:r>
              <a:rPr lang="en-US"/>
              <a:t>is what you want pscheduler to do</a:t>
            </a:r>
            <a:endParaRPr/>
          </a:p>
          <a:p>
            <a:pPr indent="-228600" lvl="1" marL="685800" rtl="0" algn="l">
              <a:lnSpc>
                <a:spcPct val="90000"/>
              </a:lnSpc>
              <a:spcBef>
                <a:spcPts val="500"/>
              </a:spcBef>
              <a:spcAft>
                <a:spcPts val="0"/>
              </a:spcAft>
              <a:buClr>
                <a:schemeClr val="dk1"/>
              </a:buClr>
              <a:buSzPts val="2400"/>
              <a:buChar char="•"/>
            </a:pPr>
            <a:r>
              <a:rPr i="1" lang="en-US"/>
              <a:t>test-type</a:t>
            </a:r>
            <a:r>
              <a:rPr lang="en-US"/>
              <a:t> is how you want pscheduler to do it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rPr lang="en-US"/>
              <a:t>There’s more than one tool to run many of these tests, and pscheduler gives you the option to choose that tool:</a:t>
            </a:r>
            <a:endParaRPr/>
          </a:p>
          <a:p>
            <a:pPr indent="-228600" lvl="1" marL="685800" rtl="0" algn="l">
              <a:lnSpc>
                <a:spcPct val="90000"/>
              </a:lnSpc>
              <a:spcBef>
                <a:spcPts val="500"/>
              </a:spcBef>
              <a:spcAft>
                <a:spcPts val="0"/>
              </a:spcAft>
              <a:buClr>
                <a:schemeClr val="dk1"/>
              </a:buClr>
              <a:buSzPts val="2400"/>
              <a:buChar char="•"/>
            </a:pPr>
            <a:r>
              <a:rPr i="1" lang="en-US"/>
              <a:t>iperf2/iperf3/nuttcp </a:t>
            </a:r>
            <a:r>
              <a:rPr lang="en-US"/>
              <a:t>for bandwidth</a:t>
            </a:r>
            <a:endParaRPr/>
          </a:p>
          <a:p>
            <a:pPr indent="-228600" lvl="1" marL="685800" rtl="0" algn="l">
              <a:lnSpc>
                <a:spcPct val="90000"/>
              </a:lnSpc>
              <a:spcBef>
                <a:spcPts val="500"/>
              </a:spcBef>
              <a:spcAft>
                <a:spcPts val="0"/>
              </a:spcAft>
              <a:buClr>
                <a:schemeClr val="dk1"/>
              </a:buClr>
              <a:buSzPts val="2400"/>
              <a:buChar char="•"/>
            </a:pPr>
            <a:r>
              <a:rPr i="1" lang="en-US"/>
              <a:t>traceroute/tracepath/paris-traceroute</a:t>
            </a:r>
            <a:r>
              <a:rPr lang="en-US"/>
              <a:t> for routing</a:t>
            </a:r>
            <a:endParaRPr/>
          </a:p>
          <a:p>
            <a:pPr indent="-228600" lvl="1" marL="685800" rtl="0" algn="l">
              <a:lnSpc>
                <a:spcPct val="90000"/>
              </a:lnSpc>
              <a:spcBef>
                <a:spcPts val="500"/>
              </a:spcBef>
              <a:spcAft>
                <a:spcPts val="0"/>
              </a:spcAft>
              <a:buClr>
                <a:schemeClr val="dk1"/>
              </a:buClr>
              <a:buSzPts val="2400"/>
              <a:buChar char="•"/>
            </a:pPr>
            <a:r>
              <a:rPr i="1" lang="en-US"/>
              <a:t>--help is your friend!</a:t>
            </a:r>
            <a:endParaRPr i="1"/>
          </a:p>
          <a:p>
            <a:pPr indent="-50800" lvl="0" marL="228600" rtl="0" algn="l">
              <a:lnSpc>
                <a:spcPct val="90000"/>
              </a:lnSpc>
              <a:spcBef>
                <a:spcPts val="1000"/>
              </a:spcBef>
              <a:spcAft>
                <a:spcPts val="0"/>
              </a:spcAft>
              <a:buClr>
                <a:schemeClr val="dk1"/>
              </a:buClr>
              <a:buSzPts val="2800"/>
              <a:buNone/>
            </a:pPr>
            <a:r>
              <a:t/>
            </a:r>
            <a:endParaRPr/>
          </a:p>
        </p:txBody>
      </p:sp>
      <p:sp>
        <p:nvSpPr>
          <p:cNvPr id="204" name="Google Shape;204;p25"/>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Remote Commands, AKA, Your Best Friends</a:t>
            </a:r>
            <a:endParaRPr/>
          </a:p>
        </p:txBody>
      </p:sp>
      <p:sp>
        <p:nvSpPr>
          <p:cNvPr id="210" name="Google Shape;210;p2"/>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--source and --dest flags do what you expect they would, but neither end has to be your node</a:t>
            </a:r>
            <a:endParaRPr/>
          </a:p>
          <a:p>
            <a:pPr indent="-228600" lvl="1" marL="685800" rtl="0" algn="l">
              <a:lnSpc>
                <a:spcPct val="90000"/>
              </a:lnSpc>
              <a:spcBef>
                <a:spcPts val="500"/>
              </a:spcBef>
              <a:spcAft>
                <a:spcPts val="0"/>
              </a:spcAft>
              <a:buClr>
                <a:schemeClr val="dk1"/>
              </a:buClr>
              <a:buSzPts val="2400"/>
              <a:buChar char="•"/>
            </a:pPr>
            <a:r>
              <a:rPr lang="en-US"/>
              <a:t>You can run most tests between two remote nodes</a:t>
            </a:r>
            <a:endParaRPr/>
          </a:p>
          <a:p>
            <a:pPr indent="-228600" lvl="1" marL="685800" rtl="0" algn="l">
              <a:lnSpc>
                <a:spcPct val="90000"/>
              </a:lnSpc>
              <a:spcBef>
                <a:spcPts val="500"/>
              </a:spcBef>
              <a:spcAft>
                <a:spcPts val="0"/>
              </a:spcAft>
              <a:buClr>
                <a:schemeClr val="dk1"/>
              </a:buClr>
              <a:buSzPts val="2400"/>
              <a:buChar char="•"/>
            </a:pPr>
            <a:r>
              <a:rPr lang="en-US"/>
              <a:t>This includes perfSONAR’s built-in self-diagnostic tools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This core piece of functionality is what makes perfSONAR useful in day-to-day troubleshooting activities and makes it more than just a simple performance data collector</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11" name="Google Shape;211;p2"/>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217" name="Google Shape;217;p26"/>
          <p:cNvPicPr preferRelativeResize="0"/>
          <p:nvPr/>
        </p:nvPicPr>
        <p:blipFill rotWithShape="1">
          <a:blip r:embed="rId3">
            <a:alphaModFix/>
          </a:blip>
          <a:srcRect b="0" l="0" r="0" t="0"/>
          <a:stretch/>
        </p:blipFill>
        <p:spPr>
          <a:xfrm>
            <a:off x="1823060" y="443953"/>
            <a:ext cx="10273996" cy="57308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223" name="Google Shape;223;p27"/>
          <p:cNvPicPr preferRelativeResize="0"/>
          <p:nvPr/>
        </p:nvPicPr>
        <p:blipFill rotWithShape="1">
          <a:blip r:embed="rId3">
            <a:alphaModFix/>
          </a:blip>
          <a:srcRect b="0" l="0" r="0" t="0"/>
          <a:stretch/>
        </p:blipFill>
        <p:spPr>
          <a:xfrm>
            <a:off x="1984642" y="0"/>
            <a:ext cx="10024648"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Wait, did you say built-in diagnostics??</a:t>
            </a:r>
            <a:endParaRPr/>
          </a:p>
        </p:txBody>
      </p:sp>
      <p:sp>
        <p:nvSpPr>
          <p:cNvPr id="229" name="Google Shape;229;p28"/>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i="1" lang="en-US"/>
              <a:t>pscheduler troubleshoot</a:t>
            </a:r>
            <a:endParaRPr i="1"/>
          </a:p>
          <a:p>
            <a:pPr indent="-228600" lvl="1" marL="685800" rtl="0" algn="l">
              <a:lnSpc>
                <a:spcPct val="90000"/>
              </a:lnSpc>
              <a:spcBef>
                <a:spcPts val="500"/>
              </a:spcBef>
              <a:spcAft>
                <a:spcPts val="0"/>
              </a:spcAft>
              <a:buClr>
                <a:schemeClr val="dk1"/>
              </a:buClr>
              <a:buSzPts val="2400"/>
              <a:buChar char="•"/>
            </a:pPr>
            <a:r>
              <a:rPr lang="en-US"/>
              <a:t>See if your node has the basic, necessary services running, if PMTUD is working, if the clock is synched to an NTP source, etc.</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i="1" lang="en-US"/>
              <a:t>pscheduler troubleshoot $remote_node1</a:t>
            </a:r>
            <a:endParaRPr/>
          </a:p>
          <a:p>
            <a:pPr indent="-228600" lvl="1" marL="685800" rtl="0" algn="l">
              <a:lnSpc>
                <a:spcPct val="90000"/>
              </a:lnSpc>
              <a:spcBef>
                <a:spcPts val="1000"/>
              </a:spcBef>
              <a:spcAft>
                <a:spcPts val="0"/>
              </a:spcAft>
              <a:buSzPts val="2800"/>
              <a:buChar char="•"/>
            </a:pPr>
            <a:r>
              <a:rPr lang="en-US"/>
              <a:t>Same as above, but adds in the same tests on a remote node to ensure your two nodes can successfully complete a test</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i="1" lang="en-US"/>
              <a:t>pscheduler troubleshoot --host=$remote_node1 $remote_node2</a:t>
            </a:r>
            <a:endParaRPr/>
          </a:p>
          <a:p>
            <a:pPr indent="-228600" lvl="1" marL="685800" rtl="0" algn="l">
              <a:lnSpc>
                <a:spcPct val="90000"/>
              </a:lnSpc>
              <a:spcBef>
                <a:spcPts val="1000"/>
              </a:spcBef>
              <a:spcAft>
                <a:spcPts val="0"/>
              </a:spcAft>
              <a:buSzPts val="2800"/>
              <a:buChar char="•"/>
            </a:pPr>
            <a:r>
              <a:rPr i="1" lang="en-US"/>
              <a:t>Same as the first two, but checking two remote nodes against each other</a:t>
            </a:r>
            <a:endParaRPr i="1"/>
          </a:p>
          <a:p>
            <a:pPr indent="-50800" lvl="0" marL="228600" rtl="0" algn="l">
              <a:lnSpc>
                <a:spcPct val="90000"/>
              </a:lnSpc>
              <a:spcBef>
                <a:spcPts val="1000"/>
              </a:spcBef>
              <a:spcAft>
                <a:spcPts val="0"/>
              </a:spcAft>
              <a:buClr>
                <a:schemeClr val="dk1"/>
              </a:buClr>
              <a:buSzPts val="2800"/>
              <a:buNone/>
            </a:pPr>
            <a:r>
              <a:t/>
            </a:r>
            <a:endParaRPr/>
          </a:p>
        </p:txBody>
      </p:sp>
      <p:sp>
        <p:nvSpPr>
          <p:cNvPr id="230" name="Google Shape;230;p28"/>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236" name="Google Shape;236;p5"/>
          <p:cNvSpPr txBox="1"/>
          <p:nvPr/>
        </p:nvSpPr>
        <p:spPr>
          <a:xfrm>
            <a:off x="2512257" y="5375895"/>
            <a:ext cx="3416300" cy="2308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Demonstration icon by luketaibai from The Noun Project</a:t>
            </a:r>
            <a:endParaRPr b="0" i="0" sz="1400" u="none" cap="none" strike="noStrike">
              <a:solidFill>
                <a:srgbClr val="000000"/>
              </a:solidFill>
              <a:latin typeface="Arial"/>
              <a:ea typeface="Arial"/>
              <a:cs typeface="Arial"/>
              <a:sym typeface="Arial"/>
            </a:endParaRPr>
          </a:p>
        </p:txBody>
      </p:sp>
      <p:pic>
        <p:nvPicPr>
          <p:cNvPr id="237" name="Google Shape;237;p5"/>
          <p:cNvPicPr preferRelativeResize="0"/>
          <p:nvPr/>
        </p:nvPicPr>
        <p:blipFill rotWithShape="1">
          <a:blip r:embed="rId3">
            <a:alphaModFix/>
          </a:blip>
          <a:srcRect b="0" l="0" r="0" t="0"/>
          <a:stretch/>
        </p:blipFill>
        <p:spPr>
          <a:xfrm>
            <a:off x="2337860" y="1741169"/>
            <a:ext cx="3524462" cy="3409949"/>
          </a:xfrm>
          <a:prstGeom prst="rect">
            <a:avLst/>
          </a:prstGeom>
          <a:noFill/>
          <a:ln>
            <a:noFill/>
          </a:ln>
        </p:spPr>
      </p:pic>
      <p:pic>
        <p:nvPicPr>
          <p:cNvPr id="238" name="Google Shape;238;p5"/>
          <p:cNvPicPr preferRelativeResize="0"/>
          <p:nvPr/>
        </p:nvPicPr>
        <p:blipFill rotWithShape="1">
          <a:blip r:embed="rId4">
            <a:alphaModFix/>
          </a:blip>
          <a:srcRect b="0" l="0" r="0" t="0"/>
          <a:stretch/>
        </p:blipFill>
        <p:spPr>
          <a:xfrm>
            <a:off x="1860913" y="182564"/>
            <a:ext cx="9107171" cy="60111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244" name="Google Shape;244;p29"/>
          <p:cNvPicPr preferRelativeResize="0"/>
          <p:nvPr/>
        </p:nvPicPr>
        <p:blipFill rotWithShape="1">
          <a:blip r:embed="rId3">
            <a:alphaModFix/>
          </a:blip>
          <a:srcRect b="0" l="0" r="0" t="0"/>
          <a:stretch/>
        </p:blipFill>
        <p:spPr>
          <a:xfrm>
            <a:off x="6096000" y="1767155"/>
            <a:ext cx="5989893" cy="4217541"/>
          </a:xfrm>
          <a:prstGeom prst="rect">
            <a:avLst/>
          </a:prstGeom>
          <a:noFill/>
          <a:ln>
            <a:noFill/>
          </a:ln>
        </p:spPr>
      </p:pic>
      <p:sp>
        <p:nvSpPr>
          <p:cNvPr id="245" name="Google Shape;245;p29"/>
          <p:cNvSpPr txBox="1"/>
          <p:nvPr>
            <p:ph type="title"/>
          </p:nvPr>
        </p:nvSpPr>
        <p:spPr>
          <a:xfrm>
            <a:off x="838200" y="21052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400"/>
              <a:t>Yeah, but what about pscheduler monitor?</a:t>
            </a:r>
            <a:endParaRPr sz="4400"/>
          </a:p>
        </p:txBody>
      </p:sp>
      <p:sp>
        <p:nvSpPr>
          <p:cNvPr id="246" name="Google Shape;246;p29"/>
          <p:cNvSpPr txBox="1"/>
          <p:nvPr/>
        </p:nvSpPr>
        <p:spPr>
          <a:xfrm>
            <a:off x="450390" y="1005194"/>
            <a:ext cx="5840819" cy="207191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3200" u="none" cap="none" strike="noStrike">
                <a:solidFill>
                  <a:schemeClr val="dk1"/>
                </a:solidFill>
                <a:latin typeface="Calibri"/>
                <a:ea typeface="Calibri"/>
                <a:cs typeface="Calibri"/>
                <a:sym typeface="Calibri"/>
              </a:rPr>
              <a:t>Yep, that works too.</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Calibri"/>
              <a:buNone/>
            </a:pPr>
            <a:r>
              <a:t/>
            </a:r>
            <a:endParaRPr b="1" i="0" sz="3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Calibri"/>
              <a:buNone/>
            </a:pPr>
            <a:r>
              <a:rPr b="1" i="0" lang="en-US" sz="2400" u="none" cap="none" strike="noStrike">
                <a:solidFill>
                  <a:schemeClr val="dk1"/>
                </a:solidFill>
                <a:latin typeface="Calibri"/>
                <a:ea typeface="Calibri"/>
                <a:cs typeface="Calibri"/>
                <a:sym typeface="Calibri"/>
              </a:rPr>
              <a:t>pscheduler monitor --host=$remote_host</a:t>
            </a:r>
            <a:endParaRPr b="1" i="0" sz="2400" u="none" cap="none" strike="noStrike">
              <a:solidFill>
                <a:schemeClr val="dk1"/>
              </a:solidFill>
              <a:latin typeface="Calibri"/>
              <a:ea typeface="Calibri"/>
              <a:cs typeface="Calibri"/>
              <a:sym typeface="Calibri"/>
            </a:endParaRPr>
          </a:p>
        </p:txBody>
      </p:sp>
      <p:sp>
        <p:nvSpPr>
          <p:cNvPr id="247" name="Google Shape;247;p29"/>
          <p:cNvSpPr txBox="1"/>
          <p:nvPr/>
        </p:nvSpPr>
        <p:spPr>
          <a:xfrm>
            <a:off x="450389" y="3780892"/>
            <a:ext cx="5840819" cy="207191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3200" u="none" cap="none" strike="noStrike">
                <a:solidFill>
                  <a:schemeClr val="dk1"/>
                </a:solidFill>
                <a:latin typeface="Calibri"/>
                <a:ea typeface="Calibri"/>
                <a:cs typeface="Calibri"/>
                <a:sym typeface="Calibri"/>
              </a:rPr>
              <a:t>You can even plot a host’s schedule: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Calibri"/>
              <a:buNone/>
            </a:pPr>
            <a:r>
              <a:t/>
            </a:r>
            <a:endParaRPr b="1" i="0" sz="3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Calibri"/>
              <a:buNone/>
            </a:pPr>
            <a:r>
              <a:rPr b="1" i="0" lang="en-US" sz="2000" u="none" cap="none" strike="noStrike">
                <a:solidFill>
                  <a:schemeClr val="dk1"/>
                </a:solidFill>
                <a:latin typeface="Calibri"/>
                <a:ea typeface="Calibri"/>
                <a:cs typeface="Calibri"/>
                <a:sym typeface="Calibri"/>
              </a:rPr>
              <a:t>pscheduler plot-schedule --host=$remote_host</a:t>
            </a:r>
            <a:endParaRPr b="1" i="0" sz="20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
          <p:cNvSpPr txBox="1"/>
          <p:nvPr>
            <p:ph type="title"/>
          </p:nvPr>
        </p:nvSpPr>
        <p:spPr>
          <a:xfrm>
            <a:off x="1895062" y="2897900"/>
            <a:ext cx="9452388" cy="16645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In The Wild</a:t>
            </a:r>
            <a:endParaRPr/>
          </a:p>
        </p:txBody>
      </p:sp>
      <p:sp>
        <p:nvSpPr>
          <p:cNvPr id="253" name="Google Shape;253;p3"/>
          <p:cNvSpPr txBox="1"/>
          <p:nvPr>
            <p:ph idx="1" type="body"/>
          </p:nvPr>
        </p:nvSpPr>
        <p:spPr>
          <a:xfrm>
            <a:off x="1895061" y="4589464"/>
            <a:ext cx="9452389" cy="14940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None/>
            </a:pPr>
            <a:r>
              <a:rPr lang="en-US"/>
              <a:t>Examples from real world scenarios</a:t>
            </a:r>
            <a:endParaRPr/>
          </a:p>
          <a:p>
            <a:pPr indent="0" lvl="0" marL="0" rtl="0" algn="l">
              <a:lnSpc>
                <a:spcPct val="90000"/>
              </a:lnSpc>
              <a:spcBef>
                <a:spcPts val="1000"/>
              </a:spcBef>
              <a:spcAft>
                <a:spcPts val="0"/>
              </a:spcAft>
              <a:buClr>
                <a:srgbClr val="595959"/>
              </a:buClr>
              <a:buSzPts val="3200"/>
              <a:buNone/>
            </a:pPr>
            <a:r>
              <a:t/>
            </a:r>
            <a:endParaRPr/>
          </a:p>
        </p:txBody>
      </p:sp>
      <p:sp>
        <p:nvSpPr>
          <p:cNvPr id="254" name="Google Shape;254;p3"/>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NRAO/UVA &lt;&gt; SARAO Performance Problem</a:t>
            </a:r>
            <a:br>
              <a:rPr lang="en-US"/>
            </a:br>
            <a:endParaRPr/>
          </a:p>
        </p:txBody>
      </p:sp>
      <p:sp>
        <p:nvSpPr>
          <p:cNvPr id="260" name="Google Shape;260;p30"/>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Data sharing from the National Radio Astronomy Observatory, located on the University of Virginia campus, to the South African Radio Astronomy Observatory</a:t>
            </a:r>
            <a:endParaRPr/>
          </a:p>
          <a:p>
            <a:pPr indent="-228600" lvl="1" marL="685800" rtl="0" algn="l">
              <a:lnSpc>
                <a:spcPct val="90000"/>
              </a:lnSpc>
              <a:spcBef>
                <a:spcPts val="500"/>
              </a:spcBef>
              <a:spcAft>
                <a:spcPts val="0"/>
              </a:spcAft>
              <a:buClr>
                <a:schemeClr val="dk1"/>
              </a:buClr>
              <a:buSzPts val="2400"/>
              <a:buChar char="•"/>
            </a:pPr>
            <a:r>
              <a:rPr lang="en-US"/>
              <a:t>Low performance – 4.8Mbps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Initial testing from the South African side revealed a few potential problems, such as asymmetric routing and paths with unnecessarily circuitous routes.</a:t>
            </a:r>
            <a:endParaRPr/>
          </a:p>
          <a:p>
            <a:pPr indent="-228600" lvl="1" marL="685800" rtl="0" algn="l">
              <a:lnSpc>
                <a:spcPct val="90000"/>
              </a:lnSpc>
              <a:spcBef>
                <a:spcPts val="1000"/>
              </a:spcBef>
              <a:spcAft>
                <a:spcPts val="0"/>
              </a:spcAft>
              <a:buSzPts val="2800"/>
              <a:buChar char="•"/>
            </a:pPr>
            <a:r>
              <a:rPr lang="en-US"/>
              <a:t>These were identified using normal traceroutes and quickly corrected</a:t>
            </a:r>
            <a:endParaRPr/>
          </a:p>
          <a:p>
            <a:pPr indent="-228600" lvl="1" marL="685800" rtl="0" algn="l">
              <a:lnSpc>
                <a:spcPct val="90000"/>
              </a:lnSpc>
              <a:spcBef>
                <a:spcPts val="1000"/>
              </a:spcBef>
              <a:spcAft>
                <a:spcPts val="0"/>
              </a:spcAft>
              <a:buSzPts val="2800"/>
              <a:buChar char="•"/>
            </a:pPr>
            <a:r>
              <a:rPr lang="en-US"/>
              <a:t>No appreciable change in performance</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61" name="Google Shape;261;p30"/>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1895062" y="2897900"/>
            <a:ext cx="9452388" cy="166457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en-US"/>
              <a:t>If you’re wondering why I’ve brought you here…</a:t>
            </a:r>
            <a:endParaRPr/>
          </a:p>
        </p:txBody>
      </p:sp>
      <p:sp>
        <p:nvSpPr>
          <p:cNvPr id="118" name="Google Shape;118;p20"/>
          <p:cNvSpPr txBox="1"/>
          <p:nvPr>
            <p:ph idx="1" type="body"/>
          </p:nvPr>
        </p:nvSpPr>
        <p:spPr>
          <a:xfrm>
            <a:off x="1895061" y="4589464"/>
            <a:ext cx="9452389" cy="14940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None/>
            </a:pPr>
            <a:r>
              <a:rPr lang="en-US"/>
              <a:t>Motivations and Methods</a:t>
            </a:r>
            <a:endParaRPr/>
          </a:p>
          <a:p>
            <a:pPr indent="0" lvl="0" marL="0" rtl="0" algn="l">
              <a:lnSpc>
                <a:spcPct val="90000"/>
              </a:lnSpc>
              <a:spcBef>
                <a:spcPts val="1000"/>
              </a:spcBef>
              <a:spcAft>
                <a:spcPts val="0"/>
              </a:spcAft>
              <a:buClr>
                <a:srgbClr val="595959"/>
              </a:buClr>
              <a:buSzPts val="3200"/>
              <a:buNone/>
            </a:pPr>
            <a:r>
              <a:t/>
            </a:r>
            <a:endParaRPr/>
          </a:p>
        </p:txBody>
      </p:sp>
      <p:sp>
        <p:nvSpPr>
          <p:cNvPr id="119" name="Google Shape;119;p20"/>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1"/>
          <p:cNvSpPr txBox="1"/>
          <p:nvPr>
            <p:ph type="title"/>
          </p:nvPr>
        </p:nvSpPr>
        <p:spPr>
          <a:xfrm>
            <a:off x="838200" y="365125"/>
            <a:ext cx="10515600" cy="7085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Identification of possible pS toolkits</a:t>
            </a:r>
            <a:endParaRPr/>
          </a:p>
        </p:txBody>
      </p:sp>
      <p:sp>
        <p:nvSpPr>
          <p:cNvPr id="267" name="Google Shape;267;p51"/>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268" name="Google Shape;268;p51"/>
          <p:cNvPicPr preferRelativeResize="0"/>
          <p:nvPr/>
        </p:nvPicPr>
        <p:blipFill rotWithShape="1">
          <a:blip r:embed="rId3">
            <a:alphaModFix/>
          </a:blip>
          <a:srcRect b="0" l="0" r="0" t="0"/>
          <a:stretch/>
        </p:blipFill>
        <p:spPr>
          <a:xfrm>
            <a:off x="296539" y="1047332"/>
            <a:ext cx="4826941" cy="5252392"/>
          </a:xfrm>
          <a:prstGeom prst="rect">
            <a:avLst/>
          </a:prstGeom>
          <a:noFill/>
          <a:ln>
            <a:noFill/>
          </a:ln>
        </p:spPr>
      </p:pic>
      <p:sp>
        <p:nvSpPr>
          <p:cNvPr id="269" name="Google Shape;269;p51"/>
          <p:cNvSpPr txBox="1"/>
          <p:nvPr/>
        </p:nvSpPr>
        <p:spPr>
          <a:xfrm>
            <a:off x="5123480" y="1047332"/>
            <a:ext cx="7205423" cy="48320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1      </a:t>
            </a:r>
            <a:r>
              <a:rPr b="0" i="0" lang="en-US" sz="1400" u="sng" cap="none" strike="noStrike">
                <a:solidFill>
                  <a:srgbClr val="0000FF"/>
                </a:solidFill>
                <a:latin typeface="Arial"/>
                <a:ea typeface="Arial"/>
                <a:cs typeface="Arial"/>
                <a:sym typeface="Arial"/>
                <a:hlinkClick r:id="rId4">
                  <a:extLst>
                    <a:ext uri="{A12FA001-AC4F-418D-AE19-62706E023703}">
                      <ahyp:hlinkClr val="tx"/>
                    </a:ext>
                  </a:extLst>
                </a:hlinkClick>
              </a:rPr>
              <a:t> </a:t>
            </a:r>
            <a:r>
              <a:rPr b="0" i="0" lang="en-US" sz="1400" u="sng" cap="none" strike="noStrike">
                <a:solidFill>
                  <a:srgbClr val="1155CC"/>
                </a:solidFill>
                <a:latin typeface="Arial"/>
                <a:ea typeface="Arial"/>
                <a:cs typeface="Arial"/>
                <a:sym typeface="Arial"/>
                <a:hlinkClick r:id="rId5">
                  <a:extLst>
                    <a:ext uri="{A12FA001-AC4F-418D-AE19-62706E023703}">
                      <ahyp:hlinkClr val="tx"/>
                    </a:ext>
                  </a:extLst>
                </a:hlinkClick>
              </a:rPr>
              <a:t>te0-1-0-1-cpt2-pe1.net.tenet.ac.za</a:t>
            </a:r>
            <a:r>
              <a:rPr b="0" i="0" lang="en-US" sz="1400" u="none" cap="none" strike="noStrike">
                <a:solidFill>
                  <a:srgbClr val="0000FF"/>
                </a:solidFill>
                <a:latin typeface="Arial"/>
                <a:ea typeface="Arial"/>
                <a:cs typeface="Arial"/>
                <a:sym typeface="Arial"/>
              </a:rPr>
              <a:t> (155.232.40.9) AS2018 0.703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5       155.232.71.3 AS2018 166.6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FF"/>
                </a:solidFill>
                <a:latin typeface="Arial"/>
                <a:ea typeface="Arial"/>
                <a:cs typeface="Arial"/>
                <a:sym typeface="Arial"/>
              </a:rPr>
              <a:t>          TENET-1, ZA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FF"/>
                </a:solidFill>
                <a:latin typeface="Arial"/>
                <a:ea typeface="Arial"/>
                <a:cs typeface="Arial"/>
                <a:sym typeface="Arial"/>
              </a:rPr>
              <a:t>6      </a:t>
            </a:r>
            <a:r>
              <a:rPr b="0" i="0" lang="en-US" sz="1400" u="sng" cap="none" strike="noStrike">
                <a:solidFill>
                  <a:srgbClr val="FF00FF"/>
                </a:solidFill>
                <a:latin typeface="Arial"/>
                <a:ea typeface="Arial"/>
                <a:cs typeface="Arial"/>
                <a:sym typeface="Arial"/>
                <a:hlinkClick r:id="rId6">
                  <a:extLst>
                    <a:ext uri="{A12FA001-AC4F-418D-AE19-62706E023703}">
                      <ahyp:hlinkClr val="tx"/>
                    </a:ext>
                  </a:extLst>
                </a:hlinkClick>
              </a:rPr>
              <a:t> </a:t>
            </a:r>
            <a:r>
              <a:rPr b="0" i="0" lang="en-US" sz="1400" u="sng" cap="none" strike="noStrike">
                <a:solidFill>
                  <a:srgbClr val="1155CC"/>
                </a:solidFill>
                <a:latin typeface="Arial"/>
                <a:ea typeface="Arial"/>
                <a:cs typeface="Arial"/>
                <a:sym typeface="Arial"/>
                <a:hlinkClick r:id="rId7">
                  <a:extLst>
                    <a:ext uri="{A12FA001-AC4F-418D-AE19-62706E023703}">
                      <ahyp:hlinkClr val="tx"/>
                    </a:ext>
                  </a:extLst>
                </a:hlinkClick>
              </a:rPr>
              <a:t>et-3-3-0.4079.rtsw.atla.net.internet2.edu</a:t>
            </a:r>
            <a:r>
              <a:rPr b="0" i="0" lang="en-US" sz="1400" u="none" cap="none" strike="noStrike">
                <a:solidFill>
                  <a:srgbClr val="FF00FF"/>
                </a:solidFill>
                <a:latin typeface="Arial"/>
                <a:ea typeface="Arial"/>
                <a:cs typeface="Arial"/>
                <a:sym typeface="Arial"/>
              </a:rPr>
              <a:t> (162.252.70.42) AS11537 172.712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FF"/>
                </a:solidFill>
                <a:latin typeface="Arial"/>
                <a:ea typeface="Arial"/>
                <a:cs typeface="Arial"/>
                <a:sym typeface="Arial"/>
              </a:rPr>
              <a:t>          INTERNET2-RESEARCH-EDU, 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FF"/>
                </a:solidFill>
                <a:latin typeface="Arial"/>
                <a:ea typeface="Arial"/>
                <a:cs typeface="Arial"/>
                <a:sym typeface="Arial"/>
              </a:rPr>
              <a:t>7      </a:t>
            </a:r>
            <a:r>
              <a:rPr b="0" i="0" lang="en-US" sz="1400" u="sng" cap="none" strike="noStrike">
                <a:solidFill>
                  <a:srgbClr val="FF00FF"/>
                </a:solidFill>
                <a:latin typeface="Arial"/>
                <a:ea typeface="Arial"/>
                <a:cs typeface="Arial"/>
                <a:sym typeface="Arial"/>
                <a:hlinkClick r:id="rId8">
                  <a:extLst>
                    <a:ext uri="{A12FA001-AC4F-418D-AE19-62706E023703}">
                      <ahyp:hlinkClr val="tx"/>
                    </a:ext>
                  </a:extLst>
                </a:hlinkClick>
              </a:rPr>
              <a:t> </a:t>
            </a:r>
            <a:r>
              <a:rPr b="0" i="0" lang="en-US" sz="1400" u="sng" cap="none" strike="noStrike">
                <a:solidFill>
                  <a:srgbClr val="1155CC"/>
                </a:solidFill>
                <a:latin typeface="Arial"/>
                <a:ea typeface="Arial"/>
                <a:cs typeface="Arial"/>
                <a:sym typeface="Arial"/>
                <a:hlinkClick r:id="rId9">
                  <a:extLst>
                    <a:ext uri="{A12FA001-AC4F-418D-AE19-62706E023703}">
                      <ahyp:hlinkClr val="tx"/>
                    </a:ext>
                  </a:extLst>
                </a:hlinkClick>
              </a:rPr>
              <a:t>ae-4.4079.rtsw.wash.net.internet2.edu</a:t>
            </a:r>
            <a:r>
              <a:rPr b="0" i="0" lang="en-US" sz="1400" u="none" cap="none" strike="noStrike">
                <a:solidFill>
                  <a:srgbClr val="FF00FF"/>
                </a:solidFill>
                <a:latin typeface="Arial"/>
                <a:ea typeface="Arial"/>
                <a:cs typeface="Arial"/>
                <a:sym typeface="Arial"/>
              </a:rPr>
              <a:t> (198.71.45.7) AS11537 185.775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FF"/>
                </a:solidFill>
                <a:latin typeface="Arial"/>
                <a:ea typeface="Arial"/>
                <a:cs typeface="Arial"/>
                <a:sym typeface="Arial"/>
              </a:rPr>
              <a:t>          INTERNET2-RESEARCH-EDU, 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FF"/>
                </a:solidFill>
                <a:latin typeface="Arial"/>
                <a:ea typeface="Arial"/>
                <a:cs typeface="Arial"/>
                <a:sym typeface="Arial"/>
              </a:rPr>
              <a:t>8      </a:t>
            </a:r>
            <a:r>
              <a:rPr b="0" i="0" lang="en-US" sz="1400" u="sng" cap="none" strike="noStrike">
                <a:solidFill>
                  <a:srgbClr val="FF00FF"/>
                </a:solidFill>
                <a:latin typeface="Arial"/>
                <a:ea typeface="Arial"/>
                <a:cs typeface="Arial"/>
                <a:sym typeface="Arial"/>
                <a:hlinkClick r:id="rId10">
                  <a:extLst>
                    <a:ext uri="{A12FA001-AC4F-418D-AE19-62706E023703}">
                      <ahyp:hlinkClr val="tx"/>
                    </a:ext>
                  </a:extLst>
                </a:hlinkClick>
              </a:rPr>
              <a:t> </a:t>
            </a:r>
            <a:r>
              <a:rPr b="0" i="0" lang="en-US" sz="1400" u="sng" cap="none" strike="noStrike">
                <a:solidFill>
                  <a:srgbClr val="1155CC"/>
                </a:solidFill>
                <a:latin typeface="Arial"/>
                <a:ea typeface="Arial"/>
                <a:cs typeface="Arial"/>
                <a:sym typeface="Arial"/>
                <a:hlinkClick r:id="rId11">
                  <a:extLst>
                    <a:ext uri="{A12FA001-AC4F-418D-AE19-62706E023703}">
                      <ahyp:hlinkClr val="tx"/>
                    </a:ext>
                  </a:extLst>
                </a:hlinkClick>
              </a:rPr>
              <a:t>ae-0.4079.rtsw2.ashb.net.internet2.edu</a:t>
            </a:r>
            <a:r>
              <a:rPr b="0" i="0" lang="en-US" sz="1400" u="none" cap="none" strike="noStrike">
                <a:solidFill>
                  <a:srgbClr val="FF00FF"/>
                </a:solidFill>
                <a:latin typeface="Arial"/>
                <a:ea typeface="Arial"/>
                <a:cs typeface="Arial"/>
                <a:sym typeface="Arial"/>
              </a:rPr>
              <a:t> (162.252.70.137) AS11537 186.419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FF"/>
                </a:solidFill>
                <a:latin typeface="Arial"/>
                <a:ea typeface="Arial"/>
                <a:cs typeface="Arial"/>
                <a:sym typeface="Arial"/>
              </a:rPr>
              <a:t>          INTERNET2-RESEARCH-EDU, 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FF"/>
                </a:solidFill>
                <a:latin typeface="Arial"/>
                <a:ea typeface="Arial"/>
                <a:cs typeface="Arial"/>
                <a:sym typeface="Arial"/>
              </a:rPr>
              <a:t>9      </a:t>
            </a:r>
            <a:r>
              <a:rPr b="0" i="0" lang="en-US" sz="1400" u="sng" cap="none" strike="noStrike">
                <a:solidFill>
                  <a:srgbClr val="FF00FF"/>
                </a:solidFill>
                <a:latin typeface="Arial"/>
                <a:ea typeface="Arial"/>
                <a:cs typeface="Arial"/>
                <a:sym typeface="Arial"/>
                <a:hlinkClick r:id="rId12">
                  <a:extLst>
                    <a:ext uri="{A12FA001-AC4F-418D-AE19-62706E023703}">
                      <ahyp:hlinkClr val="tx"/>
                    </a:ext>
                  </a:extLst>
                </a:hlinkClick>
              </a:rPr>
              <a:t> </a:t>
            </a:r>
            <a:r>
              <a:rPr b="0" i="0" lang="en-US" sz="1400" u="sng" cap="none" strike="noStrike">
                <a:solidFill>
                  <a:srgbClr val="1155CC"/>
                </a:solidFill>
                <a:latin typeface="Arial"/>
                <a:ea typeface="Arial"/>
                <a:cs typeface="Arial"/>
                <a:sym typeface="Arial"/>
                <a:hlinkClick r:id="rId13">
                  <a:extLst>
                    <a:ext uri="{A12FA001-AC4F-418D-AE19-62706E023703}">
                      <ahyp:hlinkClr val="tx"/>
                    </a:ext>
                  </a:extLst>
                </a:hlinkClick>
              </a:rPr>
              <a:t>ae-2.4079.rtsw.ashb.net.internet2.edu</a:t>
            </a:r>
            <a:r>
              <a:rPr b="0" i="0" lang="en-US" sz="1400" u="none" cap="none" strike="noStrike">
                <a:solidFill>
                  <a:srgbClr val="FF00FF"/>
                </a:solidFill>
                <a:latin typeface="Arial"/>
                <a:ea typeface="Arial"/>
                <a:cs typeface="Arial"/>
                <a:sym typeface="Arial"/>
              </a:rPr>
              <a:t> (162.252.70.74) AS11537 185.845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FF"/>
                </a:solidFill>
                <a:latin typeface="Arial"/>
                <a:ea typeface="Arial"/>
                <a:cs typeface="Arial"/>
                <a:sym typeface="Arial"/>
              </a:rPr>
              <a:t>          INTERNET2-RESEARCH-EDU, 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FF"/>
                </a:solidFill>
                <a:latin typeface="Arial"/>
                <a:ea typeface="Arial"/>
                <a:cs typeface="Arial"/>
                <a:sym typeface="Arial"/>
              </a:rPr>
              <a:t>10      192.122.175.14 AS40220 186.368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FF"/>
                </a:solidFill>
                <a:latin typeface="Arial"/>
                <a:ea typeface="Arial"/>
                <a:cs typeface="Arial"/>
                <a:sym typeface="Arial"/>
              </a:rPr>
              <a:t>          MARIA, 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11     </a:t>
            </a:r>
            <a:r>
              <a:rPr b="0" i="0" lang="en-US" sz="1400" u="sng" cap="none" strike="noStrike">
                <a:solidFill>
                  <a:srgbClr val="FF0000"/>
                </a:solidFill>
                <a:latin typeface="Arial"/>
                <a:ea typeface="Arial"/>
                <a:cs typeface="Arial"/>
                <a:sym typeface="Arial"/>
                <a:hlinkClick r:id="rId14">
                  <a:extLst>
                    <a:ext uri="{A12FA001-AC4F-418D-AE19-62706E023703}">
                      <ahyp:hlinkClr val="tx"/>
                    </a:ext>
                  </a:extLst>
                </a:hlinkClick>
              </a:rPr>
              <a:t> </a:t>
            </a:r>
            <a:r>
              <a:rPr b="0" i="0" lang="en-US" sz="1400" u="sng" cap="none" strike="noStrike">
                <a:solidFill>
                  <a:srgbClr val="1155CC"/>
                </a:solidFill>
                <a:latin typeface="Arial"/>
                <a:ea typeface="Arial"/>
                <a:cs typeface="Arial"/>
                <a:sym typeface="Arial"/>
                <a:hlinkClick r:id="rId15">
                  <a:extLst>
                    <a:ext uri="{A12FA001-AC4F-418D-AE19-62706E023703}">
                      <ahyp:hlinkClr val="tx"/>
                    </a:ext>
                  </a:extLst>
                </a:hlinkClick>
              </a:rPr>
              <a:t>br01-udc-et-1-0-0-20.net.virginia.edu</a:t>
            </a:r>
            <a:r>
              <a:rPr b="0" i="0" lang="en-US" sz="1400" u="none" cap="none" strike="noStrike">
                <a:solidFill>
                  <a:srgbClr val="FF0000"/>
                </a:solidFill>
                <a:latin typeface="Arial"/>
                <a:ea typeface="Arial"/>
                <a:cs typeface="Arial"/>
                <a:sym typeface="Arial"/>
              </a:rPr>
              <a:t> (192.35.48.33) AS225 188.065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          VIRGINIA-AS, 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12     </a:t>
            </a:r>
            <a:r>
              <a:rPr b="0" i="0" lang="en-US" sz="1400" u="sng" cap="none" strike="noStrike">
                <a:solidFill>
                  <a:srgbClr val="FF0000"/>
                </a:solidFill>
                <a:latin typeface="Arial"/>
                <a:ea typeface="Arial"/>
                <a:cs typeface="Arial"/>
                <a:sym typeface="Arial"/>
                <a:hlinkClick r:id="rId16">
                  <a:extLst>
                    <a:ext uri="{A12FA001-AC4F-418D-AE19-62706E023703}">
                      <ahyp:hlinkClr val="tx"/>
                    </a:ext>
                  </a:extLst>
                </a:hlinkClick>
              </a:rPr>
              <a:t> </a:t>
            </a:r>
            <a:r>
              <a:rPr b="0" i="0" lang="en-US" sz="1400" u="sng" cap="none" strike="noStrike">
                <a:solidFill>
                  <a:srgbClr val="1155CC"/>
                </a:solidFill>
                <a:latin typeface="Arial"/>
                <a:ea typeface="Arial"/>
                <a:cs typeface="Arial"/>
                <a:sym typeface="Arial"/>
                <a:hlinkClick r:id="rId17">
                  <a:extLst>
                    <a:ext uri="{A12FA001-AC4F-418D-AE19-62706E023703}">
                      <ahyp:hlinkClr val="tx"/>
                    </a:ext>
                  </a:extLst>
                </a:hlinkClick>
              </a:rPr>
              <a:t>cr01-udc-et-4-2-0.net.virginia.edu</a:t>
            </a:r>
            <a:r>
              <a:rPr b="0" i="0" lang="en-US" sz="1400" u="none" cap="none" strike="noStrike">
                <a:solidFill>
                  <a:srgbClr val="FF0000"/>
                </a:solidFill>
                <a:latin typeface="Arial"/>
                <a:ea typeface="Arial"/>
                <a:cs typeface="Arial"/>
                <a:sym typeface="Arial"/>
              </a:rPr>
              <a:t> (128.143.236.6) AS225 188.448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          VIRGINIA-AS, 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13     </a:t>
            </a:r>
            <a:r>
              <a:rPr b="0" i="0" lang="en-US" sz="1400" u="sng" cap="none" strike="noStrike">
                <a:solidFill>
                  <a:srgbClr val="FF0000"/>
                </a:solidFill>
                <a:latin typeface="Arial"/>
                <a:ea typeface="Arial"/>
                <a:cs typeface="Arial"/>
                <a:sym typeface="Arial"/>
                <a:hlinkClick r:id="rId18">
                  <a:extLst>
                    <a:ext uri="{A12FA001-AC4F-418D-AE19-62706E023703}">
                      <ahyp:hlinkClr val="tx"/>
                    </a:ext>
                  </a:extLst>
                </a:hlinkClick>
              </a:rPr>
              <a:t> </a:t>
            </a:r>
            <a:r>
              <a:rPr b="0" i="0" lang="en-US" sz="1400" u="sng" cap="none" strike="noStrike">
                <a:solidFill>
                  <a:srgbClr val="1155CC"/>
                </a:solidFill>
                <a:latin typeface="Arial"/>
                <a:ea typeface="Arial"/>
                <a:cs typeface="Arial"/>
                <a:sym typeface="Arial"/>
                <a:hlinkClick r:id="rId19">
                  <a:extLst>
                    <a:ext uri="{A12FA001-AC4F-418D-AE19-62706E023703}">
                      <ahyp:hlinkClr val="tx"/>
                    </a:ext>
                  </a:extLst>
                </a:hlinkClick>
              </a:rPr>
              <a:t>cr01-gil-et-7-0-0.net.virginia.edu</a:t>
            </a:r>
            <a:r>
              <a:rPr b="0" i="0" lang="en-US" sz="1400" u="none" cap="none" strike="noStrike">
                <a:solidFill>
                  <a:srgbClr val="FF0000"/>
                </a:solidFill>
                <a:latin typeface="Arial"/>
                <a:ea typeface="Arial"/>
                <a:cs typeface="Arial"/>
                <a:sym typeface="Arial"/>
              </a:rPr>
              <a:t> (128.143.236.89) AS225 203.281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Arial"/>
                <a:ea typeface="Arial"/>
                <a:cs typeface="Arial"/>
                <a:sym typeface="Arial"/>
              </a:rPr>
              <a:t>          VIRGINIA-AS, 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22222"/>
                </a:solidFill>
                <a:latin typeface="Arial"/>
                <a:ea typeface="Arial"/>
                <a:cs typeface="Arial"/>
                <a:sym typeface="Arial"/>
              </a:rPr>
              <a:t>14     </a:t>
            </a:r>
            <a:r>
              <a:rPr b="0" i="0" lang="en-US" sz="1400" u="sng" cap="none" strike="noStrike">
                <a:solidFill>
                  <a:srgbClr val="222222"/>
                </a:solidFill>
                <a:latin typeface="Arial"/>
                <a:ea typeface="Arial"/>
                <a:cs typeface="Arial"/>
                <a:sym typeface="Arial"/>
                <a:hlinkClick r:id="rId20">
                  <a:extLst>
                    <a:ext uri="{A12FA001-AC4F-418D-AE19-62706E023703}">
                      <ahyp:hlinkClr val="tx"/>
                    </a:ext>
                  </a:extLst>
                </a:hlinkClick>
              </a:rPr>
              <a:t> </a:t>
            </a:r>
            <a:r>
              <a:rPr b="0" i="0" lang="en-US" sz="1400" u="sng" cap="none" strike="noStrike">
                <a:solidFill>
                  <a:srgbClr val="1155CC"/>
                </a:solidFill>
                <a:latin typeface="Arial"/>
                <a:ea typeface="Arial"/>
                <a:cs typeface="Arial"/>
                <a:sym typeface="Arial"/>
                <a:hlinkClick r:id="rId21">
                  <a:extLst>
                    <a:ext uri="{A12FA001-AC4F-418D-AE19-62706E023703}">
                      <ahyp:hlinkClr val="tx"/>
                    </a:ext>
                  </a:extLst>
                </a:hlinkClick>
              </a:rPr>
              <a:t>perfsonar-10.cv.nrao.edu</a:t>
            </a:r>
            <a:r>
              <a:rPr b="0" i="0" lang="en-US" sz="1400" u="none" cap="none" strike="noStrike">
                <a:solidFill>
                  <a:srgbClr val="222222"/>
                </a:solidFill>
                <a:latin typeface="Arial"/>
                <a:ea typeface="Arial"/>
                <a:cs typeface="Arial"/>
                <a:sym typeface="Arial"/>
              </a:rPr>
              <a:t> (198.51.208.55) AS225 188.179 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22222"/>
                </a:solidFill>
                <a:latin typeface="Arial"/>
                <a:ea typeface="Arial"/>
                <a:cs typeface="Arial"/>
                <a:sym typeface="Arial"/>
              </a:rPr>
              <a:t>          VIRGINIA-AS, US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2"/>
          <p:cNvSpPr txBox="1"/>
          <p:nvPr>
            <p:ph type="title"/>
          </p:nvPr>
        </p:nvSpPr>
        <p:spPr>
          <a:xfrm>
            <a:off x="1741622" y="365125"/>
            <a:ext cx="8708756" cy="7085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perfSONAR Lookup Service Directory</a:t>
            </a:r>
            <a:endParaRPr/>
          </a:p>
        </p:txBody>
      </p:sp>
      <p:sp>
        <p:nvSpPr>
          <p:cNvPr id="275" name="Google Shape;275;p52"/>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276" name="Google Shape;276;p52"/>
          <p:cNvPicPr preferRelativeResize="0"/>
          <p:nvPr/>
        </p:nvPicPr>
        <p:blipFill rotWithShape="1">
          <a:blip r:embed="rId3">
            <a:alphaModFix/>
          </a:blip>
          <a:srcRect b="0" l="0" r="0" t="0"/>
          <a:stretch/>
        </p:blipFill>
        <p:spPr>
          <a:xfrm>
            <a:off x="282428" y="1138552"/>
            <a:ext cx="7455817" cy="5171759"/>
          </a:xfrm>
          <a:prstGeom prst="rect">
            <a:avLst/>
          </a:prstGeom>
          <a:noFill/>
          <a:ln>
            <a:noFill/>
          </a:ln>
        </p:spPr>
      </p:pic>
      <p:sp>
        <p:nvSpPr>
          <p:cNvPr id="277" name="Google Shape;277;p52"/>
          <p:cNvSpPr txBox="1"/>
          <p:nvPr/>
        </p:nvSpPr>
        <p:spPr>
          <a:xfrm>
            <a:off x="7101684" y="949072"/>
            <a:ext cx="5024863" cy="70850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2400" u="none" cap="none" strike="noStrike">
                <a:solidFill>
                  <a:schemeClr val="dk1"/>
                </a:solidFill>
                <a:latin typeface="Calibri"/>
                <a:ea typeface="Calibri"/>
                <a:cs typeface="Calibri"/>
                <a:sym typeface="Calibri"/>
              </a:rPr>
              <a:t>http://stats.es.net/ServicesDirectory/</a:t>
            </a:r>
            <a:endParaRPr b="0" i="0" sz="1400" u="none" cap="none" strike="noStrike">
              <a:solidFill>
                <a:srgbClr val="000000"/>
              </a:solidFill>
              <a:latin typeface="Arial"/>
              <a:ea typeface="Arial"/>
              <a:cs typeface="Arial"/>
              <a:sym typeface="Arial"/>
            </a:endParaRPr>
          </a:p>
        </p:txBody>
      </p:sp>
      <p:sp>
        <p:nvSpPr>
          <p:cNvPr id="278" name="Google Shape;278;p52"/>
          <p:cNvSpPr txBox="1"/>
          <p:nvPr/>
        </p:nvSpPr>
        <p:spPr>
          <a:xfrm>
            <a:off x="8166733" y="1657579"/>
            <a:ext cx="3742839" cy="44935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Lookup listed testpoints and toolkits by almost any criteria: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Hostname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IP address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Institution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City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Country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REN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pS instance must have commodity internet access to be listed.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Initial problem isolation</a:t>
            </a:r>
            <a:endParaRPr/>
          </a:p>
        </p:txBody>
      </p:sp>
      <p:sp>
        <p:nvSpPr>
          <p:cNvPr id="284" name="Google Shape;284;p31"/>
          <p:cNvSpPr txBox="1"/>
          <p:nvPr>
            <p:ph idx="1" type="body"/>
          </p:nvPr>
        </p:nvSpPr>
        <p:spPr>
          <a:xfrm>
            <a:off x="3297382" y="1432099"/>
            <a:ext cx="8829204" cy="45307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Tests from various domestic and international perfSONAR nodes to UVAs campus were telling:</a:t>
            </a:r>
            <a:endParaRPr/>
          </a:p>
          <a:p>
            <a:pPr indent="-228600" lvl="1" marL="685800" rtl="0" algn="l">
              <a:lnSpc>
                <a:spcPct val="90000"/>
              </a:lnSpc>
              <a:spcBef>
                <a:spcPts val="500"/>
              </a:spcBef>
              <a:spcAft>
                <a:spcPts val="0"/>
              </a:spcAft>
              <a:buClr>
                <a:schemeClr val="dk1"/>
              </a:buClr>
              <a:buSzPts val="2400"/>
              <a:buChar char="•"/>
            </a:pPr>
            <a:r>
              <a:rPr lang="en-US"/>
              <a:t>CHPC South Africa -&gt; Internet2 Washington - 6.67 Gbps</a:t>
            </a:r>
            <a:endParaRPr/>
          </a:p>
          <a:p>
            <a:pPr indent="-228600" lvl="1" marL="685800" rtl="0" algn="l">
              <a:lnSpc>
                <a:spcPct val="90000"/>
              </a:lnSpc>
              <a:spcBef>
                <a:spcPts val="500"/>
              </a:spcBef>
              <a:spcAft>
                <a:spcPts val="0"/>
              </a:spcAft>
              <a:buClr>
                <a:schemeClr val="dk1"/>
              </a:buClr>
              <a:buSzPts val="2400"/>
              <a:buChar char="•"/>
            </a:pPr>
            <a:r>
              <a:rPr lang="en-US"/>
              <a:t>Internet2 Albany -&gt; Internet2 Washington - 9.893 Gbps</a:t>
            </a:r>
            <a:endParaRPr/>
          </a:p>
          <a:p>
            <a:pPr indent="-228600" lvl="1" marL="685800" rtl="0" algn="l">
              <a:lnSpc>
                <a:spcPct val="90000"/>
              </a:lnSpc>
              <a:spcBef>
                <a:spcPts val="500"/>
              </a:spcBef>
              <a:spcAft>
                <a:spcPts val="0"/>
              </a:spcAft>
              <a:buClr>
                <a:schemeClr val="dk1"/>
              </a:buClr>
              <a:buSzPts val="2400"/>
              <a:buChar char="•"/>
            </a:pPr>
            <a:r>
              <a:rPr lang="en-US"/>
              <a:t>Internet2 Washington -&gt; NRAO - </a:t>
            </a:r>
            <a:r>
              <a:rPr lang="en-US">
                <a:solidFill>
                  <a:srgbClr val="FF0000"/>
                </a:solidFill>
              </a:rPr>
              <a:t>3.31 Gbps (lots of retries)</a:t>
            </a:r>
            <a:endParaRPr/>
          </a:p>
          <a:p>
            <a:pPr indent="-228600" lvl="1" marL="685800" rtl="0" algn="l">
              <a:lnSpc>
                <a:spcPct val="90000"/>
              </a:lnSpc>
              <a:spcBef>
                <a:spcPts val="500"/>
              </a:spcBef>
              <a:spcAft>
                <a:spcPts val="0"/>
              </a:spcAft>
              <a:buClr>
                <a:schemeClr val="dk1"/>
              </a:buClr>
              <a:buSzPts val="2400"/>
              <a:buChar char="•"/>
            </a:pPr>
            <a:r>
              <a:rPr lang="en-US"/>
              <a:t>Internet2 Washington -&gt;  HPC University Virginia -  </a:t>
            </a:r>
            <a:r>
              <a:rPr lang="en-US">
                <a:solidFill>
                  <a:srgbClr val="FF0000"/>
                </a:solidFill>
              </a:rPr>
              <a:t>2.21 Gbps (lots of retries)</a:t>
            </a:r>
            <a:endParaRPr/>
          </a:p>
          <a:p>
            <a:pPr indent="-228600" lvl="1" marL="685800" rtl="0" algn="l">
              <a:lnSpc>
                <a:spcPct val="90000"/>
              </a:lnSpc>
              <a:spcBef>
                <a:spcPts val="500"/>
              </a:spcBef>
              <a:spcAft>
                <a:spcPts val="0"/>
              </a:spcAft>
              <a:buClr>
                <a:schemeClr val="dk1"/>
              </a:buClr>
              <a:buSzPts val="2400"/>
              <a:buChar char="•"/>
            </a:pPr>
            <a:r>
              <a:rPr lang="en-US"/>
              <a:t>NRAO -&gt;  HPC University Virginia - </a:t>
            </a:r>
            <a:r>
              <a:rPr lang="en-US">
                <a:solidFill>
                  <a:srgbClr val="FF0000"/>
                </a:solidFill>
              </a:rPr>
              <a:t>6.64 Gbps (lots of retries)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85" name="Google Shape;285;p31"/>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286" name="Google Shape;286;p31"/>
          <p:cNvPicPr preferRelativeResize="0"/>
          <p:nvPr/>
        </p:nvPicPr>
        <p:blipFill rotWithShape="1">
          <a:blip r:embed="rId3">
            <a:alphaModFix/>
          </a:blip>
          <a:srcRect b="13875" l="0" r="41921" t="0"/>
          <a:stretch/>
        </p:blipFill>
        <p:spPr>
          <a:xfrm>
            <a:off x="267855" y="1302668"/>
            <a:ext cx="3103418" cy="500764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292" name="Google Shape;292;p32"/>
          <p:cNvPicPr preferRelativeResize="0"/>
          <p:nvPr/>
        </p:nvPicPr>
        <p:blipFill rotWithShape="1">
          <a:blip r:embed="rId3">
            <a:alphaModFix/>
          </a:blip>
          <a:srcRect b="0" l="0" r="0" t="0"/>
          <a:stretch/>
        </p:blipFill>
        <p:spPr>
          <a:xfrm>
            <a:off x="3773319" y="47153"/>
            <a:ext cx="8381054" cy="6166371"/>
          </a:xfrm>
          <a:prstGeom prst="rect">
            <a:avLst/>
          </a:prstGeom>
          <a:noFill/>
          <a:ln>
            <a:noFill/>
          </a:ln>
        </p:spPr>
      </p:pic>
      <p:sp>
        <p:nvSpPr>
          <p:cNvPr id="293" name="Google Shape;293;p32"/>
          <p:cNvSpPr txBox="1"/>
          <p:nvPr>
            <p:ph type="title"/>
          </p:nvPr>
        </p:nvSpPr>
        <p:spPr>
          <a:xfrm>
            <a:off x="1203217" y="400050"/>
            <a:ext cx="3568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1481"/>
              <a:buFont typeface="Calibri"/>
              <a:buNone/>
            </a:pPr>
            <a:r>
              <a:rPr lang="en-US"/>
              <a:t>UVA/NRAO</a:t>
            </a:r>
            <a:br>
              <a:rPr lang="en-US"/>
            </a:br>
            <a:r>
              <a:rPr lang="en-US"/>
              <a:t>Network</a:t>
            </a:r>
            <a:endParaRPr/>
          </a:p>
        </p:txBody>
      </p:sp>
      <p:sp>
        <p:nvSpPr>
          <p:cNvPr id="294" name="Google Shape;294;p32"/>
          <p:cNvSpPr txBox="1"/>
          <p:nvPr/>
        </p:nvSpPr>
        <p:spPr>
          <a:xfrm>
            <a:off x="3265252" y="2129790"/>
            <a:ext cx="2375521" cy="629078"/>
          </a:xfrm>
          <a:prstGeom prst="rect">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11111"/>
              <a:buFont typeface="Calibri"/>
              <a:buNone/>
            </a:pPr>
            <a:r>
              <a:rPr b="1" i="0" lang="en-US" sz="4400" u="none" cap="none" strike="noStrike">
                <a:solidFill>
                  <a:schemeClr val="dk1"/>
                </a:solidFill>
                <a:latin typeface="Calibri"/>
                <a:ea typeface="Calibri"/>
                <a:cs typeface="Calibri"/>
                <a:sym typeface="Calibri"/>
              </a:rPr>
              <a:t>MTU 9000</a:t>
            </a:r>
            <a:endParaRPr b="0" i="0" sz="1400" u="none" cap="none" strike="noStrike">
              <a:solidFill>
                <a:srgbClr val="000000"/>
              </a:solidFill>
              <a:latin typeface="Arial"/>
              <a:ea typeface="Arial"/>
              <a:cs typeface="Arial"/>
              <a:sym typeface="Arial"/>
            </a:endParaRPr>
          </a:p>
        </p:txBody>
      </p:sp>
      <p:cxnSp>
        <p:nvCxnSpPr>
          <p:cNvPr id="295" name="Google Shape;295;p32"/>
          <p:cNvCxnSpPr>
            <a:stCxn id="294" idx="3"/>
          </p:cNvCxnSpPr>
          <p:nvPr/>
        </p:nvCxnSpPr>
        <p:spPr>
          <a:xfrm flipH="1" rot="10800000">
            <a:off x="5640773" y="644329"/>
            <a:ext cx="1476900" cy="1800000"/>
          </a:xfrm>
          <a:prstGeom prst="straightConnector1">
            <a:avLst/>
          </a:prstGeom>
          <a:noFill/>
          <a:ln cap="flat" cmpd="sng" w="76200">
            <a:solidFill>
              <a:schemeClr val="dk1"/>
            </a:solidFill>
            <a:prstDash val="solid"/>
            <a:round/>
            <a:headEnd len="sm" w="sm" type="none"/>
            <a:tailEnd len="med" w="med" type="triangle"/>
          </a:ln>
        </p:spPr>
      </p:cxnSp>
      <p:cxnSp>
        <p:nvCxnSpPr>
          <p:cNvPr id="296" name="Google Shape;296;p32"/>
          <p:cNvCxnSpPr>
            <a:stCxn id="297" idx="1"/>
          </p:cNvCxnSpPr>
          <p:nvPr/>
        </p:nvCxnSpPr>
        <p:spPr>
          <a:xfrm rot="10800000">
            <a:off x="8394112" y="1956529"/>
            <a:ext cx="1029900" cy="487800"/>
          </a:xfrm>
          <a:prstGeom prst="straightConnector1">
            <a:avLst/>
          </a:prstGeom>
          <a:noFill/>
          <a:ln cap="flat" cmpd="sng" w="76200">
            <a:solidFill>
              <a:schemeClr val="dk1"/>
            </a:solidFill>
            <a:prstDash val="solid"/>
            <a:round/>
            <a:headEnd len="sm" w="sm" type="none"/>
            <a:tailEnd len="med" w="med" type="triangle"/>
          </a:ln>
        </p:spPr>
      </p:cxnSp>
      <p:cxnSp>
        <p:nvCxnSpPr>
          <p:cNvPr id="298" name="Google Shape;298;p32"/>
          <p:cNvCxnSpPr>
            <a:stCxn id="297" idx="2"/>
          </p:cNvCxnSpPr>
          <p:nvPr/>
        </p:nvCxnSpPr>
        <p:spPr>
          <a:xfrm flipH="1">
            <a:off x="8447893" y="2758868"/>
            <a:ext cx="2275800" cy="408000"/>
          </a:xfrm>
          <a:prstGeom prst="straightConnector1">
            <a:avLst/>
          </a:prstGeom>
          <a:noFill/>
          <a:ln cap="flat" cmpd="sng" w="76200">
            <a:solidFill>
              <a:schemeClr val="dk1"/>
            </a:solidFill>
            <a:prstDash val="solid"/>
            <a:round/>
            <a:headEnd len="sm" w="sm" type="none"/>
            <a:tailEnd len="med" w="med" type="triangle"/>
          </a:ln>
        </p:spPr>
      </p:cxnSp>
      <p:sp>
        <p:nvSpPr>
          <p:cNvPr id="297" name="Google Shape;297;p32"/>
          <p:cNvSpPr txBox="1"/>
          <p:nvPr/>
        </p:nvSpPr>
        <p:spPr>
          <a:xfrm>
            <a:off x="9424012" y="2129790"/>
            <a:ext cx="2599362" cy="629078"/>
          </a:xfrm>
          <a:prstGeom prst="rect">
            <a:avLst/>
          </a:prstGeom>
          <a:noFill/>
          <a:ln cap="flat" cmpd="sng" w="28575">
            <a:solidFill>
              <a:srgbClr val="002060"/>
            </a:solidFill>
            <a:prstDash val="solid"/>
            <a:round/>
            <a:headEnd len="sm" w="sm" type="none"/>
            <a:tailEnd len="sm" w="sm" type="none"/>
          </a:ln>
        </p:spPr>
        <p:txBody>
          <a:bodyPr anchorCtr="0" anchor="ctr"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11111"/>
              <a:buFont typeface="Calibri"/>
              <a:buNone/>
            </a:pPr>
            <a:r>
              <a:rPr b="1" i="0" lang="en-US" sz="4400" u="none" cap="none" strike="noStrike">
                <a:solidFill>
                  <a:schemeClr val="dk1"/>
                </a:solidFill>
                <a:latin typeface="Calibri"/>
                <a:ea typeface="Calibri"/>
                <a:cs typeface="Calibri"/>
                <a:sym typeface="Calibri"/>
              </a:rPr>
              <a:t>MTU 1500?</a:t>
            </a:r>
            <a:endParaRPr b="0" i="0" sz="1400" u="none" cap="none" strike="noStrike">
              <a:solidFill>
                <a:srgbClr val="000000"/>
              </a:solidFill>
              <a:latin typeface="Arial"/>
              <a:ea typeface="Arial"/>
              <a:cs typeface="Arial"/>
              <a:sym typeface="Arial"/>
            </a:endParaRPr>
          </a:p>
        </p:txBody>
      </p:sp>
      <p:cxnSp>
        <p:nvCxnSpPr>
          <p:cNvPr id="299" name="Google Shape;299;p32"/>
          <p:cNvCxnSpPr>
            <a:stCxn id="297" idx="2"/>
          </p:cNvCxnSpPr>
          <p:nvPr/>
        </p:nvCxnSpPr>
        <p:spPr>
          <a:xfrm flipH="1">
            <a:off x="10513093" y="2758868"/>
            <a:ext cx="210600" cy="1457100"/>
          </a:xfrm>
          <a:prstGeom prst="straightConnector1">
            <a:avLst/>
          </a:prstGeom>
          <a:noFill/>
          <a:ln cap="flat" cmpd="sng" w="76200">
            <a:solidFill>
              <a:schemeClr val="dk1"/>
            </a:solidFill>
            <a:prstDash val="solid"/>
            <a:round/>
            <a:headEnd len="sm" w="sm" type="none"/>
            <a:tailEnd len="med" w="med" type="triangle"/>
          </a:ln>
        </p:spPr>
      </p:cxnSp>
      <p:cxnSp>
        <p:nvCxnSpPr>
          <p:cNvPr id="300" name="Google Shape;300;p32"/>
          <p:cNvCxnSpPr>
            <a:stCxn id="297" idx="2"/>
          </p:cNvCxnSpPr>
          <p:nvPr/>
        </p:nvCxnSpPr>
        <p:spPr>
          <a:xfrm>
            <a:off x="10723693" y="2758868"/>
            <a:ext cx="837300" cy="2439900"/>
          </a:xfrm>
          <a:prstGeom prst="straightConnector1">
            <a:avLst/>
          </a:prstGeom>
          <a:noFill/>
          <a:ln cap="flat" cmpd="sng" w="76200">
            <a:solidFill>
              <a:schemeClr val="dk1"/>
            </a:solidFill>
            <a:prstDash val="solid"/>
            <a:round/>
            <a:headEnd len="sm" w="sm" type="none"/>
            <a:tailEnd len="med" w="med" type="triangle"/>
          </a:ln>
        </p:spPr>
      </p:cxnSp>
      <p:cxnSp>
        <p:nvCxnSpPr>
          <p:cNvPr id="301" name="Google Shape;301;p32"/>
          <p:cNvCxnSpPr>
            <a:stCxn id="294" idx="2"/>
          </p:cNvCxnSpPr>
          <p:nvPr/>
        </p:nvCxnSpPr>
        <p:spPr>
          <a:xfrm flipH="1">
            <a:off x="4416413" y="2758868"/>
            <a:ext cx="36600" cy="1340400"/>
          </a:xfrm>
          <a:prstGeom prst="straightConnector1">
            <a:avLst/>
          </a:prstGeom>
          <a:noFill/>
          <a:ln cap="flat" cmpd="sng" w="76200">
            <a:solidFill>
              <a:schemeClr val="dk1"/>
            </a:solidFill>
            <a:prstDash val="solid"/>
            <a:round/>
            <a:headEnd len="sm" w="sm" type="none"/>
            <a:tailEnd len="med" w="med" type="triangle"/>
          </a:ln>
        </p:spPr>
      </p:cxnSp>
      <p:cxnSp>
        <p:nvCxnSpPr>
          <p:cNvPr id="302" name="Google Shape;302;p32"/>
          <p:cNvCxnSpPr>
            <a:stCxn id="297" idx="2"/>
          </p:cNvCxnSpPr>
          <p:nvPr/>
        </p:nvCxnSpPr>
        <p:spPr>
          <a:xfrm flipH="1">
            <a:off x="8447893" y="2758868"/>
            <a:ext cx="2275800" cy="1556400"/>
          </a:xfrm>
          <a:prstGeom prst="straightConnector1">
            <a:avLst/>
          </a:prstGeom>
          <a:noFill/>
          <a:ln cap="flat" cmpd="sng" w="76200">
            <a:solidFill>
              <a:schemeClr val="dk1"/>
            </a:solidFill>
            <a:prstDash val="solid"/>
            <a:round/>
            <a:headEnd len="sm" w="sm"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Path MTU Discovery (PMTUD)</a:t>
            </a:r>
            <a:endParaRPr/>
          </a:p>
        </p:txBody>
      </p:sp>
      <p:sp>
        <p:nvSpPr>
          <p:cNvPr id="308" name="Google Shape;308;p33"/>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Is a layer 3 construct</a:t>
            </a:r>
            <a:endParaRPr/>
          </a:p>
          <a:p>
            <a:pPr indent="-228600" lvl="0" marL="228600" rtl="0" algn="l">
              <a:lnSpc>
                <a:spcPct val="90000"/>
              </a:lnSpc>
              <a:spcBef>
                <a:spcPts val="0"/>
              </a:spcBef>
              <a:spcAft>
                <a:spcPts val="0"/>
              </a:spcAft>
              <a:buClr>
                <a:schemeClr val="dk1"/>
              </a:buClr>
              <a:buSzPts val="2800"/>
              <a:buChar char="•"/>
            </a:pPr>
            <a:r>
              <a:rPr lang="en-US"/>
              <a:t>Requires UDP and ICMP to function</a:t>
            </a:r>
            <a:endParaRPr/>
          </a:p>
          <a:p>
            <a:pPr indent="-228600" lvl="1" marL="685800" rtl="0" algn="l">
              <a:lnSpc>
                <a:spcPct val="90000"/>
              </a:lnSpc>
              <a:spcBef>
                <a:spcPts val="500"/>
              </a:spcBef>
              <a:spcAft>
                <a:spcPts val="0"/>
              </a:spcAft>
              <a:buClr>
                <a:schemeClr val="dk1"/>
              </a:buClr>
              <a:buSzPts val="2400"/>
              <a:buChar char="•"/>
            </a:pPr>
            <a:r>
              <a:rPr lang="en-US"/>
              <a:t>UDP packets larger than the MTU setting of the receiving router interface will trigger an ICMP “unreachable” message back to the sending router, which in turn causes a renegotiation to a lower MTU</a:t>
            </a:r>
            <a:endParaRPr/>
          </a:p>
          <a:p>
            <a:pPr indent="-228600" lvl="0" marL="228600" rtl="0" algn="l">
              <a:lnSpc>
                <a:spcPct val="90000"/>
              </a:lnSpc>
              <a:spcBef>
                <a:spcPts val="1000"/>
              </a:spcBef>
              <a:spcAft>
                <a:spcPts val="0"/>
              </a:spcAft>
              <a:buClr>
                <a:schemeClr val="dk1"/>
              </a:buClr>
              <a:buSzPts val="2800"/>
              <a:buChar char="•"/>
            </a:pPr>
            <a:r>
              <a:rPr lang="en-US"/>
              <a:t>All is not lost if PMTUD doesn’t work</a:t>
            </a:r>
            <a:endParaRPr/>
          </a:p>
          <a:p>
            <a:pPr indent="-228600" lvl="1" marL="685800" rtl="0" algn="l">
              <a:lnSpc>
                <a:spcPct val="90000"/>
              </a:lnSpc>
              <a:spcBef>
                <a:spcPts val="1000"/>
              </a:spcBef>
              <a:spcAft>
                <a:spcPts val="0"/>
              </a:spcAft>
              <a:buSzPts val="2800"/>
              <a:buChar char="•"/>
            </a:pPr>
            <a:r>
              <a:rPr lang="en-US"/>
              <a:t>Smart transfer tools can figure out a common MTU, at the cost of time</a:t>
            </a:r>
            <a:endParaRPr/>
          </a:p>
          <a:p>
            <a:pPr indent="-228600" lvl="1" marL="685800" rtl="0" algn="l">
              <a:lnSpc>
                <a:spcPct val="90000"/>
              </a:lnSpc>
              <a:spcBef>
                <a:spcPts val="1000"/>
              </a:spcBef>
              <a:spcAft>
                <a:spcPts val="0"/>
              </a:spcAft>
              <a:buSzPts val="2800"/>
              <a:buChar char="•"/>
            </a:pPr>
            <a:r>
              <a:rPr lang="en-US"/>
              <a:t>Packets sent at 9K can be fragmented to adhere to a smaller MTU, at the cost of performance…unless the no-fragment flag is set</a:t>
            </a:r>
            <a:endParaRPr/>
          </a:p>
          <a:p>
            <a:pPr indent="-228600" lvl="1" marL="685800" rtl="0" algn="l">
              <a:lnSpc>
                <a:spcPct val="90000"/>
              </a:lnSpc>
              <a:spcBef>
                <a:spcPts val="1000"/>
              </a:spcBef>
              <a:spcAft>
                <a:spcPts val="0"/>
              </a:spcAft>
              <a:buSzPts val="2800"/>
              <a:buChar char="•"/>
            </a:pPr>
            <a:r>
              <a:rPr lang="en-US"/>
              <a:t>Neither of these scenarios is good for high performance. PMTUD should be made to work and common MTUs enforced wherever possible</a:t>
            </a:r>
            <a:endParaRPr/>
          </a:p>
          <a:p>
            <a:pPr indent="-50800" lvl="1" marL="685800" rtl="0" algn="l">
              <a:lnSpc>
                <a:spcPct val="90000"/>
              </a:lnSpc>
              <a:spcBef>
                <a:spcPts val="1000"/>
              </a:spcBef>
              <a:spcAft>
                <a:spcPts val="0"/>
              </a:spcAft>
              <a:buSzPts val="2800"/>
              <a:buNone/>
            </a:pPr>
            <a:r>
              <a:t/>
            </a:r>
            <a:endParaRPr/>
          </a:p>
          <a:p>
            <a:pPr indent="-50800" lvl="1" marL="685800" rtl="0" algn="l">
              <a:lnSpc>
                <a:spcPct val="90000"/>
              </a:lnSpc>
              <a:spcBef>
                <a:spcPts val="1000"/>
              </a:spcBef>
              <a:spcAft>
                <a:spcPts val="0"/>
              </a:spcAft>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09" name="Google Shape;309;p33"/>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Further isolation</a:t>
            </a:r>
            <a:endParaRPr/>
          </a:p>
        </p:txBody>
      </p:sp>
      <p:sp>
        <p:nvSpPr>
          <p:cNvPr id="315" name="Google Shape;315;p4"/>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8108"/>
              <a:buNone/>
            </a:pPr>
            <a:r>
              <a:rPr lang="en-US"/>
              <a:t>Working inward from a known good ESnet perfSONAR node to UVA:</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US" sz="2000"/>
              <a:t>Interval       Throughput     Retransmits    Current Window </a:t>
            </a:r>
            <a:endParaRPr/>
          </a:p>
          <a:p>
            <a:pPr indent="0" lvl="0" marL="0" rtl="0" algn="l">
              <a:lnSpc>
                <a:spcPct val="90000"/>
              </a:lnSpc>
              <a:spcBef>
                <a:spcPts val="0"/>
              </a:spcBef>
              <a:spcAft>
                <a:spcPts val="0"/>
              </a:spcAft>
              <a:buClr>
                <a:schemeClr val="dk1"/>
              </a:buClr>
              <a:buSzPct val="151351"/>
              <a:buNone/>
            </a:pPr>
            <a:r>
              <a:rPr lang="en-US" sz="2000"/>
              <a:t>0.0 - 1.0      9.13 Gbps	22            33.17 MBytes   </a:t>
            </a:r>
            <a:endParaRPr/>
          </a:p>
          <a:p>
            <a:pPr indent="0" lvl="0" marL="0" rtl="0" algn="l">
              <a:lnSpc>
                <a:spcPct val="90000"/>
              </a:lnSpc>
              <a:spcBef>
                <a:spcPts val="0"/>
              </a:spcBef>
              <a:spcAft>
                <a:spcPts val="0"/>
              </a:spcAft>
              <a:buClr>
                <a:schemeClr val="dk1"/>
              </a:buClr>
              <a:buSzPct val="151351"/>
              <a:buNone/>
            </a:pPr>
            <a:r>
              <a:rPr lang="en-US" sz="2000"/>
              <a:t>1.0 - 2.0      9.35 Gbps	0              33.58 MBytes   </a:t>
            </a:r>
            <a:endParaRPr/>
          </a:p>
          <a:p>
            <a:pPr indent="0" lvl="0" marL="0" rtl="0" algn="l">
              <a:lnSpc>
                <a:spcPct val="90000"/>
              </a:lnSpc>
              <a:spcBef>
                <a:spcPts val="0"/>
              </a:spcBef>
              <a:spcAft>
                <a:spcPts val="0"/>
              </a:spcAft>
              <a:buClr>
                <a:schemeClr val="dk1"/>
              </a:buClr>
              <a:buSzPct val="151351"/>
              <a:buNone/>
            </a:pPr>
            <a:r>
              <a:rPr lang="en-US" sz="2000"/>
              <a:t>2.0 - 3.0      9.38 Gbps	0              33.58 MBytes   </a:t>
            </a:r>
            <a:endParaRPr/>
          </a:p>
          <a:p>
            <a:pPr indent="0" lvl="0" marL="0" rtl="0" algn="l">
              <a:lnSpc>
                <a:spcPct val="90000"/>
              </a:lnSpc>
              <a:spcBef>
                <a:spcPts val="0"/>
              </a:spcBef>
              <a:spcAft>
                <a:spcPts val="0"/>
              </a:spcAft>
              <a:buClr>
                <a:schemeClr val="dk1"/>
              </a:buClr>
              <a:buSzPct val="151351"/>
              <a:buNone/>
            </a:pPr>
            <a:r>
              <a:rPr lang="en-US" sz="2000"/>
              <a:t>3.0 - 4.0      9.38 Gbps	0              33.58 MBytes   </a:t>
            </a:r>
            <a:endParaRPr/>
          </a:p>
          <a:p>
            <a:pPr indent="0" lvl="0" marL="0" rtl="0" algn="l">
              <a:lnSpc>
                <a:spcPct val="90000"/>
              </a:lnSpc>
              <a:spcBef>
                <a:spcPts val="0"/>
              </a:spcBef>
              <a:spcAft>
                <a:spcPts val="0"/>
              </a:spcAft>
              <a:buClr>
                <a:schemeClr val="dk1"/>
              </a:buClr>
              <a:buSzPct val="151351"/>
              <a:buNone/>
            </a:pPr>
            <a:r>
              <a:rPr lang="en-US" sz="2000"/>
              <a:t>4.0 - 5.0      9.38 Gbps	0              33.58 MBytes   </a:t>
            </a:r>
            <a:endParaRPr/>
          </a:p>
          <a:p>
            <a:pPr indent="0" lvl="0" marL="0" rtl="0" algn="l">
              <a:lnSpc>
                <a:spcPct val="90000"/>
              </a:lnSpc>
              <a:spcBef>
                <a:spcPts val="0"/>
              </a:spcBef>
              <a:spcAft>
                <a:spcPts val="0"/>
              </a:spcAft>
              <a:buClr>
                <a:schemeClr val="dk1"/>
              </a:buClr>
              <a:buSzPct val="151351"/>
              <a:buNone/>
            </a:pPr>
            <a:r>
              <a:rPr lang="en-US" sz="2000"/>
              <a:t>5.0 - 6.0      9.35 Gbps	0              33.58 MBytes   </a:t>
            </a:r>
            <a:endParaRPr/>
          </a:p>
          <a:p>
            <a:pPr indent="0" lvl="0" marL="0" rtl="0" algn="l">
              <a:lnSpc>
                <a:spcPct val="90000"/>
              </a:lnSpc>
              <a:spcBef>
                <a:spcPts val="0"/>
              </a:spcBef>
              <a:spcAft>
                <a:spcPts val="0"/>
              </a:spcAft>
              <a:buClr>
                <a:schemeClr val="dk1"/>
              </a:buClr>
              <a:buSzPct val="151351"/>
              <a:buNone/>
            </a:pPr>
            <a:r>
              <a:rPr lang="en-US" sz="2000"/>
              <a:t>6.0 - 7.0      9.36 Gbps	0              33.58 MBytes   </a:t>
            </a:r>
            <a:endParaRPr/>
          </a:p>
          <a:p>
            <a:pPr indent="0" lvl="0" marL="0" rtl="0" algn="l">
              <a:lnSpc>
                <a:spcPct val="90000"/>
              </a:lnSpc>
              <a:spcBef>
                <a:spcPts val="0"/>
              </a:spcBef>
              <a:spcAft>
                <a:spcPts val="0"/>
              </a:spcAft>
              <a:buClr>
                <a:schemeClr val="dk1"/>
              </a:buClr>
              <a:buSzPct val="151351"/>
              <a:buNone/>
            </a:pPr>
            <a:r>
              <a:rPr lang="en-US" sz="2000"/>
              <a:t>7.0 - 8.0      9.38 Gbps	0              33.58 MBytes   </a:t>
            </a:r>
            <a:endParaRPr/>
          </a:p>
          <a:p>
            <a:pPr indent="0" lvl="0" marL="0" rtl="0" algn="l">
              <a:lnSpc>
                <a:spcPct val="90000"/>
              </a:lnSpc>
              <a:spcBef>
                <a:spcPts val="0"/>
              </a:spcBef>
              <a:spcAft>
                <a:spcPts val="0"/>
              </a:spcAft>
              <a:buClr>
                <a:schemeClr val="dk1"/>
              </a:buClr>
              <a:buSzPct val="151351"/>
              <a:buNone/>
            </a:pPr>
            <a:r>
              <a:rPr lang="en-US" sz="2000"/>
              <a:t>8.0 - 9.0      9.37 Gbps	0              33.58 MBytes   </a:t>
            </a:r>
            <a:endParaRPr/>
          </a:p>
          <a:p>
            <a:pPr indent="0" lvl="0" marL="0" rtl="0" algn="l">
              <a:lnSpc>
                <a:spcPct val="90000"/>
              </a:lnSpc>
              <a:spcBef>
                <a:spcPts val="0"/>
              </a:spcBef>
              <a:spcAft>
                <a:spcPts val="0"/>
              </a:spcAft>
              <a:buClr>
                <a:schemeClr val="dk1"/>
              </a:buClr>
              <a:buSzPct val="151351"/>
              <a:buNone/>
            </a:pPr>
            <a:r>
              <a:rPr lang="en-US" sz="2000"/>
              <a:t>9.0 - 10.0    9.37 Gbps	0              33.58 MBytes   </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US" sz="2000"/>
              <a:t>Summary</a:t>
            </a:r>
            <a:endParaRPr/>
          </a:p>
          <a:p>
            <a:pPr indent="0" lvl="0" marL="0" rtl="0" algn="l">
              <a:lnSpc>
                <a:spcPct val="90000"/>
              </a:lnSpc>
              <a:spcBef>
                <a:spcPts val="0"/>
              </a:spcBef>
              <a:spcAft>
                <a:spcPts val="0"/>
              </a:spcAft>
              <a:buClr>
                <a:schemeClr val="dk1"/>
              </a:buClr>
              <a:buSzPct val="151351"/>
              <a:buNone/>
            </a:pPr>
            <a:r>
              <a:rPr lang="en-US" sz="2000"/>
              <a:t>Interval       Throughput     Retransmits    Receiver Throughput </a:t>
            </a:r>
            <a:endParaRPr/>
          </a:p>
          <a:p>
            <a:pPr indent="0" lvl="0" marL="0" rtl="0" algn="l">
              <a:lnSpc>
                <a:spcPct val="90000"/>
              </a:lnSpc>
              <a:spcBef>
                <a:spcPts val="0"/>
              </a:spcBef>
              <a:spcAft>
                <a:spcPts val="0"/>
              </a:spcAft>
              <a:buClr>
                <a:schemeClr val="dk1"/>
              </a:buClr>
              <a:buSzPct val="151351"/>
              <a:buNone/>
            </a:pPr>
            <a:r>
              <a:rPr lang="en-US" sz="2000"/>
              <a:t>0.0 - 10.0     9.35 Gbps      	22             	9.25 Gbps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08108"/>
              <a:buNone/>
            </a:pPr>
            <a:r>
              <a:t/>
            </a:r>
            <a:endParaRPr/>
          </a:p>
        </p:txBody>
      </p:sp>
      <p:sp>
        <p:nvSpPr>
          <p:cNvPr id="316" name="Google Shape;316;p4"/>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317" name="Google Shape;317;p4"/>
          <p:cNvPicPr preferRelativeResize="0"/>
          <p:nvPr/>
        </p:nvPicPr>
        <p:blipFill rotWithShape="1">
          <a:blip r:embed="rId3">
            <a:alphaModFix/>
          </a:blip>
          <a:srcRect b="0" l="0" r="0" t="0"/>
          <a:stretch/>
        </p:blipFill>
        <p:spPr>
          <a:xfrm>
            <a:off x="7105962" y="4991492"/>
            <a:ext cx="1190562" cy="1274370"/>
          </a:xfrm>
          <a:prstGeom prst="rect">
            <a:avLst/>
          </a:prstGeom>
          <a:noFill/>
          <a:ln>
            <a:noFill/>
          </a:ln>
        </p:spPr>
      </p:pic>
      <p:sp>
        <p:nvSpPr>
          <p:cNvPr id="318" name="Google Shape;318;p4"/>
          <p:cNvSpPr txBox="1"/>
          <p:nvPr/>
        </p:nvSpPr>
        <p:spPr>
          <a:xfrm>
            <a:off x="7166225" y="2303069"/>
            <a:ext cx="4187575" cy="225186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3200" u="none" cap="none" strike="noStrike">
                <a:solidFill>
                  <a:schemeClr val="dk1"/>
                </a:solidFill>
                <a:latin typeface="Calibri"/>
                <a:ea typeface="Calibri"/>
                <a:cs typeface="Calibri"/>
                <a:sym typeface="Calibri"/>
              </a:rPr>
              <a:t>This test looks good, because the hosts successfully negotiate 1500 MTU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Negotiations break down</a:t>
            </a:r>
            <a:endParaRPr/>
          </a:p>
        </p:txBody>
      </p:sp>
      <p:sp>
        <p:nvSpPr>
          <p:cNvPr id="324" name="Google Shape;324;p34"/>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8108"/>
              <a:buNone/>
            </a:pPr>
            <a:r>
              <a:rPr lang="en-US"/>
              <a:t>Working inward from a known good ESnet perfSONAR node to NRAO:</a:t>
            </a:r>
            <a:endParaRPr/>
          </a:p>
          <a:p>
            <a:pPr indent="0" lvl="0" marL="0" rtl="0" algn="l">
              <a:lnSpc>
                <a:spcPct val="90000"/>
              </a:lnSpc>
              <a:spcBef>
                <a:spcPts val="0"/>
              </a:spcBef>
              <a:spcAft>
                <a:spcPts val="0"/>
              </a:spcAft>
              <a:buClr>
                <a:schemeClr val="dk1"/>
              </a:buClr>
              <a:buSzPct val="108108"/>
              <a:buNone/>
            </a:pPr>
            <a:r>
              <a:rPr lang="en-US"/>
              <a:t>(Keep in mind, we know MTU 9000 on both ends, but with a step down to 1500 in the middle of the UVA campus)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US" sz="2000"/>
              <a:t>Interval       Throughput     Retransmits    Current Window </a:t>
            </a:r>
            <a:endParaRPr/>
          </a:p>
          <a:p>
            <a:pPr indent="0" lvl="0" marL="0" rtl="0" algn="l">
              <a:lnSpc>
                <a:spcPct val="90000"/>
              </a:lnSpc>
              <a:spcBef>
                <a:spcPts val="0"/>
              </a:spcBef>
              <a:spcAft>
                <a:spcPts val="0"/>
              </a:spcAft>
              <a:buClr>
                <a:schemeClr val="dk1"/>
              </a:buClr>
              <a:buSzPct val="151351"/>
              <a:buNone/>
            </a:pPr>
            <a:r>
              <a:rPr lang="en-US" sz="2000">
                <a:solidFill>
                  <a:srgbClr val="FF0000"/>
                </a:solidFill>
              </a:rPr>
              <a:t>0.0 - 1.0      2.54 Mbps	2              8.95 KBytes    </a:t>
            </a:r>
            <a:endParaRPr/>
          </a:p>
          <a:p>
            <a:pPr indent="0" lvl="0" marL="0" rtl="0" algn="l">
              <a:lnSpc>
                <a:spcPct val="90000"/>
              </a:lnSpc>
              <a:spcBef>
                <a:spcPts val="0"/>
              </a:spcBef>
              <a:spcAft>
                <a:spcPts val="0"/>
              </a:spcAft>
              <a:buClr>
                <a:schemeClr val="dk1"/>
              </a:buClr>
              <a:buSzPct val="151351"/>
              <a:buNone/>
            </a:pPr>
            <a:r>
              <a:rPr lang="en-US" sz="2000">
                <a:solidFill>
                  <a:srgbClr val="FF0000"/>
                </a:solidFill>
              </a:rPr>
              <a:t>1.0 - 2.0      0.00bps	1              8.95 KBytes    </a:t>
            </a:r>
            <a:endParaRPr/>
          </a:p>
          <a:p>
            <a:pPr indent="0" lvl="0" marL="0" rtl="0" algn="l">
              <a:lnSpc>
                <a:spcPct val="90000"/>
              </a:lnSpc>
              <a:spcBef>
                <a:spcPts val="0"/>
              </a:spcBef>
              <a:spcAft>
                <a:spcPts val="0"/>
              </a:spcAft>
              <a:buClr>
                <a:schemeClr val="dk1"/>
              </a:buClr>
              <a:buSzPct val="151351"/>
              <a:buNone/>
            </a:pPr>
            <a:r>
              <a:rPr lang="en-US" sz="2000">
                <a:solidFill>
                  <a:srgbClr val="FF0000"/>
                </a:solidFill>
              </a:rPr>
              <a:t>2.0 - 3.0      0.00bps	0              8.95 KBytes    </a:t>
            </a:r>
            <a:endParaRPr/>
          </a:p>
          <a:p>
            <a:pPr indent="0" lvl="0" marL="0" rtl="0" algn="l">
              <a:lnSpc>
                <a:spcPct val="90000"/>
              </a:lnSpc>
              <a:spcBef>
                <a:spcPts val="0"/>
              </a:spcBef>
              <a:spcAft>
                <a:spcPts val="0"/>
              </a:spcAft>
              <a:buClr>
                <a:schemeClr val="dk1"/>
              </a:buClr>
              <a:buSzPct val="151351"/>
              <a:buNone/>
            </a:pPr>
            <a:r>
              <a:rPr lang="en-US" sz="2000">
                <a:solidFill>
                  <a:srgbClr val="FF0000"/>
                </a:solidFill>
              </a:rPr>
              <a:t>3.0 - 4.0      0.00bps	31            3.07 KBytes    </a:t>
            </a:r>
            <a:endParaRPr/>
          </a:p>
          <a:p>
            <a:pPr indent="0" lvl="0" marL="0" rtl="0" algn="l">
              <a:lnSpc>
                <a:spcPct val="90000"/>
              </a:lnSpc>
              <a:spcBef>
                <a:spcPts val="0"/>
              </a:spcBef>
              <a:spcAft>
                <a:spcPts val="0"/>
              </a:spcAft>
              <a:buClr>
                <a:schemeClr val="dk1"/>
              </a:buClr>
              <a:buSzPct val="151351"/>
              <a:buNone/>
            </a:pPr>
            <a:r>
              <a:rPr lang="en-US" sz="2000">
                <a:solidFill>
                  <a:srgbClr val="FF0000"/>
                </a:solidFill>
              </a:rPr>
              <a:t>4.0 - 5.0      0.00bps	67            5.12 KBytes    </a:t>
            </a:r>
            <a:endParaRPr/>
          </a:p>
          <a:p>
            <a:pPr indent="0" lvl="0" marL="0" rtl="0" algn="l">
              <a:lnSpc>
                <a:spcPct val="90000"/>
              </a:lnSpc>
              <a:spcBef>
                <a:spcPts val="0"/>
              </a:spcBef>
              <a:spcAft>
                <a:spcPts val="0"/>
              </a:spcAft>
              <a:buClr>
                <a:schemeClr val="dk1"/>
              </a:buClr>
              <a:buSzPct val="151351"/>
              <a:buNone/>
            </a:pPr>
            <a:r>
              <a:rPr lang="en-US" sz="2000"/>
              <a:t>5.0 - 6.0      4.45 Mbps	2              17.41 KBytes   </a:t>
            </a:r>
            <a:endParaRPr/>
          </a:p>
          <a:p>
            <a:pPr indent="0" lvl="0" marL="0" rtl="0" algn="l">
              <a:lnSpc>
                <a:spcPct val="90000"/>
              </a:lnSpc>
              <a:spcBef>
                <a:spcPts val="0"/>
              </a:spcBef>
              <a:spcAft>
                <a:spcPts val="0"/>
              </a:spcAft>
              <a:buClr>
                <a:schemeClr val="dk1"/>
              </a:buClr>
              <a:buSzPct val="151351"/>
              <a:buNone/>
            </a:pPr>
            <a:r>
              <a:rPr lang="en-US" sz="2000"/>
              <a:t>6.0 - 7.0      8.26 Mbps	0              33.79 KBytes   </a:t>
            </a:r>
            <a:endParaRPr/>
          </a:p>
          <a:p>
            <a:pPr indent="0" lvl="0" marL="0" rtl="0" algn="l">
              <a:lnSpc>
                <a:spcPct val="90000"/>
              </a:lnSpc>
              <a:spcBef>
                <a:spcPts val="0"/>
              </a:spcBef>
              <a:spcAft>
                <a:spcPts val="0"/>
              </a:spcAft>
              <a:buClr>
                <a:schemeClr val="dk1"/>
              </a:buClr>
              <a:buSzPct val="151351"/>
              <a:buNone/>
            </a:pPr>
            <a:r>
              <a:rPr lang="en-US" sz="2000"/>
              <a:t>7.0 - 8.0      23.28 Mbps	0              94.21 KBytes   </a:t>
            </a:r>
            <a:endParaRPr/>
          </a:p>
          <a:p>
            <a:pPr indent="0" lvl="0" marL="0" rtl="0" algn="l">
              <a:lnSpc>
                <a:spcPct val="90000"/>
              </a:lnSpc>
              <a:spcBef>
                <a:spcPts val="0"/>
              </a:spcBef>
              <a:spcAft>
                <a:spcPts val="0"/>
              </a:spcAft>
              <a:buClr>
                <a:schemeClr val="dk1"/>
              </a:buClr>
              <a:buSzPct val="151351"/>
              <a:buNone/>
            </a:pPr>
            <a:r>
              <a:rPr lang="en-US" sz="2000"/>
              <a:t>8.0 - 9.0      51.75 Mbps	0              218.11 KBytes  </a:t>
            </a:r>
            <a:endParaRPr/>
          </a:p>
          <a:p>
            <a:pPr indent="0" lvl="0" marL="0" rtl="0" algn="l">
              <a:lnSpc>
                <a:spcPct val="90000"/>
              </a:lnSpc>
              <a:spcBef>
                <a:spcPts val="0"/>
              </a:spcBef>
              <a:spcAft>
                <a:spcPts val="0"/>
              </a:spcAft>
              <a:buClr>
                <a:schemeClr val="dk1"/>
              </a:buClr>
              <a:buSzPct val="151351"/>
              <a:buNone/>
            </a:pPr>
            <a:r>
              <a:rPr lang="en-US" sz="2000"/>
              <a:t>9.0 - 10.0    83.88 Mbps	0              392.19 KBytes  </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US" sz="2000"/>
              <a:t>Summary</a:t>
            </a:r>
            <a:endParaRPr/>
          </a:p>
          <a:p>
            <a:pPr indent="0" lvl="0" marL="0" rtl="0" algn="l">
              <a:lnSpc>
                <a:spcPct val="90000"/>
              </a:lnSpc>
              <a:spcBef>
                <a:spcPts val="0"/>
              </a:spcBef>
              <a:spcAft>
                <a:spcPts val="0"/>
              </a:spcAft>
              <a:buClr>
                <a:schemeClr val="dk1"/>
              </a:buClr>
              <a:buSzPct val="151351"/>
              <a:buNone/>
            </a:pPr>
            <a:r>
              <a:rPr lang="en-US" sz="2000"/>
              <a:t>Interval       Throughput     Retransmits    Receiver Throughput </a:t>
            </a:r>
            <a:endParaRPr/>
          </a:p>
          <a:p>
            <a:pPr indent="0" lvl="0" marL="0" rtl="0" algn="l">
              <a:lnSpc>
                <a:spcPct val="90000"/>
              </a:lnSpc>
              <a:spcBef>
                <a:spcPts val="0"/>
              </a:spcBef>
              <a:spcAft>
                <a:spcPts val="0"/>
              </a:spcAft>
              <a:buClr>
                <a:schemeClr val="dk1"/>
              </a:buClr>
              <a:buSzPct val="151351"/>
              <a:buNone/>
            </a:pPr>
            <a:r>
              <a:rPr lang="en-US" sz="2000"/>
              <a:t>0.0 - 10.0     17.42 Mbps     103            		10.29 Mbps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08108"/>
              <a:buNone/>
            </a:pPr>
            <a:r>
              <a:t/>
            </a:r>
            <a:endParaRPr/>
          </a:p>
        </p:txBody>
      </p:sp>
      <p:sp>
        <p:nvSpPr>
          <p:cNvPr id="325" name="Google Shape;325;p34"/>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326" name="Google Shape;326;p34"/>
          <p:cNvSpPr txBox="1"/>
          <p:nvPr/>
        </p:nvSpPr>
        <p:spPr>
          <a:xfrm>
            <a:off x="6198742" y="2940740"/>
            <a:ext cx="4238847" cy="221674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FF0000"/>
                </a:solidFill>
                <a:latin typeface="Calibri"/>
                <a:ea typeface="Calibri"/>
                <a:cs typeface="Calibri"/>
                <a:sym typeface="Calibri"/>
              </a:rPr>
              <a:t>9000B packets failing</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Calibri"/>
              <a:buNone/>
            </a:pPr>
            <a:r>
              <a:t/>
            </a:r>
            <a:endParaRPr b="1"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chemeClr val="dk1"/>
                </a:solidFill>
                <a:latin typeface="Calibri"/>
                <a:ea typeface="Calibri"/>
                <a:cs typeface="Calibri"/>
                <a:sym typeface="Calibri"/>
              </a:rPr>
              <a:t>1500B packets after re-negotiation</a:t>
            </a:r>
            <a:endParaRPr b="0" i="0" sz="1400" u="none" cap="none" strike="noStrike">
              <a:solidFill>
                <a:srgbClr val="000000"/>
              </a:solidFill>
              <a:latin typeface="Arial"/>
              <a:ea typeface="Arial"/>
              <a:cs typeface="Arial"/>
              <a:sym typeface="Arial"/>
            </a:endParaRPr>
          </a:p>
        </p:txBody>
      </p:sp>
      <p:pic>
        <p:nvPicPr>
          <p:cNvPr id="327" name="Google Shape;327;p34"/>
          <p:cNvPicPr preferRelativeResize="0"/>
          <p:nvPr/>
        </p:nvPicPr>
        <p:blipFill rotWithShape="1">
          <a:blip r:embed="rId3">
            <a:alphaModFix/>
          </a:blip>
          <a:srcRect b="0" l="0" r="0" t="0"/>
          <a:stretch/>
        </p:blipFill>
        <p:spPr>
          <a:xfrm>
            <a:off x="7000307" y="4947043"/>
            <a:ext cx="1455323" cy="12743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Traceroute: ESnet to NRAO</a:t>
            </a:r>
            <a:endParaRPr/>
          </a:p>
        </p:txBody>
      </p:sp>
      <p:sp>
        <p:nvSpPr>
          <p:cNvPr id="333" name="Google Shape;333;p35"/>
          <p:cNvSpPr txBox="1"/>
          <p:nvPr>
            <p:ph idx="1" type="body"/>
          </p:nvPr>
        </p:nvSpPr>
        <p:spPr>
          <a:xfrm>
            <a:off x="838200" y="1516029"/>
            <a:ext cx="10124326" cy="3734065"/>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37592"/>
              <a:buNone/>
            </a:pPr>
            <a:r>
              <a:rPr lang="en-US" sz="2200"/>
              <a:t>traceroute to perfsonar-10.cv.nrao.edu (198.51.208.55), 30 hops max, 60 byte packets</a:t>
            </a:r>
            <a:endParaRPr/>
          </a:p>
          <a:p>
            <a:pPr indent="0" lvl="0" marL="0" rtl="0" algn="l">
              <a:lnSpc>
                <a:spcPct val="90000"/>
              </a:lnSpc>
              <a:spcBef>
                <a:spcPts val="0"/>
              </a:spcBef>
              <a:spcAft>
                <a:spcPts val="0"/>
              </a:spcAft>
              <a:buClr>
                <a:schemeClr val="dk1"/>
              </a:buClr>
              <a:buSzPct val="137592"/>
              <a:buNone/>
            </a:pPr>
            <a:r>
              <a:rPr lang="en-US" sz="2200"/>
              <a:t> 1  esneteastrt1-eastdcpt1.es.net (198.124.238.37)  0.549 ms  0.544 ms  0.547 ms</a:t>
            </a:r>
            <a:endParaRPr sz="2200"/>
          </a:p>
          <a:p>
            <a:pPr indent="0" lvl="0" marL="0" rtl="0" algn="l">
              <a:lnSpc>
                <a:spcPct val="90000"/>
              </a:lnSpc>
              <a:spcBef>
                <a:spcPts val="0"/>
              </a:spcBef>
              <a:spcAft>
                <a:spcPts val="0"/>
              </a:spcAft>
              <a:buClr>
                <a:schemeClr val="dk1"/>
              </a:buClr>
              <a:buSzPct val="137592"/>
              <a:buNone/>
            </a:pPr>
            <a:r>
              <a:rPr lang="en-US" sz="2200"/>
              <a:t> 2  newycr5-ip-a-esneteastrt1.es.net (198.124.218.17)  1.969 ms  1.963 ms  1.953 ms</a:t>
            </a:r>
            <a:endParaRPr sz="2200"/>
          </a:p>
          <a:p>
            <a:pPr indent="0" lvl="0" marL="0" rtl="0" algn="l">
              <a:lnSpc>
                <a:spcPct val="90000"/>
              </a:lnSpc>
              <a:spcBef>
                <a:spcPts val="0"/>
              </a:spcBef>
              <a:spcAft>
                <a:spcPts val="0"/>
              </a:spcAft>
              <a:buClr>
                <a:schemeClr val="dk1"/>
              </a:buClr>
              <a:buSzPct val="137592"/>
              <a:buNone/>
            </a:pPr>
            <a:r>
              <a:rPr lang="en-US" sz="2200"/>
              <a:t> 3  aofacr5-ip-a-newycr5.es.net (134.55.37.77)  2.330 ms 2.304 ms  2.313 ms</a:t>
            </a:r>
            <a:endParaRPr sz="2200"/>
          </a:p>
          <a:p>
            <a:pPr indent="0" lvl="0" marL="0" rtl="0" algn="l">
              <a:lnSpc>
                <a:spcPct val="90000"/>
              </a:lnSpc>
              <a:spcBef>
                <a:spcPts val="0"/>
              </a:spcBef>
              <a:spcAft>
                <a:spcPts val="0"/>
              </a:spcAft>
              <a:buClr>
                <a:schemeClr val="dk1"/>
              </a:buClr>
              <a:buSzPct val="137592"/>
              <a:buNone/>
            </a:pPr>
            <a:r>
              <a:rPr lang="en-US" sz="2200"/>
              <a:t> 4  et-2-1-5.197.rtsw.newy32aoa.net.internet2.edu (64.57.28.14)  2.323 ms  2.324 ms  2.327 ms</a:t>
            </a:r>
            <a:endParaRPr sz="2200"/>
          </a:p>
          <a:p>
            <a:pPr indent="0" lvl="0" marL="0" rtl="0" algn="l">
              <a:lnSpc>
                <a:spcPct val="90000"/>
              </a:lnSpc>
              <a:spcBef>
                <a:spcPts val="0"/>
              </a:spcBef>
              <a:spcAft>
                <a:spcPts val="0"/>
              </a:spcAft>
              <a:buClr>
                <a:schemeClr val="dk1"/>
              </a:buClr>
              <a:buSzPct val="137592"/>
              <a:buNone/>
            </a:pPr>
            <a:r>
              <a:rPr lang="en-US" sz="2200"/>
              <a:t> 5  ae-3.4079.rtsw.wash.net.internet2.edu (162.252.70.138)  7.571 ms  7.672 ms  7.528 ms</a:t>
            </a:r>
            <a:endParaRPr sz="2200"/>
          </a:p>
          <a:p>
            <a:pPr indent="0" lvl="0" marL="0" rtl="0" algn="l">
              <a:lnSpc>
                <a:spcPct val="90000"/>
              </a:lnSpc>
              <a:spcBef>
                <a:spcPts val="0"/>
              </a:spcBef>
              <a:spcAft>
                <a:spcPts val="0"/>
              </a:spcAft>
              <a:buClr>
                <a:schemeClr val="dk1"/>
              </a:buClr>
              <a:buSzPct val="137592"/>
              <a:buNone/>
            </a:pPr>
            <a:r>
              <a:rPr lang="en-US" sz="2200"/>
              <a:t> 6  ae-0.4079.rtsw2.ashb.net.internet2.edu (162.252.70.137)  8.095 ms  8.077 ms  8.061 ms</a:t>
            </a:r>
            <a:endParaRPr sz="2200"/>
          </a:p>
          <a:p>
            <a:pPr indent="0" lvl="0" marL="0" rtl="0" algn="l">
              <a:lnSpc>
                <a:spcPct val="90000"/>
              </a:lnSpc>
              <a:spcBef>
                <a:spcPts val="0"/>
              </a:spcBef>
              <a:spcAft>
                <a:spcPts val="0"/>
              </a:spcAft>
              <a:buClr>
                <a:schemeClr val="dk1"/>
              </a:buClr>
              <a:buSzPct val="137592"/>
              <a:buNone/>
            </a:pPr>
            <a:r>
              <a:rPr lang="en-US" sz="2200"/>
              <a:t> 7  ae-2.4079.rtsw.ashb.net.internet2.edu (162.252.70.74)  28.089 ms  18.414 ms  18.454 ms</a:t>
            </a:r>
            <a:endParaRPr sz="2200"/>
          </a:p>
          <a:p>
            <a:pPr indent="0" lvl="0" marL="0" rtl="0" algn="l">
              <a:lnSpc>
                <a:spcPct val="90000"/>
              </a:lnSpc>
              <a:spcBef>
                <a:spcPts val="0"/>
              </a:spcBef>
              <a:spcAft>
                <a:spcPts val="0"/>
              </a:spcAft>
              <a:buClr>
                <a:schemeClr val="dk1"/>
              </a:buClr>
              <a:buSzPct val="137592"/>
              <a:buNone/>
            </a:pPr>
            <a:r>
              <a:rPr lang="en-US" sz="2200"/>
              <a:t> </a:t>
            </a:r>
            <a:r>
              <a:rPr lang="en-US" sz="2200">
                <a:highlight>
                  <a:srgbClr val="FFFF00"/>
                </a:highlight>
              </a:rPr>
              <a:t>8  192.122.175.14 (192.122.175.14)  8.221 ms  8.179 ms  8.205 ms</a:t>
            </a:r>
            <a:endParaRPr sz="2200">
              <a:highlight>
                <a:srgbClr val="FFFF00"/>
              </a:highlight>
            </a:endParaRPr>
          </a:p>
          <a:p>
            <a:pPr indent="0" lvl="0" marL="0" rtl="0" algn="l">
              <a:lnSpc>
                <a:spcPct val="90000"/>
              </a:lnSpc>
              <a:spcBef>
                <a:spcPts val="0"/>
              </a:spcBef>
              <a:spcAft>
                <a:spcPts val="0"/>
              </a:spcAft>
              <a:buClr>
                <a:schemeClr val="dk1"/>
              </a:buClr>
              <a:buSzPct val="137592"/>
              <a:buNone/>
            </a:pPr>
            <a:r>
              <a:rPr lang="en-US" sz="2200">
                <a:highlight>
                  <a:srgbClr val="FFFF00"/>
                </a:highlight>
              </a:rPr>
              <a:t> 9  br01-udc-et-1-0-0-20.net.virginia.edu (192.35.48.33)  10.310 ms  10.310 ms  10.383 ms</a:t>
            </a:r>
            <a:endParaRPr sz="2200">
              <a:highlight>
                <a:srgbClr val="FFFF00"/>
              </a:highlight>
            </a:endParaRPr>
          </a:p>
          <a:p>
            <a:pPr indent="0" lvl="0" marL="0" rtl="0" algn="l">
              <a:lnSpc>
                <a:spcPct val="90000"/>
              </a:lnSpc>
              <a:spcBef>
                <a:spcPts val="0"/>
              </a:spcBef>
              <a:spcAft>
                <a:spcPts val="0"/>
              </a:spcAft>
              <a:buClr>
                <a:schemeClr val="dk1"/>
              </a:buClr>
              <a:buSzPct val="137592"/>
              <a:buNone/>
            </a:pPr>
            <a:r>
              <a:rPr lang="en-US" sz="2200"/>
              <a:t>10  cr01-udc-et-4-2-0.net.virginia.edu (128.143.236.6)  12.609 ms  12.603 ms  12.638 ms</a:t>
            </a:r>
            <a:endParaRPr sz="2200"/>
          </a:p>
          <a:p>
            <a:pPr indent="0" lvl="0" marL="0" rtl="0" algn="l">
              <a:lnSpc>
                <a:spcPct val="90000"/>
              </a:lnSpc>
              <a:spcBef>
                <a:spcPts val="0"/>
              </a:spcBef>
              <a:spcAft>
                <a:spcPts val="0"/>
              </a:spcAft>
              <a:buClr>
                <a:schemeClr val="dk1"/>
              </a:buClr>
              <a:buSzPct val="137592"/>
              <a:buNone/>
            </a:pPr>
            <a:r>
              <a:rPr lang="en-US" sz="2200"/>
              <a:t>11  cr01-gil-et-7-0-0.net.virginia.edu (128.143.236.89)  12.407 ms  12.403 ms  12.393 ms</a:t>
            </a:r>
            <a:endParaRPr sz="2200"/>
          </a:p>
          <a:p>
            <a:pPr indent="0" lvl="0" marL="0" rtl="0" algn="l">
              <a:lnSpc>
                <a:spcPct val="90000"/>
              </a:lnSpc>
              <a:spcBef>
                <a:spcPts val="0"/>
              </a:spcBef>
              <a:spcAft>
                <a:spcPts val="0"/>
              </a:spcAft>
              <a:buClr>
                <a:schemeClr val="dk1"/>
              </a:buClr>
              <a:buSzPct val="137592"/>
              <a:buNone/>
            </a:pPr>
            <a:r>
              <a:rPr lang="en-US" sz="2200"/>
              <a:t>12  perfsonar-10.cv.nrao.edu (198.51.208.55)  10.058 ms  10.032 ms  10.022 ms</a:t>
            </a:r>
            <a:endParaRPr sz="2200"/>
          </a:p>
          <a:p>
            <a:pPr indent="0" lvl="0" marL="0" rtl="0" algn="l">
              <a:lnSpc>
                <a:spcPct val="90000"/>
              </a:lnSpc>
              <a:spcBef>
                <a:spcPts val="0"/>
              </a:spcBef>
              <a:spcAft>
                <a:spcPts val="0"/>
              </a:spcAft>
              <a:buClr>
                <a:schemeClr val="dk1"/>
              </a:buClr>
              <a:buSzPct val="108108"/>
              <a:buNone/>
            </a:pPr>
            <a:r>
              <a:t/>
            </a:r>
            <a:endParaRPr/>
          </a:p>
        </p:txBody>
      </p:sp>
      <p:sp>
        <p:nvSpPr>
          <p:cNvPr id="334" name="Google Shape;334;p35"/>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335" name="Google Shape;335;p35"/>
          <p:cNvSpPr txBox="1"/>
          <p:nvPr/>
        </p:nvSpPr>
        <p:spPr>
          <a:xfrm>
            <a:off x="838199" y="5341971"/>
            <a:ext cx="10987355" cy="82653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0" i="0" lang="en-US" sz="2800" u="none" cap="none" strike="noStrike">
                <a:solidFill>
                  <a:schemeClr val="dk1"/>
                </a:solidFill>
                <a:latin typeface="Calibri"/>
                <a:ea typeface="Calibri"/>
                <a:cs typeface="Calibri"/>
                <a:sym typeface="Calibri"/>
              </a:rPr>
              <a:t>Well, that looks good. Let’s try tracepath and see where the MTU changes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Tracepath: ESnet to NRAO</a:t>
            </a:r>
            <a:endParaRPr/>
          </a:p>
        </p:txBody>
      </p:sp>
      <p:sp>
        <p:nvSpPr>
          <p:cNvPr id="341" name="Google Shape;341;p36"/>
          <p:cNvSpPr txBox="1"/>
          <p:nvPr>
            <p:ph idx="1" type="body"/>
          </p:nvPr>
        </p:nvSpPr>
        <p:spPr>
          <a:xfrm>
            <a:off x="838200" y="1516029"/>
            <a:ext cx="10124326" cy="373406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37592"/>
              <a:buNone/>
            </a:pPr>
            <a:r>
              <a:rPr lang="en-US" sz="2200"/>
              <a:t>1?: [LOCALHOST]                                         		pmtu 9000</a:t>
            </a:r>
            <a:endParaRPr/>
          </a:p>
          <a:p>
            <a:pPr indent="0" lvl="0" marL="0" rtl="0" algn="l">
              <a:lnSpc>
                <a:spcPct val="90000"/>
              </a:lnSpc>
              <a:spcBef>
                <a:spcPts val="0"/>
              </a:spcBef>
              <a:spcAft>
                <a:spcPts val="0"/>
              </a:spcAft>
              <a:buClr>
                <a:schemeClr val="dk1"/>
              </a:buClr>
              <a:buSzPct val="137592"/>
              <a:buNone/>
            </a:pPr>
            <a:r>
              <a:rPr lang="en-US" sz="2200"/>
              <a:t> 1:  esneteastrt1-eastdcpt1.es.net                         	0.788ms </a:t>
            </a:r>
            <a:endParaRPr/>
          </a:p>
          <a:p>
            <a:pPr indent="0" lvl="0" marL="0" rtl="0" algn="l">
              <a:lnSpc>
                <a:spcPct val="90000"/>
              </a:lnSpc>
              <a:spcBef>
                <a:spcPts val="0"/>
              </a:spcBef>
              <a:spcAft>
                <a:spcPts val="0"/>
              </a:spcAft>
              <a:buClr>
                <a:schemeClr val="dk1"/>
              </a:buClr>
              <a:buSzPct val="137592"/>
              <a:buNone/>
            </a:pPr>
            <a:r>
              <a:rPr lang="en-US" sz="2200"/>
              <a:t> 1:  bnlmr2-bnlpt1.es.net                                 		0.728ms </a:t>
            </a:r>
            <a:endParaRPr/>
          </a:p>
          <a:p>
            <a:pPr indent="0" lvl="0" marL="0" rtl="0" algn="l">
              <a:lnSpc>
                <a:spcPct val="90000"/>
              </a:lnSpc>
              <a:spcBef>
                <a:spcPts val="0"/>
              </a:spcBef>
              <a:spcAft>
                <a:spcPts val="0"/>
              </a:spcAft>
              <a:buClr>
                <a:schemeClr val="dk1"/>
              </a:buClr>
              <a:buSzPct val="137592"/>
              <a:buNone/>
            </a:pPr>
            <a:r>
              <a:rPr lang="en-US" sz="2200"/>
              <a:t> 2:  no reply</a:t>
            </a:r>
            <a:endParaRPr/>
          </a:p>
          <a:p>
            <a:pPr indent="0" lvl="0" marL="0" rtl="0" algn="l">
              <a:lnSpc>
                <a:spcPct val="90000"/>
              </a:lnSpc>
              <a:spcBef>
                <a:spcPts val="0"/>
              </a:spcBef>
              <a:spcAft>
                <a:spcPts val="0"/>
              </a:spcAft>
              <a:buClr>
                <a:schemeClr val="dk1"/>
              </a:buClr>
              <a:buSzPct val="137592"/>
              <a:buNone/>
            </a:pPr>
            <a:r>
              <a:rPr lang="en-US" sz="2200"/>
              <a:t> 3:  aofacr5-ip-b-newycr5.es.net                           	2.411ms asymm  2 </a:t>
            </a:r>
            <a:endParaRPr/>
          </a:p>
          <a:p>
            <a:pPr indent="0" lvl="0" marL="0" rtl="0" algn="l">
              <a:lnSpc>
                <a:spcPct val="90000"/>
              </a:lnSpc>
              <a:spcBef>
                <a:spcPts val="0"/>
              </a:spcBef>
              <a:spcAft>
                <a:spcPts val="0"/>
              </a:spcAft>
              <a:buClr>
                <a:schemeClr val="dk1"/>
              </a:buClr>
              <a:buSzPct val="137592"/>
              <a:buNone/>
            </a:pPr>
            <a:r>
              <a:rPr lang="en-US" sz="2200"/>
              <a:t> 4:  et-2-1-5.197.rtsw.newy32aoa.net.internet2.edu	2.468ms asymm  3 </a:t>
            </a:r>
            <a:endParaRPr/>
          </a:p>
          <a:p>
            <a:pPr indent="0" lvl="0" marL="0" rtl="0" algn="l">
              <a:lnSpc>
                <a:spcPct val="90000"/>
              </a:lnSpc>
              <a:spcBef>
                <a:spcPts val="0"/>
              </a:spcBef>
              <a:spcAft>
                <a:spcPts val="0"/>
              </a:spcAft>
              <a:buClr>
                <a:schemeClr val="dk1"/>
              </a:buClr>
              <a:buSzPct val="137592"/>
              <a:buNone/>
            </a:pPr>
            <a:r>
              <a:rPr lang="en-US" sz="2200"/>
              <a:t> 5:  ae-3.4079.rtsw.wash.net.internet2.edu                 	8.176ms asymm  4 </a:t>
            </a:r>
            <a:endParaRPr/>
          </a:p>
          <a:p>
            <a:pPr indent="0" lvl="0" marL="0" rtl="0" algn="l">
              <a:lnSpc>
                <a:spcPct val="90000"/>
              </a:lnSpc>
              <a:spcBef>
                <a:spcPts val="0"/>
              </a:spcBef>
              <a:spcAft>
                <a:spcPts val="0"/>
              </a:spcAft>
              <a:buClr>
                <a:schemeClr val="dk1"/>
              </a:buClr>
              <a:buSzPct val="137592"/>
              <a:buNone/>
            </a:pPr>
            <a:r>
              <a:rPr lang="en-US" sz="2200"/>
              <a:t> 6:  ae-0.4079.rtsw2.ashb.net.internet2.edu                	8.889ms asymm  5 </a:t>
            </a:r>
            <a:endParaRPr/>
          </a:p>
          <a:p>
            <a:pPr indent="0" lvl="0" marL="0" rtl="0" algn="l">
              <a:lnSpc>
                <a:spcPct val="90000"/>
              </a:lnSpc>
              <a:spcBef>
                <a:spcPts val="0"/>
              </a:spcBef>
              <a:spcAft>
                <a:spcPts val="0"/>
              </a:spcAft>
              <a:buClr>
                <a:schemeClr val="dk1"/>
              </a:buClr>
              <a:buSzPct val="137592"/>
              <a:buNone/>
            </a:pPr>
            <a:r>
              <a:rPr lang="en-US" sz="2200"/>
              <a:t> 7:  ae-2.4079.rtsw.ashb.net.internet2.edu                 	8.242ms asymm  6 </a:t>
            </a:r>
            <a:endParaRPr/>
          </a:p>
          <a:p>
            <a:pPr indent="0" lvl="0" marL="0" rtl="0" algn="l">
              <a:lnSpc>
                <a:spcPct val="90000"/>
              </a:lnSpc>
              <a:spcBef>
                <a:spcPts val="0"/>
              </a:spcBef>
              <a:spcAft>
                <a:spcPts val="0"/>
              </a:spcAft>
              <a:buClr>
                <a:schemeClr val="dk1"/>
              </a:buClr>
              <a:buSzPct val="137592"/>
              <a:buNone/>
            </a:pPr>
            <a:r>
              <a:rPr lang="en-US" sz="2200"/>
              <a:t> </a:t>
            </a:r>
            <a:r>
              <a:rPr lang="en-US" sz="2200">
                <a:highlight>
                  <a:srgbClr val="FFFF00"/>
                </a:highlight>
              </a:rPr>
              <a:t>8:  192.122.175.14                                       		8.522ms asymm  7 </a:t>
            </a:r>
            <a:endParaRPr/>
          </a:p>
          <a:p>
            <a:pPr indent="0" lvl="0" marL="0" rtl="0" algn="l">
              <a:lnSpc>
                <a:spcPct val="90000"/>
              </a:lnSpc>
              <a:spcBef>
                <a:spcPts val="0"/>
              </a:spcBef>
              <a:spcAft>
                <a:spcPts val="0"/>
              </a:spcAft>
              <a:buClr>
                <a:schemeClr val="dk1"/>
              </a:buClr>
              <a:buSzPct val="137592"/>
              <a:buNone/>
            </a:pPr>
            <a:r>
              <a:rPr lang="en-US" sz="2200">
                <a:highlight>
                  <a:srgbClr val="FFFF00"/>
                </a:highlight>
              </a:rPr>
              <a:t> 9:  no reply</a:t>
            </a:r>
            <a:endParaRPr/>
          </a:p>
          <a:p>
            <a:pPr indent="0" lvl="0" marL="0" rtl="0" algn="l">
              <a:lnSpc>
                <a:spcPct val="90000"/>
              </a:lnSpc>
              <a:spcBef>
                <a:spcPts val="0"/>
              </a:spcBef>
              <a:spcAft>
                <a:spcPts val="0"/>
              </a:spcAft>
              <a:buClr>
                <a:schemeClr val="dk1"/>
              </a:buClr>
              <a:buSzPct val="137592"/>
              <a:buNone/>
            </a:pPr>
            <a:r>
              <a:rPr lang="en-US" sz="2200"/>
              <a:t>10:  no reply</a:t>
            </a:r>
            <a:endParaRPr/>
          </a:p>
          <a:p>
            <a:pPr indent="0" lvl="0" marL="0" rtl="0" algn="l">
              <a:lnSpc>
                <a:spcPct val="90000"/>
              </a:lnSpc>
              <a:spcBef>
                <a:spcPts val="0"/>
              </a:spcBef>
              <a:spcAft>
                <a:spcPts val="0"/>
              </a:spcAft>
              <a:buClr>
                <a:schemeClr val="dk1"/>
              </a:buClr>
              <a:buSzPct val="137592"/>
              <a:buNone/>
            </a:pPr>
            <a:r>
              <a:rPr lang="en-US" sz="2200"/>
              <a:t>11:  no reply</a:t>
            </a:r>
            <a:endParaRPr/>
          </a:p>
          <a:p>
            <a:pPr indent="0" lvl="0" marL="0" rtl="0" algn="l">
              <a:lnSpc>
                <a:spcPct val="90000"/>
              </a:lnSpc>
              <a:spcBef>
                <a:spcPts val="0"/>
              </a:spcBef>
              <a:spcAft>
                <a:spcPts val="0"/>
              </a:spcAft>
              <a:buClr>
                <a:schemeClr val="dk1"/>
              </a:buClr>
              <a:buSzPct val="137592"/>
              <a:buNone/>
            </a:pPr>
            <a:r>
              <a:rPr lang="en-US" sz="2200"/>
              <a:t>12:  no reply</a:t>
            </a:r>
            <a:endParaRPr/>
          </a:p>
          <a:p>
            <a:pPr indent="0" lvl="0" marL="0" rtl="0" algn="l">
              <a:lnSpc>
                <a:spcPct val="90000"/>
              </a:lnSpc>
              <a:spcBef>
                <a:spcPts val="0"/>
              </a:spcBef>
              <a:spcAft>
                <a:spcPts val="0"/>
              </a:spcAft>
              <a:buClr>
                <a:schemeClr val="dk1"/>
              </a:buClr>
              <a:buSzPct val="108108"/>
              <a:buNone/>
            </a:pPr>
            <a:r>
              <a:t/>
            </a:r>
            <a:endParaRPr/>
          </a:p>
        </p:txBody>
      </p:sp>
      <p:sp>
        <p:nvSpPr>
          <p:cNvPr id="342" name="Google Shape;342;p36"/>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343" name="Google Shape;343;p36"/>
          <p:cNvSpPr txBox="1"/>
          <p:nvPr/>
        </p:nvSpPr>
        <p:spPr>
          <a:xfrm>
            <a:off x="838200" y="5290009"/>
            <a:ext cx="10987355" cy="82653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0" i="0" lang="en-US" sz="2800" u="none" cap="none" strike="noStrike">
                <a:solidFill>
                  <a:schemeClr val="dk1"/>
                </a:solidFill>
                <a:latin typeface="Calibri"/>
                <a:ea typeface="Calibri"/>
                <a:cs typeface="Calibri"/>
                <a:sym typeface="Calibri"/>
              </a:rPr>
              <a:t>Traceroute works, but tracepath doesn’t??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Different Tools, Different Packets</a:t>
            </a:r>
            <a:endParaRPr/>
          </a:p>
        </p:txBody>
      </p:sp>
      <p:sp>
        <p:nvSpPr>
          <p:cNvPr id="349" name="Google Shape;349;p37"/>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Traceroute uses small 60B UDP packets</a:t>
            </a:r>
            <a:endParaRPr/>
          </a:p>
          <a:p>
            <a:pPr indent="-228600" lvl="0" marL="228600" rtl="0" algn="l">
              <a:lnSpc>
                <a:spcPct val="90000"/>
              </a:lnSpc>
              <a:spcBef>
                <a:spcPts val="1000"/>
              </a:spcBef>
              <a:spcAft>
                <a:spcPts val="0"/>
              </a:spcAft>
              <a:buClr>
                <a:schemeClr val="dk1"/>
              </a:buClr>
              <a:buSzPts val="2800"/>
              <a:buChar char="•"/>
            </a:pPr>
            <a:r>
              <a:rPr lang="en-US"/>
              <a:t>Tracepath uses larger 64KB UDP packets</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So, somewhere we have a roadblock. Small packets can make it through, but larger ones are dropped (not fragmented).</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How do we figure out the max size? Trial and error. Start at 9K and cut the size in half until you get a response, then sneak back up until the packets disappear again.</a:t>
            </a:r>
            <a:endParaRPr/>
          </a:p>
        </p:txBody>
      </p:sp>
      <p:sp>
        <p:nvSpPr>
          <p:cNvPr id="350" name="Google Shape;350;p37"/>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0129f0a3c0_0_0"/>
          <p:cNvSpPr txBox="1"/>
          <p:nvPr>
            <p:ph type="title"/>
          </p:nvPr>
        </p:nvSpPr>
        <p:spPr>
          <a:xfrm>
            <a:off x="-335750" y="141650"/>
            <a:ext cx="7866000" cy="1166400"/>
          </a:xfrm>
          <a:prstGeom prst="rect">
            <a:avLst/>
          </a:prstGeom>
          <a:noFill/>
          <a:ln>
            <a:noFill/>
          </a:ln>
        </p:spPr>
        <p:txBody>
          <a:bodyPr anchorCtr="0" anchor="ctr" bIns="60925" lIns="121900" spcFirstLastPara="1" rIns="121900" wrap="square" tIns="60925">
            <a:noAutofit/>
          </a:bodyPr>
          <a:lstStyle/>
          <a:p>
            <a:pPr indent="0" lvl="0" marL="0" rtl="0" algn="ctr">
              <a:lnSpc>
                <a:spcPct val="90000"/>
              </a:lnSpc>
              <a:spcBef>
                <a:spcPts val="0"/>
              </a:spcBef>
              <a:spcAft>
                <a:spcPts val="0"/>
              </a:spcAft>
              <a:buClr>
                <a:schemeClr val="dk1"/>
              </a:buClr>
              <a:buSzPts val="5300"/>
              <a:buFont typeface="Calibri"/>
              <a:buNone/>
            </a:pPr>
            <a:r>
              <a:rPr lang="en-US"/>
              <a:t>What is perfSONAR?</a:t>
            </a:r>
            <a:endParaRPr/>
          </a:p>
        </p:txBody>
      </p:sp>
      <p:sp>
        <p:nvSpPr>
          <p:cNvPr id="126" name="Google Shape;126;g20129f0a3c0_0_0"/>
          <p:cNvSpPr txBox="1"/>
          <p:nvPr>
            <p:ph idx="1" type="body"/>
          </p:nvPr>
        </p:nvSpPr>
        <p:spPr>
          <a:xfrm>
            <a:off x="563175" y="1418600"/>
            <a:ext cx="11454300" cy="5275800"/>
          </a:xfrm>
          <a:prstGeom prst="rect">
            <a:avLst/>
          </a:prstGeom>
          <a:noFill/>
          <a:ln>
            <a:noFill/>
          </a:ln>
        </p:spPr>
        <p:txBody>
          <a:bodyPr anchorCtr="0" anchor="t" bIns="60925" lIns="121900" spcFirstLastPara="1" rIns="121900" wrap="square" tIns="60925">
            <a:normAutofit lnSpcReduction="20000"/>
          </a:bodyPr>
          <a:lstStyle/>
          <a:p>
            <a:pPr indent="-215900" lvl="0" marL="228600" rtl="0" algn="l">
              <a:lnSpc>
                <a:spcPct val="90000"/>
              </a:lnSpc>
              <a:spcBef>
                <a:spcPts val="0"/>
              </a:spcBef>
              <a:spcAft>
                <a:spcPts val="0"/>
              </a:spcAft>
              <a:buClr>
                <a:schemeClr val="dk1"/>
              </a:buClr>
              <a:buSzPts val="3000"/>
              <a:buChar char="•"/>
            </a:pPr>
            <a:r>
              <a:rPr lang="en-US" sz="3000"/>
              <a:t>perfSONAR is a tool to:</a:t>
            </a:r>
            <a:endParaRPr sz="3000"/>
          </a:p>
          <a:p>
            <a:pPr indent="-228600" lvl="1" marL="685800" rtl="0" algn="l">
              <a:lnSpc>
                <a:spcPct val="90000"/>
              </a:lnSpc>
              <a:spcBef>
                <a:spcPts val="500"/>
              </a:spcBef>
              <a:spcAft>
                <a:spcPts val="0"/>
              </a:spcAft>
              <a:buClr>
                <a:schemeClr val="dk1"/>
              </a:buClr>
              <a:buSzPts val="3000"/>
              <a:buFont typeface="Arial"/>
              <a:buChar char="•"/>
            </a:pPr>
            <a:r>
              <a:rPr lang="en-US" sz="3000"/>
              <a:t>Set network performance expectations</a:t>
            </a:r>
            <a:endParaRPr sz="3000"/>
          </a:p>
          <a:p>
            <a:pPr indent="-228600" lvl="1" marL="685800" rtl="0" algn="l">
              <a:lnSpc>
                <a:spcPct val="90000"/>
              </a:lnSpc>
              <a:spcBef>
                <a:spcPts val="500"/>
              </a:spcBef>
              <a:spcAft>
                <a:spcPts val="0"/>
              </a:spcAft>
              <a:buClr>
                <a:schemeClr val="dk1"/>
              </a:buClr>
              <a:buSzPts val="3000"/>
              <a:buFont typeface="Arial"/>
              <a:buChar char="•"/>
            </a:pPr>
            <a:r>
              <a:rPr lang="en-US" sz="3000"/>
              <a:t>Find network problems (“soft failures”)</a:t>
            </a:r>
            <a:endParaRPr sz="3000"/>
          </a:p>
          <a:p>
            <a:pPr indent="-228600" lvl="1" marL="685800" rtl="0" algn="l">
              <a:lnSpc>
                <a:spcPct val="90000"/>
              </a:lnSpc>
              <a:spcBef>
                <a:spcPts val="500"/>
              </a:spcBef>
              <a:spcAft>
                <a:spcPts val="0"/>
              </a:spcAft>
              <a:buClr>
                <a:schemeClr val="dk1"/>
              </a:buClr>
              <a:buSzPts val="3000"/>
              <a:buFont typeface="Arial"/>
              <a:buChar char="•"/>
            </a:pPr>
            <a:r>
              <a:rPr lang="en-US" sz="3000"/>
              <a:t>Help fix these problems</a:t>
            </a:r>
            <a:endParaRPr sz="3000"/>
          </a:p>
          <a:p>
            <a:pPr indent="-228600" lvl="1" marL="685800" rtl="0" algn="l">
              <a:lnSpc>
                <a:spcPct val="90000"/>
              </a:lnSpc>
              <a:spcBef>
                <a:spcPts val="500"/>
              </a:spcBef>
              <a:spcAft>
                <a:spcPts val="0"/>
              </a:spcAft>
              <a:buClr>
                <a:schemeClr val="dk1"/>
              </a:buClr>
              <a:buSzPts val="3000"/>
              <a:buFont typeface="Arial"/>
              <a:buChar char="•"/>
            </a:pPr>
            <a:r>
              <a:rPr lang="en-US" sz="3000"/>
              <a:t>All in multi-domain environments</a:t>
            </a:r>
            <a:endParaRPr sz="3000"/>
          </a:p>
          <a:p>
            <a:pPr indent="-114300" lvl="0" marL="228600" rtl="0" algn="l">
              <a:lnSpc>
                <a:spcPct val="90000"/>
              </a:lnSpc>
              <a:spcBef>
                <a:spcPts val="1000"/>
              </a:spcBef>
              <a:spcAft>
                <a:spcPts val="0"/>
              </a:spcAft>
              <a:buClr>
                <a:schemeClr val="dk1"/>
              </a:buClr>
              <a:buSzPts val="2000"/>
              <a:buFont typeface="Arial"/>
              <a:buNone/>
            </a:pPr>
            <a:r>
              <a:t/>
            </a:r>
            <a:endParaRPr sz="3000"/>
          </a:p>
          <a:p>
            <a:pPr indent="-215900" lvl="0" marL="228600" rtl="0" algn="l">
              <a:lnSpc>
                <a:spcPct val="90000"/>
              </a:lnSpc>
              <a:spcBef>
                <a:spcPts val="1000"/>
              </a:spcBef>
              <a:spcAft>
                <a:spcPts val="0"/>
              </a:spcAft>
              <a:buClr>
                <a:schemeClr val="dk1"/>
              </a:buClr>
              <a:buSzPts val="3000"/>
              <a:buFont typeface="Arial"/>
              <a:buChar char="•"/>
            </a:pPr>
            <a:r>
              <a:rPr lang="en-US" sz="3000"/>
              <a:t>These problems are all harder when multiple networks are involved</a:t>
            </a:r>
            <a:endParaRPr sz="3000"/>
          </a:p>
          <a:p>
            <a:pPr indent="-114300" lvl="0" marL="228600" rtl="0" algn="l">
              <a:lnSpc>
                <a:spcPct val="90000"/>
              </a:lnSpc>
              <a:spcBef>
                <a:spcPts val="1000"/>
              </a:spcBef>
              <a:spcAft>
                <a:spcPts val="0"/>
              </a:spcAft>
              <a:buClr>
                <a:schemeClr val="dk1"/>
              </a:buClr>
              <a:buSzPts val="2000"/>
              <a:buFont typeface="Arial"/>
              <a:buNone/>
            </a:pPr>
            <a:r>
              <a:t/>
            </a:r>
            <a:endParaRPr sz="3000"/>
          </a:p>
          <a:p>
            <a:pPr indent="-215900" lvl="0" marL="228600" rtl="0" algn="l">
              <a:lnSpc>
                <a:spcPct val="90000"/>
              </a:lnSpc>
              <a:spcBef>
                <a:spcPts val="1000"/>
              </a:spcBef>
              <a:spcAft>
                <a:spcPts val="0"/>
              </a:spcAft>
              <a:buClr>
                <a:schemeClr val="dk1"/>
              </a:buClr>
              <a:buSzPts val="3000"/>
              <a:buFont typeface="Arial"/>
              <a:buChar char="•"/>
            </a:pPr>
            <a:r>
              <a:rPr lang="en-US" sz="3000"/>
              <a:t>perfSONAR is provides a standard way to publish active and passive monitoring data</a:t>
            </a:r>
            <a:endParaRPr sz="3000"/>
          </a:p>
          <a:p>
            <a:pPr indent="-241300" lvl="1" marL="685800" rtl="0" algn="l">
              <a:lnSpc>
                <a:spcPct val="90000"/>
              </a:lnSpc>
              <a:spcBef>
                <a:spcPts val="500"/>
              </a:spcBef>
              <a:spcAft>
                <a:spcPts val="0"/>
              </a:spcAft>
              <a:buClr>
                <a:schemeClr val="dk1"/>
              </a:buClr>
              <a:buSzPts val="3000"/>
              <a:buChar char="•"/>
            </a:pPr>
            <a:r>
              <a:rPr lang="en-US" sz="3000"/>
              <a:t>This data is interesting to network researchers as well as network operators</a:t>
            </a:r>
            <a:endParaRPr sz="3000"/>
          </a:p>
        </p:txBody>
      </p:sp>
      <p:sp>
        <p:nvSpPr>
          <p:cNvPr id="127" name="Google Shape;127;g20129f0a3c0_0_0"/>
          <p:cNvSpPr txBox="1"/>
          <p:nvPr>
            <p:ph idx="12" type="sldNum"/>
          </p:nvPr>
        </p:nvSpPr>
        <p:spPr>
          <a:xfrm>
            <a:off x="1117600" y="8413748"/>
            <a:ext cx="486900" cy="4869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128" name="Google Shape;128;g20129f0a3c0_0_0"/>
          <p:cNvSpPr txBox="1"/>
          <p:nvPr>
            <p:ph idx="11" type="ftr"/>
          </p:nvPr>
        </p:nvSpPr>
        <p:spPr>
          <a:xfrm>
            <a:off x="1886761" y="8413748"/>
            <a:ext cx="7160100" cy="4869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None/>
            </a:pPr>
            <a:r>
              <a:rPr lang="en-US"/>
              <a:t>© 2020, http://www.perfsonar.net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Tracepath: ESnet to NRAO, 1509 bytes</a:t>
            </a:r>
            <a:endParaRPr/>
          </a:p>
        </p:txBody>
      </p:sp>
      <p:sp>
        <p:nvSpPr>
          <p:cNvPr id="356" name="Google Shape;356;p38"/>
          <p:cNvSpPr txBox="1"/>
          <p:nvPr>
            <p:ph idx="1" type="body"/>
          </p:nvPr>
        </p:nvSpPr>
        <p:spPr>
          <a:xfrm>
            <a:off x="838200" y="1516029"/>
            <a:ext cx="10124326" cy="37340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200"/>
              <a:t>1:  esneteastrt1-eastdcpt1.es.net                         		0.340ms </a:t>
            </a:r>
            <a:endParaRPr/>
          </a:p>
          <a:p>
            <a:pPr indent="0" lvl="0" marL="0" rtl="0" algn="l">
              <a:lnSpc>
                <a:spcPct val="90000"/>
              </a:lnSpc>
              <a:spcBef>
                <a:spcPts val="0"/>
              </a:spcBef>
              <a:spcAft>
                <a:spcPts val="0"/>
              </a:spcAft>
              <a:buClr>
                <a:schemeClr val="dk1"/>
              </a:buClr>
              <a:buSzPts val="2800"/>
              <a:buNone/>
            </a:pPr>
            <a:r>
              <a:rPr lang="en-US" sz="2200"/>
              <a:t>2:  no reply</a:t>
            </a:r>
            <a:endParaRPr/>
          </a:p>
          <a:p>
            <a:pPr indent="0" lvl="0" marL="0" rtl="0" algn="l">
              <a:lnSpc>
                <a:spcPct val="90000"/>
              </a:lnSpc>
              <a:spcBef>
                <a:spcPts val="0"/>
              </a:spcBef>
              <a:spcAft>
                <a:spcPts val="0"/>
              </a:spcAft>
              <a:buClr>
                <a:schemeClr val="dk1"/>
              </a:buClr>
              <a:buSzPts val="2800"/>
              <a:buNone/>
            </a:pPr>
            <a:r>
              <a:rPr lang="en-US" sz="2200"/>
              <a:t>3:  aofacr5-ip-a-newycr5.es.net                           		2.279ms asymm  2 </a:t>
            </a:r>
            <a:endParaRPr/>
          </a:p>
          <a:p>
            <a:pPr indent="0" lvl="0" marL="0" rtl="0" algn="l">
              <a:lnSpc>
                <a:spcPct val="90000"/>
              </a:lnSpc>
              <a:spcBef>
                <a:spcPts val="0"/>
              </a:spcBef>
              <a:spcAft>
                <a:spcPts val="0"/>
              </a:spcAft>
              <a:buClr>
                <a:schemeClr val="dk1"/>
              </a:buClr>
              <a:buSzPts val="2800"/>
              <a:buNone/>
            </a:pPr>
            <a:r>
              <a:rPr lang="en-US" sz="2200"/>
              <a:t>4:  et-2-1-5.197.rtsw.newy32aoa.net.internet2.edu         	2.310ms asymm  3 </a:t>
            </a:r>
            <a:endParaRPr/>
          </a:p>
          <a:p>
            <a:pPr indent="0" lvl="0" marL="0" rtl="0" algn="l">
              <a:lnSpc>
                <a:spcPct val="90000"/>
              </a:lnSpc>
              <a:spcBef>
                <a:spcPts val="0"/>
              </a:spcBef>
              <a:spcAft>
                <a:spcPts val="0"/>
              </a:spcAft>
              <a:buClr>
                <a:schemeClr val="dk1"/>
              </a:buClr>
              <a:buSzPts val="2800"/>
              <a:buNone/>
            </a:pPr>
            <a:r>
              <a:rPr lang="en-US" sz="2200"/>
              <a:t>5:  ae-3.4079.rtsw.wash.net.internet2.edu                 	7.574ms asymm  4 </a:t>
            </a:r>
            <a:endParaRPr/>
          </a:p>
          <a:p>
            <a:pPr indent="0" lvl="0" marL="0" rtl="0" algn="l">
              <a:lnSpc>
                <a:spcPct val="90000"/>
              </a:lnSpc>
              <a:spcBef>
                <a:spcPts val="0"/>
              </a:spcBef>
              <a:spcAft>
                <a:spcPts val="0"/>
              </a:spcAft>
              <a:buClr>
                <a:schemeClr val="dk1"/>
              </a:buClr>
              <a:buSzPts val="2800"/>
              <a:buNone/>
            </a:pPr>
            <a:r>
              <a:rPr lang="en-US" sz="2200"/>
              <a:t>6:  ae-0.4079.rtsw2.ashb.net.internet2.edu                	9.422ms asymm  5 </a:t>
            </a:r>
            <a:endParaRPr/>
          </a:p>
          <a:p>
            <a:pPr indent="0" lvl="0" marL="0" rtl="0" algn="l">
              <a:lnSpc>
                <a:spcPct val="90000"/>
              </a:lnSpc>
              <a:spcBef>
                <a:spcPts val="0"/>
              </a:spcBef>
              <a:spcAft>
                <a:spcPts val="0"/>
              </a:spcAft>
              <a:buClr>
                <a:schemeClr val="dk1"/>
              </a:buClr>
              <a:buSzPts val="2800"/>
              <a:buNone/>
            </a:pPr>
            <a:r>
              <a:rPr lang="en-US" sz="2200"/>
              <a:t>7:  ae-2.4079.rtsw.ashb.net.internet2.edu                 	7.986ms asymm  6 </a:t>
            </a:r>
            <a:endParaRPr/>
          </a:p>
          <a:p>
            <a:pPr indent="0" lvl="0" marL="0" rtl="0" algn="l">
              <a:lnSpc>
                <a:spcPct val="90000"/>
              </a:lnSpc>
              <a:spcBef>
                <a:spcPts val="0"/>
              </a:spcBef>
              <a:spcAft>
                <a:spcPts val="0"/>
              </a:spcAft>
              <a:buClr>
                <a:schemeClr val="dk1"/>
              </a:buClr>
              <a:buSzPts val="2800"/>
              <a:buNone/>
            </a:pPr>
            <a:r>
              <a:rPr lang="en-US" sz="2200"/>
              <a:t>8:  192.122.175.14                                        		8.123ms asymm  7 </a:t>
            </a:r>
            <a:endParaRPr/>
          </a:p>
          <a:p>
            <a:pPr indent="0" lvl="0" marL="0" rtl="0" algn="l">
              <a:lnSpc>
                <a:spcPct val="90000"/>
              </a:lnSpc>
              <a:spcBef>
                <a:spcPts val="0"/>
              </a:spcBef>
              <a:spcAft>
                <a:spcPts val="0"/>
              </a:spcAft>
              <a:buClr>
                <a:schemeClr val="dk1"/>
              </a:buClr>
              <a:buSzPts val="2800"/>
              <a:buNone/>
            </a:pPr>
            <a:r>
              <a:rPr lang="en-US" sz="2200">
                <a:solidFill>
                  <a:srgbClr val="FF0000"/>
                </a:solidFill>
              </a:rPr>
              <a:t>9:  no reply</a:t>
            </a:r>
            <a:endParaRPr/>
          </a:p>
          <a:p>
            <a:pPr indent="0" lvl="0" marL="0" rtl="0" algn="l">
              <a:lnSpc>
                <a:spcPct val="90000"/>
              </a:lnSpc>
              <a:spcBef>
                <a:spcPts val="0"/>
              </a:spcBef>
              <a:spcAft>
                <a:spcPts val="0"/>
              </a:spcAft>
              <a:buClr>
                <a:schemeClr val="dk1"/>
              </a:buClr>
              <a:buSzPts val="2800"/>
              <a:buNone/>
            </a:pPr>
            <a:r>
              <a:t/>
            </a:r>
            <a:endParaRPr/>
          </a:p>
        </p:txBody>
      </p:sp>
      <p:sp>
        <p:nvSpPr>
          <p:cNvPr id="357" name="Google Shape;357;p38"/>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358" name="Google Shape;358;p38"/>
          <p:cNvSpPr txBox="1"/>
          <p:nvPr/>
        </p:nvSpPr>
        <p:spPr>
          <a:xfrm>
            <a:off x="10322532" y="3616833"/>
            <a:ext cx="1279988" cy="82839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2400" u="none" cap="none" strike="noStrike">
                <a:solidFill>
                  <a:schemeClr val="dk1"/>
                </a:solidFill>
                <a:latin typeface="Calibri"/>
                <a:ea typeface="Calibri"/>
                <a:cs typeface="Calibri"/>
                <a:sym typeface="Calibri"/>
              </a:rPr>
              <a:t>MARIA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Calibri"/>
              <a:buNone/>
            </a:pPr>
            <a:r>
              <a:rPr b="1" i="0" lang="en-US" sz="2400" u="none" cap="none" strike="noStrike">
                <a:solidFill>
                  <a:schemeClr val="dk1"/>
                </a:solidFill>
                <a:latin typeface="Calibri"/>
                <a:ea typeface="Calibri"/>
                <a:cs typeface="Calibri"/>
                <a:sym typeface="Calibri"/>
              </a:rPr>
              <a:t>UVA</a:t>
            </a:r>
            <a:endParaRPr b="0" i="0" sz="1400" u="none" cap="none" strike="noStrike">
              <a:solidFill>
                <a:srgbClr val="000000"/>
              </a:solidFill>
              <a:latin typeface="Arial"/>
              <a:ea typeface="Arial"/>
              <a:cs typeface="Arial"/>
              <a:sym typeface="Arial"/>
            </a:endParaRPr>
          </a:p>
        </p:txBody>
      </p:sp>
      <p:cxnSp>
        <p:nvCxnSpPr>
          <p:cNvPr id="359" name="Google Shape;359;p38"/>
          <p:cNvCxnSpPr/>
          <p:nvPr/>
        </p:nvCxnSpPr>
        <p:spPr>
          <a:xfrm rot="10800000">
            <a:off x="9543194" y="3819418"/>
            <a:ext cx="716195" cy="0"/>
          </a:xfrm>
          <a:prstGeom prst="straightConnector1">
            <a:avLst/>
          </a:prstGeom>
          <a:noFill/>
          <a:ln cap="flat" cmpd="sng" w="57150">
            <a:solidFill>
              <a:schemeClr val="dk1"/>
            </a:solidFill>
            <a:prstDash val="solid"/>
            <a:round/>
            <a:headEnd len="sm" w="sm" type="none"/>
            <a:tailEnd len="med" w="med" type="triangle"/>
          </a:ln>
        </p:spPr>
      </p:cxnSp>
      <p:cxnSp>
        <p:nvCxnSpPr>
          <p:cNvPr id="360" name="Google Shape;360;p38"/>
          <p:cNvCxnSpPr/>
          <p:nvPr/>
        </p:nvCxnSpPr>
        <p:spPr>
          <a:xfrm rot="10800000">
            <a:off x="9543194" y="4167027"/>
            <a:ext cx="716195" cy="0"/>
          </a:xfrm>
          <a:prstGeom prst="straightConnector1">
            <a:avLst/>
          </a:prstGeom>
          <a:noFill/>
          <a:ln cap="flat" cmpd="sng" w="57150">
            <a:solidFill>
              <a:schemeClr val="dk1"/>
            </a:solidFill>
            <a:prstDash val="solid"/>
            <a:round/>
            <a:headEnd len="sm" w="sm"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Tracepath: ESnet to NRAO, 1508 bytes</a:t>
            </a:r>
            <a:endParaRPr/>
          </a:p>
        </p:txBody>
      </p:sp>
      <p:sp>
        <p:nvSpPr>
          <p:cNvPr id="366" name="Google Shape;366;p39"/>
          <p:cNvSpPr txBox="1"/>
          <p:nvPr>
            <p:ph idx="1" type="body"/>
          </p:nvPr>
        </p:nvSpPr>
        <p:spPr>
          <a:xfrm>
            <a:off x="838200" y="1516029"/>
            <a:ext cx="10124326" cy="427859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sz="2200"/>
              <a:t>1:  bnlmr2-bnlpt1.es.net                                  		0.327ms </a:t>
            </a:r>
            <a:endParaRPr/>
          </a:p>
          <a:p>
            <a:pPr indent="0" lvl="0" marL="0" rtl="0" algn="l">
              <a:lnSpc>
                <a:spcPct val="90000"/>
              </a:lnSpc>
              <a:spcBef>
                <a:spcPts val="0"/>
              </a:spcBef>
              <a:spcAft>
                <a:spcPts val="0"/>
              </a:spcAft>
              <a:buClr>
                <a:schemeClr val="dk1"/>
              </a:buClr>
              <a:buSzPts val="2800"/>
              <a:buNone/>
            </a:pPr>
            <a:r>
              <a:rPr lang="en-US" sz="2200"/>
              <a:t>2:  no reply</a:t>
            </a:r>
            <a:endParaRPr/>
          </a:p>
          <a:p>
            <a:pPr indent="0" lvl="0" marL="0" rtl="0" algn="l">
              <a:lnSpc>
                <a:spcPct val="90000"/>
              </a:lnSpc>
              <a:spcBef>
                <a:spcPts val="0"/>
              </a:spcBef>
              <a:spcAft>
                <a:spcPts val="0"/>
              </a:spcAft>
              <a:buClr>
                <a:schemeClr val="dk1"/>
              </a:buClr>
              <a:buSzPts val="2800"/>
              <a:buNone/>
            </a:pPr>
            <a:r>
              <a:rPr lang="en-US" sz="2200"/>
              <a:t>3:  aofacr5-ip-b-newycr5.es.net                           		2.332ms asymm  2 </a:t>
            </a:r>
            <a:endParaRPr/>
          </a:p>
          <a:p>
            <a:pPr indent="0" lvl="0" marL="0" rtl="0" algn="l">
              <a:lnSpc>
                <a:spcPct val="90000"/>
              </a:lnSpc>
              <a:spcBef>
                <a:spcPts val="0"/>
              </a:spcBef>
              <a:spcAft>
                <a:spcPts val="0"/>
              </a:spcAft>
              <a:buClr>
                <a:schemeClr val="dk1"/>
              </a:buClr>
              <a:buSzPts val="2800"/>
              <a:buNone/>
            </a:pPr>
            <a:r>
              <a:rPr lang="en-US" sz="2200"/>
              <a:t>4:  et-2-1-5.197.rtsw.newy32aoa.net.internet2.edu	2.338ms asymm  3 </a:t>
            </a:r>
            <a:endParaRPr/>
          </a:p>
          <a:p>
            <a:pPr indent="0" lvl="0" marL="0" rtl="0" algn="l">
              <a:lnSpc>
                <a:spcPct val="90000"/>
              </a:lnSpc>
              <a:spcBef>
                <a:spcPts val="0"/>
              </a:spcBef>
              <a:spcAft>
                <a:spcPts val="0"/>
              </a:spcAft>
              <a:buClr>
                <a:schemeClr val="dk1"/>
              </a:buClr>
              <a:buSzPts val="2800"/>
              <a:buNone/>
            </a:pPr>
            <a:r>
              <a:rPr lang="en-US" sz="2200"/>
              <a:t>5:  ae-3.4079.rtsw.wash.net.internet2.edu                 	7.668ms asymm  4 </a:t>
            </a:r>
            <a:endParaRPr/>
          </a:p>
          <a:p>
            <a:pPr indent="0" lvl="0" marL="0" rtl="0" algn="l">
              <a:lnSpc>
                <a:spcPct val="90000"/>
              </a:lnSpc>
              <a:spcBef>
                <a:spcPts val="0"/>
              </a:spcBef>
              <a:spcAft>
                <a:spcPts val="0"/>
              </a:spcAft>
              <a:buClr>
                <a:schemeClr val="dk1"/>
              </a:buClr>
              <a:buSzPts val="2800"/>
              <a:buNone/>
            </a:pPr>
            <a:r>
              <a:rPr lang="en-US" sz="2200"/>
              <a:t>6:  ae-0.4079.rtsw2.ashb.net.internet2.edu                	9.833ms asymm  5 </a:t>
            </a:r>
            <a:endParaRPr/>
          </a:p>
          <a:p>
            <a:pPr indent="0" lvl="0" marL="0" rtl="0" algn="l">
              <a:lnSpc>
                <a:spcPct val="90000"/>
              </a:lnSpc>
              <a:spcBef>
                <a:spcPts val="0"/>
              </a:spcBef>
              <a:spcAft>
                <a:spcPts val="0"/>
              </a:spcAft>
              <a:buClr>
                <a:schemeClr val="dk1"/>
              </a:buClr>
              <a:buSzPts val="2800"/>
              <a:buNone/>
            </a:pPr>
            <a:r>
              <a:rPr lang="en-US" sz="2200"/>
              <a:t>7:  ae-2.4079.rtsw.ashb.net.internet2.edu                 	7.872ms asymm  6 </a:t>
            </a:r>
            <a:endParaRPr/>
          </a:p>
          <a:p>
            <a:pPr indent="0" lvl="0" marL="0" rtl="0" algn="l">
              <a:lnSpc>
                <a:spcPct val="90000"/>
              </a:lnSpc>
              <a:spcBef>
                <a:spcPts val="0"/>
              </a:spcBef>
              <a:spcAft>
                <a:spcPts val="0"/>
              </a:spcAft>
              <a:buClr>
                <a:schemeClr val="dk1"/>
              </a:buClr>
              <a:buSzPts val="2800"/>
              <a:buNone/>
            </a:pPr>
            <a:r>
              <a:rPr lang="en-US" sz="2200"/>
              <a:t>8:  192.122.175.14                                        		8.166ms asymm  7 </a:t>
            </a:r>
            <a:endParaRPr/>
          </a:p>
          <a:p>
            <a:pPr indent="0" lvl="0" marL="0" rtl="0" algn="l">
              <a:lnSpc>
                <a:spcPct val="90000"/>
              </a:lnSpc>
              <a:spcBef>
                <a:spcPts val="0"/>
              </a:spcBef>
              <a:spcAft>
                <a:spcPts val="0"/>
              </a:spcAft>
              <a:buClr>
                <a:schemeClr val="dk1"/>
              </a:buClr>
              <a:buSzPts val="2800"/>
              <a:buNone/>
            </a:pPr>
            <a:r>
              <a:rPr lang="en-US" sz="2200"/>
              <a:t>9:  br01-udc-et-1-0-0-20.net.virginia.edu                 	9.998ms asymm  7 </a:t>
            </a:r>
            <a:endParaRPr/>
          </a:p>
          <a:p>
            <a:pPr indent="0" lvl="0" marL="0" rtl="0" algn="l">
              <a:lnSpc>
                <a:spcPct val="90000"/>
              </a:lnSpc>
              <a:spcBef>
                <a:spcPts val="0"/>
              </a:spcBef>
              <a:spcAft>
                <a:spcPts val="0"/>
              </a:spcAft>
              <a:buClr>
                <a:schemeClr val="dk1"/>
              </a:buClr>
              <a:buSzPts val="2800"/>
              <a:buNone/>
            </a:pPr>
            <a:r>
              <a:rPr lang="en-US" sz="2200"/>
              <a:t>9?: br01-udc-et-1-0-0-20.net.virginia.edu               	asymm  7 </a:t>
            </a:r>
            <a:endParaRPr/>
          </a:p>
          <a:p>
            <a:pPr indent="0" lvl="0" marL="0" rtl="0" algn="l">
              <a:lnSpc>
                <a:spcPct val="90000"/>
              </a:lnSpc>
              <a:spcBef>
                <a:spcPts val="0"/>
              </a:spcBef>
              <a:spcAft>
                <a:spcPts val="0"/>
              </a:spcAft>
              <a:buClr>
                <a:schemeClr val="dk1"/>
              </a:buClr>
              <a:buSzPts val="2800"/>
              <a:buNone/>
            </a:pPr>
            <a:r>
              <a:rPr lang="en-US" sz="2200"/>
              <a:t>10:  cr01-udc-et-4-2-0.net.virginia.edu                   	10.470ms asymm  8 </a:t>
            </a:r>
            <a:endParaRPr/>
          </a:p>
          <a:p>
            <a:pPr indent="0" lvl="0" marL="0" rtl="0" algn="l">
              <a:lnSpc>
                <a:spcPct val="90000"/>
              </a:lnSpc>
              <a:spcBef>
                <a:spcPts val="0"/>
              </a:spcBef>
              <a:spcAft>
                <a:spcPts val="0"/>
              </a:spcAft>
              <a:buClr>
                <a:schemeClr val="dk1"/>
              </a:buClr>
              <a:buSzPts val="2800"/>
              <a:buNone/>
            </a:pPr>
            <a:r>
              <a:rPr lang="en-US" sz="2200"/>
              <a:t>11:  cr01-gil-et-7-0-0.net.virginia.edu                   		10.208ms asymm  9 </a:t>
            </a:r>
            <a:endParaRPr/>
          </a:p>
          <a:p>
            <a:pPr indent="0" lvl="0" marL="0" rtl="0" algn="l">
              <a:lnSpc>
                <a:spcPct val="90000"/>
              </a:lnSpc>
              <a:spcBef>
                <a:spcPts val="0"/>
              </a:spcBef>
              <a:spcAft>
                <a:spcPts val="0"/>
              </a:spcAft>
              <a:buClr>
                <a:schemeClr val="dk1"/>
              </a:buClr>
              <a:buSzPts val="2800"/>
              <a:buNone/>
            </a:pPr>
            <a:r>
              <a:rPr lang="en-US" sz="2200"/>
              <a:t>12:  cr01-gil-et-7-0-0.net.virginia.edu                   		10.253ms pmtu 1500</a:t>
            </a:r>
            <a:endParaRPr/>
          </a:p>
          <a:p>
            <a:pPr indent="0" lvl="0" marL="0" rtl="0" algn="l">
              <a:lnSpc>
                <a:spcPct val="90000"/>
              </a:lnSpc>
              <a:spcBef>
                <a:spcPts val="0"/>
              </a:spcBef>
              <a:spcAft>
                <a:spcPts val="0"/>
              </a:spcAft>
              <a:buClr>
                <a:schemeClr val="dk1"/>
              </a:buClr>
              <a:buSzPts val="2800"/>
              <a:buNone/>
            </a:pPr>
            <a:r>
              <a:rPr lang="en-US" sz="2200"/>
              <a:t>12:  perfsonar-10.cv.nrao.edu                             		10.154ms </a:t>
            </a:r>
            <a:r>
              <a:rPr lang="en-US" sz="2200">
                <a:solidFill>
                  <a:srgbClr val="FF0000"/>
                </a:solidFill>
              </a:rPr>
              <a:t>!H</a:t>
            </a:r>
            <a:endParaRPr/>
          </a:p>
          <a:p>
            <a:pPr indent="0" lvl="0" marL="0" rtl="0" algn="l">
              <a:lnSpc>
                <a:spcPct val="90000"/>
              </a:lnSpc>
              <a:spcBef>
                <a:spcPts val="0"/>
              </a:spcBef>
              <a:spcAft>
                <a:spcPts val="0"/>
              </a:spcAft>
              <a:buClr>
                <a:schemeClr val="dk1"/>
              </a:buClr>
              <a:buSzPts val="2800"/>
              <a:buNone/>
            </a:pPr>
            <a:r>
              <a:rPr lang="en-US" sz="2200"/>
              <a:t>     Resume: pmtu 1500</a:t>
            </a:r>
            <a:endParaRPr/>
          </a:p>
          <a:p>
            <a:pPr indent="0" lvl="0" marL="0" rtl="0" algn="l">
              <a:lnSpc>
                <a:spcPct val="90000"/>
              </a:lnSpc>
              <a:spcBef>
                <a:spcPts val="0"/>
              </a:spcBef>
              <a:spcAft>
                <a:spcPts val="0"/>
              </a:spcAft>
              <a:buClr>
                <a:schemeClr val="dk1"/>
              </a:buClr>
              <a:buSzPts val="2800"/>
              <a:buNone/>
            </a:pPr>
            <a:r>
              <a:t/>
            </a:r>
            <a:endParaRPr/>
          </a:p>
        </p:txBody>
      </p:sp>
      <p:sp>
        <p:nvSpPr>
          <p:cNvPr id="367" name="Google Shape;367;p39"/>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368" name="Google Shape;368;p39"/>
          <p:cNvSpPr txBox="1"/>
          <p:nvPr/>
        </p:nvSpPr>
        <p:spPr>
          <a:xfrm>
            <a:off x="10414999" y="3328461"/>
            <a:ext cx="1279988" cy="82839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2400" u="none" cap="none" strike="noStrike">
                <a:solidFill>
                  <a:schemeClr val="dk1"/>
                </a:solidFill>
                <a:latin typeface="Calibri"/>
                <a:ea typeface="Calibri"/>
                <a:cs typeface="Calibri"/>
                <a:sym typeface="Calibri"/>
              </a:rPr>
              <a:t>MARIA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Calibri"/>
              <a:buNone/>
            </a:pPr>
            <a:r>
              <a:rPr b="1" i="0" lang="en-US" sz="2400" u="none" cap="none" strike="noStrike">
                <a:solidFill>
                  <a:schemeClr val="dk1"/>
                </a:solidFill>
                <a:latin typeface="Calibri"/>
                <a:ea typeface="Calibri"/>
                <a:cs typeface="Calibri"/>
                <a:sym typeface="Calibri"/>
              </a:rPr>
              <a:t>UVA</a:t>
            </a:r>
            <a:endParaRPr b="0" i="0" sz="1400" u="none" cap="none" strike="noStrike">
              <a:solidFill>
                <a:srgbClr val="000000"/>
              </a:solidFill>
              <a:latin typeface="Arial"/>
              <a:ea typeface="Arial"/>
              <a:cs typeface="Arial"/>
              <a:sym typeface="Arial"/>
            </a:endParaRPr>
          </a:p>
        </p:txBody>
      </p:sp>
      <p:cxnSp>
        <p:nvCxnSpPr>
          <p:cNvPr id="369" name="Google Shape;369;p39"/>
          <p:cNvCxnSpPr/>
          <p:nvPr/>
        </p:nvCxnSpPr>
        <p:spPr>
          <a:xfrm rot="10800000">
            <a:off x="9635661" y="3531046"/>
            <a:ext cx="716195" cy="0"/>
          </a:xfrm>
          <a:prstGeom prst="straightConnector1">
            <a:avLst/>
          </a:prstGeom>
          <a:noFill/>
          <a:ln cap="flat" cmpd="sng" w="57150">
            <a:solidFill>
              <a:schemeClr val="dk1"/>
            </a:solidFill>
            <a:prstDash val="solid"/>
            <a:round/>
            <a:headEnd len="sm" w="sm" type="none"/>
            <a:tailEnd len="med" w="med" type="triangle"/>
          </a:ln>
        </p:spPr>
      </p:cxnSp>
      <p:cxnSp>
        <p:nvCxnSpPr>
          <p:cNvPr id="370" name="Google Shape;370;p39"/>
          <p:cNvCxnSpPr/>
          <p:nvPr/>
        </p:nvCxnSpPr>
        <p:spPr>
          <a:xfrm rot="10800000">
            <a:off x="9635661" y="3878655"/>
            <a:ext cx="716195" cy="0"/>
          </a:xfrm>
          <a:prstGeom prst="straightConnector1">
            <a:avLst/>
          </a:prstGeom>
          <a:noFill/>
          <a:ln cap="flat" cmpd="sng" w="57150">
            <a:solidFill>
              <a:schemeClr val="dk1"/>
            </a:solidFill>
            <a:prstDash val="solid"/>
            <a:round/>
            <a:headEnd len="sm" w="sm"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Problem located</a:t>
            </a:r>
            <a:endParaRPr/>
          </a:p>
        </p:txBody>
      </p:sp>
      <p:sp>
        <p:nvSpPr>
          <p:cNvPr id="376" name="Google Shape;376;p40"/>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issue was between the MARIA router and the UVA router</a:t>
            </a:r>
            <a:endParaRPr/>
          </a:p>
          <a:p>
            <a:pPr indent="-228600" lvl="1" marL="685800" rtl="0" algn="l">
              <a:lnSpc>
                <a:spcPct val="90000"/>
              </a:lnSpc>
              <a:spcBef>
                <a:spcPts val="0"/>
              </a:spcBef>
              <a:spcAft>
                <a:spcPts val="0"/>
              </a:spcAft>
              <a:buSzPts val="2800"/>
              <a:buChar char="•"/>
            </a:pPr>
            <a:r>
              <a:rPr lang="en-US"/>
              <a:t>The MARIA interface was configured for MTU 9192</a:t>
            </a:r>
            <a:endParaRPr/>
          </a:p>
          <a:p>
            <a:pPr indent="-228600" lvl="1" marL="685800" rtl="0" algn="l">
              <a:lnSpc>
                <a:spcPct val="90000"/>
              </a:lnSpc>
              <a:spcBef>
                <a:spcPts val="0"/>
              </a:spcBef>
              <a:spcAft>
                <a:spcPts val="0"/>
              </a:spcAft>
              <a:buSzPts val="2800"/>
              <a:buChar char="•"/>
            </a:pPr>
            <a:r>
              <a:rPr lang="en-US"/>
              <a:t>The UVA interface was configured for MTU 1518</a:t>
            </a:r>
            <a:endParaRPr/>
          </a:p>
          <a:p>
            <a:pPr indent="-50800" lvl="1" marL="685800" rtl="0" algn="l">
              <a:lnSpc>
                <a:spcPct val="90000"/>
              </a:lnSpc>
              <a:spcBef>
                <a:spcPts val="0"/>
              </a:spcBef>
              <a:spcAft>
                <a:spcPts val="0"/>
              </a:spcAft>
              <a:buSzPts val="2800"/>
              <a:buNone/>
            </a:pPr>
            <a:r>
              <a:t/>
            </a:r>
            <a:endParaRPr/>
          </a:p>
          <a:p>
            <a:pPr indent="-228600" lvl="0" marL="228600" rtl="0" algn="l">
              <a:lnSpc>
                <a:spcPct val="90000"/>
              </a:lnSpc>
              <a:spcBef>
                <a:spcPts val="0"/>
              </a:spcBef>
              <a:spcAft>
                <a:spcPts val="0"/>
              </a:spcAft>
              <a:buSzPts val="2800"/>
              <a:buChar char="•"/>
            </a:pPr>
            <a:r>
              <a:rPr lang="en-US"/>
              <a:t>With PMTUD broken there was no hope for external MTU 9000 equipment to negotiate an appropriate MTU with the NRAO node</a:t>
            </a:r>
            <a:endParaRPr/>
          </a:p>
          <a:p>
            <a:pPr indent="-50800" lvl="0" marL="228600" rtl="0" algn="l">
              <a:lnSpc>
                <a:spcPct val="90000"/>
              </a:lnSpc>
              <a:spcBef>
                <a:spcPts val="0"/>
              </a:spcBef>
              <a:spcAft>
                <a:spcPts val="0"/>
              </a:spcAft>
              <a:buSzPts val="2800"/>
              <a:buNone/>
            </a:pPr>
            <a:r>
              <a:t/>
            </a:r>
            <a:endParaRPr/>
          </a:p>
          <a:p>
            <a:pPr indent="-228600" lvl="0" marL="228600" rtl="0" algn="l">
              <a:lnSpc>
                <a:spcPct val="90000"/>
              </a:lnSpc>
              <a:spcBef>
                <a:spcPts val="0"/>
              </a:spcBef>
              <a:spcAft>
                <a:spcPts val="0"/>
              </a:spcAft>
              <a:buSzPts val="2800"/>
              <a:buChar char="•"/>
            </a:pPr>
            <a:r>
              <a:rPr lang="en-US"/>
              <a:t>UVA changed the MTU on their router interface to match that of MARIA, while keeping their downstream equipment at their campus standard MTU 1500</a:t>
            </a:r>
            <a:endParaRPr/>
          </a:p>
        </p:txBody>
      </p:sp>
      <p:sp>
        <p:nvSpPr>
          <p:cNvPr id="377" name="Google Shape;377;p40"/>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Ping verification</a:t>
            </a:r>
            <a:endParaRPr/>
          </a:p>
        </p:txBody>
      </p:sp>
      <p:sp>
        <p:nvSpPr>
          <p:cNvPr id="383" name="Google Shape;383;p41"/>
          <p:cNvSpPr txBox="1"/>
          <p:nvPr>
            <p:ph idx="1" type="body"/>
          </p:nvPr>
        </p:nvSpPr>
        <p:spPr>
          <a:xfrm>
            <a:off x="398979" y="1516030"/>
            <a:ext cx="11394041" cy="1679233"/>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42857"/>
              <a:buNone/>
            </a:pPr>
            <a:r>
              <a:rPr lang="en-US"/>
              <a:t>ping -s 8972 -M do -c 4 perfsonar-10.cv.nrao.edu (don’t fragment)</a:t>
            </a:r>
            <a:endParaRPr/>
          </a:p>
          <a:p>
            <a:pPr indent="0" lvl="0" marL="0" rtl="0" algn="l">
              <a:lnSpc>
                <a:spcPct val="90000"/>
              </a:lnSpc>
              <a:spcBef>
                <a:spcPts val="0"/>
              </a:spcBef>
              <a:spcAft>
                <a:spcPts val="0"/>
              </a:spcAft>
              <a:buClr>
                <a:schemeClr val="dk1"/>
              </a:buClr>
              <a:buSzPct val="142857"/>
              <a:buNone/>
            </a:pPr>
            <a:r>
              <a:t/>
            </a:r>
            <a:endParaRPr/>
          </a:p>
          <a:p>
            <a:pPr indent="0" lvl="0" marL="0" rtl="0" algn="l">
              <a:lnSpc>
                <a:spcPct val="90000"/>
              </a:lnSpc>
              <a:spcBef>
                <a:spcPts val="0"/>
              </a:spcBef>
              <a:spcAft>
                <a:spcPts val="0"/>
              </a:spcAft>
              <a:buClr>
                <a:schemeClr val="dk1"/>
              </a:buClr>
              <a:buSzPct val="142857"/>
              <a:buNone/>
            </a:pPr>
            <a:r>
              <a:rPr lang="en-US"/>
              <a:t>PING perfsonar-10.cv.nrao.edu (198.51.208.55) 8972(9000) bytes of data.</a:t>
            </a:r>
            <a:endParaRPr/>
          </a:p>
          <a:p>
            <a:pPr indent="0" lvl="0" marL="0" rtl="0" algn="l">
              <a:lnSpc>
                <a:spcPct val="90000"/>
              </a:lnSpc>
              <a:spcBef>
                <a:spcPts val="0"/>
              </a:spcBef>
              <a:spcAft>
                <a:spcPts val="0"/>
              </a:spcAft>
              <a:buClr>
                <a:schemeClr val="dk1"/>
              </a:buClr>
              <a:buSzPct val="142857"/>
              <a:buNone/>
            </a:pPr>
            <a:r>
              <a:rPr lang="en-US"/>
              <a:t>From cr01-gil-et-7-0-0.net.virginia.edu (128.143.236.89) icmp_seq=1 Frag needed and DF set (mtu = 1500)</a:t>
            </a:r>
            <a:endParaRPr/>
          </a:p>
          <a:p>
            <a:pPr indent="0" lvl="0" marL="0" rtl="0" algn="l">
              <a:lnSpc>
                <a:spcPct val="90000"/>
              </a:lnSpc>
              <a:spcBef>
                <a:spcPts val="0"/>
              </a:spcBef>
              <a:spcAft>
                <a:spcPts val="0"/>
              </a:spcAft>
              <a:buClr>
                <a:schemeClr val="dk1"/>
              </a:buClr>
              <a:buSzPct val="142857"/>
              <a:buNone/>
            </a:pPr>
            <a:r>
              <a:rPr lang="en-US"/>
              <a:t>ping: local error: Message too long, mtu=1500</a:t>
            </a:r>
            <a:endParaRPr/>
          </a:p>
          <a:p>
            <a:pPr indent="0" lvl="0" marL="0" rtl="0" algn="l">
              <a:lnSpc>
                <a:spcPct val="90000"/>
              </a:lnSpc>
              <a:spcBef>
                <a:spcPts val="0"/>
              </a:spcBef>
              <a:spcAft>
                <a:spcPts val="0"/>
              </a:spcAft>
              <a:buClr>
                <a:schemeClr val="dk1"/>
              </a:buClr>
              <a:buSzPct val="142857"/>
              <a:buNone/>
            </a:pPr>
            <a:r>
              <a:rPr lang="en-US"/>
              <a:t>ping: local error: Message too long, mtu=1500</a:t>
            </a:r>
            <a:endParaRPr/>
          </a:p>
          <a:p>
            <a:pPr indent="0" lvl="0" marL="0" rtl="0" algn="l">
              <a:lnSpc>
                <a:spcPct val="90000"/>
              </a:lnSpc>
              <a:spcBef>
                <a:spcPts val="0"/>
              </a:spcBef>
              <a:spcAft>
                <a:spcPts val="0"/>
              </a:spcAft>
              <a:buClr>
                <a:schemeClr val="dk1"/>
              </a:buClr>
              <a:buSzPct val="142857"/>
              <a:buNone/>
            </a:pPr>
            <a:r>
              <a:rPr lang="en-US"/>
              <a:t>ping: local error: Message too long, mtu=1500</a:t>
            </a:r>
            <a:endParaRPr/>
          </a:p>
          <a:p>
            <a:pPr indent="0" lvl="0" marL="0" rtl="0" algn="l">
              <a:lnSpc>
                <a:spcPct val="90000"/>
              </a:lnSpc>
              <a:spcBef>
                <a:spcPts val="0"/>
              </a:spcBef>
              <a:spcAft>
                <a:spcPts val="0"/>
              </a:spcAft>
              <a:buClr>
                <a:schemeClr val="dk1"/>
              </a:buClr>
              <a:buSzPct val="142857"/>
              <a:buNone/>
            </a:pPr>
            <a:r>
              <a:t/>
            </a:r>
            <a:endParaRPr/>
          </a:p>
        </p:txBody>
      </p:sp>
      <p:sp>
        <p:nvSpPr>
          <p:cNvPr id="384" name="Google Shape;384;p41"/>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385" name="Google Shape;385;p41"/>
          <p:cNvSpPr txBox="1"/>
          <p:nvPr/>
        </p:nvSpPr>
        <p:spPr>
          <a:xfrm>
            <a:off x="398979" y="3429000"/>
            <a:ext cx="11394041" cy="1679233"/>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90000"/>
              </a:lnSpc>
              <a:spcBef>
                <a:spcPts val="0"/>
              </a:spcBef>
              <a:spcAft>
                <a:spcPts val="0"/>
              </a:spcAft>
              <a:buClr>
                <a:schemeClr val="dk1"/>
              </a:buClr>
              <a:buSzPct val="142857"/>
              <a:buFont typeface="Arial"/>
              <a:buNone/>
            </a:pPr>
            <a:r>
              <a:rPr b="0" i="0" lang="en-US" sz="2800" u="none" cap="none" strike="noStrike">
                <a:solidFill>
                  <a:schemeClr val="dk1"/>
                </a:solidFill>
                <a:latin typeface="Calibri"/>
                <a:ea typeface="Calibri"/>
                <a:cs typeface="Calibri"/>
                <a:sym typeface="Calibri"/>
              </a:rPr>
              <a:t>ping -s 8972 -M dont -c 4 perfsonar-10.cv.nrao.edu (do fragment)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42857"/>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42857"/>
              <a:buFont typeface="Arial"/>
              <a:buNone/>
            </a:pPr>
            <a:r>
              <a:rPr b="0" i="0" lang="en-US" sz="2800" u="none" cap="none" strike="noStrike">
                <a:solidFill>
                  <a:schemeClr val="dk1"/>
                </a:solidFill>
                <a:latin typeface="Calibri"/>
                <a:ea typeface="Calibri"/>
                <a:cs typeface="Calibri"/>
                <a:sym typeface="Calibri"/>
              </a:rPr>
              <a:t>PING perfsonar-10.cv.nrao.edu (198.51.208.55) 8972(9000) bytes of data.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42857"/>
              <a:buFont typeface="Arial"/>
              <a:buNone/>
            </a:pPr>
            <a:r>
              <a:rPr b="0" i="0" lang="en-US" sz="2800" u="none" cap="none" strike="noStrike">
                <a:solidFill>
                  <a:schemeClr val="dk1"/>
                </a:solidFill>
                <a:latin typeface="Calibri"/>
                <a:ea typeface="Calibri"/>
                <a:cs typeface="Calibri"/>
                <a:sym typeface="Calibri"/>
              </a:rPr>
              <a:t>8980 bytes from perfsonar-10.cv.nrao.edu (198.51.208.55): icmp_seq=1 ttl=55 time=10.3 ms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42857"/>
              <a:buFont typeface="Arial"/>
              <a:buNone/>
            </a:pPr>
            <a:r>
              <a:rPr b="0" i="0" lang="en-US" sz="2800" u="none" cap="none" strike="noStrike">
                <a:solidFill>
                  <a:schemeClr val="dk1"/>
                </a:solidFill>
                <a:latin typeface="Calibri"/>
                <a:ea typeface="Calibri"/>
                <a:cs typeface="Calibri"/>
                <a:sym typeface="Calibri"/>
              </a:rPr>
              <a:t>8980 bytes from perfsonar-10.cv.nrao.edu (198.51.208.55): icmp_seq=2 ttl=55 time=10.2 ms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42857"/>
              <a:buFont typeface="Arial"/>
              <a:buNone/>
            </a:pPr>
            <a:r>
              <a:rPr b="0" i="0" lang="en-US" sz="2800" u="none" cap="none" strike="noStrike">
                <a:solidFill>
                  <a:schemeClr val="dk1"/>
                </a:solidFill>
                <a:latin typeface="Calibri"/>
                <a:ea typeface="Calibri"/>
                <a:cs typeface="Calibri"/>
                <a:sym typeface="Calibri"/>
              </a:rPr>
              <a:t>8980 bytes from perfsonar-10.cv.nrao.edu (198.51.208.55): icmp_seq=3 ttl=55 time=10.2 ms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42857"/>
              <a:buFont typeface="Arial"/>
              <a:buNone/>
            </a:pPr>
            <a:r>
              <a:rPr b="0" i="0" lang="en-US" sz="2800" u="none" cap="none" strike="noStrike">
                <a:solidFill>
                  <a:schemeClr val="dk1"/>
                </a:solidFill>
                <a:latin typeface="Calibri"/>
                <a:ea typeface="Calibri"/>
                <a:cs typeface="Calibri"/>
                <a:sym typeface="Calibri"/>
              </a:rPr>
              <a:t>8980 bytes from perfsonar-10.cv.nrao.edu (198.51.208.55): icmp_seq=4 ttl=55 time=10.2 ms</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Yeah, yeah, but what about performance??</a:t>
            </a:r>
            <a:endParaRPr/>
          </a:p>
        </p:txBody>
      </p:sp>
      <p:sp>
        <p:nvSpPr>
          <p:cNvPr id="391" name="Google Shape;391;p42"/>
          <p:cNvSpPr txBox="1"/>
          <p:nvPr>
            <p:ph idx="1" type="body"/>
          </p:nvPr>
        </p:nvSpPr>
        <p:spPr>
          <a:xfrm>
            <a:off x="398979" y="1516030"/>
            <a:ext cx="11394041" cy="200800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86486"/>
              <a:buNone/>
            </a:pPr>
            <a:r>
              <a:rPr b="1" lang="en-US" sz="3500"/>
              <a:t>Before:</a:t>
            </a:r>
            <a:endParaRPr/>
          </a:p>
          <a:p>
            <a:pPr indent="0" lvl="0" marL="0" rtl="0" algn="l">
              <a:lnSpc>
                <a:spcPct val="90000"/>
              </a:lnSpc>
              <a:spcBef>
                <a:spcPts val="0"/>
              </a:spcBef>
              <a:spcAft>
                <a:spcPts val="0"/>
              </a:spcAft>
              <a:buClr>
                <a:schemeClr val="dk1"/>
              </a:buClr>
              <a:buSzPct val="108108"/>
              <a:buNone/>
            </a:pPr>
            <a:r>
              <a:rPr lang="en-US"/>
              <a:t>pscheduler task throughput --source cpt-chpc-10g.perfsonar.ac.za --dest perfsonar-10.cv.nrao.edu</a:t>
            </a:r>
            <a:endParaRPr/>
          </a:p>
          <a:p>
            <a:pPr indent="0" lvl="0" marL="0" rtl="0" algn="l">
              <a:lnSpc>
                <a:spcPct val="90000"/>
              </a:lnSpc>
              <a:spcBef>
                <a:spcPts val="0"/>
              </a:spcBef>
              <a:spcAft>
                <a:spcPts val="0"/>
              </a:spcAft>
              <a:buClr>
                <a:schemeClr val="dk1"/>
              </a:buClr>
              <a:buSzPct val="108108"/>
              <a:buNone/>
            </a:pPr>
            <a:r>
              <a:rPr lang="en-US"/>
              <a:t>Summary</a:t>
            </a:r>
            <a:endParaRPr/>
          </a:p>
          <a:p>
            <a:pPr indent="0" lvl="0" marL="0" rtl="0" algn="l">
              <a:lnSpc>
                <a:spcPct val="90000"/>
              </a:lnSpc>
              <a:spcBef>
                <a:spcPts val="0"/>
              </a:spcBef>
              <a:spcAft>
                <a:spcPts val="0"/>
              </a:spcAft>
              <a:buClr>
                <a:schemeClr val="dk1"/>
              </a:buClr>
              <a:buSzPct val="108108"/>
              <a:buNone/>
            </a:pPr>
            <a:r>
              <a:rPr lang="en-US"/>
              <a:t>Interval       Throughput     Retransmits    Receiver Throughput</a:t>
            </a:r>
            <a:endParaRPr/>
          </a:p>
          <a:p>
            <a:pPr indent="0" lvl="0" marL="0" rtl="0" algn="l">
              <a:lnSpc>
                <a:spcPct val="90000"/>
              </a:lnSpc>
              <a:spcBef>
                <a:spcPts val="0"/>
              </a:spcBef>
              <a:spcAft>
                <a:spcPts val="0"/>
              </a:spcAft>
              <a:buClr>
                <a:schemeClr val="dk1"/>
              </a:buClr>
              <a:buSzPct val="108108"/>
              <a:buNone/>
            </a:pPr>
            <a:r>
              <a:rPr lang="en-US"/>
              <a:t>0.0 - 10.0     380.37 Kbps    	58		108.18 Kbps</a:t>
            </a:r>
            <a:endParaRPr/>
          </a:p>
          <a:p>
            <a:pPr indent="0" lvl="0" marL="0" rtl="0" algn="l">
              <a:lnSpc>
                <a:spcPct val="90000"/>
              </a:lnSpc>
              <a:spcBef>
                <a:spcPts val="0"/>
              </a:spcBef>
              <a:spcAft>
                <a:spcPts val="0"/>
              </a:spcAft>
              <a:buClr>
                <a:schemeClr val="dk1"/>
              </a:buClr>
              <a:buSzPct val="108108"/>
              <a:buNone/>
            </a:pPr>
            <a:r>
              <a:t/>
            </a:r>
            <a:endParaRPr/>
          </a:p>
        </p:txBody>
      </p:sp>
      <p:sp>
        <p:nvSpPr>
          <p:cNvPr id="392" name="Google Shape;392;p42"/>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393" name="Google Shape;393;p42"/>
          <p:cNvSpPr txBox="1"/>
          <p:nvPr/>
        </p:nvSpPr>
        <p:spPr>
          <a:xfrm>
            <a:off x="398978" y="3670938"/>
            <a:ext cx="11394041" cy="2008006"/>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Clr>
                <a:schemeClr val="dk1"/>
              </a:buClr>
              <a:buSzPct val="88119"/>
              <a:buFont typeface="Arial"/>
              <a:buNone/>
            </a:pPr>
            <a:r>
              <a:rPr b="1" i="0" lang="en-US" sz="4100" u="none" cap="none" strike="noStrike">
                <a:solidFill>
                  <a:schemeClr val="dk1"/>
                </a:solidFill>
                <a:latin typeface="Calibri"/>
                <a:ea typeface="Calibri"/>
                <a:cs typeface="Calibri"/>
                <a:sym typeface="Calibri"/>
              </a:rPr>
              <a:t>After: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03225"/>
              <a:buFont typeface="Arial"/>
              <a:buNone/>
            </a:pPr>
            <a:r>
              <a:rPr b="0" i="0" lang="en-US" sz="3500" u="none" cap="none" strike="noStrike">
                <a:solidFill>
                  <a:schemeClr val="dk1"/>
                </a:solidFill>
                <a:latin typeface="Calibri"/>
                <a:ea typeface="Calibri"/>
                <a:cs typeface="Calibri"/>
                <a:sym typeface="Calibri"/>
              </a:rPr>
              <a:t>pscheduler task throughput -t 30 --source cpt-chpc-10g.perfsonar.ac.za --dest perfsonar-10.cv.nrao.edu</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03225"/>
              <a:buFont typeface="Arial"/>
              <a:buNone/>
            </a:pPr>
            <a:r>
              <a:rPr b="0" i="0" lang="en-US" sz="3500" u="none" cap="none" strike="noStrike">
                <a:solidFill>
                  <a:schemeClr val="dk1"/>
                </a:solidFill>
                <a:latin typeface="Calibri"/>
                <a:ea typeface="Calibri"/>
                <a:cs typeface="Calibri"/>
                <a:sym typeface="Calibri"/>
              </a:rPr>
              <a:t>Summary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03225"/>
              <a:buFont typeface="Arial"/>
              <a:buNone/>
            </a:pPr>
            <a:r>
              <a:rPr b="0" i="0" lang="en-US" sz="3500" u="none" cap="none" strike="noStrike">
                <a:solidFill>
                  <a:schemeClr val="dk1"/>
                </a:solidFill>
                <a:latin typeface="Calibri"/>
                <a:ea typeface="Calibri"/>
                <a:cs typeface="Calibri"/>
                <a:sym typeface="Calibri"/>
              </a:rPr>
              <a:t>Interval       Throughput     Retransmits    Receiver Throughput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03225"/>
              <a:buFont typeface="Arial"/>
              <a:buNone/>
            </a:pPr>
            <a:r>
              <a:rPr b="0" i="0" lang="en-US" sz="3500" u="none" cap="none" strike="noStrike">
                <a:solidFill>
                  <a:schemeClr val="dk1"/>
                </a:solidFill>
                <a:latin typeface="Calibri"/>
                <a:ea typeface="Calibri"/>
                <a:cs typeface="Calibri"/>
                <a:sym typeface="Calibri"/>
              </a:rPr>
              <a:t>0.0 - 30.0     2.67 Gbps      	 0		   2.62 Gbps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29032"/>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3"/>
          <p:cNvSpPr txBox="1"/>
          <p:nvPr>
            <p:ph type="title"/>
          </p:nvPr>
        </p:nvSpPr>
        <p:spPr>
          <a:xfrm>
            <a:off x="3781486" y="401660"/>
            <a:ext cx="4629027" cy="10987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2800"/>
              <a:t>You think we need one more? </a:t>
            </a:r>
            <a:br>
              <a:rPr lang="en-US" sz="2800"/>
            </a:br>
            <a:r>
              <a:rPr lang="en-US" sz="2800"/>
              <a:t>You think we need one more.</a:t>
            </a:r>
            <a:endParaRPr sz="2800"/>
          </a:p>
        </p:txBody>
      </p:sp>
      <p:sp>
        <p:nvSpPr>
          <p:cNvPr id="399" name="Google Shape;399;p43"/>
          <p:cNvSpPr txBox="1"/>
          <p:nvPr>
            <p:ph idx="1" type="body"/>
          </p:nvPr>
        </p:nvSpPr>
        <p:spPr>
          <a:xfrm>
            <a:off x="1895061" y="4589464"/>
            <a:ext cx="9452389" cy="14940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None/>
            </a:pPr>
            <a:r>
              <a:t/>
            </a:r>
            <a:endParaRPr/>
          </a:p>
          <a:p>
            <a:pPr indent="0" lvl="0" marL="0" rtl="0" algn="l">
              <a:lnSpc>
                <a:spcPct val="90000"/>
              </a:lnSpc>
              <a:spcBef>
                <a:spcPts val="1000"/>
              </a:spcBef>
              <a:spcAft>
                <a:spcPts val="0"/>
              </a:spcAft>
              <a:buClr>
                <a:srgbClr val="595959"/>
              </a:buClr>
              <a:buSzPts val="3200"/>
              <a:buNone/>
            </a:pPr>
            <a:r>
              <a:t/>
            </a:r>
            <a:endParaRPr/>
          </a:p>
        </p:txBody>
      </p:sp>
      <p:sp>
        <p:nvSpPr>
          <p:cNvPr id="400" name="Google Shape;400;p43"/>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descr="A person and person in a car&#10;&#10;Description automatically generated with low confidence" id="401" name="Google Shape;401;p43"/>
          <p:cNvPicPr preferRelativeResize="0"/>
          <p:nvPr/>
        </p:nvPicPr>
        <p:blipFill rotWithShape="1">
          <a:blip r:embed="rId3">
            <a:alphaModFix/>
          </a:blip>
          <a:srcRect b="0" l="0" r="0" t="0"/>
          <a:stretch/>
        </p:blipFill>
        <p:spPr>
          <a:xfrm>
            <a:off x="1838754" y="1613804"/>
            <a:ext cx="8969104" cy="3622677"/>
          </a:xfrm>
          <a:prstGeom prst="rect">
            <a:avLst/>
          </a:prstGeom>
          <a:noFill/>
          <a:ln>
            <a:noFill/>
          </a:ln>
        </p:spPr>
      </p:pic>
      <p:sp>
        <p:nvSpPr>
          <p:cNvPr id="402" name="Google Shape;402;p43"/>
          <p:cNvSpPr txBox="1"/>
          <p:nvPr/>
        </p:nvSpPr>
        <p:spPr>
          <a:xfrm>
            <a:off x="3990094" y="5513590"/>
            <a:ext cx="4211809" cy="51961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6000"/>
              <a:buFont typeface="Calibri"/>
              <a:buNone/>
            </a:pPr>
            <a:r>
              <a:rPr b="1" i="0" lang="en-US" sz="2800" u="none" cap="none" strike="noStrike">
                <a:solidFill>
                  <a:schemeClr val="dk1"/>
                </a:solidFill>
                <a:latin typeface="Calibri"/>
                <a:ea typeface="Calibri"/>
                <a:cs typeface="Calibri"/>
                <a:sym typeface="Calibri"/>
              </a:rPr>
              <a:t>Alright. We’ll do one more.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4"/>
          <p:cNvSpPr txBox="1"/>
          <p:nvPr>
            <p:ph type="title"/>
          </p:nvPr>
        </p:nvSpPr>
        <p:spPr>
          <a:xfrm>
            <a:off x="838201" y="365125"/>
            <a:ext cx="9168828" cy="1325563"/>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lang="en-US"/>
              <a:t>City College of New York (CCNY) to</a:t>
            </a:r>
            <a:br>
              <a:rPr lang="en-US"/>
            </a:br>
            <a:r>
              <a:rPr lang="en-US"/>
              <a:t>Kyutech Institute (JGN)</a:t>
            </a:r>
            <a:endParaRPr/>
          </a:p>
        </p:txBody>
      </p:sp>
      <p:sp>
        <p:nvSpPr>
          <p:cNvPr id="408" name="Google Shape;408;p44"/>
          <p:cNvSpPr txBox="1"/>
          <p:nvPr>
            <p:ph idx="1" type="body"/>
          </p:nvPr>
        </p:nvSpPr>
        <p:spPr>
          <a:xfrm>
            <a:off x="301544" y="1690689"/>
            <a:ext cx="4059673" cy="3505615"/>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0"/>
              </a:spcBef>
              <a:spcAft>
                <a:spcPts val="0"/>
              </a:spcAft>
              <a:buSzPts val="2100"/>
              <a:buNone/>
            </a:pPr>
            <a:r>
              <a:rPr lang="en-US" sz="3200"/>
              <a:t>Reported asymmetric, poor performance across GRE tunnel</a:t>
            </a:r>
            <a:endParaRPr sz="3200"/>
          </a:p>
          <a:p>
            <a:pPr indent="-228594" lvl="1" marL="685783" rtl="0" algn="l">
              <a:lnSpc>
                <a:spcPct val="90000"/>
              </a:lnSpc>
              <a:spcBef>
                <a:spcPts val="500"/>
              </a:spcBef>
              <a:spcAft>
                <a:spcPts val="0"/>
              </a:spcAft>
              <a:buSzPts val="1800"/>
              <a:buChar char="•"/>
            </a:pPr>
            <a:r>
              <a:rPr lang="en-US" sz="2667"/>
              <a:t>JGN 🡪 CCNY (TCP)</a:t>
            </a:r>
            <a:endParaRPr/>
          </a:p>
          <a:p>
            <a:pPr indent="-228594" lvl="2" marL="1142971" rtl="0" algn="l">
              <a:lnSpc>
                <a:spcPct val="90000"/>
              </a:lnSpc>
              <a:spcBef>
                <a:spcPts val="500"/>
              </a:spcBef>
              <a:spcAft>
                <a:spcPts val="0"/>
              </a:spcAft>
              <a:buSzPts val="1500"/>
              <a:buChar char="•"/>
            </a:pPr>
            <a:r>
              <a:rPr lang="en-US" sz="2400"/>
              <a:t>No packet loss</a:t>
            </a:r>
            <a:endParaRPr/>
          </a:p>
          <a:p>
            <a:pPr indent="-228594" lvl="2" marL="1142971" rtl="0" algn="l">
              <a:lnSpc>
                <a:spcPct val="90000"/>
              </a:lnSpc>
              <a:spcBef>
                <a:spcPts val="500"/>
              </a:spcBef>
              <a:spcAft>
                <a:spcPts val="0"/>
              </a:spcAft>
              <a:buSzPts val="1500"/>
              <a:buChar char="•"/>
            </a:pPr>
            <a:r>
              <a:rPr lang="en-US" sz="2400"/>
              <a:t>79Mbps throughput</a:t>
            </a:r>
            <a:endParaRPr/>
          </a:p>
          <a:p>
            <a:pPr indent="-228594" lvl="1" marL="685783" rtl="0" algn="l">
              <a:lnSpc>
                <a:spcPct val="90000"/>
              </a:lnSpc>
              <a:spcBef>
                <a:spcPts val="500"/>
              </a:spcBef>
              <a:spcAft>
                <a:spcPts val="0"/>
              </a:spcAft>
              <a:buSzPts val="1800"/>
              <a:buChar char="•"/>
            </a:pPr>
            <a:r>
              <a:rPr lang="en-US" sz="2667"/>
              <a:t>CCNY🡪 JGN (TCP)</a:t>
            </a:r>
            <a:endParaRPr/>
          </a:p>
          <a:p>
            <a:pPr indent="-228594" lvl="2" marL="1142971" rtl="0" algn="l">
              <a:lnSpc>
                <a:spcPct val="90000"/>
              </a:lnSpc>
              <a:spcBef>
                <a:spcPts val="500"/>
              </a:spcBef>
              <a:spcAft>
                <a:spcPts val="0"/>
              </a:spcAft>
              <a:buSzPts val="1500"/>
              <a:buChar char="•"/>
            </a:pPr>
            <a:r>
              <a:rPr lang="en-US" sz="2400">
                <a:solidFill>
                  <a:srgbClr val="FF0000"/>
                </a:solidFill>
              </a:rPr>
              <a:t>0.082%</a:t>
            </a:r>
            <a:r>
              <a:rPr lang="en-US" sz="2400"/>
              <a:t> packet loss</a:t>
            </a:r>
            <a:endParaRPr/>
          </a:p>
          <a:p>
            <a:pPr indent="-228594" lvl="2" marL="1142971" rtl="0" algn="l">
              <a:lnSpc>
                <a:spcPct val="90000"/>
              </a:lnSpc>
              <a:spcBef>
                <a:spcPts val="500"/>
              </a:spcBef>
              <a:spcAft>
                <a:spcPts val="0"/>
              </a:spcAft>
              <a:buSzPts val="1500"/>
              <a:buChar char="•"/>
            </a:pPr>
            <a:r>
              <a:rPr lang="en-US" sz="2400">
                <a:solidFill>
                  <a:srgbClr val="FF0000"/>
                </a:solidFill>
              </a:rPr>
              <a:t>8Mbps</a:t>
            </a:r>
            <a:r>
              <a:rPr lang="en-US" sz="2400"/>
              <a:t> throughput</a:t>
            </a:r>
            <a:endParaRPr/>
          </a:p>
          <a:p>
            <a:pPr indent="0" lvl="1" marL="304792" rtl="0" algn="l">
              <a:lnSpc>
                <a:spcPct val="90000"/>
              </a:lnSpc>
              <a:spcBef>
                <a:spcPts val="500"/>
              </a:spcBef>
              <a:spcAft>
                <a:spcPts val="0"/>
              </a:spcAft>
              <a:buSzPts val="1500"/>
              <a:buNone/>
            </a:pPr>
            <a:r>
              <a:t/>
            </a:r>
            <a:endParaRPr/>
          </a:p>
        </p:txBody>
      </p:sp>
      <p:sp>
        <p:nvSpPr>
          <p:cNvPr id="409" name="Google Shape;409;p44"/>
          <p:cNvSpPr txBox="1"/>
          <p:nvPr>
            <p:ph idx="11" type="ftr"/>
          </p:nvPr>
        </p:nvSpPr>
        <p:spPr>
          <a:xfrm>
            <a:off x="3365215" y="6288066"/>
            <a:ext cx="4114800" cy="365125"/>
          </a:xfrm>
          <a:prstGeom prst="rect">
            <a:avLst/>
          </a:prstGeom>
          <a:noFill/>
          <a:ln>
            <a:noFill/>
          </a:ln>
        </p:spPr>
        <p:txBody>
          <a:bodyPr anchorCtr="0" anchor="ctr" bIns="60925" lIns="121900" spcFirstLastPara="1" rIns="121900" wrap="square" tIns="60925">
            <a:noAutofit/>
          </a:bodyPr>
          <a:lstStyle/>
          <a:p>
            <a:pPr indent="0" lvl="0" marL="0" rtl="0" algn="ctr">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410" name="Google Shape;410;p44"/>
          <p:cNvPicPr preferRelativeResize="0"/>
          <p:nvPr/>
        </p:nvPicPr>
        <p:blipFill rotWithShape="1">
          <a:blip r:embed="rId3">
            <a:alphaModFix/>
          </a:blip>
          <a:srcRect b="0" l="0" r="0" t="0"/>
          <a:stretch/>
        </p:blipFill>
        <p:spPr>
          <a:xfrm>
            <a:off x="4361216" y="2107099"/>
            <a:ext cx="6992584" cy="3007131"/>
          </a:xfrm>
          <a:prstGeom prst="rect">
            <a:avLst/>
          </a:prstGeom>
          <a:noFill/>
          <a:ln>
            <a:noFill/>
          </a:ln>
        </p:spPr>
      </p:pic>
      <p:sp>
        <p:nvSpPr>
          <p:cNvPr id="411" name="Google Shape;411;p44"/>
          <p:cNvSpPr txBox="1"/>
          <p:nvPr/>
        </p:nvSpPr>
        <p:spPr>
          <a:xfrm>
            <a:off x="617741" y="5530641"/>
            <a:ext cx="11105337" cy="605652"/>
          </a:xfrm>
          <a:prstGeom prst="rect">
            <a:avLst/>
          </a:prstGeom>
          <a:noFill/>
          <a:ln>
            <a:noFill/>
          </a:ln>
        </p:spPr>
        <p:txBody>
          <a:bodyPr anchorCtr="0" anchor="t" bIns="60925" lIns="121900" spcFirstLastPara="1" rIns="121900" wrap="square" tIns="60925">
            <a:noAutofit/>
          </a:bodyPr>
          <a:lstStyle/>
          <a:p>
            <a:pPr indent="0" lvl="0" marL="0" marR="0" rtl="0" algn="l">
              <a:lnSpc>
                <a:spcPct val="90000"/>
              </a:lnSpc>
              <a:spcBef>
                <a:spcPts val="0"/>
              </a:spcBef>
              <a:spcAft>
                <a:spcPts val="0"/>
              </a:spcAft>
              <a:buClr>
                <a:schemeClr val="dk1"/>
              </a:buClr>
              <a:buSzPts val="2100"/>
              <a:buFont typeface="Arial"/>
              <a:buNone/>
            </a:pPr>
            <a:r>
              <a:rPr b="0" i="0" lang="en-US" sz="2667" u="none" cap="none" strike="noStrike">
                <a:solidFill>
                  <a:schemeClr val="dk1"/>
                </a:solidFill>
                <a:latin typeface="Calibri"/>
                <a:ea typeface="Calibri"/>
                <a:cs typeface="Calibri"/>
                <a:sym typeface="Calibri"/>
              </a:rPr>
              <a:t>Tested UDP performance, however, was symmetric at 90Mbps either direction</a:t>
            </a:r>
            <a:endParaRPr b="0" i="0" sz="1400" u="none" cap="none" strike="noStrike">
              <a:solidFill>
                <a:srgbClr val="000000"/>
              </a:solidFill>
              <a:latin typeface="Arial"/>
              <a:ea typeface="Arial"/>
              <a:cs typeface="Arial"/>
              <a:sym typeface="Arial"/>
            </a:endParaRPr>
          </a:p>
        </p:txBody>
      </p:sp>
      <p:sp>
        <p:nvSpPr>
          <p:cNvPr id="412" name="Google Shape;412;p44"/>
          <p:cNvSpPr/>
          <p:nvPr/>
        </p:nvSpPr>
        <p:spPr>
          <a:xfrm>
            <a:off x="4449559" y="4306650"/>
            <a:ext cx="125047" cy="131001"/>
          </a:xfrm>
          <a:prstGeom prst="ellipse">
            <a:avLst/>
          </a:prstGeom>
          <a:solidFill>
            <a:schemeClr val="dk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13" name="Google Shape;413;p44"/>
          <p:cNvSpPr/>
          <p:nvPr/>
        </p:nvSpPr>
        <p:spPr>
          <a:xfrm>
            <a:off x="10946750" y="3936722"/>
            <a:ext cx="125047" cy="131001"/>
          </a:xfrm>
          <a:prstGeom prst="ellipse">
            <a:avLst/>
          </a:prstGeom>
          <a:solidFill>
            <a:schemeClr val="dk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14" name="Google Shape;414;p44"/>
          <p:cNvSpPr txBox="1"/>
          <p:nvPr/>
        </p:nvSpPr>
        <p:spPr>
          <a:xfrm>
            <a:off x="4512081" y="4252455"/>
            <a:ext cx="1781908" cy="9131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1" i="0" lang="en-US" sz="2667" u="none" cap="none" strike="noStrike">
                <a:solidFill>
                  <a:schemeClr val="dk1"/>
                </a:solidFill>
                <a:latin typeface="Calibri"/>
                <a:ea typeface="Calibri"/>
                <a:cs typeface="Calibri"/>
                <a:sym typeface="Calibri"/>
              </a:rPr>
              <a:t>Kyutech Institute</a:t>
            </a:r>
            <a:endParaRPr b="1" i="0" sz="2667" u="none" cap="none" strike="noStrike">
              <a:solidFill>
                <a:srgbClr val="000000"/>
              </a:solidFill>
              <a:latin typeface="Arial"/>
              <a:ea typeface="Arial"/>
              <a:cs typeface="Arial"/>
              <a:sym typeface="Arial"/>
            </a:endParaRPr>
          </a:p>
        </p:txBody>
      </p:sp>
      <p:sp>
        <p:nvSpPr>
          <p:cNvPr id="415" name="Google Shape;415;p44"/>
          <p:cNvSpPr txBox="1"/>
          <p:nvPr/>
        </p:nvSpPr>
        <p:spPr>
          <a:xfrm>
            <a:off x="10442005" y="4002881"/>
            <a:ext cx="1193148" cy="5027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1" i="0" lang="en-US" sz="2667" u="none" cap="none" strike="noStrike">
                <a:solidFill>
                  <a:schemeClr val="dk1"/>
                </a:solidFill>
                <a:latin typeface="Calibri"/>
                <a:ea typeface="Calibri"/>
                <a:cs typeface="Calibri"/>
                <a:sym typeface="Calibri"/>
              </a:rPr>
              <a:t>CCNY</a:t>
            </a:r>
            <a:endParaRPr b="1" i="0" sz="2667"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5"/>
          <p:cNvSpPr txBox="1"/>
          <p:nvPr>
            <p:ph type="title"/>
          </p:nvPr>
        </p:nvSpPr>
        <p:spPr>
          <a:xfrm>
            <a:off x="838201" y="365125"/>
            <a:ext cx="8123441" cy="1325563"/>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b="0" lang="en-US"/>
              <a:t>Initial troubleshooting</a:t>
            </a:r>
            <a:endParaRPr/>
          </a:p>
        </p:txBody>
      </p:sp>
      <p:sp>
        <p:nvSpPr>
          <p:cNvPr id="421" name="Google Shape;421;p45"/>
          <p:cNvSpPr txBox="1"/>
          <p:nvPr>
            <p:ph idx="1" type="body"/>
          </p:nvPr>
        </p:nvSpPr>
        <p:spPr>
          <a:xfrm>
            <a:off x="617740" y="1690688"/>
            <a:ext cx="3769296" cy="4503517"/>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0"/>
              </a:spcBef>
              <a:spcAft>
                <a:spcPts val="0"/>
              </a:spcAft>
              <a:buSzPts val="2100"/>
              <a:buNone/>
            </a:pPr>
            <a:r>
              <a:rPr lang="en-US"/>
              <a:t>Used perfSONAR nodes along the path to test to closest open node available-at ManLan.</a:t>
            </a:r>
            <a:endParaRPr/>
          </a:p>
          <a:p>
            <a:pPr indent="0" lvl="0" marL="0" rtl="0" algn="l">
              <a:lnSpc>
                <a:spcPct val="90000"/>
              </a:lnSpc>
              <a:spcBef>
                <a:spcPts val="0"/>
              </a:spcBef>
              <a:spcAft>
                <a:spcPts val="0"/>
              </a:spcAft>
              <a:buSzPts val="2100"/>
              <a:buNone/>
            </a:pPr>
            <a:r>
              <a:t/>
            </a:r>
            <a:endParaRPr/>
          </a:p>
          <a:p>
            <a:pPr indent="0" lvl="0" marL="0" rtl="0" algn="l">
              <a:lnSpc>
                <a:spcPct val="90000"/>
              </a:lnSpc>
              <a:spcBef>
                <a:spcPts val="0"/>
              </a:spcBef>
              <a:spcAft>
                <a:spcPts val="0"/>
              </a:spcAft>
              <a:buSzPts val="2100"/>
              <a:buNone/>
            </a:pPr>
            <a:r>
              <a:rPr lang="en-US"/>
              <a:t>Nodes located at</a:t>
            </a:r>
            <a:endParaRPr/>
          </a:p>
          <a:p>
            <a:pPr indent="-76198" lvl="0" marL="76198" rtl="0" algn="l">
              <a:lnSpc>
                <a:spcPct val="90000"/>
              </a:lnSpc>
              <a:spcBef>
                <a:spcPts val="500"/>
              </a:spcBef>
              <a:spcAft>
                <a:spcPts val="0"/>
              </a:spcAft>
              <a:buSzPts val="1800"/>
              <a:buChar char="•"/>
            </a:pPr>
            <a:r>
              <a:rPr lang="en-US"/>
              <a:t>APAN/Tokyo</a:t>
            </a:r>
            <a:endParaRPr/>
          </a:p>
          <a:p>
            <a:pPr indent="-76198" lvl="0" marL="76198" rtl="0" algn="l">
              <a:lnSpc>
                <a:spcPct val="90000"/>
              </a:lnSpc>
              <a:spcBef>
                <a:spcPts val="500"/>
              </a:spcBef>
              <a:spcAft>
                <a:spcPts val="0"/>
              </a:spcAft>
              <a:buSzPts val="1800"/>
              <a:buChar char="•"/>
            </a:pPr>
            <a:r>
              <a:rPr lang="en-US"/>
              <a:t>TransPAC/Seattle</a:t>
            </a:r>
            <a:endParaRPr/>
          </a:p>
          <a:p>
            <a:pPr indent="-76198" lvl="0" marL="76198" rtl="0" algn="l">
              <a:lnSpc>
                <a:spcPct val="90000"/>
              </a:lnSpc>
              <a:spcBef>
                <a:spcPts val="500"/>
              </a:spcBef>
              <a:spcAft>
                <a:spcPts val="0"/>
              </a:spcAft>
              <a:buSzPts val="1800"/>
              <a:buChar char="•"/>
            </a:pPr>
            <a:r>
              <a:rPr lang="en-US"/>
              <a:t>Internet2/Chicago</a:t>
            </a:r>
            <a:endParaRPr/>
          </a:p>
          <a:p>
            <a:pPr indent="-76198" lvl="0" marL="76198" rtl="0" algn="l">
              <a:lnSpc>
                <a:spcPct val="90000"/>
              </a:lnSpc>
              <a:spcBef>
                <a:spcPts val="500"/>
              </a:spcBef>
              <a:spcAft>
                <a:spcPts val="0"/>
              </a:spcAft>
              <a:buSzPts val="1800"/>
              <a:buChar char="•"/>
            </a:pPr>
            <a:r>
              <a:rPr lang="en-US"/>
              <a:t>NEAAR/ManLan</a:t>
            </a:r>
            <a:endParaRPr/>
          </a:p>
          <a:p>
            <a:pPr indent="-114292" lvl="1" marL="685783" rtl="0" algn="l">
              <a:lnSpc>
                <a:spcPct val="90000"/>
              </a:lnSpc>
              <a:spcBef>
                <a:spcPts val="500"/>
              </a:spcBef>
              <a:spcAft>
                <a:spcPts val="0"/>
              </a:spcAft>
              <a:buSzPts val="1800"/>
              <a:buNone/>
            </a:pPr>
            <a:r>
              <a:t/>
            </a:r>
            <a:endParaRPr/>
          </a:p>
          <a:p>
            <a:pPr indent="0" lvl="2" marL="914377" rtl="0" algn="l">
              <a:lnSpc>
                <a:spcPct val="90000"/>
              </a:lnSpc>
              <a:spcBef>
                <a:spcPts val="500"/>
              </a:spcBef>
              <a:spcAft>
                <a:spcPts val="0"/>
              </a:spcAft>
              <a:buSzPts val="1500"/>
              <a:buNone/>
            </a:pPr>
            <a:r>
              <a:t/>
            </a:r>
            <a:endParaRPr/>
          </a:p>
        </p:txBody>
      </p:sp>
      <p:sp>
        <p:nvSpPr>
          <p:cNvPr id="422" name="Google Shape;422;p45"/>
          <p:cNvSpPr txBox="1"/>
          <p:nvPr>
            <p:ph idx="11" type="ftr"/>
          </p:nvPr>
        </p:nvSpPr>
        <p:spPr>
          <a:xfrm>
            <a:off x="3420138" y="6310311"/>
            <a:ext cx="4114800" cy="365125"/>
          </a:xfrm>
          <a:prstGeom prst="rect">
            <a:avLst/>
          </a:prstGeom>
          <a:noFill/>
          <a:ln>
            <a:noFill/>
          </a:ln>
        </p:spPr>
        <p:txBody>
          <a:bodyPr anchorCtr="0" anchor="ctr" bIns="60925" lIns="121900" spcFirstLastPara="1" rIns="121900" wrap="square" tIns="60925">
            <a:noAutofit/>
          </a:bodyPr>
          <a:lstStyle/>
          <a:p>
            <a:pPr indent="0" lvl="0" marL="0" rtl="0" algn="ctr">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423" name="Google Shape;423;p45"/>
          <p:cNvSpPr txBox="1"/>
          <p:nvPr/>
        </p:nvSpPr>
        <p:spPr>
          <a:xfrm>
            <a:off x="4518330" y="4375330"/>
            <a:ext cx="7248367" cy="1465489"/>
          </a:xfrm>
          <a:prstGeom prst="rect">
            <a:avLst/>
          </a:prstGeom>
          <a:solidFill>
            <a:schemeClr val="lt1"/>
          </a:solidFill>
          <a:ln>
            <a:noFill/>
          </a:ln>
        </p:spPr>
        <p:txBody>
          <a:bodyPr anchorCtr="0" anchor="t" bIns="60925" lIns="121900" spcFirstLastPara="1" rIns="121900" wrap="square" tIns="60925">
            <a:noAutofit/>
          </a:bodyPr>
          <a:lstStyle/>
          <a:p>
            <a:pPr indent="0" lvl="0" marL="0" marR="0" rtl="0" algn="l">
              <a:lnSpc>
                <a:spcPct val="90000"/>
              </a:lnSpc>
              <a:spcBef>
                <a:spcPts val="0"/>
              </a:spcBef>
              <a:spcAft>
                <a:spcPts val="0"/>
              </a:spcAft>
              <a:buClr>
                <a:schemeClr val="dk1"/>
              </a:buClr>
              <a:buSzPts val="2100"/>
              <a:buFont typeface="Arial"/>
              <a:buNone/>
            </a:pPr>
            <a:r>
              <a:rPr b="0" i="0" lang="en-US" sz="3200" u="none" cap="none" strike="noStrike">
                <a:solidFill>
                  <a:schemeClr val="dk1"/>
                </a:solidFill>
                <a:latin typeface="Calibri"/>
                <a:ea typeface="Calibri"/>
                <a:cs typeface="Calibri"/>
                <a:sym typeface="Calibri"/>
              </a:rPr>
              <a:t>Testing to NYC showed good performance and no packet loss- indicating problem was likely within CCNY</a:t>
            </a:r>
            <a:endParaRPr b="0" i="0" sz="1400" u="none" cap="none" strike="noStrike">
              <a:solidFill>
                <a:srgbClr val="000000"/>
              </a:solidFill>
              <a:latin typeface="Arial"/>
              <a:ea typeface="Arial"/>
              <a:cs typeface="Arial"/>
              <a:sym typeface="Arial"/>
            </a:endParaRPr>
          </a:p>
          <a:p>
            <a:pPr indent="0" lvl="2" marL="914377" marR="0" rtl="0" algn="l">
              <a:lnSpc>
                <a:spcPct val="90000"/>
              </a:lnSpc>
              <a:spcBef>
                <a:spcPts val="375"/>
              </a:spcBef>
              <a:spcAft>
                <a:spcPts val="0"/>
              </a:spcAft>
              <a:buClr>
                <a:schemeClr val="dk1"/>
              </a:buClr>
              <a:buSzPts val="1500"/>
              <a:buFont typeface="Arial"/>
              <a:buNone/>
            </a:pPr>
            <a:r>
              <a:t/>
            </a:r>
            <a:endParaRPr b="0" i="0" sz="2133" u="none" cap="none" strike="noStrike">
              <a:solidFill>
                <a:schemeClr val="dk1"/>
              </a:solidFill>
              <a:latin typeface="Calibri"/>
              <a:ea typeface="Calibri"/>
              <a:cs typeface="Calibri"/>
              <a:sym typeface="Calibri"/>
            </a:endParaRPr>
          </a:p>
        </p:txBody>
      </p:sp>
      <p:pic>
        <p:nvPicPr>
          <p:cNvPr id="424" name="Google Shape;424;p45"/>
          <p:cNvPicPr preferRelativeResize="0"/>
          <p:nvPr/>
        </p:nvPicPr>
        <p:blipFill rotWithShape="1">
          <a:blip r:embed="rId3">
            <a:alphaModFix/>
          </a:blip>
          <a:srcRect b="483" l="-782" r="782" t="27974"/>
          <a:stretch/>
        </p:blipFill>
        <p:spPr>
          <a:xfrm>
            <a:off x="4463660" y="2224041"/>
            <a:ext cx="6992584" cy="2151289"/>
          </a:xfrm>
          <a:prstGeom prst="rect">
            <a:avLst/>
          </a:prstGeom>
          <a:noFill/>
          <a:ln>
            <a:noFill/>
          </a:ln>
        </p:spPr>
      </p:pic>
      <p:sp>
        <p:nvSpPr>
          <p:cNvPr id="425" name="Google Shape;425;p45"/>
          <p:cNvSpPr txBox="1"/>
          <p:nvPr/>
        </p:nvSpPr>
        <p:spPr>
          <a:xfrm>
            <a:off x="4631281" y="3570647"/>
            <a:ext cx="1000369" cy="379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1" i="0" lang="en-US" sz="1867" u="none" cap="none" strike="noStrike">
                <a:solidFill>
                  <a:srgbClr val="000000"/>
                </a:solidFill>
                <a:latin typeface="Arial"/>
                <a:ea typeface="Arial"/>
                <a:cs typeface="Arial"/>
                <a:sym typeface="Arial"/>
              </a:rPr>
              <a:t>APAN</a:t>
            </a:r>
            <a:endParaRPr b="0" i="0" sz="1400" u="none" cap="none" strike="noStrike">
              <a:solidFill>
                <a:srgbClr val="000000"/>
              </a:solidFill>
              <a:latin typeface="Arial"/>
              <a:ea typeface="Arial"/>
              <a:cs typeface="Arial"/>
              <a:sym typeface="Arial"/>
            </a:endParaRPr>
          </a:p>
        </p:txBody>
      </p:sp>
      <p:sp>
        <p:nvSpPr>
          <p:cNvPr id="426" name="Google Shape;426;p45"/>
          <p:cNvSpPr txBox="1"/>
          <p:nvPr/>
        </p:nvSpPr>
        <p:spPr>
          <a:xfrm>
            <a:off x="7444998" y="2855242"/>
            <a:ext cx="1395029" cy="379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1" i="0" lang="en-US" sz="1867" u="none" cap="none" strike="noStrike">
                <a:solidFill>
                  <a:srgbClr val="000000"/>
                </a:solidFill>
                <a:latin typeface="Arial"/>
                <a:ea typeface="Arial"/>
                <a:cs typeface="Arial"/>
                <a:sym typeface="Arial"/>
              </a:rPr>
              <a:t>TransPAC</a:t>
            </a:r>
            <a:endParaRPr b="1" i="0" sz="1867" u="none" cap="none" strike="noStrike">
              <a:solidFill>
                <a:srgbClr val="000000"/>
              </a:solidFill>
              <a:latin typeface="Arial"/>
              <a:ea typeface="Arial"/>
              <a:cs typeface="Arial"/>
              <a:sym typeface="Arial"/>
            </a:endParaRPr>
          </a:p>
        </p:txBody>
      </p:sp>
      <p:sp>
        <p:nvSpPr>
          <p:cNvPr id="427" name="Google Shape;427;p45"/>
          <p:cNvSpPr txBox="1"/>
          <p:nvPr/>
        </p:nvSpPr>
        <p:spPr>
          <a:xfrm>
            <a:off x="9123357" y="3127139"/>
            <a:ext cx="1284312" cy="379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1" i="0" lang="en-US" sz="1867" u="none" cap="none" strike="noStrike">
                <a:solidFill>
                  <a:srgbClr val="000000"/>
                </a:solidFill>
                <a:latin typeface="Arial"/>
                <a:ea typeface="Arial"/>
                <a:cs typeface="Arial"/>
                <a:sym typeface="Arial"/>
              </a:rPr>
              <a:t>Internet2</a:t>
            </a:r>
            <a:endParaRPr b="0" i="0" sz="1400" u="none" cap="none" strike="noStrike">
              <a:solidFill>
                <a:srgbClr val="000000"/>
              </a:solidFill>
              <a:latin typeface="Arial"/>
              <a:ea typeface="Arial"/>
              <a:cs typeface="Arial"/>
              <a:sym typeface="Arial"/>
            </a:endParaRPr>
          </a:p>
        </p:txBody>
      </p:sp>
      <p:sp>
        <p:nvSpPr>
          <p:cNvPr id="428" name="Google Shape;428;p45"/>
          <p:cNvSpPr txBox="1"/>
          <p:nvPr/>
        </p:nvSpPr>
        <p:spPr>
          <a:xfrm>
            <a:off x="11152099" y="3299685"/>
            <a:ext cx="1284312" cy="379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1" i="0" lang="en-US" sz="1867" u="none" cap="none" strike="noStrike">
                <a:solidFill>
                  <a:srgbClr val="000000"/>
                </a:solidFill>
                <a:latin typeface="Arial"/>
                <a:ea typeface="Arial"/>
                <a:cs typeface="Arial"/>
                <a:sym typeface="Arial"/>
              </a:rPr>
              <a:t>NEAAR</a:t>
            </a:r>
            <a:endParaRPr b="0" i="0" sz="1400" u="none" cap="none" strike="noStrike">
              <a:solidFill>
                <a:srgbClr val="000000"/>
              </a:solidFill>
              <a:latin typeface="Arial"/>
              <a:ea typeface="Arial"/>
              <a:cs typeface="Arial"/>
              <a:sym typeface="Arial"/>
            </a:endParaRPr>
          </a:p>
        </p:txBody>
      </p:sp>
      <p:pic>
        <p:nvPicPr>
          <p:cNvPr descr="Icon&#10;&#10;Description automatically generated" id="429" name="Google Shape;429;p45"/>
          <p:cNvPicPr preferRelativeResize="0"/>
          <p:nvPr/>
        </p:nvPicPr>
        <p:blipFill rotWithShape="1">
          <a:blip r:embed="rId4">
            <a:alphaModFix/>
          </a:blip>
          <a:srcRect b="0" l="0" r="0" t="0"/>
          <a:stretch/>
        </p:blipFill>
        <p:spPr>
          <a:xfrm>
            <a:off x="4449983" y="3442603"/>
            <a:ext cx="333229" cy="333229"/>
          </a:xfrm>
          <a:prstGeom prst="rect">
            <a:avLst/>
          </a:prstGeom>
          <a:noFill/>
          <a:ln>
            <a:noFill/>
          </a:ln>
        </p:spPr>
      </p:pic>
      <p:pic>
        <p:nvPicPr>
          <p:cNvPr descr="Icon&#10;&#10;Description automatically generated" id="430" name="Google Shape;430;p45"/>
          <p:cNvPicPr preferRelativeResize="0"/>
          <p:nvPr/>
        </p:nvPicPr>
        <p:blipFill rotWithShape="1">
          <a:blip r:embed="rId4">
            <a:alphaModFix/>
          </a:blip>
          <a:srcRect b="0" l="0" r="0" t="0"/>
          <a:stretch/>
        </p:blipFill>
        <p:spPr>
          <a:xfrm>
            <a:off x="8687090" y="2770236"/>
            <a:ext cx="333229" cy="333229"/>
          </a:xfrm>
          <a:prstGeom prst="rect">
            <a:avLst/>
          </a:prstGeom>
          <a:noFill/>
          <a:ln>
            <a:noFill/>
          </a:ln>
        </p:spPr>
      </p:pic>
      <p:pic>
        <p:nvPicPr>
          <p:cNvPr descr="Icon&#10;&#10;Description automatically generated" id="431" name="Google Shape;431;p45"/>
          <p:cNvPicPr preferRelativeResize="0"/>
          <p:nvPr/>
        </p:nvPicPr>
        <p:blipFill rotWithShape="1">
          <a:blip r:embed="rId4">
            <a:alphaModFix/>
          </a:blip>
          <a:srcRect b="0" l="0" r="0" t="0"/>
          <a:stretch/>
        </p:blipFill>
        <p:spPr>
          <a:xfrm>
            <a:off x="10241055" y="3074271"/>
            <a:ext cx="333229" cy="333229"/>
          </a:xfrm>
          <a:prstGeom prst="rect">
            <a:avLst/>
          </a:prstGeom>
          <a:noFill/>
          <a:ln>
            <a:noFill/>
          </a:ln>
        </p:spPr>
      </p:pic>
      <p:pic>
        <p:nvPicPr>
          <p:cNvPr descr="Icon&#10;&#10;Description automatically generated" id="432" name="Google Shape;432;p45"/>
          <p:cNvPicPr preferRelativeResize="0"/>
          <p:nvPr/>
        </p:nvPicPr>
        <p:blipFill rotWithShape="1">
          <a:blip r:embed="rId4">
            <a:alphaModFix/>
          </a:blip>
          <a:srcRect b="0" l="0" r="0" t="0"/>
          <a:stretch/>
        </p:blipFill>
        <p:spPr>
          <a:xfrm>
            <a:off x="11017655" y="3112876"/>
            <a:ext cx="333229" cy="33322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6"/>
          <p:cNvSpPr txBox="1"/>
          <p:nvPr>
            <p:ph type="title"/>
          </p:nvPr>
        </p:nvSpPr>
        <p:spPr>
          <a:xfrm>
            <a:off x="838201" y="365125"/>
            <a:ext cx="8123441" cy="1325563"/>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b="0" lang="en-US"/>
              <a:t>Internal troubleshooting</a:t>
            </a:r>
            <a:endParaRPr/>
          </a:p>
        </p:txBody>
      </p:sp>
      <p:sp>
        <p:nvSpPr>
          <p:cNvPr id="438" name="Google Shape;438;p46"/>
          <p:cNvSpPr txBox="1"/>
          <p:nvPr>
            <p:ph idx="1" type="body"/>
          </p:nvPr>
        </p:nvSpPr>
        <p:spPr>
          <a:xfrm>
            <a:off x="5614737" y="1433095"/>
            <a:ext cx="6341979" cy="4523872"/>
          </a:xfrm>
          <a:prstGeom prst="rect">
            <a:avLst/>
          </a:prstGeom>
          <a:noFill/>
          <a:ln>
            <a:noFill/>
          </a:ln>
        </p:spPr>
        <p:txBody>
          <a:bodyPr anchorCtr="0" anchor="t" bIns="60925" lIns="121900" spcFirstLastPara="1" rIns="121900" wrap="square" tIns="60925">
            <a:noAutofit/>
          </a:bodyPr>
          <a:lstStyle/>
          <a:p>
            <a:pPr indent="-457189" lvl="0" marL="457189" rtl="0" algn="l">
              <a:lnSpc>
                <a:spcPct val="90000"/>
              </a:lnSpc>
              <a:spcBef>
                <a:spcPts val="0"/>
              </a:spcBef>
              <a:spcAft>
                <a:spcPts val="0"/>
              </a:spcAft>
              <a:buSzPts val="1800"/>
              <a:buChar char="•"/>
            </a:pPr>
            <a:r>
              <a:rPr lang="en-US" sz="3200"/>
              <a:t>CCNY and EPOC engineers installed perfSONAR node in researcher’s lab</a:t>
            </a:r>
            <a:endParaRPr/>
          </a:p>
          <a:p>
            <a:pPr indent="-457189" lvl="0" marL="457189" rtl="0" algn="l">
              <a:lnSpc>
                <a:spcPct val="90000"/>
              </a:lnSpc>
              <a:spcBef>
                <a:spcPts val="0"/>
              </a:spcBef>
              <a:spcAft>
                <a:spcPts val="0"/>
              </a:spcAft>
              <a:buSzPts val="1800"/>
              <a:buChar char="•"/>
            </a:pPr>
            <a:r>
              <a:rPr lang="en-US" sz="3200"/>
              <a:t>Tests from prior locations to lab showed same packet loss as original problem</a:t>
            </a:r>
            <a:endParaRPr/>
          </a:p>
          <a:p>
            <a:pPr indent="-457189" lvl="0" marL="457189" rtl="0" algn="l">
              <a:lnSpc>
                <a:spcPct val="90000"/>
              </a:lnSpc>
              <a:spcBef>
                <a:spcPts val="0"/>
              </a:spcBef>
              <a:spcAft>
                <a:spcPts val="0"/>
              </a:spcAft>
              <a:buSzPts val="1800"/>
              <a:buChar char="•"/>
            </a:pPr>
            <a:r>
              <a:rPr lang="en-US" sz="3200"/>
              <a:t>Verified issue within campus</a:t>
            </a:r>
            <a:endParaRPr/>
          </a:p>
          <a:p>
            <a:pPr indent="-228597" lvl="1" marL="1066773" rtl="0" algn="l">
              <a:lnSpc>
                <a:spcPct val="90000"/>
              </a:lnSpc>
              <a:spcBef>
                <a:spcPts val="0"/>
              </a:spcBef>
              <a:spcAft>
                <a:spcPts val="0"/>
              </a:spcAft>
              <a:buSzPts val="1800"/>
              <a:buNone/>
            </a:pPr>
            <a:r>
              <a:t/>
            </a:r>
            <a:endParaRPr sz="2667"/>
          </a:p>
        </p:txBody>
      </p:sp>
      <p:sp>
        <p:nvSpPr>
          <p:cNvPr id="439" name="Google Shape;439;p46"/>
          <p:cNvSpPr txBox="1"/>
          <p:nvPr>
            <p:ph idx="11" type="ftr"/>
          </p:nvPr>
        </p:nvSpPr>
        <p:spPr>
          <a:xfrm>
            <a:off x="3412053" y="6310311"/>
            <a:ext cx="4114800" cy="365125"/>
          </a:xfrm>
          <a:prstGeom prst="rect">
            <a:avLst/>
          </a:prstGeom>
          <a:noFill/>
          <a:ln>
            <a:noFill/>
          </a:ln>
        </p:spPr>
        <p:txBody>
          <a:bodyPr anchorCtr="0" anchor="ctr" bIns="60925" lIns="121900" spcFirstLastPara="1" rIns="121900" wrap="square" tIns="60925">
            <a:noAutofit/>
          </a:bodyPr>
          <a:lstStyle/>
          <a:p>
            <a:pPr indent="0" lvl="0" marL="0" rtl="0" algn="ctr">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descr="A picture containing circuit&#10;&#10;Description automatically generated" id="440" name="Google Shape;440;p46"/>
          <p:cNvPicPr preferRelativeResize="0"/>
          <p:nvPr/>
        </p:nvPicPr>
        <p:blipFill rotWithShape="1">
          <a:blip r:embed="rId3">
            <a:alphaModFix/>
          </a:blip>
          <a:srcRect b="0" l="0" r="0" t="0"/>
          <a:stretch/>
        </p:blipFill>
        <p:spPr>
          <a:xfrm>
            <a:off x="838201" y="1690689"/>
            <a:ext cx="4528511" cy="301900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7"/>
          <p:cNvSpPr txBox="1"/>
          <p:nvPr>
            <p:ph type="title"/>
          </p:nvPr>
        </p:nvSpPr>
        <p:spPr>
          <a:xfrm>
            <a:off x="838201" y="365125"/>
            <a:ext cx="8123441" cy="1325563"/>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b="0" lang="en-US"/>
              <a:t>Regional troubleshooting</a:t>
            </a:r>
            <a:endParaRPr/>
          </a:p>
        </p:txBody>
      </p:sp>
      <p:sp>
        <p:nvSpPr>
          <p:cNvPr id="446" name="Google Shape;446;p47"/>
          <p:cNvSpPr txBox="1"/>
          <p:nvPr>
            <p:ph idx="1" type="body"/>
          </p:nvPr>
        </p:nvSpPr>
        <p:spPr>
          <a:xfrm>
            <a:off x="572560" y="1401470"/>
            <a:ext cx="7942336" cy="4544805"/>
          </a:xfrm>
          <a:prstGeom prst="rect">
            <a:avLst/>
          </a:prstGeom>
          <a:noFill/>
          <a:ln>
            <a:noFill/>
          </a:ln>
        </p:spPr>
        <p:txBody>
          <a:bodyPr anchorCtr="0" anchor="t" bIns="60925" lIns="121900" spcFirstLastPara="1" rIns="121900" wrap="square" tIns="60925">
            <a:noAutofit/>
          </a:bodyPr>
          <a:lstStyle/>
          <a:p>
            <a:pPr indent="-457189" lvl="0" marL="457189" rtl="0" algn="l">
              <a:lnSpc>
                <a:spcPct val="90000"/>
              </a:lnSpc>
              <a:spcBef>
                <a:spcPts val="0"/>
              </a:spcBef>
              <a:spcAft>
                <a:spcPts val="0"/>
              </a:spcAft>
              <a:buSzPts val="1800"/>
              <a:buChar char="•"/>
            </a:pPr>
            <a:r>
              <a:rPr lang="en-US" sz="3733"/>
              <a:t>NYSERNet </a:t>
            </a:r>
            <a:endParaRPr/>
          </a:p>
          <a:p>
            <a:pPr indent="-342897" lvl="1" marL="1066773" rtl="0" algn="l">
              <a:lnSpc>
                <a:spcPct val="90000"/>
              </a:lnSpc>
              <a:spcBef>
                <a:spcPts val="0"/>
              </a:spcBef>
              <a:spcAft>
                <a:spcPts val="0"/>
              </a:spcAft>
              <a:buSzPts val="1800"/>
              <a:buChar char="•"/>
            </a:pPr>
            <a:r>
              <a:rPr lang="en-US" sz="3200"/>
              <a:t>Regional network for NY</a:t>
            </a:r>
            <a:endParaRPr/>
          </a:p>
          <a:p>
            <a:pPr indent="-342897" lvl="1" marL="1066773" rtl="0" algn="l">
              <a:lnSpc>
                <a:spcPct val="90000"/>
              </a:lnSpc>
              <a:spcBef>
                <a:spcPts val="0"/>
              </a:spcBef>
              <a:spcAft>
                <a:spcPts val="0"/>
              </a:spcAft>
              <a:buSzPts val="1800"/>
              <a:buChar char="•"/>
            </a:pPr>
            <a:r>
              <a:rPr lang="en-US" sz="3200"/>
              <a:t>Provides R&amp;E connectivity for CCNY</a:t>
            </a:r>
            <a:endParaRPr/>
          </a:p>
          <a:p>
            <a:pPr indent="-342897" lvl="1" marL="1066773" rtl="0" algn="l">
              <a:lnSpc>
                <a:spcPct val="90000"/>
              </a:lnSpc>
              <a:spcBef>
                <a:spcPts val="0"/>
              </a:spcBef>
              <a:spcAft>
                <a:spcPts val="0"/>
              </a:spcAft>
              <a:buSzPts val="1800"/>
              <a:buChar char="•"/>
            </a:pPr>
            <a:r>
              <a:rPr lang="en-US" sz="3200"/>
              <a:t>Engineers installed a new CCNY pS node at campus edge</a:t>
            </a:r>
            <a:endParaRPr/>
          </a:p>
          <a:p>
            <a:pPr indent="-457189" lvl="0" marL="457189" rtl="0" algn="l">
              <a:lnSpc>
                <a:spcPct val="90000"/>
              </a:lnSpc>
              <a:spcBef>
                <a:spcPts val="0"/>
              </a:spcBef>
              <a:spcAft>
                <a:spcPts val="0"/>
              </a:spcAft>
              <a:buSzPts val="1800"/>
              <a:buChar char="•"/>
            </a:pPr>
            <a:r>
              <a:rPr lang="en-US" sz="3733"/>
              <a:t>Testing edge to lab</a:t>
            </a:r>
            <a:endParaRPr/>
          </a:p>
          <a:p>
            <a:pPr indent="-342897" lvl="1" marL="1066773" rtl="0" algn="l">
              <a:lnSpc>
                <a:spcPct val="90000"/>
              </a:lnSpc>
              <a:spcBef>
                <a:spcPts val="0"/>
              </a:spcBef>
              <a:spcAft>
                <a:spcPts val="0"/>
              </a:spcAft>
              <a:buSzPts val="1800"/>
              <a:buChar char="•"/>
            </a:pPr>
            <a:r>
              <a:rPr lang="en-US" sz="3200"/>
              <a:t>Packet fragmentation and MTU issues on the ingress path to CCNY</a:t>
            </a:r>
            <a:endParaRPr/>
          </a:p>
          <a:p>
            <a:pPr indent="-342897" lvl="1" marL="1066773" rtl="0" algn="l">
              <a:lnSpc>
                <a:spcPct val="90000"/>
              </a:lnSpc>
              <a:spcBef>
                <a:spcPts val="0"/>
              </a:spcBef>
              <a:spcAft>
                <a:spcPts val="0"/>
              </a:spcAft>
              <a:buSzPts val="1800"/>
              <a:buChar char="•"/>
            </a:pPr>
            <a:r>
              <a:rPr lang="en-US" sz="3200"/>
              <a:t>Packet loss isolated to specific segment of the CCNY campus network</a:t>
            </a:r>
            <a:endParaRPr/>
          </a:p>
        </p:txBody>
      </p:sp>
      <p:sp>
        <p:nvSpPr>
          <p:cNvPr id="447" name="Google Shape;447;p47"/>
          <p:cNvSpPr txBox="1"/>
          <p:nvPr>
            <p:ph idx="11" type="ftr"/>
          </p:nvPr>
        </p:nvSpPr>
        <p:spPr>
          <a:xfrm>
            <a:off x="3411876" y="6317234"/>
            <a:ext cx="4114800" cy="365125"/>
          </a:xfrm>
          <a:prstGeom prst="rect">
            <a:avLst/>
          </a:prstGeom>
          <a:noFill/>
          <a:ln>
            <a:noFill/>
          </a:ln>
        </p:spPr>
        <p:txBody>
          <a:bodyPr anchorCtr="0" anchor="ctr" bIns="60925" lIns="121900" spcFirstLastPara="1" rIns="121900" wrap="square" tIns="60925">
            <a:noAutofit/>
          </a:bodyPr>
          <a:lstStyle/>
          <a:p>
            <a:pPr indent="0" lvl="0" marL="0" rtl="0" algn="ctr">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descr="Icon&#10;&#10;Description automatically generated" id="448" name="Google Shape;448;p47"/>
          <p:cNvPicPr preferRelativeResize="0"/>
          <p:nvPr/>
        </p:nvPicPr>
        <p:blipFill rotWithShape="1">
          <a:blip r:embed="rId3">
            <a:alphaModFix/>
          </a:blip>
          <a:srcRect b="0" l="0" r="0" t="0"/>
          <a:stretch/>
        </p:blipFill>
        <p:spPr>
          <a:xfrm>
            <a:off x="8344019" y="1278481"/>
            <a:ext cx="2540000" cy="2540000"/>
          </a:xfrm>
          <a:prstGeom prst="rect">
            <a:avLst/>
          </a:prstGeom>
          <a:noFill/>
          <a:ln>
            <a:noFill/>
          </a:ln>
        </p:spPr>
      </p:pic>
      <p:pic>
        <p:nvPicPr>
          <p:cNvPr descr="A drawing of a person&#10;&#10;Description automatically generated with low confidence" id="449" name="Google Shape;449;p47"/>
          <p:cNvPicPr preferRelativeResize="0"/>
          <p:nvPr/>
        </p:nvPicPr>
        <p:blipFill rotWithShape="1">
          <a:blip r:embed="rId4">
            <a:alphaModFix/>
          </a:blip>
          <a:srcRect b="0" l="0" r="0" t="0"/>
          <a:stretch/>
        </p:blipFill>
        <p:spPr>
          <a:xfrm>
            <a:off x="8514897" y="3753496"/>
            <a:ext cx="2198247" cy="21927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0173408f24_0_0"/>
          <p:cNvSpPr txBox="1"/>
          <p:nvPr>
            <p:ph type="title"/>
          </p:nvPr>
        </p:nvSpPr>
        <p:spPr>
          <a:xfrm>
            <a:off x="-914400" y="97227"/>
            <a:ext cx="14020800" cy="1319700"/>
          </a:xfrm>
          <a:prstGeom prst="rect">
            <a:avLst/>
          </a:prstGeom>
          <a:noFill/>
          <a:ln>
            <a:noFill/>
          </a:ln>
        </p:spPr>
        <p:txBody>
          <a:bodyPr anchorCtr="0" anchor="ctr" bIns="60925" lIns="121900" spcFirstLastPara="1" rIns="121900" wrap="square" tIns="60925">
            <a:normAutofit/>
          </a:bodyPr>
          <a:lstStyle/>
          <a:p>
            <a:pPr indent="0" lvl="0" marL="0" rtl="0" algn="ctr">
              <a:lnSpc>
                <a:spcPct val="90000"/>
              </a:lnSpc>
              <a:spcBef>
                <a:spcPts val="0"/>
              </a:spcBef>
              <a:spcAft>
                <a:spcPts val="0"/>
              </a:spcAft>
              <a:buClr>
                <a:schemeClr val="dk1"/>
              </a:buClr>
              <a:buSzPts val="4800"/>
              <a:buFont typeface="Calibri"/>
              <a:buNone/>
            </a:pPr>
            <a:r>
              <a:rPr lang="en-US" sz="3200"/>
              <a:t>Soft Failures Cause Packet Loss and </a:t>
            </a:r>
            <a:br>
              <a:rPr lang="en-US" sz="3200"/>
            </a:br>
            <a:r>
              <a:rPr lang="en-US" sz="3200"/>
              <a:t>Degraded TCP Performance</a:t>
            </a:r>
            <a:endParaRPr sz="3200">
              <a:latin typeface="Arial Narrow"/>
              <a:ea typeface="Arial Narrow"/>
              <a:cs typeface="Arial Narrow"/>
              <a:sym typeface="Arial Narrow"/>
            </a:endParaRPr>
          </a:p>
        </p:txBody>
      </p:sp>
      <p:sp>
        <p:nvSpPr>
          <p:cNvPr id="135" name="Google Shape;135;g20173408f24_0_0"/>
          <p:cNvSpPr txBox="1"/>
          <p:nvPr>
            <p:ph idx="12" type="sldNum"/>
          </p:nvPr>
        </p:nvSpPr>
        <p:spPr>
          <a:xfrm>
            <a:off x="1117600" y="8413748"/>
            <a:ext cx="486900" cy="4869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id="136" name="Google Shape;136;g20173408f24_0_0"/>
          <p:cNvPicPr preferRelativeResize="0"/>
          <p:nvPr/>
        </p:nvPicPr>
        <p:blipFill rotWithShape="1">
          <a:blip r:embed="rId3">
            <a:alphaModFix/>
          </a:blip>
          <a:srcRect b="275" l="2967" r="998" t="4775"/>
          <a:stretch/>
        </p:blipFill>
        <p:spPr>
          <a:xfrm>
            <a:off x="378884" y="1307733"/>
            <a:ext cx="11364383" cy="4804093"/>
          </a:xfrm>
          <a:prstGeom prst="rect">
            <a:avLst/>
          </a:prstGeom>
          <a:noFill/>
          <a:ln>
            <a:noFill/>
          </a:ln>
        </p:spPr>
      </p:pic>
      <p:sp>
        <p:nvSpPr>
          <p:cNvPr id="137" name="Google Shape;137;g20173408f24_0_0"/>
          <p:cNvSpPr/>
          <p:nvPr/>
        </p:nvSpPr>
        <p:spPr>
          <a:xfrm>
            <a:off x="2895600" y="3263852"/>
            <a:ext cx="1117500" cy="466800"/>
          </a:xfrm>
          <a:prstGeom prst="wedgeRoundRectCallout">
            <a:avLst>
              <a:gd fmla="val -143822" name="adj1"/>
              <a:gd fmla="val -40114" name="adj2"/>
              <a:gd fmla="val 16667" name="adj3"/>
            </a:avLst>
          </a:prstGeom>
          <a:noFill/>
          <a:ln cap="flat" cmpd="sng" w="127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rgbClr val="000000"/>
                </a:solidFill>
                <a:latin typeface="Calibri"/>
                <a:ea typeface="Calibri"/>
                <a:cs typeface="Calibri"/>
                <a:sym typeface="Calibri"/>
              </a:rPr>
              <a:t>Metro Area</a:t>
            </a:r>
            <a:endParaRPr sz="1900"/>
          </a:p>
        </p:txBody>
      </p:sp>
      <p:sp>
        <p:nvSpPr>
          <p:cNvPr id="138" name="Google Shape;138;g20173408f24_0_0"/>
          <p:cNvSpPr/>
          <p:nvPr/>
        </p:nvSpPr>
        <p:spPr>
          <a:xfrm>
            <a:off x="3240617" y="2314527"/>
            <a:ext cx="1115700" cy="633600"/>
          </a:xfrm>
          <a:prstGeom prst="wedgeRoundRectCallout">
            <a:avLst>
              <a:gd fmla="val -227975" name="adj1"/>
              <a:gd fmla="val -85359" name="adj2"/>
              <a:gd fmla="val 16667" name="adj3"/>
            </a:avLst>
          </a:prstGeom>
          <a:noFill/>
          <a:ln cap="flat" cmpd="sng" w="127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rgbClr val="000000"/>
                </a:solidFill>
                <a:latin typeface="Calibri"/>
                <a:ea typeface="Calibri"/>
                <a:cs typeface="Calibri"/>
                <a:sym typeface="Calibri"/>
              </a:rPr>
              <a:t>Local</a:t>
            </a:r>
            <a:endParaRPr sz="1900"/>
          </a:p>
          <a:p>
            <a:pPr indent="0" lvl="0" marL="0" marR="0" rtl="0" algn="ctr">
              <a:spcBef>
                <a:spcPts val="0"/>
              </a:spcBef>
              <a:spcAft>
                <a:spcPts val="0"/>
              </a:spcAft>
              <a:buNone/>
            </a:pPr>
            <a:r>
              <a:rPr lang="en-US" sz="1600">
                <a:solidFill>
                  <a:srgbClr val="000000"/>
                </a:solidFill>
                <a:latin typeface="Calibri"/>
                <a:ea typeface="Calibri"/>
                <a:cs typeface="Calibri"/>
                <a:sym typeface="Calibri"/>
              </a:rPr>
              <a:t>(LAN)</a:t>
            </a:r>
            <a:endParaRPr sz="1900"/>
          </a:p>
        </p:txBody>
      </p:sp>
      <p:sp>
        <p:nvSpPr>
          <p:cNvPr id="139" name="Google Shape;139;g20173408f24_0_0"/>
          <p:cNvSpPr/>
          <p:nvPr/>
        </p:nvSpPr>
        <p:spPr>
          <a:xfrm>
            <a:off x="4523317" y="3274964"/>
            <a:ext cx="1115700" cy="465300"/>
          </a:xfrm>
          <a:prstGeom prst="wedgeRoundRectCallout">
            <a:avLst>
              <a:gd fmla="val -204254" name="adj1"/>
              <a:gd fmla="val 221554" name="adj2"/>
              <a:gd fmla="val 16667" name="adj3"/>
            </a:avLst>
          </a:prstGeom>
          <a:noFill/>
          <a:ln cap="flat" cmpd="sng" w="127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rgbClr val="000000"/>
                </a:solidFill>
                <a:latin typeface="Calibri"/>
                <a:ea typeface="Calibri"/>
                <a:cs typeface="Calibri"/>
                <a:sym typeface="Calibri"/>
              </a:rPr>
              <a:t>Regional</a:t>
            </a:r>
            <a:endParaRPr sz="1900"/>
          </a:p>
        </p:txBody>
      </p:sp>
      <p:sp>
        <p:nvSpPr>
          <p:cNvPr id="140" name="Google Shape;140;g20173408f24_0_0"/>
          <p:cNvSpPr/>
          <p:nvPr/>
        </p:nvSpPr>
        <p:spPr>
          <a:xfrm>
            <a:off x="6724652" y="3598813"/>
            <a:ext cx="1238400" cy="465300"/>
          </a:xfrm>
          <a:prstGeom prst="wedgeRoundRectCallout">
            <a:avLst>
              <a:gd fmla="val 162253" name="adj1"/>
              <a:gd fmla="val 205386" name="adj2"/>
              <a:gd fmla="val 16667" name="adj3"/>
            </a:avLst>
          </a:prstGeom>
          <a:noFill/>
          <a:ln cap="flat" cmpd="sng" w="127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rgbClr val="000000"/>
                </a:solidFill>
                <a:latin typeface="Calibri"/>
                <a:ea typeface="Calibri"/>
                <a:cs typeface="Calibri"/>
                <a:sym typeface="Calibri"/>
              </a:rPr>
              <a:t>Continental</a:t>
            </a:r>
            <a:endParaRPr sz="1900"/>
          </a:p>
        </p:txBody>
      </p:sp>
      <p:sp>
        <p:nvSpPr>
          <p:cNvPr id="141" name="Google Shape;141;g20173408f24_0_0"/>
          <p:cNvSpPr/>
          <p:nvPr/>
        </p:nvSpPr>
        <p:spPr>
          <a:xfrm>
            <a:off x="9091084" y="2925713"/>
            <a:ext cx="1707900" cy="465300"/>
          </a:xfrm>
          <a:prstGeom prst="wedgeRoundRectCallout">
            <a:avLst>
              <a:gd fmla="val 105870" name="adj1"/>
              <a:gd fmla="val 348839" name="adj2"/>
              <a:gd fmla="val 16667" name="adj3"/>
            </a:avLst>
          </a:prstGeom>
          <a:noFill/>
          <a:ln cap="flat" cmpd="sng" w="127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US" sz="1600">
                <a:solidFill>
                  <a:srgbClr val="000000"/>
                </a:solidFill>
                <a:latin typeface="Calibri"/>
                <a:ea typeface="Calibri"/>
                <a:cs typeface="Calibri"/>
                <a:sym typeface="Calibri"/>
              </a:rPr>
              <a:t>International</a:t>
            </a:r>
            <a:endParaRPr sz="1900"/>
          </a:p>
        </p:txBody>
      </p:sp>
      <p:sp>
        <p:nvSpPr>
          <p:cNvPr id="142" name="Google Shape;142;g20173408f24_0_0"/>
          <p:cNvSpPr/>
          <p:nvPr/>
        </p:nvSpPr>
        <p:spPr>
          <a:xfrm>
            <a:off x="609600" y="5680027"/>
            <a:ext cx="11133600" cy="4320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cxnSp>
        <p:nvCxnSpPr>
          <p:cNvPr id="143" name="Google Shape;143;g20173408f24_0_0"/>
          <p:cNvCxnSpPr/>
          <p:nvPr/>
        </p:nvCxnSpPr>
        <p:spPr>
          <a:xfrm>
            <a:off x="10035117" y="5997527"/>
            <a:ext cx="1707900" cy="0"/>
          </a:xfrm>
          <a:prstGeom prst="straightConnector1">
            <a:avLst/>
          </a:prstGeom>
          <a:noFill/>
          <a:ln cap="flat" cmpd="sng" w="76200">
            <a:solidFill>
              <a:srgbClr val="660066"/>
            </a:solidFill>
            <a:prstDash val="solid"/>
            <a:miter lim="800000"/>
            <a:headEnd len="sm" w="sm" type="none"/>
            <a:tailEnd len="sm" w="sm" type="none"/>
          </a:ln>
        </p:spPr>
      </p:cxnSp>
      <p:sp>
        <p:nvSpPr>
          <p:cNvPr id="144" name="Google Shape;144;g20173408f24_0_0"/>
          <p:cNvSpPr txBox="1"/>
          <p:nvPr/>
        </p:nvSpPr>
        <p:spPr>
          <a:xfrm>
            <a:off x="482600" y="5689552"/>
            <a:ext cx="2370900" cy="3693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b="1" lang="en-US" sz="1600">
                <a:solidFill>
                  <a:schemeClr val="dk1"/>
                </a:solidFill>
                <a:latin typeface="Arial Narrow"/>
                <a:ea typeface="Arial Narrow"/>
                <a:cs typeface="Arial Narrow"/>
                <a:sym typeface="Arial Narrow"/>
              </a:rPr>
              <a:t>Measured (TCP Reno)</a:t>
            </a:r>
            <a:endParaRPr sz="1900"/>
          </a:p>
        </p:txBody>
      </p:sp>
      <p:sp>
        <p:nvSpPr>
          <p:cNvPr id="145" name="Google Shape;145;g20173408f24_0_0"/>
          <p:cNvSpPr txBox="1"/>
          <p:nvPr/>
        </p:nvSpPr>
        <p:spPr>
          <a:xfrm>
            <a:off x="3547533" y="5687964"/>
            <a:ext cx="2084700" cy="3693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b="1" lang="en-US" sz="1600">
                <a:solidFill>
                  <a:schemeClr val="dk1"/>
                </a:solidFill>
                <a:latin typeface="Arial Narrow"/>
                <a:ea typeface="Arial Narrow"/>
                <a:cs typeface="Arial Narrow"/>
                <a:sym typeface="Arial Narrow"/>
              </a:rPr>
              <a:t>Measured (HTCP)</a:t>
            </a:r>
            <a:endParaRPr sz="1900"/>
          </a:p>
        </p:txBody>
      </p:sp>
      <p:sp>
        <p:nvSpPr>
          <p:cNvPr id="146" name="Google Shape;146;g20173408f24_0_0"/>
          <p:cNvSpPr txBox="1"/>
          <p:nvPr/>
        </p:nvSpPr>
        <p:spPr>
          <a:xfrm>
            <a:off x="6775452" y="5687964"/>
            <a:ext cx="2646000" cy="3693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b="1" lang="en-US" sz="1600">
                <a:solidFill>
                  <a:schemeClr val="dk1"/>
                </a:solidFill>
                <a:latin typeface="Arial Narrow"/>
                <a:ea typeface="Arial Narrow"/>
                <a:cs typeface="Arial Narrow"/>
                <a:sym typeface="Arial Narrow"/>
              </a:rPr>
              <a:t>Theoretical (TCP Reno)</a:t>
            </a:r>
            <a:endParaRPr sz="1900"/>
          </a:p>
        </p:txBody>
      </p:sp>
      <p:sp>
        <p:nvSpPr>
          <p:cNvPr id="147" name="Google Shape;147;g20173408f24_0_0"/>
          <p:cNvSpPr txBox="1"/>
          <p:nvPr/>
        </p:nvSpPr>
        <p:spPr>
          <a:xfrm>
            <a:off x="9901768" y="5686377"/>
            <a:ext cx="2309100" cy="3693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b="1" lang="en-US" sz="1600">
                <a:solidFill>
                  <a:schemeClr val="dk1"/>
                </a:solidFill>
                <a:latin typeface="Arial Narrow"/>
                <a:ea typeface="Arial Narrow"/>
                <a:cs typeface="Arial Narrow"/>
                <a:sym typeface="Arial Narrow"/>
              </a:rPr>
              <a:t>Measured (no loss)</a:t>
            </a:r>
            <a:endParaRPr sz="1900"/>
          </a:p>
        </p:txBody>
      </p:sp>
      <p:sp>
        <p:nvSpPr>
          <p:cNvPr id="148" name="Google Shape;148;g20173408f24_0_0"/>
          <p:cNvSpPr txBox="1"/>
          <p:nvPr/>
        </p:nvSpPr>
        <p:spPr>
          <a:xfrm>
            <a:off x="5704417" y="2202599"/>
            <a:ext cx="4516800" cy="12312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With loss, high performance  beyond metro distances is essentially impossible</a:t>
            </a:r>
            <a:endParaRPr sz="1900"/>
          </a:p>
        </p:txBody>
      </p:sp>
      <p:sp>
        <p:nvSpPr>
          <p:cNvPr id="149" name="Google Shape;149;g20173408f24_0_0"/>
          <p:cNvSpPr txBox="1"/>
          <p:nvPr>
            <p:ph idx="11" type="ftr"/>
          </p:nvPr>
        </p:nvSpPr>
        <p:spPr>
          <a:xfrm>
            <a:off x="1886761" y="8413748"/>
            <a:ext cx="7160100" cy="4869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None/>
            </a:pPr>
            <a:r>
              <a:rPr lang="en-US"/>
              <a:t>© 2020, http://www.perfsonar.net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8"/>
          <p:cNvSpPr txBox="1"/>
          <p:nvPr>
            <p:ph type="title"/>
          </p:nvPr>
        </p:nvSpPr>
        <p:spPr>
          <a:xfrm>
            <a:off x="838201" y="365125"/>
            <a:ext cx="8123441" cy="1325563"/>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b="0" lang="en-US"/>
              <a:t>Problem located</a:t>
            </a:r>
            <a:endParaRPr/>
          </a:p>
        </p:txBody>
      </p:sp>
      <p:sp>
        <p:nvSpPr>
          <p:cNvPr id="455" name="Google Shape;455;p48"/>
          <p:cNvSpPr txBox="1"/>
          <p:nvPr>
            <p:ph idx="1" type="body"/>
          </p:nvPr>
        </p:nvSpPr>
        <p:spPr>
          <a:xfrm>
            <a:off x="5660858" y="1200979"/>
            <a:ext cx="5899484" cy="4789445"/>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0"/>
              </a:spcBef>
              <a:spcAft>
                <a:spcPts val="0"/>
              </a:spcAft>
              <a:buSzPts val="2100"/>
              <a:buNone/>
            </a:pPr>
            <a:r>
              <a:rPr lang="en-US" sz="3200"/>
              <a:t>With this data</a:t>
            </a:r>
            <a:endParaRPr/>
          </a:p>
          <a:p>
            <a:pPr indent="-457189" lvl="0" marL="457189" rtl="0" algn="l">
              <a:lnSpc>
                <a:spcPct val="90000"/>
              </a:lnSpc>
              <a:spcBef>
                <a:spcPts val="0"/>
              </a:spcBef>
              <a:spcAft>
                <a:spcPts val="0"/>
              </a:spcAft>
              <a:buSzPts val="1800"/>
              <a:buChar char="•"/>
            </a:pPr>
            <a:r>
              <a:rPr lang="en-US" sz="3200"/>
              <a:t>CCNY engineers did additional local troubleshooting</a:t>
            </a:r>
            <a:endParaRPr/>
          </a:p>
          <a:p>
            <a:pPr indent="-457189" lvl="0" marL="457189" rtl="0" algn="l">
              <a:lnSpc>
                <a:spcPct val="90000"/>
              </a:lnSpc>
              <a:spcBef>
                <a:spcPts val="0"/>
              </a:spcBef>
              <a:spcAft>
                <a:spcPts val="0"/>
              </a:spcAft>
              <a:buSzPts val="1800"/>
              <a:buChar char="•"/>
            </a:pPr>
            <a:r>
              <a:rPr lang="en-US" sz="3200"/>
              <a:t>Cause identified as outdated network security device</a:t>
            </a:r>
            <a:endParaRPr/>
          </a:p>
          <a:p>
            <a:pPr indent="-457189" lvl="0" marL="457189" rtl="0" algn="l">
              <a:lnSpc>
                <a:spcPct val="90000"/>
              </a:lnSpc>
              <a:spcBef>
                <a:spcPts val="0"/>
              </a:spcBef>
              <a:spcAft>
                <a:spcPts val="0"/>
              </a:spcAft>
              <a:buSzPts val="1800"/>
              <a:buChar char="•"/>
            </a:pPr>
            <a:r>
              <a:rPr lang="en-US" sz="3200"/>
              <a:t>Replacement had been scheduled, expedited due to results</a:t>
            </a:r>
            <a:endParaRPr/>
          </a:p>
          <a:p>
            <a:pPr indent="0" lvl="0" marL="0" rtl="0" algn="l">
              <a:lnSpc>
                <a:spcPct val="90000"/>
              </a:lnSpc>
              <a:spcBef>
                <a:spcPts val="0"/>
              </a:spcBef>
              <a:spcAft>
                <a:spcPts val="0"/>
              </a:spcAft>
              <a:buSzPts val="1800"/>
              <a:buNone/>
            </a:pPr>
            <a:r>
              <a:rPr lang="en-US" sz="3200"/>
              <a:t>After replacement</a:t>
            </a:r>
            <a:endParaRPr/>
          </a:p>
          <a:p>
            <a:pPr indent="-457189" lvl="0" marL="457189" rtl="0" algn="l">
              <a:lnSpc>
                <a:spcPct val="90000"/>
              </a:lnSpc>
              <a:spcBef>
                <a:spcPts val="0"/>
              </a:spcBef>
              <a:spcAft>
                <a:spcPts val="0"/>
              </a:spcAft>
              <a:buSzPts val="1800"/>
              <a:buChar char="•"/>
            </a:pPr>
            <a:r>
              <a:rPr lang="en-US" sz="3200"/>
              <a:t>pS tests verified performance was greatly improved</a:t>
            </a:r>
            <a:endParaRPr/>
          </a:p>
        </p:txBody>
      </p:sp>
      <p:sp>
        <p:nvSpPr>
          <p:cNvPr id="456" name="Google Shape;456;p48"/>
          <p:cNvSpPr txBox="1"/>
          <p:nvPr>
            <p:ph idx="11" type="ftr"/>
          </p:nvPr>
        </p:nvSpPr>
        <p:spPr>
          <a:xfrm>
            <a:off x="3391834" y="6310311"/>
            <a:ext cx="4114800" cy="365125"/>
          </a:xfrm>
          <a:prstGeom prst="rect">
            <a:avLst/>
          </a:prstGeom>
          <a:noFill/>
          <a:ln>
            <a:noFill/>
          </a:ln>
        </p:spPr>
        <p:txBody>
          <a:bodyPr anchorCtr="0" anchor="ctr" bIns="60925" lIns="121900" spcFirstLastPara="1" rIns="121900" wrap="square" tIns="60925">
            <a:noAutofit/>
          </a:bodyPr>
          <a:lstStyle/>
          <a:p>
            <a:pPr indent="0" lvl="0" marL="0" rtl="0" algn="ctr">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descr="A picture containing text&#10;&#10;Description automatically generated" id="457" name="Google Shape;457;p48"/>
          <p:cNvPicPr preferRelativeResize="0"/>
          <p:nvPr/>
        </p:nvPicPr>
        <p:blipFill rotWithShape="1">
          <a:blip r:embed="rId3">
            <a:alphaModFix/>
          </a:blip>
          <a:srcRect b="0" l="0" r="0" t="0"/>
          <a:stretch/>
        </p:blipFill>
        <p:spPr>
          <a:xfrm>
            <a:off x="720558" y="1745874"/>
            <a:ext cx="4728676" cy="227764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9"/>
          <p:cNvSpPr txBox="1"/>
          <p:nvPr>
            <p:ph type="title"/>
          </p:nvPr>
        </p:nvSpPr>
        <p:spPr>
          <a:xfrm>
            <a:off x="838201" y="365125"/>
            <a:ext cx="8123441" cy="1325563"/>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3300"/>
              <a:buNone/>
            </a:pPr>
            <a:r>
              <a:rPr lang="en-US"/>
              <a:t>Final Results</a:t>
            </a:r>
            <a:endParaRPr/>
          </a:p>
        </p:txBody>
      </p:sp>
      <p:sp>
        <p:nvSpPr>
          <p:cNvPr id="463" name="Google Shape;463;p49"/>
          <p:cNvSpPr txBox="1"/>
          <p:nvPr>
            <p:ph idx="11" type="ftr"/>
          </p:nvPr>
        </p:nvSpPr>
        <p:spPr>
          <a:xfrm>
            <a:off x="3422151" y="6310312"/>
            <a:ext cx="4114800" cy="365125"/>
          </a:xfrm>
          <a:prstGeom prst="rect">
            <a:avLst/>
          </a:prstGeom>
          <a:noFill/>
          <a:ln>
            <a:noFill/>
          </a:ln>
        </p:spPr>
        <p:txBody>
          <a:bodyPr anchorCtr="0" anchor="ctr" bIns="60925" lIns="121900" spcFirstLastPara="1" rIns="121900" wrap="square" tIns="60925">
            <a:noAutofit/>
          </a:bodyPr>
          <a:lstStyle/>
          <a:p>
            <a:pPr indent="0" lvl="0" marL="0" rtl="0" algn="ctr">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464" name="Google Shape;464;p49"/>
          <p:cNvPicPr preferRelativeResize="0"/>
          <p:nvPr/>
        </p:nvPicPr>
        <p:blipFill rotWithShape="1">
          <a:blip r:embed="rId3">
            <a:alphaModFix/>
          </a:blip>
          <a:srcRect b="0" l="0" r="0" t="0"/>
          <a:stretch/>
        </p:blipFill>
        <p:spPr>
          <a:xfrm>
            <a:off x="4361216" y="2107099"/>
            <a:ext cx="6992584" cy="3007131"/>
          </a:xfrm>
          <a:prstGeom prst="rect">
            <a:avLst/>
          </a:prstGeom>
          <a:noFill/>
          <a:ln>
            <a:noFill/>
          </a:ln>
        </p:spPr>
      </p:pic>
      <p:sp>
        <p:nvSpPr>
          <p:cNvPr id="465" name="Google Shape;465;p49"/>
          <p:cNvSpPr/>
          <p:nvPr/>
        </p:nvSpPr>
        <p:spPr>
          <a:xfrm>
            <a:off x="4449559" y="4306650"/>
            <a:ext cx="125047" cy="131001"/>
          </a:xfrm>
          <a:prstGeom prst="ellipse">
            <a:avLst/>
          </a:prstGeom>
          <a:solidFill>
            <a:schemeClr val="dk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66" name="Google Shape;466;p49"/>
          <p:cNvSpPr/>
          <p:nvPr/>
        </p:nvSpPr>
        <p:spPr>
          <a:xfrm>
            <a:off x="10946750" y="3936722"/>
            <a:ext cx="125047" cy="131001"/>
          </a:xfrm>
          <a:prstGeom prst="ellipse">
            <a:avLst/>
          </a:prstGeom>
          <a:solidFill>
            <a:schemeClr val="dk1"/>
          </a:solidFill>
          <a:ln>
            <a:noFill/>
          </a:ln>
          <a:effectLst>
            <a:outerShdw blurRad="107950" algn="ctr" dir="5400000" dist="12700">
              <a:srgbClr val="000000"/>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467" name="Google Shape;467;p49"/>
          <p:cNvSpPr txBox="1"/>
          <p:nvPr/>
        </p:nvSpPr>
        <p:spPr>
          <a:xfrm>
            <a:off x="4512081" y="4252455"/>
            <a:ext cx="1781908" cy="9131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1" i="0" lang="en-US" sz="2667" u="none" cap="none" strike="noStrike">
                <a:solidFill>
                  <a:schemeClr val="dk1"/>
                </a:solidFill>
                <a:latin typeface="Calibri"/>
                <a:ea typeface="Calibri"/>
                <a:cs typeface="Calibri"/>
                <a:sym typeface="Calibri"/>
              </a:rPr>
              <a:t>Kyutech Institute</a:t>
            </a:r>
            <a:endParaRPr b="1" i="0" sz="2667" u="none" cap="none" strike="noStrike">
              <a:solidFill>
                <a:srgbClr val="000000"/>
              </a:solidFill>
              <a:latin typeface="Arial"/>
              <a:ea typeface="Arial"/>
              <a:cs typeface="Arial"/>
              <a:sym typeface="Arial"/>
            </a:endParaRPr>
          </a:p>
        </p:txBody>
      </p:sp>
      <p:sp>
        <p:nvSpPr>
          <p:cNvPr id="468" name="Google Shape;468;p49"/>
          <p:cNvSpPr txBox="1"/>
          <p:nvPr/>
        </p:nvSpPr>
        <p:spPr>
          <a:xfrm>
            <a:off x="10442005" y="4002881"/>
            <a:ext cx="1193148" cy="5027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1" i="0" lang="en-US" sz="2667" u="none" cap="none" strike="noStrike">
                <a:solidFill>
                  <a:schemeClr val="dk1"/>
                </a:solidFill>
                <a:latin typeface="Calibri"/>
                <a:ea typeface="Calibri"/>
                <a:cs typeface="Calibri"/>
                <a:sym typeface="Calibri"/>
              </a:rPr>
              <a:t>CCNY</a:t>
            </a:r>
            <a:endParaRPr b="1" i="0" sz="2667" u="none" cap="none" strike="noStrike">
              <a:solidFill>
                <a:srgbClr val="000000"/>
              </a:solidFill>
              <a:latin typeface="Arial"/>
              <a:ea typeface="Arial"/>
              <a:cs typeface="Arial"/>
              <a:sym typeface="Arial"/>
            </a:endParaRPr>
          </a:p>
        </p:txBody>
      </p:sp>
      <p:sp>
        <p:nvSpPr>
          <p:cNvPr id="469" name="Google Shape;469;p49"/>
          <p:cNvSpPr txBox="1"/>
          <p:nvPr>
            <p:ph idx="1" type="body"/>
          </p:nvPr>
        </p:nvSpPr>
        <p:spPr>
          <a:xfrm>
            <a:off x="395981" y="1690689"/>
            <a:ext cx="3965236" cy="3423543"/>
          </a:xfrm>
          <a:prstGeom prst="rect">
            <a:avLst/>
          </a:prstGeom>
          <a:noFill/>
          <a:ln>
            <a:noFill/>
          </a:ln>
        </p:spPr>
        <p:txBody>
          <a:bodyPr anchorCtr="0" anchor="t" bIns="60925" lIns="121900" spcFirstLastPara="1" rIns="121900" wrap="square" tIns="60925">
            <a:noAutofit/>
          </a:bodyPr>
          <a:lstStyle/>
          <a:p>
            <a:pPr indent="-228594" lvl="0" marL="228594" rtl="0" algn="l">
              <a:lnSpc>
                <a:spcPct val="90000"/>
              </a:lnSpc>
              <a:spcBef>
                <a:spcPts val="0"/>
              </a:spcBef>
              <a:spcAft>
                <a:spcPts val="0"/>
              </a:spcAft>
              <a:buSzPts val="2100"/>
              <a:buChar char="•"/>
            </a:pPr>
            <a:r>
              <a:rPr lang="en-US"/>
              <a:t>CCNY/JGN GRE tunnel shows consistent, symmetric performance</a:t>
            </a:r>
            <a:endParaRPr/>
          </a:p>
          <a:p>
            <a:pPr indent="-76198" lvl="0" marL="76198" rtl="0" algn="l">
              <a:lnSpc>
                <a:spcPct val="90000"/>
              </a:lnSpc>
              <a:spcBef>
                <a:spcPts val="500"/>
              </a:spcBef>
              <a:spcAft>
                <a:spcPts val="0"/>
              </a:spcAft>
              <a:buSzPts val="1800"/>
              <a:buChar char="•"/>
            </a:pPr>
            <a:r>
              <a:rPr lang="en-US" sz="2667"/>
              <a:t>JGN 🡪 CCNY (TCP)</a:t>
            </a:r>
            <a:endParaRPr/>
          </a:p>
          <a:p>
            <a:pPr indent="-228594" lvl="1" marL="533387" rtl="0" algn="l">
              <a:lnSpc>
                <a:spcPct val="90000"/>
              </a:lnSpc>
              <a:spcBef>
                <a:spcPts val="500"/>
              </a:spcBef>
              <a:spcAft>
                <a:spcPts val="0"/>
              </a:spcAft>
              <a:buSzPts val="1500"/>
              <a:buChar char="•"/>
            </a:pPr>
            <a:r>
              <a:rPr lang="en-US"/>
              <a:t>No packet loss</a:t>
            </a:r>
            <a:endParaRPr/>
          </a:p>
          <a:p>
            <a:pPr indent="-228594" lvl="1" marL="533387" rtl="0" algn="l">
              <a:lnSpc>
                <a:spcPct val="90000"/>
              </a:lnSpc>
              <a:spcBef>
                <a:spcPts val="500"/>
              </a:spcBef>
              <a:spcAft>
                <a:spcPts val="0"/>
              </a:spcAft>
              <a:buSzPts val="1500"/>
              <a:buChar char="•"/>
            </a:pPr>
            <a:r>
              <a:rPr lang="en-US"/>
              <a:t>80Mbps throughput</a:t>
            </a:r>
            <a:endParaRPr/>
          </a:p>
          <a:p>
            <a:pPr indent="-76198" lvl="0" marL="76198" rtl="0" algn="l">
              <a:lnSpc>
                <a:spcPct val="90000"/>
              </a:lnSpc>
              <a:spcBef>
                <a:spcPts val="500"/>
              </a:spcBef>
              <a:spcAft>
                <a:spcPts val="0"/>
              </a:spcAft>
              <a:buSzPts val="1800"/>
              <a:buChar char="•"/>
            </a:pPr>
            <a:r>
              <a:rPr lang="en-US" sz="2667"/>
              <a:t>CCNY 🡪 JGN (TCP)</a:t>
            </a:r>
            <a:endParaRPr/>
          </a:p>
          <a:p>
            <a:pPr indent="-228594" lvl="1" marL="533387" rtl="0" algn="l">
              <a:lnSpc>
                <a:spcPct val="90000"/>
              </a:lnSpc>
              <a:spcBef>
                <a:spcPts val="500"/>
              </a:spcBef>
              <a:spcAft>
                <a:spcPts val="0"/>
              </a:spcAft>
              <a:buSzPts val="1500"/>
              <a:buChar char="•"/>
            </a:pPr>
            <a:r>
              <a:rPr lang="en-US"/>
              <a:t>No packet loss</a:t>
            </a:r>
            <a:endParaRPr/>
          </a:p>
          <a:p>
            <a:pPr indent="-228594" lvl="1" marL="533387" rtl="0" algn="l">
              <a:lnSpc>
                <a:spcPct val="90000"/>
              </a:lnSpc>
              <a:spcBef>
                <a:spcPts val="500"/>
              </a:spcBef>
              <a:spcAft>
                <a:spcPts val="0"/>
              </a:spcAft>
              <a:buSzPts val="1500"/>
              <a:buChar char="•"/>
            </a:pPr>
            <a:r>
              <a:rPr lang="en-US"/>
              <a:t>85Mbps throughput</a:t>
            </a:r>
            <a:endParaRPr/>
          </a:p>
          <a:p>
            <a:pPr indent="-228594" lvl="1" marL="533387" rtl="0" algn="l">
              <a:lnSpc>
                <a:spcPct val="90000"/>
              </a:lnSpc>
              <a:spcBef>
                <a:spcPts val="500"/>
              </a:spcBef>
              <a:spcAft>
                <a:spcPts val="0"/>
              </a:spcAft>
              <a:buSzPts val="1500"/>
              <a:buChar char="•"/>
            </a:pPr>
            <a:r>
              <a:rPr b="1" lang="en-US" sz="2800">
                <a:solidFill>
                  <a:schemeClr val="accent1"/>
                </a:solidFill>
              </a:rPr>
              <a:t>10-fold improvement</a:t>
            </a:r>
            <a:endParaRPr/>
          </a:p>
          <a:p>
            <a:pPr indent="0" lvl="1" marL="304792" rtl="0" algn="l">
              <a:lnSpc>
                <a:spcPct val="90000"/>
              </a:lnSpc>
              <a:spcBef>
                <a:spcPts val="500"/>
              </a:spcBef>
              <a:spcAft>
                <a:spcPts val="0"/>
              </a:spcAft>
              <a:buSzPts val="15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475" name="Google Shape;475;p6"/>
          <p:cNvPicPr preferRelativeResize="0"/>
          <p:nvPr/>
        </p:nvPicPr>
        <p:blipFill rotWithShape="1">
          <a:blip r:embed="rId3">
            <a:alphaModFix/>
          </a:blip>
          <a:srcRect b="0" l="0" r="0" t="0"/>
          <a:stretch/>
        </p:blipFill>
        <p:spPr>
          <a:xfrm>
            <a:off x="2512257" y="1724025"/>
            <a:ext cx="3416300" cy="3409950"/>
          </a:xfrm>
          <a:prstGeom prst="rect">
            <a:avLst/>
          </a:prstGeom>
          <a:noFill/>
          <a:ln>
            <a:noFill/>
          </a:ln>
        </p:spPr>
      </p:pic>
      <p:sp>
        <p:nvSpPr>
          <p:cNvPr id="476" name="Google Shape;476;p6"/>
          <p:cNvSpPr txBox="1"/>
          <p:nvPr/>
        </p:nvSpPr>
        <p:spPr>
          <a:xfrm>
            <a:off x="2512257" y="5375895"/>
            <a:ext cx="3416300" cy="2308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Question and answer icon by iconosphere from The Noun Project</a:t>
            </a:r>
            <a:endParaRPr b="0" i="0" sz="1400" u="none" cap="none" strike="noStrike">
              <a:solidFill>
                <a:srgbClr val="000000"/>
              </a:solidFill>
              <a:latin typeface="Arial"/>
              <a:ea typeface="Arial"/>
              <a:cs typeface="Arial"/>
              <a:sym typeface="Arial"/>
            </a:endParaRPr>
          </a:p>
        </p:txBody>
      </p:sp>
      <p:sp>
        <p:nvSpPr>
          <p:cNvPr id="477" name="Google Shape;477;p6"/>
          <p:cNvSpPr txBox="1"/>
          <p:nvPr/>
        </p:nvSpPr>
        <p:spPr>
          <a:xfrm>
            <a:off x="6096000" y="1724025"/>
            <a:ext cx="5257801" cy="3409949"/>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240"/>
              <a:buFont typeface="Calibri"/>
              <a:buNone/>
            </a:pPr>
            <a:r>
              <a:rPr b="1" i="0" lang="en-US" sz="6240" u="none" cap="none" strike="noStrike">
                <a:solidFill>
                  <a:schemeClr val="dk1"/>
                </a:solidFill>
                <a:latin typeface="Calibri"/>
                <a:ea typeface="Calibri"/>
                <a:cs typeface="Calibri"/>
                <a:sym typeface="Calibri"/>
              </a:rPr>
              <a:t>Questions</a:t>
            </a:r>
            <a:br>
              <a:rPr b="1" i="0" lang="en-US" sz="6240" u="none" cap="none" strike="noStrike">
                <a:solidFill>
                  <a:schemeClr val="dk1"/>
                </a:solidFill>
                <a:latin typeface="Calibri"/>
                <a:ea typeface="Calibri"/>
                <a:cs typeface="Calibri"/>
                <a:sym typeface="Calibri"/>
              </a:rPr>
            </a:br>
            <a:r>
              <a:rPr b="1" i="0" lang="en-US" sz="6240" u="none" cap="none" strike="noStrike">
                <a:solidFill>
                  <a:schemeClr val="dk1"/>
                </a:solidFill>
                <a:latin typeface="Calibri"/>
                <a:ea typeface="Calibri"/>
                <a:cs typeface="Calibri"/>
                <a:sym typeface="Calibri"/>
              </a:rPr>
              <a:t>and</a:t>
            </a:r>
            <a:br>
              <a:rPr b="1" i="0" lang="en-US" sz="6240" u="none" cap="none" strike="noStrike">
                <a:solidFill>
                  <a:schemeClr val="dk1"/>
                </a:solidFill>
                <a:latin typeface="Calibri"/>
                <a:ea typeface="Calibri"/>
                <a:cs typeface="Calibri"/>
                <a:sym typeface="Calibri"/>
              </a:rPr>
            </a:br>
            <a:r>
              <a:rPr b="1" i="0" lang="en-US" sz="6240" u="none" cap="none" strike="noStrike">
                <a:solidFill>
                  <a:schemeClr val="dk1"/>
                </a:solidFill>
                <a:latin typeface="Calibri"/>
                <a:ea typeface="Calibri"/>
                <a:cs typeface="Calibri"/>
                <a:sym typeface="Calibri"/>
              </a:rPr>
              <a:t>Answers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
          <p:cNvSpPr txBox="1"/>
          <p:nvPr>
            <p:ph type="ctrTitle"/>
          </p:nvPr>
        </p:nvSpPr>
        <p:spPr>
          <a:xfrm>
            <a:off x="6095999" y="1790721"/>
            <a:ext cx="5257801" cy="359942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6400"/>
              <a:buFont typeface="Calibri"/>
              <a:buNone/>
            </a:pPr>
            <a:r>
              <a:rPr lang="en-US" sz="6400"/>
              <a:t>Thanks!</a:t>
            </a:r>
            <a:br>
              <a:rPr lang="en-US"/>
            </a:br>
            <a:br>
              <a:rPr lang="en-US" sz="3600"/>
            </a:br>
            <a:r>
              <a:rPr b="0" lang="en-US" sz="2800"/>
              <a:t>For more information,</a:t>
            </a:r>
            <a:br>
              <a:rPr b="0" lang="en-US" sz="2800"/>
            </a:br>
            <a:r>
              <a:rPr b="0" lang="en-US" sz="2800"/>
              <a:t>please visit our web site:</a:t>
            </a:r>
            <a:br>
              <a:rPr lang="en-US" sz="2800"/>
            </a:br>
            <a:r>
              <a:rPr lang="en-US" sz="3200"/>
              <a:t>https://www.perfsonar.net</a:t>
            </a:r>
            <a:endParaRPr/>
          </a:p>
        </p:txBody>
      </p:sp>
      <p:sp>
        <p:nvSpPr>
          <p:cNvPr id="483" name="Google Shape;483;p7"/>
          <p:cNvSpPr txBox="1"/>
          <p:nvPr>
            <p:ph idx="11" type="ftr"/>
          </p:nvPr>
        </p:nvSpPr>
        <p:spPr>
          <a:xfrm>
            <a:off x="838201" y="6336882"/>
            <a:ext cx="10515600" cy="338554"/>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a:t>©2022 The perfSONAR Project and its Contributors  ・  Licensed CC BY-SA 4.0  ・  https://www.perfsonar.net</a:t>
            </a:r>
            <a:endParaRPr/>
          </a:p>
        </p:txBody>
      </p:sp>
      <p:pic>
        <p:nvPicPr>
          <p:cNvPr id="484" name="Google Shape;484;p7"/>
          <p:cNvPicPr preferRelativeResize="0"/>
          <p:nvPr/>
        </p:nvPicPr>
        <p:blipFill rotWithShape="1">
          <a:blip r:embed="rId3">
            <a:alphaModFix/>
          </a:blip>
          <a:srcRect b="0" l="0" r="0" t="0"/>
          <a:stretch/>
        </p:blipFill>
        <p:spPr>
          <a:xfrm>
            <a:off x="2001486" y="1852863"/>
            <a:ext cx="3188928" cy="3152274"/>
          </a:xfrm>
          <a:prstGeom prst="rect">
            <a:avLst/>
          </a:prstGeom>
          <a:noFill/>
          <a:ln>
            <a:noFill/>
          </a:ln>
        </p:spPr>
      </p:pic>
      <p:sp>
        <p:nvSpPr>
          <p:cNvPr id="485" name="Google Shape;485;p7"/>
          <p:cNvSpPr txBox="1"/>
          <p:nvPr/>
        </p:nvSpPr>
        <p:spPr>
          <a:xfrm>
            <a:off x="2001484" y="5195409"/>
            <a:ext cx="3188929" cy="2308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Thanks icon by priyanka from The Noun Project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0"/>
          <p:cNvSpPr txBox="1"/>
          <p:nvPr>
            <p:ph type="ctrTitle"/>
          </p:nvPr>
        </p:nvSpPr>
        <p:spPr>
          <a:xfrm>
            <a:off x="838201" y="1790721"/>
            <a:ext cx="10515600" cy="17352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CLI Testing and Troubleshooting</a:t>
            </a:r>
            <a:endParaRPr/>
          </a:p>
        </p:txBody>
      </p:sp>
      <p:sp>
        <p:nvSpPr>
          <p:cNvPr id="491" name="Google Shape;491;p50"/>
          <p:cNvSpPr txBox="1"/>
          <p:nvPr>
            <p:ph idx="11" type="ftr"/>
          </p:nvPr>
        </p:nvSpPr>
        <p:spPr>
          <a:xfrm>
            <a:off x="838201" y="6336882"/>
            <a:ext cx="10515600" cy="338554"/>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492" name="Google Shape;492;p50"/>
          <p:cNvSpPr txBox="1"/>
          <p:nvPr>
            <p:ph idx="2" type="body"/>
          </p:nvPr>
        </p:nvSpPr>
        <p:spPr>
          <a:xfrm>
            <a:off x="838201" y="4518986"/>
            <a:ext cx="10515600" cy="692915"/>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1"/>
              </a:buClr>
              <a:buSzPts val="1850"/>
              <a:buNone/>
            </a:pPr>
            <a:r>
              <a:rPr lang="en-US" sz="1850"/>
              <a:t>Doug Southworth・ Texas Advanced Computing Center ・  </a:t>
            </a:r>
            <a:r>
              <a:rPr lang="en-US" sz="1850" u="sng">
                <a:solidFill>
                  <a:schemeClr val="hlink"/>
                </a:solidFill>
              </a:rPr>
              <a:t>dsouthworth@tacc.utexas.edu</a:t>
            </a:r>
            <a:endParaRPr sz="18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0129f0a3c0_0_154"/>
          <p:cNvSpPr txBox="1"/>
          <p:nvPr>
            <p:ph type="title"/>
          </p:nvPr>
        </p:nvSpPr>
        <p:spPr>
          <a:xfrm>
            <a:off x="124125" y="111700"/>
            <a:ext cx="6615900" cy="1107600"/>
          </a:xfrm>
          <a:prstGeom prst="rect">
            <a:avLst/>
          </a:prstGeom>
          <a:noFill/>
          <a:ln>
            <a:noFill/>
          </a:ln>
        </p:spPr>
        <p:txBody>
          <a:bodyPr anchorCtr="0" anchor="ctr" bIns="60925" lIns="121900" spcFirstLastPara="1" rIns="121900" wrap="square" tIns="60925">
            <a:noAutofit/>
          </a:bodyPr>
          <a:lstStyle/>
          <a:p>
            <a:pPr indent="0" lvl="0" marL="0" rtl="0" algn="ctr">
              <a:lnSpc>
                <a:spcPct val="90000"/>
              </a:lnSpc>
              <a:spcBef>
                <a:spcPts val="0"/>
              </a:spcBef>
              <a:spcAft>
                <a:spcPts val="0"/>
              </a:spcAft>
              <a:buClr>
                <a:schemeClr val="dk1"/>
              </a:buClr>
              <a:buSzPts val="2700"/>
              <a:buFont typeface="Calibri"/>
              <a:buNone/>
            </a:pPr>
            <a:r>
              <a:rPr b="1" lang="en-US" sz="2700"/>
              <a:t>perfSONAR Dashboard:</a:t>
            </a:r>
            <a:r>
              <a:rPr lang="en-US" sz="2700"/>
              <a:t> I</a:t>
            </a:r>
            <a:r>
              <a:rPr b="1" lang="en-US" sz="2700"/>
              <a:t>mproving network visibility </a:t>
            </a:r>
            <a:endParaRPr/>
          </a:p>
        </p:txBody>
      </p:sp>
      <p:sp>
        <p:nvSpPr>
          <p:cNvPr id="156" name="Google Shape;156;g20129f0a3c0_0_154"/>
          <p:cNvSpPr txBox="1"/>
          <p:nvPr/>
        </p:nvSpPr>
        <p:spPr>
          <a:xfrm>
            <a:off x="336075" y="1219450"/>
            <a:ext cx="6294900" cy="52950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Status at-a-glance</a:t>
            </a:r>
            <a:endParaRPr sz="2400"/>
          </a:p>
          <a:p>
            <a:pPr indent="-419100" lvl="0" marL="3810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Packet loss</a:t>
            </a:r>
            <a:endParaRPr sz="2400"/>
          </a:p>
          <a:p>
            <a:pPr indent="-419100" lvl="0" marL="3810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Throughput</a:t>
            </a:r>
            <a:endParaRPr sz="2400"/>
          </a:p>
          <a:p>
            <a:pPr indent="-419100" lvl="0" marL="3810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Correctness</a:t>
            </a:r>
            <a:endParaRPr sz="2400"/>
          </a:p>
          <a:p>
            <a:pPr indent="-266700" lvl="0" marL="381000" marR="0" rtl="0" algn="l">
              <a:spcBef>
                <a:spcPts val="0"/>
              </a:spcBef>
              <a:spcAft>
                <a:spcPts val="0"/>
              </a:spcAft>
              <a:buClr>
                <a:schemeClr val="dk1"/>
              </a:buClr>
              <a:buSzPts val="19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Current live instances at </a:t>
            </a:r>
            <a:r>
              <a:rPr lang="en-US" sz="2400" u="sng">
                <a:solidFill>
                  <a:schemeClr val="dk1"/>
                </a:solidFill>
                <a:latin typeface="Calibri"/>
                <a:ea typeface="Calibri"/>
                <a:cs typeface="Calibri"/>
                <a:sym typeface="Calibri"/>
                <a:hlinkClick r:id="rId3">
                  <a:extLst>
                    <a:ext uri="{A12FA001-AC4F-418D-AE19-62706E023703}">
                      <ahyp:hlinkClr val="tx"/>
                    </a:ext>
                  </a:extLst>
                </a:hlinkClick>
              </a:rPr>
              <a:t>http://pas.net.internet2.edu/</a:t>
            </a:r>
            <a:r>
              <a:rPr lang="en-US" sz="2400">
                <a:solidFill>
                  <a:schemeClr val="dk1"/>
                </a:solidFill>
                <a:latin typeface="Calibri"/>
                <a:ea typeface="Calibri"/>
                <a:cs typeface="Calibri"/>
                <a:sym typeface="Calibri"/>
              </a:rPr>
              <a:t> </a:t>
            </a:r>
            <a:endParaRPr sz="2400"/>
          </a:p>
          <a:p>
            <a:pPr indent="0" lvl="0" marL="0" marR="0" rtl="0" algn="l">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val="tx"/>
                    </a:ext>
                  </a:extLst>
                </a:hlinkClick>
              </a:rPr>
              <a:t>http://ps-dashboard.es.net/</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Drill-down capabilities:</a:t>
            </a:r>
            <a:endParaRPr sz="2400"/>
          </a:p>
          <a:p>
            <a:pPr indent="-419100" lvl="0" marL="3810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Test history between hosts</a:t>
            </a:r>
            <a:endParaRPr sz="2400"/>
          </a:p>
          <a:p>
            <a:pPr indent="-419100" lvl="0" marL="3810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Ability to correlate with other events</a:t>
            </a:r>
            <a:endParaRPr sz="2400"/>
          </a:p>
          <a:p>
            <a:pPr indent="-419100" lvl="0" marL="3810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Very valuable for fault localization and isolation</a:t>
            </a:r>
            <a:endParaRPr sz="2400"/>
          </a:p>
        </p:txBody>
      </p:sp>
      <p:pic>
        <p:nvPicPr>
          <p:cNvPr descr="Screen Shot 2015-01-19 at 12.02.46 PM.pdf" id="157" name="Google Shape;157;g20129f0a3c0_0_154"/>
          <p:cNvPicPr preferRelativeResize="0"/>
          <p:nvPr/>
        </p:nvPicPr>
        <p:blipFill rotWithShape="1">
          <a:blip r:embed="rId5">
            <a:alphaModFix/>
          </a:blip>
          <a:srcRect b="0" l="-33696" r="-33696" t="0"/>
          <a:stretch/>
        </p:blipFill>
        <p:spPr>
          <a:xfrm>
            <a:off x="4836167" y="541867"/>
            <a:ext cx="9121698" cy="5558534"/>
          </a:xfrm>
          <a:prstGeom prst="rect">
            <a:avLst/>
          </a:prstGeom>
          <a:noFill/>
          <a:ln>
            <a:noFill/>
          </a:ln>
        </p:spPr>
      </p:pic>
      <p:sp>
        <p:nvSpPr>
          <p:cNvPr id="158" name="Google Shape;158;g20129f0a3c0_0_154"/>
          <p:cNvSpPr txBox="1"/>
          <p:nvPr>
            <p:ph idx="12" type="sldNum"/>
          </p:nvPr>
        </p:nvSpPr>
        <p:spPr>
          <a:xfrm>
            <a:off x="1117600" y="8413748"/>
            <a:ext cx="486900" cy="4869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159" name="Google Shape;159;g20129f0a3c0_0_154"/>
          <p:cNvSpPr txBox="1"/>
          <p:nvPr>
            <p:ph idx="11" type="ftr"/>
          </p:nvPr>
        </p:nvSpPr>
        <p:spPr>
          <a:xfrm>
            <a:off x="1886761" y="8413748"/>
            <a:ext cx="7160100" cy="4869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None/>
            </a:pPr>
            <a:r>
              <a:rPr lang="en-US"/>
              <a:t>© 2020, http://www.perfsonar.net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Stop letting that pS node gather dust</a:t>
            </a:r>
            <a:endParaRPr/>
          </a:p>
        </p:txBody>
      </p:sp>
      <p:sp>
        <p:nvSpPr>
          <p:cNvPr id="165" name="Google Shape;165;p21"/>
          <p:cNvSpPr txBox="1"/>
          <p:nvPr>
            <p:ph idx="1" type="body"/>
          </p:nvPr>
        </p:nvSpPr>
        <p:spPr>
          <a:xfrm>
            <a:off x="838200" y="1690688"/>
            <a:ext cx="10515600" cy="45307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perfSONAR has a lot of value as a day-to-day tool; it’s not just a software package that puts a green square on a mesh</a:t>
            </a:r>
            <a:endParaRPr/>
          </a:p>
          <a:p>
            <a:pPr indent="-228600" lvl="1" marL="685800" rtl="0" algn="l">
              <a:lnSpc>
                <a:spcPct val="90000"/>
              </a:lnSpc>
              <a:spcBef>
                <a:spcPts val="500"/>
              </a:spcBef>
              <a:spcAft>
                <a:spcPts val="0"/>
              </a:spcAft>
              <a:buClr>
                <a:schemeClr val="dk1"/>
              </a:buClr>
              <a:buSzPts val="2400"/>
              <a:buChar char="•"/>
            </a:pPr>
            <a:r>
              <a:rPr lang="en-US"/>
              <a:t>If you use it more often, you’ll tend to keep it updated and operational</a:t>
            </a:r>
            <a:endParaRPr/>
          </a:p>
          <a:p>
            <a:pPr indent="-228600" lvl="1" marL="685800" rtl="0" algn="l">
              <a:lnSpc>
                <a:spcPct val="90000"/>
              </a:lnSpc>
              <a:spcBef>
                <a:spcPts val="500"/>
              </a:spcBef>
              <a:spcAft>
                <a:spcPts val="0"/>
              </a:spcAft>
              <a:buClr>
                <a:schemeClr val="dk1"/>
              </a:buClr>
              <a:buSzPts val="2400"/>
              <a:buChar char="•"/>
            </a:pPr>
            <a:r>
              <a:rPr lang="en-US"/>
              <a:t>Having an outdated, insecure node is worse than not having one at all</a:t>
            </a:r>
            <a:endParaRPr/>
          </a:p>
          <a:p>
            <a:pPr indent="-76200" lvl="1" marL="685800" rtl="0" algn="l">
              <a:lnSpc>
                <a:spcPct val="90000"/>
              </a:lnSpc>
              <a:spcBef>
                <a:spcPts val="500"/>
              </a:spcBef>
              <a:spcAft>
                <a:spcPts val="0"/>
              </a:spcAft>
              <a:buClr>
                <a:schemeClr val="dk1"/>
              </a:buClr>
              <a:buSzPts val="2400"/>
              <a:buNone/>
            </a:pPr>
            <a:r>
              <a:t/>
            </a:r>
            <a:endParaRPr/>
          </a:p>
          <a:p>
            <a:pPr indent="0" lvl="0" marL="0" rtl="0" algn="l">
              <a:lnSpc>
                <a:spcPct val="90000"/>
              </a:lnSpc>
              <a:spcBef>
                <a:spcPts val="500"/>
              </a:spcBef>
              <a:spcAft>
                <a:spcPts val="0"/>
              </a:spcAft>
              <a:buSzPts val="2400"/>
              <a:buNone/>
            </a:pPr>
            <a:r>
              <a:rPr lang="en-US"/>
              <a:t>The goal is proactive analysis, troubleshooting, and resolution</a:t>
            </a:r>
            <a:endParaRPr/>
          </a:p>
          <a:p>
            <a:pPr indent="-457200" lvl="1" marL="914400" rtl="0" algn="l">
              <a:lnSpc>
                <a:spcPct val="90000"/>
              </a:lnSpc>
              <a:spcBef>
                <a:spcPts val="500"/>
              </a:spcBef>
              <a:spcAft>
                <a:spcPts val="0"/>
              </a:spcAft>
              <a:buSzPts val="2400"/>
              <a:buChar char="•"/>
            </a:pPr>
            <a:r>
              <a:rPr lang="en-US"/>
              <a:t>R&amp;E networks, like old British cars, need us: they aren’t self sufficient</a:t>
            </a:r>
            <a:endParaRPr/>
          </a:p>
          <a:p>
            <a:pPr indent="-457200" lvl="1" marL="914400" rtl="0" algn="l">
              <a:lnSpc>
                <a:spcPct val="90000"/>
              </a:lnSpc>
              <a:spcBef>
                <a:spcPts val="500"/>
              </a:spcBef>
              <a:spcAft>
                <a:spcPts val="0"/>
              </a:spcAft>
              <a:buSzPts val="2400"/>
              <a:buChar char="•"/>
            </a:pPr>
            <a:r>
              <a:rPr lang="en-US"/>
              <a:t>Researchers rely on our networks to do their work, and they won’t necessarily speak up when there’s a problem</a:t>
            </a:r>
            <a:endParaRPr/>
          </a:p>
          <a:p>
            <a:pPr indent="-457200" lvl="1" marL="914400" rtl="0" algn="l">
              <a:lnSpc>
                <a:spcPct val="90000"/>
              </a:lnSpc>
              <a:spcBef>
                <a:spcPts val="500"/>
              </a:spcBef>
              <a:spcAft>
                <a:spcPts val="0"/>
              </a:spcAft>
              <a:buSzPts val="2400"/>
              <a:buChar char="•"/>
            </a:pPr>
            <a:r>
              <a:rPr lang="en-US"/>
              <a:t>pS gives you eyes to see what’s going on beyond your borders</a:t>
            </a:r>
            <a:endParaRPr/>
          </a:p>
        </p:txBody>
      </p:sp>
      <p:sp>
        <p:nvSpPr>
          <p:cNvPr id="166" name="Google Shape;166;p21"/>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
        <p:nvSpPr>
          <p:cNvPr id="172" name="Google Shape;172;p22"/>
          <p:cNvSpPr txBox="1"/>
          <p:nvPr>
            <p:ph type="title"/>
          </p:nvPr>
        </p:nvSpPr>
        <p:spPr>
          <a:xfrm>
            <a:off x="838200" y="21052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400"/>
              <a:t>WE NEED YOU!</a:t>
            </a:r>
            <a:endParaRPr sz="4400"/>
          </a:p>
        </p:txBody>
      </p:sp>
      <p:sp>
        <p:nvSpPr>
          <p:cNvPr id="173" name="Google Shape;173;p22"/>
          <p:cNvSpPr txBox="1"/>
          <p:nvPr/>
        </p:nvSpPr>
        <p:spPr>
          <a:xfrm>
            <a:off x="1664413" y="1005194"/>
            <a:ext cx="4626796" cy="484080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3200" u="none" cap="none" strike="noStrike">
                <a:solidFill>
                  <a:schemeClr val="dk1"/>
                </a:solidFill>
                <a:latin typeface="Calibri"/>
                <a:ea typeface="Calibri"/>
                <a:cs typeface="Calibri"/>
                <a:sym typeface="Calibri"/>
              </a:rPr>
              <a:t>perfSONAR is a community effort, and not just for development.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Calibri"/>
              <a:buNone/>
            </a:pPr>
            <a:r>
              <a:t/>
            </a:r>
            <a:endParaRPr b="1" i="0" sz="3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4400"/>
              <a:buFont typeface="Calibri"/>
              <a:buNone/>
            </a:pPr>
            <a:r>
              <a:rPr b="1" i="0" lang="en-US" sz="3200" u="none" cap="none" strike="noStrike">
                <a:solidFill>
                  <a:schemeClr val="dk1"/>
                </a:solidFill>
                <a:latin typeface="Calibri"/>
                <a:ea typeface="Calibri"/>
                <a:cs typeface="Calibri"/>
                <a:sym typeface="Calibri"/>
              </a:rPr>
              <a:t>Your node gives us all eyes into the global R&amp;E infrastructure</a:t>
            </a:r>
            <a:endParaRPr b="0" i="0" sz="1400" u="none" cap="none" strike="noStrike">
              <a:solidFill>
                <a:srgbClr val="000000"/>
              </a:solidFill>
              <a:latin typeface="Arial"/>
              <a:ea typeface="Arial"/>
              <a:cs typeface="Arial"/>
              <a:sym typeface="Arial"/>
            </a:endParaRPr>
          </a:p>
        </p:txBody>
      </p:sp>
      <p:pic>
        <p:nvPicPr>
          <p:cNvPr descr="A picture containing text, newspaper&#10;&#10;Description automatically generated" id="174" name="Google Shape;174;p22"/>
          <p:cNvPicPr preferRelativeResize="0"/>
          <p:nvPr/>
        </p:nvPicPr>
        <p:blipFill rotWithShape="1">
          <a:blip r:embed="rId3">
            <a:alphaModFix/>
          </a:blip>
          <a:srcRect b="0" l="0" r="0" t="0"/>
          <a:stretch/>
        </p:blipFill>
        <p:spPr>
          <a:xfrm>
            <a:off x="7241259" y="378468"/>
            <a:ext cx="4112541" cy="57575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1895062" y="2897900"/>
            <a:ext cx="9452388" cy="16645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Commands and Syntax</a:t>
            </a:r>
            <a:endParaRPr/>
          </a:p>
        </p:txBody>
      </p:sp>
      <p:sp>
        <p:nvSpPr>
          <p:cNvPr id="180" name="Google Shape;180;p23"/>
          <p:cNvSpPr txBox="1"/>
          <p:nvPr>
            <p:ph idx="1" type="body"/>
          </p:nvPr>
        </p:nvSpPr>
        <p:spPr>
          <a:xfrm>
            <a:off x="1895061" y="4589464"/>
            <a:ext cx="9452389" cy="14940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200"/>
              <a:buNone/>
            </a:pPr>
            <a:r>
              <a:t/>
            </a:r>
            <a:endParaRPr/>
          </a:p>
          <a:p>
            <a:pPr indent="0" lvl="0" marL="0" rtl="0" algn="l">
              <a:lnSpc>
                <a:spcPct val="90000"/>
              </a:lnSpc>
              <a:spcBef>
                <a:spcPts val="1000"/>
              </a:spcBef>
              <a:spcAft>
                <a:spcPts val="0"/>
              </a:spcAft>
              <a:buClr>
                <a:srgbClr val="595959"/>
              </a:buClr>
              <a:buSzPts val="3200"/>
              <a:buNone/>
            </a:pPr>
            <a:r>
              <a:t/>
            </a:r>
            <a:endParaRPr/>
          </a:p>
        </p:txBody>
      </p:sp>
      <p:sp>
        <p:nvSpPr>
          <p:cNvPr id="181" name="Google Shape;181;p23"/>
          <p:cNvSpPr txBox="1"/>
          <p:nvPr>
            <p:ph idx="11" type="ftr"/>
          </p:nvPr>
        </p:nvSpPr>
        <p:spPr>
          <a:xfrm>
            <a:off x="1415071" y="6310311"/>
            <a:ext cx="5370041"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©2022 The perfSONAR Project and its Contributors  ・  Licensed CC BY-SA 4.0  ・  https://www.perfsonar.net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0129f0a3c0_0_309"/>
          <p:cNvSpPr txBox="1"/>
          <p:nvPr>
            <p:ph type="title"/>
          </p:nvPr>
        </p:nvSpPr>
        <p:spPr>
          <a:xfrm>
            <a:off x="420375" y="290675"/>
            <a:ext cx="6610200" cy="1308300"/>
          </a:xfrm>
          <a:prstGeom prst="rect">
            <a:avLst/>
          </a:prstGeom>
          <a:noFill/>
          <a:ln>
            <a:noFill/>
          </a:ln>
        </p:spPr>
        <p:txBody>
          <a:bodyPr anchorCtr="0" anchor="ctr" bIns="60925" lIns="121900" spcFirstLastPara="1" rIns="121900" wrap="square" tIns="60925">
            <a:noAutofit/>
          </a:bodyPr>
          <a:lstStyle/>
          <a:p>
            <a:pPr indent="0" lvl="0" marL="0" rtl="0" algn="ctr">
              <a:lnSpc>
                <a:spcPct val="90000"/>
              </a:lnSpc>
              <a:spcBef>
                <a:spcPts val="0"/>
              </a:spcBef>
              <a:spcAft>
                <a:spcPts val="0"/>
              </a:spcAft>
              <a:buClr>
                <a:schemeClr val="dk1"/>
              </a:buClr>
              <a:buSzPts val="5300"/>
              <a:buFont typeface="Calibri"/>
              <a:buNone/>
            </a:pPr>
            <a:r>
              <a:rPr lang="en-US"/>
              <a:t>Simulating Performance</a:t>
            </a:r>
            <a:endParaRPr/>
          </a:p>
        </p:txBody>
      </p:sp>
      <p:sp>
        <p:nvSpPr>
          <p:cNvPr id="188" name="Google Shape;188;g20129f0a3c0_0_309"/>
          <p:cNvSpPr txBox="1"/>
          <p:nvPr>
            <p:ph idx="1" type="body"/>
          </p:nvPr>
        </p:nvSpPr>
        <p:spPr>
          <a:xfrm>
            <a:off x="708500" y="1445825"/>
            <a:ext cx="11208900" cy="4503900"/>
          </a:xfrm>
          <a:prstGeom prst="rect">
            <a:avLst/>
          </a:prstGeom>
          <a:noFill/>
          <a:ln>
            <a:noFill/>
          </a:ln>
        </p:spPr>
        <p:txBody>
          <a:bodyPr anchorCtr="0" anchor="t" bIns="60925" lIns="121900" spcFirstLastPara="1" rIns="121900" wrap="square" tIns="60925">
            <a:normAutofit/>
          </a:bodyPr>
          <a:lstStyle/>
          <a:p>
            <a:pPr indent="-222250" lvl="0" marL="228600" rtl="0" algn="l">
              <a:lnSpc>
                <a:spcPct val="90000"/>
              </a:lnSpc>
              <a:spcBef>
                <a:spcPts val="0"/>
              </a:spcBef>
              <a:spcAft>
                <a:spcPts val="0"/>
              </a:spcAft>
              <a:buClr>
                <a:schemeClr val="dk1"/>
              </a:buClr>
              <a:buSzPts val="2900"/>
              <a:buChar char="•"/>
            </a:pPr>
            <a:r>
              <a:rPr lang="en-US" sz="2900"/>
              <a:t>It’s infeasible to perform at-scale data movement all the time – as we see in other forms of science, we need to rely on simulations</a:t>
            </a:r>
            <a:endParaRPr/>
          </a:p>
          <a:p>
            <a:pPr indent="-222250" lvl="0" marL="228600" rtl="0" algn="l">
              <a:lnSpc>
                <a:spcPct val="90000"/>
              </a:lnSpc>
              <a:spcBef>
                <a:spcPts val="1000"/>
              </a:spcBef>
              <a:spcAft>
                <a:spcPts val="0"/>
              </a:spcAft>
              <a:buClr>
                <a:schemeClr val="dk1"/>
              </a:buClr>
              <a:buSzPts val="2900"/>
              <a:buChar char="•"/>
            </a:pPr>
            <a:r>
              <a:rPr lang="en-US" sz="2900"/>
              <a:t>Network performance comes down to a couple of key metrics:</a:t>
            </a:r>
            <a:endParaRPr/>
          </a:p>
          <a:p>
            <a:pPr indent="-228600" lvl="1" marL="685800" rtl="0" algn="l">
              <a:lnSpc>
                <a:spcPct val="90000"/>
              </a:lnSpc>
              <a:spcBef>
                <a:spcPts val="500"/>
              </a:spcBef>
              <a:spcAft>
                <a:spcPts val="0"/>
              </a:spcAft>
              <a:buClr>
                <a:schemeClr val="dk1"/>
              </a:buClr>
              <a:buSzPts val="2400"/>
              <a:buChar char="•"/>
            </a:pPr>
            <a:r>
              <a:rPr lang="en-US"/>
              <a:t>Throughput (e.g. “how much can I get out of the network”)</a:t>
            </a:r>
            <a:endParaRPr/>
          </a:p>
          <a:p>
            <a:pPr indent="-228600" lvl="1" marL="685800" rtl="0" algn="l">
              <a:lnSpc>
                <a:spcPct val="90000"/>
              </a:lnSpc>
              <a:spcBef>
                <a:spcPts val="500"/>
              </a:spcBef>
              <a:spcAft>
                <a:spcPts val="0"/>
              </a:spcAft>
              <a:buClr>
                <a:schemeClr val="dk1"/>
              </a:buClr>
              <a:buSzPts val="2400"/>
              <a:buChar char="•"/>
            </a:pPr>
            <a:r>
              <a:rPr lang="en-US"/>
              <a:t>Latency (time it takes to get to/from a destination)</a:t>
            </a:r>
            <a:endParaRPr/>
          </a:p>
          <a:p>
            <a:pPr indent="-228600" lvl="1" marL="685800" rtl="0" algn="l">
              <a:lnSpc>
                <a:spcPct val="90000"/>
              </a:lnSpc>
              <a:spcBef>
                <a:spcPts val="500"/>
              </a:spcBef>
              <a:spcAft>
                <a:spcPts val="0"/>
              </a:spcAft>
              <a:buClr>
                <a:schemeClr val="dk1"/>
              </a:buClr>
              <a:buSzPts val="2400"/>
              <a:buChar char="•"/>
            </a:pPr>
            <a:r>
              <a:rPr lang="en-US"/>
              <a:t>Packet loss/duplication/ordering (for some sampling of packets, do they all make it to the other side without serious abnormalities occurring?)</a:t>
            </a:r>
            <a:endParaRPr/>
          </a:p>
          <a:p>
            <a:pPr indent="-228600" lvl="1" marL="685800" rtl="0" algn="l">
              <a:lnSpc>
                <a:spcPct val="90000"/>
              </a:lnSpc>
              <a:spcBef>
                <a:spcPts val="500"/>
              </a:spcBef>
              <a:spcAft>
                <a:spcPts val="0"/>
              </a:spcAft>
              <a:buClr>
                <a:schemeClr val="dk1"/>
              </a:buClr>
              <a:buSzPts val="2400"/>
              <a:buChar char="•"/>
            </a:pPr>
            <a:r>
              <a:rPr lang="en-US"/>
              <a:t>Network utilization (the opposite of “throughput” for a moment in time)</a:t>
            </a:r>
            <a:endParaRPr/>
          </a:p>
          <a:p>
            <a:pPr indent="-222250" lvl="0" marL="228600" rtl="0" algn="l">
              <a:lnSpc>
                <a:spcPct val="90000"/>
              </a:lnSpc>
              <a:spcBef>
                <a:spcPts val="1000"/>
              </a:spcBef>
              <a:spcAft>
                <a:spcPts val="0"/>
              </a:spcAft>
              <a:buClr>
                <a:schemeClr val="dk1"/>
              </a:buClr>
              <a:buSzPts val="2900"/>
              <a:buChar char="•"/>
            </a:pPr>
            <a:r>
              <a:rPr lang="en-US" sz="2900"/>
              <a:t>We can get many of these from a selection of active and passive measurement tools – enter the perfSONAR Toolkit</a:t>
            </a:r>
            <a:endParaRPr/>
          </a:p>
        </p:txBody>
      </p:sp>
      <p:sp>
        <p:nvSpPr>
          <p:cNvPr id="189" name="Google Shape;189;g20129f0a3c0_0_309"/>
          <p:cNvSpPr txBox="1"/>
          <p:nvPr>
            <p:ph idx="12" type="sldNum"/>
          </p:nvPr>
        </p:nvSpPr>
        <p:spPr>
          <a:xfrm>
            <a:off x="1117600" y="8413748"/>
            <a:ext cx="486900" cy="4869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190" name="Google Shape;190;g20129f0a3c0_0_309"/>
          <p:cNvSpPr txBox="1"/>
          <p:nvPr>
            <p:ph idx="11" type="ftr"/>
          </p:nvPr>
        </p:nvSpPr>
        <p:spPr>
          <a:xfrm>
            <a:off x="1886761" y="8413748"/>
            <a:ext cx="7160100" cy="486900"/>
          </a:xfrm>
          <a:prstGeom prst="rect">
            <a:avLst/>
          </a:prstGeom>
          <a:noFill/>
          <a:ln>
            <a:noFill/>
          </a:ln>
        </p:spPr>
        <p:txBody>
          <a:bodyPr anchorCtr="0" anchor="ctr" bIns="60925" lIns="121900" spcFirstLastPara="1" rIns="121900" wrap="square" tIns="60925">
            <a:noAutofit/>
          </a:bodyPr>
          <a:lstStyle/>
          <a:p>
            <a:pPr indent="0" lvl="0" marL="0" rtl="0" algn="ctr">
              <a:spcBef>
                <a:spcPts val="0"/>
              </a:spcBef>
              <a:spcAft>
                <a:spcPts val="0"/>
              </a:spcAft>
              <a:buNone/>
            </a:pPr>
            <a:r>
              <a:rPr lang="en-US"/>
              <a:t>© 2020, http://www.perfsonar.net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2020-10-09T20:16:01Z</dcterms:created>
  <dc:creator>Mark Feit</dc:creator>
</cp:coreProperties>
</file>