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7"/>
  </p:notesMasterIdLst>
  <p:sldIdLst>
    <p:sldId id="277" r:id="rId2"/>
    <p:sldId id="257" r:id="rId3"/>
    <p:sldId id="280" r:id="rId4"/>
    <p:sldId id="2121" r:id="rId5"/>
    <p:sldId id="2108" r:id="rId6"/>
    <p:sldId id="2122" r:id="rId7"/>
    <p:sldId id="468" r:id="rId8"/>
    <p:sldId id="466" r:id="rId9"/>
    <p:sldId id="2129" r:id="rId10"/>
    <p:sldId id="2137" r:id="rId11"/>
    <p:sldId id="258" r:id="rId12"/>
    <p:sldId id="259" r:id="rId13"/>
    <p:sldId id="279" r:id="rId14"/>
    <p:sldId id="2131" r:id="rId15"/>
    <p:sldId id="266" r:id="rId16"/>
    <p:sldId id="267" r:id="rId17"/>
    <p:sldId id="2132" r:id="rId18"/>
    <p:sldId id="2133" r:id="rId19"/>
    <p:sldId id="2134" r:id="rId20"/>
    <p:sldId id="2135" r:id="rId21"/>
    <p:sldId id="2138" r:id="rId22"/>
    <p:sldId id="264" r:id="rId23"/>
    <p:sldId id="281" r:id="rId24"/>
    <p:sldId id="265" r:id="rId25"/>
    <p:sldId id="271" r:id="rId26"/>
    <p:sldId id="273" r:id="rId27"/>
    <p:sldId id="282" r:id="rId28"/>
    <p:sldId id="274" r:id="rId29"/>
    <p:sldId id="275" r:id="rId30"/>
    <p:sldId id="261" r:id="rId31"/>
    <p:sldId id="2142" r:id="rId32"/>
    <p:sldId id="2143" r:id="rId33"/>
    <p:sldId id="2144" r:id="rId34"/>
    <p:sldId id="2145" r:id="rId35"/>
    <p:sldId id="2146" r:id="rId36"/>
    <p:sldId id="460" r:id="rId37"/>
    <p:sldId id="2148" r:id="rId38"/>
    <p:sldId id="2141" r:id="rId39"/>
    <p:sldId id="262" r:id="rId40"/>
    <p:sldId id="268" r:id="rId41"/>
    <p:sldId id="269" r:id="rId42"/>
    <p:sldId id="2136" r:id="rId43"/>
    <p:sldId id="2139" r:id="rId44"/>
    <p:sldId id="276" r:id="rId45"/>
    <p:sldId id="278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43"/>
    <p:restoredTop sz="94427"/>
  </p:normalViewPr>
  <p:slideViewPr>
    <p:cSldViewPr snapToGrid="0">
      <p:cViewPr varScale="1">
        <p:scale>
          <a:sx n="127" d="100"/>
          <a:sy n="127" d="100"/>
        </p:scale>
        <p:origin x="192" y="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260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e79ba0a7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e79ba0a7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fe79ba0a7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125b361a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9125b361a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0f1dbda6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0f1dbda6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386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9125b361a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9125b361a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3dcbab210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3dcbab210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619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941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254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3dcbab21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3dcbab21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5b929231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5b929231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e287846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5e287846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you’re paying for commodity by the bit, sending 100TB over commodity may not be desirable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paying for Internet2 already - this sort of transfer is what science networks are built to handle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3dcbab210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3dcbab210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9125b361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9125b361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e79ba0a7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e79ba0a7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end network could make great use of them informationally but also use them to make better choices and even influence routing of their traffic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3dcbab210_7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3dcbab210_7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3dcbab210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3dcbab210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9125b3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9125b36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e79ba0a72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fe79ba0a7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9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43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08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77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76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2 and AS 3 buy transit service from AS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7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9125b361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9125b361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6776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5c7ef4d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5c7ef4d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9125b361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9125b361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92b0be6e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92b0be6ec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512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c7ef4de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c7ef4de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652fa6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652fa6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 - Strategy / Hans - Practical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5599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3dcbab210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3dcbab210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097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275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9001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69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Times-Roman"/>
              </a:rPr>
              <a:t>This is one of the ways that interdomain routing protocols differ from intradomain protocols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32284" y="1296592"/>
            <a:ext cx="68580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132284" y="3012282"/>
            <a:ext cx="68580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074" y="4189941"/>
            <a:ext cx="1620252" cy="47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694" y="4130923"/>
            <a:ext cx="1387656" cy="5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6567" y="4828918"/>
            <a:ext cx="984019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3"/>
            <a:ext cx="3093245" cy="1546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074" y="4189941"/>
            <a:ext cx="1620252" cy="47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694" y="4130923"/>
            <a:ext cx="1387656" cy="53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54479" y="4270712"/>
            <a:ext cx="1260873" cy="63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916983" y="4764225"/>
            <a:ext cx="3255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102900" cy="5136300"/>
          </a:xfrm>
          <a:prstGeom prst="rect">
            <a:avLst/>
          </a:prstGeom>
          <a:gradFill>
            <a:gsLst>
              <a:gs pos="0">
                <a:srgbClr val="6CBFDC">
                  <a:alpha val="49803"/>
                </a:srgbClr>
              </a:gs>
              <a:gs pos="20000">
                <a:srgbClr val="459582">
                  <a:alpha val="49803"/>
                </a:srgbClr>
              </a:gs>
              <a:gs pos="42000">
                <a:srgbClr val="BAC851">
                  <a:alpha val="49803"/>
                </a:srgbClr>
              </a:gs>
              <a:gs pos="62000">
                <a:srgbClr val="A42E40">
                  <a:alpha val="49803"/>
                </a:srgbClr>
              </a:gs>
              <a:gs pos="85000">
                <a:srgbClr val="84C8D3">
                  <a:alpha val="49803"/>
                </a:srgbClr>
              </a:gs>
              <a:gs pos="100000">
                <a:srgbClr val="84C8D3">
                  <a:alpha val="49803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n@e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zurawski@es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oc.net.internet2.edu/i2network/maps-documentation/documentation/bgp-communities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geant.org/2017/05/15/taking-it-to-the-limit-testing-the-performance-of-re-networking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geant.org/event/1/contributions/11/attachments/47/207/190521_-_PT_TNC2019_v8.pdf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epoc@tacc.utexas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oc.global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ken@es.net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zurawski@es.n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1437" y="4972050"/>
            <a:ext cx="2082404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Award #1826994 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0616" y="1807368"/>
            <a:ext cx="8922902" cy="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BGP Essentials</a:t>
            </a:r>
            <a:endParaRPr sz="105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80618" y="3987150"/>
            <a:ext cx="544635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Cyberinfrastructure for Research Data Management Workshop</a:t>
            </a:r>
            <a:endParaRPr sz="105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Central Florida </a:t>
            </a:r>
            <a:endParaRPr sz="105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16-17, 2023</a:t>
            </a:r>
            <a:endParaRPr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199783" y="4972050"/>
            <a:ext cx="903736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https://epoc.global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75080" y="2826059"/>
            <a:ext cx="4533975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 Miller, Jason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Zurawski</a:t>
            </a:r>
            <a:endParaRPr sz="1050" dirty="0"/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ken@es.net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zurawski@es.net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Lawrence Berkeley National Laboratory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016B1-4B99-B2E1-78C3-F537DE8DA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442" y="4058322"/>
            <a:ext cx="1243613" cy="455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Commodity vs. R&amp;E routing architecture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What it is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Why it matters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Examples of problems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Simplified </a:t>
            </a:r>
            <a:r>
              <a:rPr lang="en" b="1" i="1" dirty="0" err="1">
                <a:solidFill>
                  <a:schemeClr val="accent2"/>
                </a:solidFill>
              </a:rPr>
              <a:t>ESnet</a:t>
            </a:r>
            <a:r>
              <a:rPr lang="en" b="1" i="1" dirty="0">
                <a:solidFill>
                  <a:schemeClr val="accent2"/>
                </a:solidFill>
              </a:rPr>
              <a:t> &amp; FRGP Routing Architecture</a:t>
            </a:r>
            <a:endParaRPr b="1" i="1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Examples (Good and Bad)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6274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in the wild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230306" y="1073025"/>
            <a:ext cx="7886700" cy="299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74,000 Autonomous Systems (ASN) in March 2022. </a:t>
            </a:r>
            <a:endParaRPr dirty="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1,000,000 IPv4 routes advertised.</a:t>
            </a:r>
            <a:endParaRPr dirty="0"/>
          </a:p>
          <a:p>
            <a:pPr marL="342900" lvl="0" indent="-2540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Over 182,000 IPv6 routes advertised.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2540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 Each Router running BGP builds its own routing table with best path information to a subset of the internet.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We all have to do our part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All routing decisions made locally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Emergent behavior is important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Motivation examples to follow</a:t>
            </a:r>
            <a:endParaRPr lang="en-US" dirty="0"/>
          </a:p>
          <a:p>
            <a:pPr marL="88900" lvl="0" indent="0" algn="l" rtl="0"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4843463" y="3575447"/>
            <a:ext cx="1543200" cy="205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292125" y="4754100"/>
            <a:ext cx="5098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alibri"/>
                <a:ea typeface="Calibri"/>
                <a:cs typeface="Calibri"/>
                <a:sym typeface="Calibri"/>
              </a:rPr>
              <a:t>Data from: https://bgp.he.net/report/prefixes#_prefixes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 vs. Commodity</a:t>
            </a: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900" y="955900"/>
            <a:ext cx="6222285" cy="41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308175" y="2170625"/>
            <a:ext cx="12765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Multiple cloud providers</a:t>
            </a:r>
            <a:endParaRPr sz="700"/>
          </a:p>
        </p:txBody>
      </p:sp>
      <p:cxnSp>
        <p:nvCxnSpPr>
          <p:cNvPr id="114" name="Google Shape;114;p15"/>
          <p:cNvCxnSpPr/>
          <p:nvPr/>
        </p:nvCxnSpPr>
        <p:spPr>
          <a:xfrm rot="10800000" flipH="1">
            <a:off x="1009600" y="1925525"/>
            <a:ext cx="301800" cy="24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1056975" y="2438850"/>
            <a:ext cx="292500" cy="26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 Routing Architecture Vs. Commodity.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628650" y="1003201"/>
            <a:ext cx="7886700" cy="336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Research and Education Networks</a:t>
            </a:r>
            <a:endParaRPr sz="2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Bandwidth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800"/>
              <a:t>Performance Engineering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800"/>
              <a:t>Deterministic behavior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Community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Commodity Networks</a:t>
            </a:r>
            <a:endParaRPr sz="2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Traffic shaping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DoS protections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Unknown architecture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2400"/>
              <a:t>R&amp;E networks are engineered to support science while commodity networks are not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Keep the science traffic on the science networks!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5BCC-F281-3D39-1ED0-40367467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1774"/>
            <a:ext cx="9144000" cy="66674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Calibri "/>
              </a:rPr>
              <a:t>BGP Use in ESnet</a:t>
            </a:r>
          </a:p>
        </p:txBody>
      </p:sp>
    </p:spTree>
    <p:extLst>
      <p:ext uri="{BB962C8B-B14F-4D97-AF65-F5344CB8AC3E}">
        <p14:creationId xmlns:p14="http://schemas.microsoft.com/office/powerpoint/2010/main" val="317664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420300" y="273850"/>
            <a:ext cx="83034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ESnet Routing Architecture (High-Level, Simplified)</a:t>
            </a:r>
            <a:endParaRPr sz="3000"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628650" y="1208200"/>
            <a:ext cx="7886700" cy="32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applied at ingress (import policy on peerings)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sets communities based on peering type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Routing policy sets localpref set based on peering type - simplified version:</a:t>
            </a:r>
            <a:endParaRPr sz="16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ESnet site - high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R&amp;E peering - medium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Commercial Peering - low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Transit - very low</a:t>
            </a:r>
            <a:endParaRPr sz="14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Communities control route announcement behavior to sites and peers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Localpref controls forwarding behavior within ESnet network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This allows us to group routes based on connectivity capability and type of peer organization, and use normal BGP route selection within those groups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Forwarding is sane and high performance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This is more complex than a campus needs (we’re a national backbone), but ideas still hold 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28650" y="172169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Site Or Campus Routing Isn’t Backbone Routing</a:t>
            </a:r>
            <a:endParaRPr sz="3000"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365925" y="9285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Many of the tools are the same (e.g. BGP policy)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Goals are sometimes different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Backbone: multiple peers, resilience to route leaks, BCP38 filters,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Campus: support security policy, keep transit costs down, etc.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High performance for science: common goal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Cost reduction: common goal (flat rate vs. charge by the bit)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Don’t try to replicate ESnet’s policy on your campus perimeter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Not necessarily a good fit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u="sng"/>
              <a:t>Know Your Network</a:t>
            </a:r>
            <a:endParaRPr b="1"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Make sure you understand the tools you have, and use them to get as much as you can out of the infrastructure you’ve got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Keep science traffic on science networks - every site has to do this unless your provider is explicitly doing it for you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5BCC-F281-3D39-1ED0-40367467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1774"/>
            <a:ext cx="9144000" cy="666749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Calibri "/>
              </a:rPr>
              <a:t>BGP Use in FRGP</a:t>
            </a:r>
          </a:p>
        </p:txBody>
      </p:sp>
    </p:spTree>
    <p:extLst>
      <p:ext uri="{BB962C8B-B14F-4D97-AF65-F5344CB8AC3E}">
        <p14:creationId xmlns:p14="http://schemas.microsoft.com/office/powerpoint/2010/main" val="151394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768299"/>
            <a:ext cx="8403021" cy="3940335"/>
          </a:xfrm>
        </p:spPr>
        <p:txBody>
          <a:bodyPr>
            <a:normAutofit fontScale="92500" lnSpcReduction="10000"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 Front Range </a:t>
            </a:r>
            <a:r>
              <a:rPr lang="en-US" dirty="0" err="1"/>
              <a:t>GigaPoP</a:t>
            </a:r>
            <a:r>
              <a:rPr lang="en-US" dirty="0"/>
              <a:t> is a regional R&amp;E network in Colorado / Wyoming / New Mexico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Compact routing core consisting of 4 Juniper MX routers in Denver-area exchanges and strategic carrier locations.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Dark fiber, DWDM and Metro Ethernet technologies to aggregate customer access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We use a very similar BGP policy to </a:t>
            </a:r>
            <a:r>
              <a:rPr lang="en-US" dirty="0" err="1"/>
              <a:t>Esnet</a:t>
            </a:r>
            <a:endParaRPr lang="en-US" dirty="0"/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 err="1"/>
              <a:t>Localpref</a:t>
            </a:r>
            <a:r>
              <a:rPr lang="en-US" dirty="0"/>
              <a:t> groups – same idea (</a:t>
            </a:r>
            <a:r>
              <a:rPr lang="en-US" b="1" dirty="0"/>
              <a:t>Customer &gt; Research &gt; Commercial Peer &gt; Transit </a:t>
            </a:r>
            <a:r>
              <a:rPr lang="en-US" dirty="0"/>
              <a:t>)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On a Campus, you may only be concerned with Research and Transit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We also use BGP Communities to tag groups of routes as they are learned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This helps us with announcements (export policy)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Two explicit routing instances : research (</a:t>
            </a:r>
            <a:r>
              <a:rPr lang="en-US" dirty="0" err="1"/>
              <a:t>vrf</a:t>
            </a:r>
            <a:r>
              <a:rPr lang="en-US" dirty="0"/>
              <a:t>) and commercial Internet (global routing table)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These are implemented as MPLS/BGP Layer3 VPNs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Most customers using BGP have two VLAN tags and two BGP sessions, for each table</a:t>
            </a:r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We have a blended VRF for customers that prefer the simplicity of default routing only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This consists of the research VRF plus a default route that points to the commercial table</a:t>
            </a:r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  <a:p>
            <a:pPr marL="0" indent="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55BCC-F281-3D39-1ED0-40367467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409"/>
            <a:ext cx="9144000" cy="666749"/>
          </a:xfrm>
        </p:spPr>
        <p:txBody>
          <a:bodyPr>
            <a:normAutofit/>
          </a:bodyPr>
          <a:lstStyle/>
          <a:p>
            <a:pPr algn="ctr"/>
            <a:r>
              <a:rPr lang="en" sz="3000" dirty="0"/>
              <a:t>FRGP Routing Architecture</a:t>
            </a:r>
            <a:endParaRPr lang="en-US" sz="30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12853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501A-6BD1-DC00-28BB-322FBD9B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262758"/>
            <a:ext cx="8238638" cy="666749"/>
          </a:xfrm>
        </p:spPr>
        <p:txBody>
          <a:bodyPr>
            <a:normAutofit/>
          </a:bodyPr>
          <a:lstStyle/>
          <a:p>
            <a:r>
              <a:rPr lang="en-US" dirty="0"/>
              <a:t>Internet DFZ routing vs Campus /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58A1-1801-91D6-9CFE-22202C18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1128879"/>
            <a:ext cx="8238638" cy="36004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Routing asymmetry is commonly observed, expected feature of the multihomed AS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because each AS makes independent routing decisions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step further- if you announce the same route to two external peer </a:t>
            </a:r>
            <a:r>
              <a:rPr lang="en-US" dirty="0" err="1"/>
              <a:t>ASes</a:t>
            </a:r>
            <a:r>
              <a:rPr lang="en-US" dirty="0"/>
              <a:t>, you should not </a:t>
            </a:r>
            <a:r>
              <a:rPr lang="en-US" b="1" dirty="0"/>
              <a:t>assume</a:t>
            </a:r>
            <a:r>
              <a:rPr lang="en-US" dirty="0"/>
              <a:t> a specific distribution of inbound traffic across those two connections.  It will probably be unbalanced.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this scenario, we can </a:t>
            </a:r>
            <a:r>
              <a:rPr lang="en-US" b="1" dirty="0"/>
              <a:t>try</a:t>
            </a:r>
            <a:r>
              <a:rPr lang="en-US" dirty="0"/>
              <a:t> to influence what happens by making suggestions to the neighboring </a:t>
            </a:r>
            <a:r>
              <a:rPr lang="en-US" dirty="0" err="1"/>
              <a:t>ASes</a:t>
            </a:r>
            <a:r>
              <a:rPr lang="en-US" dirty="0"/>
              <a:t>.  We will discuss some of these techniques later.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When thinking BGP, it is useful to think about unidirectional concepts: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Received / Learned routes are used to send (transmit) packets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Advertised routes will influence where you receive traffic. – “Announcements attract traffic”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B1837-97E3-614D-31A4-F670EEA7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&amp;.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72B6-B955-F7C0-83C6-E630DA0C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BGP hygiene - Preventing routing leaks and hijacks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A29B-F2A7-A803-B5E9-74D7BAAC6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876626"/>
            <a:ext cx="8238638" cy="36004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Default policy = readvertise all routes among external peers (disallowing AS loops)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is a reasonable policy for Internet backbone routers.  The rest of us must have policy in place for proper routing behavior!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are an end-site, at a minimum, you should have policy in place to ensure that you’re only advertising your own route(s) to all neighbors.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many networks, BGP policy can be nuanced and complex.  This can lead to unintended advertisements.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046D3-1F4D-ACC7-D157-17FCA02F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Commodity vs. 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BGP Steering mechanisms and real world examples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 err="1">
                <a:solidFill>
                  <a:schemeClr val="accent2"/>
                </a:solidFill>
              </a:rPr>
              <a:t>Localpref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AS Path Padding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Communities</a:t>
            </a:r>
            <a:endParaRPr b="1" i="1" dirty="0">
              <a:solidFill>
                <a:schemeClr val="accent2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chemeClr val="accent2"/>
                </a:solidFill>
              </a:rPr>
              <a:t>Examples (Good and Bad)</a:t>
            </a:r>
            <a:endParaRPr b="1" i="1" dirty="0">
              <a:solidFill>
                <a:schemeClr val="accent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Questions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6522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32025" y="450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 we do?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96450" y="7929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To first order, this means we need to use BGP policy to keep R&amp;E traffic on R&amp;E networks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Announcements attract traffic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Routing determines the path the traffic takes through the network - BGP gives us the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BGP is a path vector protocol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For a given prefix, the shorter AS path is preferred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If AS path length is the same, then other criteria are used, in order (“BGP path selection algorithm”)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Override BGP’s use of AS path length when choosing between R&amp;E and commodity paths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R&amp;E path will be longer in the general case (more organizations involved)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Use normal BGP route selection between R&amp;E routes, and between commodity routes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Remember - hop count is a legacy metric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171025" y="698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- Care and feeding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401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BGP just works in many cases but needs tuned for performance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Best path selection is a 10+ step process!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Common steering mechanisms: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Localpref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Communities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AS Padding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MEDs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875" y="696950"/>
            <a:ext cx="4189951" cy="423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AS Path Length Illustrated</a:t>
            </a: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1725"/>
            <a:ext cx="7916623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LocalPref</a:t>
            </a:r>
            <a:r>
              <a:rPr lang="en" dirty="0"/>
              <a:t> (e.g. “outbound route”)</a:t>
            </a:r>
            <a:endParaRPr dirty="0"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71575" y="1073096"/>
            <a:ext cx="4350000" cy="1039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Indicates to routers in the AS which path is preferred to exit the AS (higher is better)</a:t>
            </a:r>
            <a:endParaRPr lang="en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</a:t>
            </a:r>
            <a:r>
              <a:rPr lang="en" dirty="0"/>
              <a:t>an be done per-prefix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Modifies path for outbound traffic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Exchanged only among routers within the same AS (passed only via IBGP, not via EBGP)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very frequently used in provider networks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189" name="Google Shape;189;p27"/>
          <p:cNvSpPr/>
          <p:nvPr/>
        </p:nvSpPr>
        <p:spPr>
          <a:xfrm>
            <a:off x="6498650" y="349170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8001163" y="133355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4996138" y="1333550"/>
            <a:ext cx="1031100" cy="9207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2" name="Google Shape;192;p27"/>
          <p:cNvCxnSpPr>
            <a:stCxn id="189" idx="1"/>
            <a:endCxn id="191" idx="4"/>
          </p:cNvCxnSpPr>
          <p:nvPr/>
        </p:nvCxnSpPr>
        <p:spPr>
          <a:xfrm rot="10800000">
            <a:off x="5511751" y="2254333"/>
            <a:ext cx="1137900" cy="137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7"/>
          <p:cNvCxnSpPr>
            <a:stCxn id="189" idx="7"/>
            <a:endCxn id="190" idx="4"/>
          </p:cNvCxnSpPr>
          <p:nvPr/>
        </p:nvCxnSpPr>
        <p:spPr>
          <a:xfrm rot="10800000" flipH="1">
            <a:off x="7378749" y="2254333"/>
            <a:ext cx="1137900" cy="1372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7"/>
          <p:cNvSpPr txBox="1"/>
          <p:nvPr/>
        </p:nvSpPr>
        <p:spPr>
          <a:xfrm>
            <a:off x="5212450" y="1623500"/>
            <a:ext cx="598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R&amp;E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7947775" y="1623500"/>
            <a:ext cx="11379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Commodity</a:t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 rot="-2997321" flipH="1">
            <a:off x="7078515" y="2606337"/>
            <a:ext cx="1426830" cy="34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LocalPref: 100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 rot="3002502">
            <a:off x="5557140" y="2671204"/>
            <a:ext cx="1426592" cy="34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LocalPref: 200</a:t>
            </a:r>
            <a:endParaRPr/>
          </a:p>
        </p:txBody>
      </p:sp>
      <p:cxnSp>
        <p:nvCxnSpPr>
          <p:cNvPr id="198" name="Google Shape;198;p27"/>
          <p:cNvCxnSpPr/>
          <p:nvPr/>
        </p:nvCxnSpPr>
        <p:spPr>
          <a:xfrm rot="10560005">
            <a:off x="5511584" y="2557469"/>
            <a:ext cx="885958" cy="119267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69050" y="177250"/>
            <a:ext cx="88059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BGP Community Strings offered by Internet2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628650" y="111794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https://noc.net.internet2.edu/i2network/maps-documentation/documentation/bgp-communities.html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Set LocalPref on your advertised prefixes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Default - 100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11537:40 - Low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11537:160 - High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Prefix identification?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11537:5004 - Amazon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Where does the prefix enter the network?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11537:242 New York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Emergency!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11537:911 - Discard all traffic destined to these prefixes!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 Path Padding?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65001:65000 - prepend x1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BGP Community Strings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245550" y="1036950"/>
            <a:ext cx="8652900" cy="323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A community string is a number value that the peer uses like a tag. 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Tagging prefixes with communities tells the peer to handle the prefixes in a special way.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Can make changes to routing policy based on per prefix strings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Prefixes can have multiple community strings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Can provide useful information about the prefix</a:t>
            </a: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Communities that might be useful to external networks should be made public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Provides a mechanism for peers to affect a network’s internal behavior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Common uses: change local preference, DDoS mitigation</a:t>
            </a:r>
            <a:endParaRPr sz="18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/>
              <a:t>Look for upstream networks published communities</a:t>
            </a:r>
            <a:endParaRPr sz="22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Regional?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National?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Path Padding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BGP will choose shortest AS Path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Add one or more copies of your AS# to prefixes advertised to specific neighbors.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75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*       180.208.59.0/24        202.112.61.57         -       -       -      4538 4538 24364 </a:t>
            </a:r>
            <a:r>
              <a:rPr lang="en" sz="1200" b="1">
                <a:latin typeface="Arial"/>
                <a:ea typeface="Arial"/>
                <a:cs typeface="Arial"/>
                <a:sym typeface="Arial"/>
              </a:rPr>
              <a:t>133465 133465 133465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65300 i 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(MED) Multi Exit Discriminator (e.g. “inbound route”)</a:t>
            </a:r>
            <a:endParaRPr dirty="0"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295668" y="1268044"/>
            <a:ext cx="5021683" cy="36016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Indicates to external neighbors the preferred path into an AS</a:t>
            </a:r>
            <a:endParaRPr lang="en" sz="1600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Useful when you have N+1 connections to a network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dirty="0"/>
              <a:t>Lowest number preferred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MED can be sent to EBGP peers: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Routers propagate a MED within their AS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But do not pass it on to the next AS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/>
              <a:t>This may, or may not, be honored by the neighboring AS</a:t>
            </a:r>
          </a:p>
          <a:p>
            <a:pPr lvl="1">
              <a:spcBef>
                <a:spcPts val="0"/>
              </a:spcBef>
              <a:buChar char="●"/>
            </a:pPr>
            <a:r>
              <a:rPr lang="en-US" sz="1600" dirty="0"/>
              <a:t>Back to first principles – forwarding decisions are made locally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sz="1600" dirty="0"/>
          </a:p>
        </p:txBody>
      </p:sp>
      <p:sp>
        <p:nvSpPr>
          <p:cNvPr id="223" name="Google Shape;223;p31"/>
          <p:cNvSpPr/>
          <p:nvPr/>
        </p:nvSpPr>
        <p:spPr>
          <a:xfrm>
            <a:off x="6395454" y="4427400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</a:t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7506293" y="2749117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5284616" y="2749117"/>
            <a:ext cx="762300" cy="716100"/>
          </a:xfrm>
          <a:prstGeom prst="ellipse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31"/>
          <p:cNvCxnSpPr>
            <a:stCxn id="223" idx="1"/>
            <a:endCxn id="225" idx="4"/>
          </p:cNvCxnSpPr>
          <p:nvPr/>
        </p:nvCxnSpPr>
        <p:spPr>
          <a:xfrm rot="10800000">
            <a:off x="5665891" y="3465170"/>
            <a:ext cx="841200" cy="1067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1"/>
          <p:cNvCxnSpPr>
            <a:stCxn id="223" idx="7"/>
            <a:endCxn id="224" idx="4"/>
          </p:cNvCxnSpPr>
          <p:nvPr/>
        </p:nvCxnSpPr>
        <p:spPr>
          <a:xfrm rot="10800000" flipH="1">
            <a:off x="7046118" y="3465170"/>
            <a:ext cx="841200" cy="106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" name="Google Shape;228;p31"/>
          <p:cNvSpPr txBox="1"/>
          <p:nvPr/>
        </p:nvSpPr>
        <p:spPr>
          <a:xfrm>
            <a:off x="5237499" y="2905166"/>
            <a:ext cx="9603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</a:t>
            </a:r>
            <a:endParaRPr/>
          </a:p>
        </p:txBody>
      </p:sp>
      <p:sp>
        <p:nvSpPr>
          <p:cNvPr id="229" name="Google Shape;229;p31"/>
          <p:cNvSpPr txBox="1"/>
          <p:nvPr/>
        </p:nvSpPr>
        <p:spPr>
          <a:xfrm>
            <a:off x="7700633" y="2974596"/>
            <a:ext cx="841200" cy="1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1"/>
          <p:cNvSpPr txBox="1"/>
          <p:nvPr/>
        </p:nvSpPr>
        <p:spPr>
          <a:xfrm rot="-3082486" flipH="1">
            <a:off x="6808104" y="3742652"/>
            <a:ext cx="1087110" cy="25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1"/>
          <p:cNvSpPr txBox="1"/>
          <p:nvPr/>
        </p:nvSpPr>
        <p:spPr>
          <a:xfrm rot="3087818">
            <a:off x="5683169" y="3793258"/>
            <a:ext cx="1087300" cy="25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31"/>
          <p:cNvCxnSpPr/>
          <p:nvPr/>
        </p:nvCxnSpPr>
        <p:spPr>
          <a:xfrm rot="10547909">
            <a:off x="5665633" y="3701022"/>
            <a:ext cx="655161" cy="92722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3" name="Google Shape;233;p31"/>
          <p:cNvSpPr txBox="1"/>
          <p:nvPr/>
        </p:nvSpPr>
        <p:spPr>
          <a:xfrm>
            <a:off x="5776998" y="3312543"/>
            <a:ext cx="8412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MED: 5</a:t>
            </a:r>
            <a:endParaRPr dirty="0"/>
          </a:p>
        </p:txBody>
      </p:sp>
      <p:sp>
        <p:nvSpPr>
          <p:cNvPr id="234" name="Google Shape;234;p31"/>
          <p:cNvSpPr txBox="1"/>
          <p:nvPr/>
        </p:nvSpPr>
        <p:spPr>
          <a:xfrm>
            <a:off x="6986567" y="3338312"/>
            <a:ext cx="9603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MED: 10</a:t>
            </a:r>
            <a:endParaRPr dirty="0"/>
          </a:p>
        </p:txBody>
      </p:sp>
      <p:cxnSp>
        <p:nvCxnSpPr>
          <p:cNvPr id="235" name="Google Shape;235;p31"/>
          <p:cNvCxnSpPr>
            <a:stCxn id="225" idx="6"/>
            <a:endCxn id="224" idx="2"/>
          </p:cNvCxnSpPr>
          <p:nvPr/>
        </p:nvCxnSpPr>
        <p:spPr>
          <a:xfrm>
            <a:off x="6046916" y="3107167"/>
            <a:ext cx="14595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31"/>
          <p:cNvSpPr txBox="1"/>
          <p:nvPr/>
        </p:nvSpPr>
        <p:spPr>
          <a:xfrm>
            <a:off x="7449449" y="2936441"/>
            <a:ext cx="960300" cy="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05383"/>
            <a:ext cx="78867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967F"/>
              </a:buClr>
              <a:buSzPts val="3600"/>
              <a:buFont typeface="Arial"/>
              <a:buNone/>
            </a:pPr>
            <a:r>
              <a:rPr lang="en"/>
              <a:t>What is BGP 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49" y="1321420"/>
            <a:ext cx="78867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or Border Gateway Protocol is protocol used between routers to exchange routing information and reachability information between or inside AS on the Internet.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makes the Internet work, and in most cases it just works 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Needs to be tuned for best performance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chemeClr val="dk1"/>
                </a:solidFill>
              </a:rPr>
              <a:t>BGP makes routing decisions based on paths, network policies and rule-sets, etc. </a:t>
            </a:r>
            <a:endParaRPr>
              <a:solidFill>
                <a:schemeClr val="dk1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this matter? Example 1 - OSC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Data transfers between Ohio Supercomputer Center and NERSC were slow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Turns out they were going over commodity instead of R&amp;E paths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Commodity networks often throttle high-speed flows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does a multi-gigabit traffic spike mean?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Commodity:</a:t>
            </a:r>
            <a:r>
              <a:rPr lang="en"/>
              <a:t> another DoS attack - </a:t>
            </a:r>
            <a:r>
              <a:rPr lang="en" u="sng"/>
              <a:t>this should be stopped!</a:t>
            </a:r>
            <a:endParaRPr u="sng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R&amp;E:</a:t>
            </a:r>
            <a:r>
              <a:rPr lang="en"/>
              <a:t> another scientist doing normal things - </a:t>
            </a:r>
            <a:r>
              <a:rPr lang="en" u="sng"/>
              <a:t>this is core mission!</a:t>
            </a:r>
            <a:endParaRPr u="sng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does it look like on the wire?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Unlike IGPs, BGP routes AS by AS, not router by router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The next-hop address for a network from another AS is an IP address of the entry point of the next AS along the path to that destination network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This default behavior is sometimes overridden through an iBGP export/outbound policy known as “next-hop self”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7905756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Next-hop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30298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DDDA8C-CDF8-9617-55ED-19681207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99" y="3196003"/>
            <a:ext cx="4043576" cy="126149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EADCC2-45E1-CDEC-73B0-700B852FF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511" y="530054"/>
            <a:ext cx="3832656" cy="23483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7E43DC-D3FE-280F-99D6-DFCFB7B3E821}"/>
              </a:ext>
            </a:extLst>
          </p:cNvPr>
          <p:cNvSpPr txBox="1"/>
          <p:nvPr/>
        </p:nvSpPr>
        <p:spPr>
          <a:xfrm>
            <a:off x="4867212" y="2878445"/>
            <a:ext cx="1601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61949-FA93-92A6-FD5A-B167D2753983}"/>
              </a:ext>
            </a:extLst>
          </p:cNvPr>
          <p:cNvSpPr/>
          <p:nvPr/>
        </p:nvSpPr>
        <p:spPr>
          <a:xfrm>
            <a:off x="5543549" y="4016829"/>
            <a:ext cx="734787" cy="530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7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Whenever a route update passes through an AS, the AS number is prepended to that update 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A: advertises network 192.168.1.0 in AS 64520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C: prepends its own AS number to it and advertises the route to Router B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</a:rPr>
              <a:t>Router B: the path to reach 192.168.1.0 is: 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300" dirty="0">
                <a:latin typeface="+mn-lt"/>
              </a:rPr>
              <a:t>65500, 64520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+mn-lt"/>
              </a:rPr>
              <a:t>The AS-Path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31328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A3061E0-CB8C-7B53-5EBB-82688AAA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11" y="1130413"/>
            <a:ext cx="3712947" cy="2543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781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3" y="781049"/>
            <a:ext cx="4541244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Defines the origin of the path information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The origin attribute can be one of three values: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IGP (“</a:t>
            </a:r>
            <a:r>
              <a:rPr lang="en-US" altLang="en-US" sz="1700" b="1" dirty="0" err="1">
                <a:latin typeface="+mn-lt"/>
              </a:rPr>
              <a:t>i</a:t>
            </a:r>
            <a:r>
              <a:rPr lang="en-US" altLang="en-US" sz="1700" b="1" dirty="0">
                <a:latin typeface="+mn-lt"/>
              </a:rPr>
              <a:t>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interior to the originating AS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Normally when the </a:t>
            </a:r>
            <a:r>
              <a:rPr lang="en-US" altLang="en-US" sz="1300" b="1" dirty="0">
                <a:latin typeface="+mn-lt"/>
              </a:rPr>
              <a:t>network command </a:t>
            </a:r>
            <a:r>
              <a:rPr lang="en-US" altLang="en-US" sz="1300" dirty="0">
                <a:latin typeface="+mn-lt"/>
              </a:rPr>
              <a:t>is used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EGP (“e”)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is learned via </a:t>
            </a:r>
            <a:r>
              <a:rPr lang="en-US" altLang="en-US" sz="1300" b="1" dirty="0">
                <a:latin typeface="+mn-lt"/>
              </a:rPr>
              <a:t>EGP</a:t>
            </a:r>
            <a:r>
              <a:rPr lang="en-US" altLang="en-US" sz="1300" dirty="0">
                <a:latin typeface="+mn-lt"/>
              </a:rPr>
              <a:t> 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EGP is legacy and no longer supported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b="1" dirty="0">
                <a:latin typeface="+mn-lt"/>
              </a:rPr>
              <a:t>Incomplete (“?”)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route’s origin is unknown / some other means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It usually occurs when a route is </a:t>
            </a:r>
            <a:r>
              <a:rPr lang="en-US" altLang="en-US" sz="1300" b="1" dirty="0">
                <a:latin typeface="+mn-lt"/>
              </a:rPr>
              <a:t>redistributed into </a:t>
            </a:r>
            <a:r>
              <a:rPr lang="en-US" altLang="en-US" sz="1300" dirty="0">
                <a:latin typeface="+mn-lt"/>
              </a:rPr>
              <a:t>BGP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3" y="0"/>
            <a:ext cx="3552338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Origin Attribute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2488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00CB380-21C5-7B91-A0AC-249FC9D97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73" y="275448"/>
            <a:ext cx="3930594" cy="24084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C27FB1-6AAB-E703-494F-65EEEA1D75DA}"/>
              </a:ext>
            </a:extLst>
          </p:cNvPr>
          <p:cNvSpPr txBox="1"/>
          <p:nvPr/>
        </p:nvSpPr>
        <p:spPr>
          <a:xfrm>
            <a:off x="6171901" y="2789400"/>
            <a:ext cx="15039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n-lt"/>
                <a:cs typeface="Arial" panose="020B0604020202020204" pitchFamily="34" charset="0"/>
              </a:rPr>
              <a:t>BGP table router r1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5BC47-F556-2EBC-258B-C6DF863B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17" y="3054778"/>
            <a:ext cx="4283769" cy="133642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66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A router may run multiple routing protocols / static routes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If BGP and OSPF are configured on a router, both protocols may provide different best paths (analogous to map software)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How does the router know which protocol to choose?</a:t>
            </a:r>
          </a:p>
          <a:p>
            <a:pPr marL="514350" lvl="1" indent="-2222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300" dirty="0">
                <a:latin typeface="+mn-lt"/>
              </a:rPr>
              <a:t>The route with lower Administrative Distance is installed in the routing table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4224577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Administrative Distance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3631693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99D4B92-1A11-488E-58EE-A3F28A0B2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30" y="2449883"/>
            <a:ext cx="4727120" cy="196380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BF4741-15B4-0003-EF08-55625D8FFCF6}"/>
              </a:ext>
            </a:extLst>
          </p:cNvPr>
          <p:cNvSpPr/>
          <p:nvPr/>
        </p:nvSpPr>
        <p:spPr>
          <a:xfrm>
            <a:off x="4164879" y="3398592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23703E-BB36-D84F-44A3-A061CAD6E544}"/>
              </a:ext>
            </a:extLst>
          </p:cNvPr>
          <p:cNvSpPr/>
          <p:nvPr/>
        </p:nvSpPr>
        <p:spPr>
          <a:xfrm>
            <a:off x="4164880" y="4022228"/>
            <a:ext cx="4252500" cy="393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F60985-1744-5DE9-2B85-F09C4B84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456598"/>
            <a:ext cx="3878036" cy="1905853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0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7467004-E6F3-4DEA-8A0E-A1AE9D46C619}"/>
              </a:ext>
            </a:extLst>
          </p:cNvPr>
          <p:cNvSpPr txBox="1">
            <a:spLocks/>
          </p:cNvSpPr>
          <p:nvPr/>
        </p:nvSpPr>
        <p:spPr>
          <a:xfrm>
            <a:off x="254832" y="781049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vendor-specific attribute (e.g. Cisco)</a:t>
            </a:r>
          </a:p>
          <a:p>
            <a:pPr marL="465646" lvl="1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300" dirty="0">
                <a:latin typeface="+mn-lt"/>
              </a:rPr>
              <a:t>Juniper has a different mechanism to achieve a similar result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Configured locally and not propagated to any other routers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Higher weight is preferred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Weight takes precedence over Local Preference 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Value from 0 to 65535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Default is 32768</a:t>
            </a:r>
          </a:p>
          <a:p>
            <a: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latin typeface="+mn-lt"/>
              </a:rPr>
              <a:t>Default is 0 for routes not originated by this router</a:t>
            </a:r>
          </a:p>
          <a:p>
            <a:pPr marL="457200" lvl="1" indent="-257175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1300" dirty="0"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6F736-1E93-0F45-2FEC-0E3D0378867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96FBA4-D494-6E11-6131-9D8DCB84AA28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9A6C96-638D-7D46-73D2-14F9F457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22" y="0"/>
            <a:ext cx="7963821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The Weight Attribute  -  For “Outbound Route”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9AE518-E71E-8B64-63F8-6D887E9E64A0}"/>
              </a:ext>
            </a:extLst>
          </p:cNvPr>
          <p:cNvCxnSpPr>
            <a:cxnSpLocks/>
          </p:cNvCxnSpPr>
          <p:nvPr/>
        </p:nvCxnSpPr>
        <p:spPr>
          <a:xfrm>
            <a:off x="417793" y="657226"/>
            <a:ext cx="70117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23610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Table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5465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36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54832" y="771526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Internal version number of the table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This number is incremented whenever the table changes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59AB7-A935-5628-B06A-06DF5CA79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21" y="2077116"/>
            <a:ext cx="6286588" cy="22571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EF929DF-A194-777A-F994-8AB668397000}"/>
              </a:ext>
            </a:extLst>
          </p:cNvPr>
          <p:cNvSpPr/>
          <p:nvPr/>
        </p:nvSpPr>
        <p:spPr>
          <a:xfrm>
            <a:off x="1257300" y="2155370"/>
            <a:ext cx="1902279" cy="351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1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Status Code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94562" y="649419"/>
            <a:ext cx="19057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175491" y="786725"/>
            <a:ext cx="4571569" cy="730703"/>
          </a:xfrm>
          <a:prstGeom prst="rect">
            <a:avLst/>
          </a:prstGeom>
        </p:spPr>
        <p:txBody>
          <a:bodyPr vert="horz" lIns="0" tIns="34290" rIns="0" bIns="34290" rtlCol="0">
            <a:normAutofit fontScale="92500"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Displayed at the beginning of each line in the table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 "/>
              </a:rPr>
              <a:t>This example is for Cisco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32480C-33BD-B874-8779-D56999C5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" y="2228850"/>
            <a:ext cx="4348980" cy="1561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C567A742-7B65-C291-8672-26C53CF97006}"/>
              </a:ext>
            </a:extLst>
          </p:cNvPr>
          <p:cNvGraphicFramePr>
            <a:graphicFrameLocks noGrp="1"/>
          </p:cNvGraphicFramePr>
          <p:nvPr/>
        </p:nvGraphicFramePr>
        <p:xfrm>
          <a:off x="4819172" y="666750"/>
          <a:ext cx="422141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43">
                  <a:extLst>
                    <a:ext uri="{9D8B030D-6E8A-4147-A177-3AD203B41FA5}">
                      <a16:colId xmlns:a16="http://schemas.microsoft.com/office/drawing/2014/main" val="2978342742"/>
                    </a:ext>
                  </a:extLst>
                </a:gridCol>
                <a:gridCol w="3641271">
                  <a:extLst>
                    <a:ext uri="{9D8B030D-6E8A-4147-A177-3AD203B41FA5}">
                      <a16:colId xmlns:a16="http://schemas.microsoft.com/office/drawing/2014/main" val="2246711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Code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16427"/>
                  </a:ext>
                </a:extLst>
              </a:tr>
              <a:tr h="22370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suppressed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511752"/>
                  </a:ext>
                </a:extLst>
              </a:tr>
              <a:tr h="21989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dampened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36074"/>
                  </a:ext>
                </a:extLst>
              </a:tr>
              <a:tr h="224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93030"/>
                  </a:ext>
                </a:extLst>
              </a:tr>
              <a:tr h="22043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09274"/>
                  </a:ext>
                </a:extLst>
              </a:tr>
              <a:tr h="21662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the best entry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02876"/>
                  </a:ext>
                </a:extLst>
              </a:tr>
              <a:tr h="18832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>
                          <a:latin typeface="+mn-lt"/>
                          <a:cs typeface="Arial" panose="020B0604020202020204" pitchFamily="34" charset="0"/>
                        </a:rPr>
                        <a:t>i</a:t>
                      </a:r>
                      <a:endParaRPr lang="en-US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was learned via an internal BGP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00408"/>
                  </a:ext>
                </a:extLst>
              </a:tr>
              <a:tr h="25799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a RIB-failure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519665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is stale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211860"/>
                  </a:ext>
                </a:extLst>
              </a:tr>
              <a:tr h="1687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multipath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368648"/>
                  </a:ext>
                </a:extLst>
              </a:tr>
              <a:tr h="23839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Table entry has a backup path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5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n-lt"/>
                          <a:cs typeface="Arial" panose="020B0604020202020204" pitchFamily="34" charset="0"/>
                        </a:rPr>
                        <a:t>The table entry has a best external route to use for this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8017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25B090C-C462-933C-AFA2-392059988674}"/>
              </a:ext>
            </a:extLst>
          </p:cNvPr>
          <p:cNvSpPr/>
          <p:nvPr/>
        </p:nvSpPr>
        <p:spPr>
          <a:xfrm>
            <a:off x="175491" y="3086100"/>
            <a:ext cx="319071" cy="892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2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</a:t>
            </a:r>
            <a:endParaRPr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OSC to NERSC Routing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Regional Network with 2 paths of different capacity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Campus with commodity and R&amp;E paths</a:t>
            </a:r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endParaRPr lang="en-US"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619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180"/>
            <a:ext cx="9143997" cy="4913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Introduction to BGP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66750"/>
            <a:ext cx="30595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BGP is complex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after having read books and RFCs, students (instructors) may find it difficult to fully master BGP without having practiced it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critical protocol for the Internet, it is important to understand it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7ED150-DAC2-8E1D-8A03-304AF2DA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11" y="2399429"/>
            <a:ext cx="1584436" cy="194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89C0A6F-E0E1-66A9-2E84-0624E24D1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77" y="2405666"/>
            <a:ext cx="1658602" cy="197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363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</a:t>
            </a:r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 peerings to Regional provider.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1x100G, 1x10G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Asymmetrical traffic to coming back into campus via the congested 10G</a:t>
            </a:r>
            <a:endParaRPr/>
          </a:p>
          <a:p>
            <a:pPr marL="2743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    </a:t>
            </a:r>
            <a:r>
              <a:rPr lang="en" sz="1400"/>
              <a:t>	        </a:t>
            </a:r>
            <a:r>
              <a:rPr lang="en" sz="1400">
                <a:solidFill>
                  <a:schemeClr val="dk1"/>
                </a:solidFill>
              </a:rPr>
              <a:t>Before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Interval       Throughput  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0.0 - 10.0     27.97 Mbps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After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Interval       Throughput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0.0 - 10.0     717.75 Mbps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628650" y="8739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298150" y="81836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Routing Asymmetry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Preferring comercial path out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R&amp;E path in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1	University 1 1.103 ms mtu 9000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2	Regional  2.163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3	Regional to ISP link 5.425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4	Hurricane Electric (206.223.118.37) 13.309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5	Hurricane Electric (184.105.81.205) AS6939 17.328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6	Hurricane Electric (184.105.65.166) AS6939 21.361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7	Hurricane Electric to University 2(184.105.48.246) AS6939 24.856 ms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8	University 2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00"/>
              <a:t>9	University 2 perfSONAR node mtu 1500 bytes</a:t>
            </a:r>
            <a:endParaRPr sz="1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University 2 Route *[BGP/170] 9w6d 05:38:46, MED 0, localpref 150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University 2 Route *[BGP/170] 1w2d 09:49:01, MED 0, localpref 100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Multiple Routing tables advertised from Regional to Campus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65925" y="450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examples 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298150" y="81836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https://connect.geant.org/2017/05/15/taking-it-to-the-limit-testing-the-performance-of-re-networking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Commodity path showed two problems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Packet loss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DoS mitigation killed high-speed flows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Configure-before-use or test-before-use model impedes science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https://indico.geant.org/event/1/contributions/11/attachments/47/207/190521_-_PT_TNC2019_v8.pdf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Multi-nation testing of R&amp;E vs. commodity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Results indicate R&amp;E paths perform better, even with more hops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Key point - hop count is a legacy metric because modern routers are ASIC-based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Common theme: R&amp;E networks are engineered to support science while commodity networks are not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This shouldn’t surprise us - high speed science is what we’ve been doing for years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But this means we have to keep the science traffic on the science networks!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>
            <a:off x="628650" y="1073094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Preliminaries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Commodity vs. R&amp;E routing architecture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What it is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Why it matters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Examples of problems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Simplified </a:t>
            </a:r>
            <a:r>
              <a:rPr lang="en" dirty="0" err="1"/>
              <a:t>ESnet</a:t>
            </a:r>
            <a:r>
              <a:rPr lang="en" dirty="0"/>
              <a:t> &amp; FRGP Routing Architecture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BGP Steering mechanisms and real world examples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 err="1"/>
              <a:t>Localpref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AS Path Padding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Communities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dirty="0"/>
              <a:t>Multi Exit Discriminators (MEDs)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Examples (Good and Bad)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 i="1" dirty="0">
                <a:solidFill>
                  <a:schemeClr val="accent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29974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99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Transfer Performance problems? EPOC is here to help! </a:t>
            </a:r>
            <a:endParaRPr dirty="0"/>
          </a:p>
          <a:p>
            <a:pPr marL="457200" lvl="0" indent="-3175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hlinkClick r:id="rId3"/>
              </a:rPr>
              <a:t>epoc@tacc.utexas.edu</a:t>
            </a:r>
            <a:r>
              <a:rPr lang="en" dirty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>
                <a:hlinkClick r:id="rId4"/>
              </a:rPr>
              <a:t>https://epoc.global/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NSF Award: 1826994</a:t>
            </a:r>
            <a:r>
              <a:rPr lang="en" sz="1000" b="1" dirty="0">
                <a:solidFill>
                  <a:srgbClr val="000000"/>
                </a:solidFill>
              </a:rPr>
              <a:t> 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1437" y="4972050"/>
            <a:ext cx="2082404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Science Foundation Award #1826994 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80616" y="1807368"/>
            <a:ext cx="8922902" cy="7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4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BGP Essentials</a:t>
            </a:r>
            <a:endParaRPr sz="1050"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180618" y="3987150"/>
            <a:ext cx="544635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Modern Cyberinfrastructure for Research Data Management Workshop</a:t>
            </a:r>
            <a:endParaRPr sz="105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Central Florida </a:t>
            </a:r>
            <a:endParaRPr sz="105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en-US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16-17, 2023</a:t>
            </a:r>
            <a:endParaRPr sz="24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199783" y="4972050"/>
            <a:ext cx="903736" cy="18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000"/>
            </a:pPr>
            <a:r>
              <a:rPr lang="en-US" sz="75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https://epoc.global</a:t>
            </a:r>
            <a:endParaRPr sz="75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375080" y="2826059"/>
            <a:ext cx="4533975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 Miller, Jason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Zurawski</a:t>
            </a:r>
            <a:endParaRPr sz="1050" dirty="0"/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ken@es.net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zurawski@es.net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225"/>
              </a:spcBef>
              <a:buClr>
                <a:schemeClr val="dk1"/>
              </a:buClr>
              <a:buSzPts val="2400"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Lawrence Berkeley National Laboratory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E016B1-4B99-B2E1-78C3-F537DE8DA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442" y="4058322"/>
            <a:ext cx="1243613" cy="45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AS, IGP, EGP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294487" y="666750"/>
            <a:ext cx="193155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Routers are organized into Autonomous Systems (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ASs)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AS (RFC 1771)?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Interior Gateway Protocol (IGP)?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an Exterior Gateway Protocol (EGP)?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57E10-60AC-5583-DD85-5E89DFB39083}"/>
              </a:ext>
            </a:extLst>
          </p:cNvPr>
          <p:cNvSpPr txBox="1"/>
          <p:nvPr/>
        </p:nvSpPr>
        <p:spPr>
          <a:xfrm>
            <a:off x="457200" y="1420938"/>
            <a:ext cx="567388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“A set of routers under the single technical administration, using an IGP and common metrics to route packets within the AS, and using an EGP to route packets to other ASs.”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7DAAD-B3FA-BB9A-FE13-591EA312819E}"/>
              </a:ext>
            </a:extLst>
          </p:cNvPr>
          <p:cNvSpPr txBox="1"/>
          <p:nvPr/>
        </p:nvSpPr>
        <p:spPr>
          <a:xfrm>
            <a:off x="448162" y="2544178"/>
            <a:ext cx="5673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 routing protocol used to exchange routing information within an AS (e.g., RIP, OSPF)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FADDA-03C3-6E0A-8252-B218132158A8}"/>
              </a:ext>
            </a:extLst>
          </p:cNvPr>
          <p:cNvSpPr txBox="1"/>
          <p:nvPr/>
        </p:nvSpPr>
        <p:spPr>
          <a:xfrm>
            <a:off x="457200" y="3571718"/>
            <a:ext cx="567388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A routing protocol used to exchange routing information between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Ases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latin typeface="+mn-lt"/>
                <a:cs typeface="Arial" panose="020B0604020202020204" pitchFamily="34" charset="0"/>
              </a:rPr>
              <a:t>eBGP is the most prevalent example of an EGP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E2F2C6A-B186-D702-70F5-5D239257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62" y="1420938"/>
            <a:ext cx="2863424" cy="257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09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88" y="1"/>
            <a:ext cx="8849512" cy="666749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 "/>
              </a:rPr>
              <a:t>Why BGP rather than an IGP?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66750"/>
            <a:ext cx="440865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0841B1-A991-42D1-B405-D35BD425E4FD}"/>
              </a:ext>
            </a:extLst>
          </p:cNvPr>
          <p:cNvSpPr txBox="1">
            <a:spLocks/>
          </p:cNvSpPr>
          <p:nvPr/>
        </p:nvSpPr>
        <p:spPr>
          <a:xfrm>
            <a:off x="294487" y="774752"/>
            <a:ext cx="8392313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IGP moves packets as efficiently as possible within an AS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IGP does not worry about policies (limited routing policies can be enforced with IGP)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corporate AS is normally not willing to carry (transit) traffic originating from a foreign AS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Research and Education Network (REN) may not want to carry commercial traffic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Traffic starting or ending at Apple should not transit Google, etc.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BGP is designed to handle all these cases and enforce routing policies, both within and between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Route Advertisements within an AS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61475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7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47338" y="771526"/>
            <a:ext cx="8649324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BGP advertisements from an AS to another is referred to as External BGP (EBGP)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BGP advertisements within an AS is referred to as internal BGP (IBGP)</a:t>
            </a:r>
          </a:p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altLang="en-US" sz="165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9678337-5D18-4C55-A9A5-C82E36315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15416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D06E9E-8B6D-4CB9-9C00-10C5474E8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2325" y="2571750"/>
          <a:ext cx="5939349" cy="1154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04174" imgH="1429575" progId="Visio.Drawing.11">
                  <p:embed/>
                </p:oleObj>
              </mc:Choice>
              <mc:Fallback>
                <p:oleObj name="Visio" r:id="rId3" imgW="7304174" imgH="1429575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D06E9E-8B6D-4CB9-9C00-10C5474E8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325" y="2571750"/>
                        <a:ext cx="5939349" cy="1154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19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BGP Route Advertisements </a:t>
            </a:r>
            <a:r>
              <a:rPr lang="en-US"/>
              <a:t>between ASs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680291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8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B7500E5-DFF2-4FEA-AD7E-D14EB9BF90F1}"/>
              </a:ext>
            </a:extLst>
          </p:cNvPr>
          <p:cNvSpPr txBox="1">
            <a:spLocks/>
          </p:cNvSpPr>
          <p:nvPr/>
        </p:nvSpPr>
        <p:spPr>
          <a:xfrm>
            <a:off x="254833" y="771526"/>
            <a:ext cx="843196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969" indent="-13096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</a:rPr>
              <a:t>In BGP route advertisements, each border router prepends its own AS number to the route before advertising the route to the next AS</a:t>
            </a:r>
          </a:p>
          <a:p>
            <a:pPr marL="130969" indent="-130969">
              <a:buFont typeface="Arial" panose="020B0604020202020204" pitchFamily="34" charset="0"/>
              <a:buChar char="•"/>
            </a:pPr>
            <a:endParaRPr lang="en-US" altLang="en-US" sz="165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3CCD867D-A279-4D56-A351-63FFA4026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79" y="2273924"/>
            <a:ext cx="5928604" cy="118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0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BGP – Best Path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F9D81C-F3E8-486E-AB7A-6388A156877B}"/>
              </a:ext>
            </a:extLst>
          </p:cNvPr>
          <p:cNvCxnSpPr>
            <a:cxnSpLocks/>
          </p:cNvCxnSpPr>
          <p:nvPr/>
        </p:nvCxnSpPr>
        <p:spPr>
          <a:xfrm>
            <a:off x="448162" y="657226"/>
            <a:ext cx="251239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EB94909-E8C6-4E3F-8E0E-4C3665E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491" y="6459784"/>
            <a:ext cx="2881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508FC2F-2A5D-4FEC-AFCE-8F98B3FD5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59896"/>
            <a:ext cx="3657600" cy="15120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5430F805-BF35-447A-A87A-ABFBBDE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417095"/>
            <a:ext cx="131445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BGP Update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D94A36C2-EAA2-4CED-9560-E91E1B5B4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65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CDAE269F-F7DF-43A6-A215-EE38F732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BGP Table</a:t>
            </a:r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F525A640-F161-4027-A80F-30B135D88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3588545"/>
            <a:ext cx="1085850" cy="914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b="1">
              <a:latin typeface="Arial" charset="0"/>
              <a:cs typeface="Arial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ED02E724-B535-4FCB-A168-CBEA10CE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8545"/>
            <a:ext cx="800100" cy="4154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latin typeface="Arial" charset="0"/>
                <a:cs typeface="Arial" charset="0"/>
              </a:rPr>
              <a:t>Routing Table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477879C-2A54-484A-8AD1-C53AD9950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27" name="AutoShape 11">
            <a:extLst>
              <a:ext uri="{FF2B5EF4-FFF2-40B4-BE49-F238E27FC236}">
                <a16:creationId xmlns:a16="http://schemas.microsoft.com/office/drawing/2014/main" id="{72D21CA3-6FB5-444D-8601-3DF816F9E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88395"/>
            <a:ext cx="2057400" cy="1143000"/>
          </a:xfrm>
          <a:prstGeom prst="wedgeRectCallout">
            <a:avLst>
              <a:gd name="adj1" fmla="val -85708"/>
              <a:gd name="adj2" fmla="val 25106"/>
            </a:avLst>
          </a:prstGeom>
          <a:noFill/>
          <a:ln w="25400">
            <a:solidFill>
              <a:srgbClr val="00007D"/>
            </a:solidFill>
            <a:miter lim="800000"/>
            <a:headEnd/>
            <a:tailEnd/>
          </a:ln>
        </p:spPr>
        <p:txBody>
          <a:bodyPr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50" dirty="0">
                <a:latin typeface="+mn-lt"/>
                <a:cs typeface="Arial" charset="0"/>
              </a:rPr>
              <a:t>Is this the best path? Does it meet the path selection criteria? If so, add to routing table.</a:t>
            </a: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EA789266-0DDE-4717-8CA6-0FA050376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02895"/>
            <a:ext cx="1028700" cy="2539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7D"/>
                </a:solidFill>
                <a:latin typeface="Arial" charset="0"/>
                <a:cs typeface="Arial" charset="0"/>
              </a:rPr>
              <a:t>Network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C7D11B-79A6-4D62-AAC1-D861DCAE9E8D}"/>
              </a:ext>
            </a:extLst>
          </p:cNvPr>
          <p:cNvCxnSpPr>
            <a:cxnSpLocks/>
          </p:cNvCxnSpPr>
          <p:nvPr/>
        </p:nvCxnSpPr>
        <p:spPr>
          <a:xfrm>
            <a:off x="6115050" y="4240412"/>
            <a:ext cx="571500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09C109-0D47-4F08-A6E9-BD3A1F7E8997}"/>
              </a:ext>
            </a:extLst>
          </p:cNvPr>
          <p:cNvCxnSpPr>
            <a:cxnSpLocks/>
          </p:cNvCxnSpPr>
          <p:nvPr/>
        </p:nvCxnSpPr>
        <p:spPr>
          <a:xfrm>
            <a:off x="417793" y="4796459"/>
            <a:ext cx="43782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FCF6A5-DA65-4D75-A363-BBF11E72EBCC}"/>
              </a:ext>
            </a:extLst>
          </p:cNvPr>
          <p:cNvSpPr txBox="1"/>
          <p:nvPr/>
        </p:nvSpPr>
        <p:spPr>
          <a:xfrm>
            <a:off x="347423" y="4796460"/>
            <a:ext cx="4448654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Rick Graziani, “Implementing Cisco IP Routing,” Cisco Press, 2015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ED41330-9950-4B9D-B5AF-FC9C52937ACF}"/>
              </a:ext>
            </a:extLst>
          </p:cNvPr>
          <p:cNvSpPr txBox="1">
            <a:spLocks/>
          </p:cNvSpPr>
          <p:nvPr/>
        </p:nvSpPr>
        <p:spPr>
          <a:xfrm>
            <a:off x="239843" y="771526"/>
            <a:ext cx="8446957" cy="3600449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main goal is to provide interdomain routing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BGP selects one path as the best path</a:t>
            </a:r>
          </a:p>
          <a:p>
            <a:pPr marL="129779" indent="-129779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It places the selected path in its routing table and propagates the path to its neighbors</a:t>
            </a:r>
          </a:p>
        </p:txBody>
      </p:sp>
    </p:spTree>
    <p:extLst>
      <p:ext uri="{BB962C8B-B14F-4D97-AF65-F5344CB8AC3E}">
        <p14:creationId xmlns:p14="http://schemas.microsoft.com/office/powerpoint/2010/main" val="3075931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3282</Words>
  <Application>Microsoft Macintosh PowerPoint</Application>
  <PresentationFormat>On-screen Show (16:9)</PresentationFormat>
  <Paragraphs>468</Paragraphs>
  <Slides>45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</vt:lpstr>
      <vt:lpstr>Times-Roman</vt:lpstr>
      <vt:lpstr>Wingdings</vt:lpstr>
      <vt:lpstr>Office Theme</vt:lpstr>
      <vt:lpstr>Visio</vt:lpstr>
      <vt:lpstr>PowerPoint Presentation</vt:lpstr>
      <vt:lpstr>Outline</vt:lpstr>
      <vt:lpstr>What is BGP </vt:lpstr>
      <vt:lpstr>Introduction to BGP</vt:lpstr>
      <vt:lpstr>AS, IGP, EGP</vt:lpstr>
      <vt:lpstr>Why BGP rather than an IGP?</vt:lpstr>
      <vt:lpstr>BGP Route Advertisements within an AS</vt:lpstr>
      <vt:lpstr>BGP Route Advertisements between ASs</vt:lpstr>
      <vt:lpstr>BGP – Best Path</vt:lpstr>
      <vt:lpstr>Agenda</vt:lpstr>
      <vt:lpstr>BGP in the wild</vt:lpstr>
      <vt:lpstr>R&amp;E vs. Commodity</vt:lpstr>
      <vt:lpstr>R&amp;E Routing Architecture Vs. Commodity.</vt:lpstr>
      <vt:lpstr>BGP Use in ESnet</vt:lpstr>
      <vt:lpstr>ESnet Routing Architecture (High-Level, Simplified)</vt:lpstr>
      <vt:lpstr>Site Or Campus Routing Isn’t Backbone Routing</vt:lpstr>
      <vt:lpstr>BGP Use in FRGP</vt:lpstr>
      <vt:lpstr>FRGP Routing Architecture</vt:lpstr>
      <vt:lpstr>Internet DFZ routing vs Campus / LAN</vt:lpstr>
      <vt:lpstr>BGP hygiene - Preventing routing leaks and hijacks</vt:lpstr>
      <vt:lpstr>Agenda</vt:lpstr>
      <vt:lpstr>So what do we do?</vt:lpstr>
      <vt:lpstr>BGP - Care and feeding</vt:lpstr>
      <vt:lpstr>BGP AS Path Length Illustrated</vt:lpstr>
      <vt:lpstr>LocalPref (e.g. “outbound route”)</vt:lpstr>
      <vt:lpstr>Public BGP Community Strings offered by Internet2 </vt:lpstr>
      <vt:lpstr>BGP Community Strings</vt:lpstr>
      <vt:lpstr>AS Path Padding</vt:lpstr>
      <vt:lpstr>(MED) Multi Exit Discriminator (e.g. “inbound route”)</vt:lpstr>
      <vt:lpstr>Why does this matter? Example 1 - OSC</vt:lpstr>
      <vt:lpstr>Next-hop Attribute</vt:lpstr>
      <vt:lpstr>The AS-Path Attribute</vt:lpstr>
      <vt:lpstr>Origin Attribute</vt:lpstr>
      <vt:lpstr>Administrative Distance</vt:lpstr>
      <vt:lpstr>The Weight Attribute  -  For “Outbound Route” </vt:lpstr>
      <vt:lpstr>BGP Table</vt:lpstr>
      <vt:lpstr>Status Code</vt:lpstr>
      <vt:lpstr>EXAMPLES</vt:lpstr>
      <vt:lpstr>PowerPoint Presentation</vt:lpstr>
      <vt:lpstr>Example 2</vt:lpstr>
      <vt:lpstr>Example 3</vt:lpstr>
      <vt:lpstr>Other examples </vt:lpstr>
      <vt:lpstr>Agenda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</cp:revision>
  <dcterms:modified xsi:type="dcterms:W3CDTF">2023-02-13T22:02:07Z</dcterms:modified>
</cp:coreProperties>
</file>