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8" r:id="rId1"/>
  </p:sldMasterIdLst>
  <p:notesMasterIdLst>
    <p:notesMasterId r:id="rId30"/>
  </p:notesMasterIdLst>
  <p:sldIdLst>
    <p:sldId id="277" r:id="rId2"/>
    <p:sldId id="283" r:id="rId3"/>
    <p:sldId id="270" r:id="rId4"/>
    <p:sldId id="284" r:id="rId5"/>
    <p:sldId id="272" r:id="rId6"/>
    <p:sldId id="285" r:id="rId7"/>
    <p:sldId id="286" r:id="rId8"/>
    <p:sldId id="287" r:id="rId9"/>
    <p:sldId id="288" r:id="rId10"/>
    <p:sldId id="289" r:id="rId11"/>
    <p:sldId id="290" r:id="rId12"/>
    <p:sldId id="291" r:id="rId13"/>
    <p:sldId id="292" r:id="rId14"/>
    <p:sldId id="293" r:id="rId15"/>
    <p:sldId id="294" r:id="rId16"/>
    <p:sldId id="295" r:id="rId17"/>
    <p:sldId id="296" r:id="rId18"/>
    <p:sldId id="297" r:id="rId19"/>
    <p:sldId id="298" r:id="rId20"/>
    <p:sldId id="299" r:id="rId21"/>
    <p:sldId id="300" r:id="rId22"/>
    <p:sldId id="301" r:id="rId23"/>
    <p:sldId id="302" r:id="rId24"/>
    <p:sldId id="303" r:id="rId25"/>
    <p:sldId id="304" r:id="rId26"/>
    <p:sldId id="305" r:id="rId27"/>
    <p:sldId id="276" r:id="rId28"/>
    <p:sldId id="278" r:id="rId2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563"/>
    <p:restoredTop sz="94434"/>
  </p:normalViewPr>
  <p:slideViewPr>
    <p:cSldViewPr snapToGrid="0">
      <p:cViewPr varScale="1">
        <p:scale>
          <a:sx n="109" d="100"/>
          <a:sy n="109" d="100"/>
        </p:scale>
        <p:origin x="496" y="17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gfe79ba0a72_1_2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9" name="Google Shape;269;gfe79ba0a72_1_227: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0" name="Google Shape;270;gfe79ba0a72_1_227:notes"/>
          <p:cNvSpPr txBox="1">
            <a:spLocks noGrp="1"/>
          </p:cNvSpPr>
          <p:nvPr>
            <p:ph type="sldNum" idx="12"/>
          </p:nvPr>
        </p:nvSpPr>
        <p:spPr>
          <a:xfrm>
            <a:off x="3884613" y="8685213"/>
            <a:ext cx="2971800" cy="4587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rgbClr val="000000"/>
              </a:buClr>
              <a:buFont typeface="Arial"/>
              <a:buNone/>
            </a:pPr>
            <a:fld id="{00000000-1234-1234-1234-123412341234}" type="slidenum">
              <a:rPr lang="en"/>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gfe79ba0a72_1_2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8" name="Google Shape;278;gfe79ba0a72_1_235: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9" name="Google Shape;279;gfe79ba0a72_1_235:notes"/>
          <p:cNvSpPr txBox="1">
            <a:spLocks noGrp="1"/>
          </p:cNvSpPr>
          <p:nvPr>
            <p:ph type="sldNum" idx="12"/>
          </p:nvPr>
        </p:nvSpPr>
        <p:spPr>
          <a:xfrm>
            <a:off x="3884613" y="8685213"/>
            <a:ext cx="2971800" cy="4587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rgbClr val="000000"/>
              </a:buClr>
              <a:buFont typeface="Arial"/>
              <a:buNone/>
            </a:pPr>
            <a:fld id="{00000000-1234-1234-1234-123412341234}" type="slidenum">
              <a:rPr lang="en"/>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gfe79ba0a72_1_26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8" name="Google Shape;308;gfe79ba0a72_1_264: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9" name="Google Shape;309;gfe79ba0a72_1_264:notes"/>
          <p:cNvSpPr txBox="1">
            <a:spLocks noGrp="1"/>
          </p:cNvSpPr>
          <p:nvPr>
            <p:ph type="sldNum" idx="12"/>
          </p:nvPr>
        </p:nvSpPr>
        <p:spPr>
          <a:xfrm>
            <a:off x="3884613" y="8685213"/>
            <a:ext cx="2971800" cy="4587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rgbClr val="000000"/>
              </a:buClr>
              <a:buFont typeface="Arial"/>
              <a:buNone/>
            </a:pPr>
            <a:fld id="{00000000-1234-1234-1234-123412341234}" type="slidenum">
              <a:rPr lang="en"/>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gfe79ba0a72_1_27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6" name="Google Shape;316;gfe79ba0a72_1_27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7" name="Google Shape;317;gfe79ba0a72_1_271:notes"/>
          <p:cNvSpPr txBox="1">
            <a:spLocks noGrp="1"/>
          </p:cNvSpPr>
          <p:nvPr>
            <p:ph type="sldNum" idx="12"/>
          </p:nvPr>
        </p:nvSpPr>
        <p:spPr>
          <a:xfrm>
            <a:off x="3884613" y="8685213"/>
            <a:ext cx="2971800" cy="4587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rgbClr val="000000"/>
              </a:buClr>
              <a:buFont typeface="Arial"/>
              <a:buNone/>
            </a:pPr>
            <a:fld id="{00000000-1234-1234-1234-123412341234}" type="slidenum">
              <a:rPr lang="en"/>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gfe79ba0a72_1_27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4" name="Google Shape;324;gfe79ba0a72_1_278: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campus centric</a:t>
            </a:r>
            <a:endParaRPr/>
          </a:p>
        </p:txBody>
      </p:sp>
      <p:sp>
        <p:nvSpPr>
          <p:cNvPr id="325" name="Google Shape;325;gfe79ba0a72_1_278:notes"/>
          <p:cNvSpPr txBox="1">
            <a:spLocks noGrp="1"/>
          </p:cNvSpPr>
          <p:nvPr>
            <p:ph type="sldNum" idx="12"/>
          </p:nvPr>
        </p:nvSpPr>
        <p:spPr>
          <a:xfrm>
            <a:off x="3884613" y="8685213"/>
            <a:ext cx="2971800" cy="4587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rgbClr val="000000"/>
              </a:buClr>
              <a:buFont typeface="Arial"/>
              <a:buNone/>
            </a:pPr>
            <a:fld id="{00000000-1234-1234-1234-123412341234}" type="slidenum">
              <a:rPr lang="en"/>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gfe79ba0a72_1_28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2" name="Google Shape;332;gfe79ba0a72_1_285: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Campus centric</a:t>
            </a:r>
            <a:endParaRPr/>
          </a:p>
        </p:txBody>
      </p:sp>
      <p:sp>
        <p:nvSpPr>
          <p:cNvPr id="333" name="Google Shape;333;gfe79ba0a72_1_285:notes"/>
          <p:cNvSpPr txBox="1">
            <a:spLocks noGrp="1"/>
          </p:cNvSpPr>
          <p:nvPr>
            <p:ph type="sldNum" idx="12"/>
          </p:nvPr>
        </p:nvSpPr>
        <p:spPr>
          <a:xfrm>
            <a:off x="3884613" y="8685213"/>
            <a:ext cx="2971800" cy="4587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rgbClr val="000000"/>
              </a:buClr>
              <a:buFont typeface="Arial"/>
              <a:buNone/>
            </a:pPr>
            <a:fld id="{00000000-1234-1234-1234-123412341234}" type="slidenum">
              <a:rPr lang="en"/>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gfe79ba0a72_1_29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0" name="Google Shape;340;gfe79ba0a72_1_292: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41" name="Google Shape;341;gfe79ba0a72_1_292:notes"/>
          <p:cNvSpPr txBox="1">
            <a:spLocks noGrp="1"/>
          </p:cNvSpPr>
          <p:nvPr>
            <p:ph type="sldNum" idx="12"/>
          </p:nvPr>
        </p:nvSpPr>
        <p:spPr>
          <a:xfrm>
            <a:off x="3884613" y="8685213"/>
            <a:ext cx="2971800" cy="4587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rgbClr val="000000"/>
              </a:buClr>
              <a:buFont typeface="Arial"/>
              <a:buNone/>
            </a:pPr>
            <a:fld id="{00000000-1234-1234-1234-123412341234}" type="slidenum">
              <a:rPr lang="en"/>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7"/>
        <p:cNvGrpSpPr/>
        <p:nvPr/>
      </p:nvGrpSpPr>
      <p:grpSpPr>
        <a:xfrm>
          <a:off x="0" y="0"/>
          <a:ext cx="0" cy="0"/>
          <a:chOff x="0" y="0"/>
          <a:chExt cx="0" cy="0"/>
        </a:xfrm>
      </p:grpSpPr>
      <p:sp>
        <p:nvSpPr>
          <p:cNvPr id="348" name="Google Shape;348;gfe79ba0a72_1_30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9" name="Google Shape;349;gfe79ba0a72_1_300: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50" name="Google Shape;350;gfe79ba0a72_1_300:notes"/>
          <p:cNvSpPr txBox="1">
            <a:spLocks noGrp="1"/>
          </p:cNvSpPr>
          <p:nvPr>
            <p:ph type="sldNum" idx="12"/>
          </p:nvPr>
        </p:nvSpPr>
        <p:spPr>
          <a:xfrm>
            <a:off x="3884613" y="8685213"/>
            <a:ext cx="2971800" cy="4587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rgbClr val="000000"/>
              </a:buClr>
              <a:buFont typeface="Arial"/>
              <a:buNone/>
            </a:pPr>
            <a:fld id="{00000000-1234-1234-1234-123412341234}" type="slidenum">
              <a:rPr lang="en"/>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Google Shape;358;gfe79ba0a72_1_30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9" name="Google Shape;359;gfe79ba0a72_1_309: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60" name="Google Shape;360;gfe79ba0a72_1_309:notes"/>
          <p:cNvSpPr txBox="1">
            <a:spLocks noGrp="1"/>
          </p:cNvSpPr>
          <p:nvPr>
            <p:ph type="sldNum" idx="12"/>
          </p:nvPr>
        </p:nvSpPr>
        <p:spPr>
          <a:xfrm>
            <a:off x="3884613" y="8685213"/>
            <a:ext cx="2971800" cy="4587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rgbClr val="000000"/>
              </a:buClr>
              <a:buFont typeface="Arial"/>
              <a:buNone/>
            </a:pPr>
            <a:fld id="{00000000-1234-1234-1234-123412341234}" type="slidenum">
              <a:rPr lang="en"/>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Google Shape;366;g11267ae3e21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7" name="Google Shape;367;g11267ae3e21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fe79ba0a72_1_39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fe79ba0a72_1_393: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9" name="Google Shape;199;gfe79ba0a72_1_393:notes"/>
          <p:cNvSpPr txBox="1">
            <a:spLocks noGrp="1"/>
          </p:cNvSpPr>
          <p:nvPr>
            <p:ph type="sldNum" idx="12"/>
          </p:nvPr>
        </p:nvSpPr>
        <p:spPr>
          <a:xfrm>
            <a:off x="3884613" y="8685213"/>
            <a:ext cx="2971800" cy="4587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rgbClr val="000000"/>
              </a:buClr>
              <a:buFont typeface="Arial"/>
              <a:buNone/>
            </a:pPr>
            <a:fld id="{00000000-1234-1234-1234-123412341234}" type="slidenum">
              <a:rPr lang="en"/>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g1525c217b54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3" name="Google Shape;373;g1525c217b5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Google Shape;378;g1525c217b54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9" name="Google Shape;379;g1525c217b54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
        <p:cNvGrpSpPr/>
        <p:nvPr/>
      </p:nvGrpSpPr>
      <p:grpSpPr>
        <a:xfrm>
          <a:off x="0" y="0"/>
          <a:ext cx="0" cy="0"/>
          <a:chOff x="0" y="0"/>
          <a:chExt cx="0" cy="0"/>
        </a:xfrm>
      </p:grpSpPr>
      <p:sp>
        <p:nvSpPr>
          <p:cNvPr id="384" name="Google Shape;384;g11267ae3e21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5" name="Google Shape;385;g11267ae3e21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9"/>
        <p:cNvGrpSpPr/>
        <p:nvPr/>
      </p:nvGrpSpPr>
      <p:grpSpPr>
        <a:xfrm>
          <a:off x="0" y="0"/>
          <a:ext cx="0" cy="0"/>
          <a:chOff x="0" y="0"/>
          <a:chExt cx="0" cy="0"/>
        </a:xfrm>
      </p:grpSpPr>
      <p:sp>
        <p:nvSpPr>
          <p:cNvPr id="390" name="Google Shape;390;gfe79ba0a7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1" name="Google Shape;391;gfe79ba0a7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5"/>
        <p:cNvGrpSpPr/>
        <p:nvPr/>
      </p:nvGrpSpPr>
      <p:grpSpPr>
        <a:xfrm>
          <a:off x="0" y="0"/>
          <a:ext cx="0" cy="0"/>
          <a:chOff x="0" y="0"/>
          <a:chExt cx="0" cy="0"/>
        </a:xfrm>
      </p:grpSpPr>
      <p:sp>
        <p:nvSpPr>
          <p:cNvPr id="396" name="Google Shape;396;g1525c217b54_0_1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7" name="Google Shape;397;g1525c217b54_0_1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1"/>
        <p:cNvGrpSpPr/>
        <p:nvPr/>
      </p:nvGrpSpPr>
      <p:grpSpPr>
        <a:xfrm>
          <a:off x="0" y="0"/>
          <a:ext cx="0" cy="0"/>
          <a:chOff x="0" y="0"/>
          <a:chExt cx="0" cy="0"/>
        </a:xfrm>
      </p:grpSpPr>
      <p:sp>
        <p:nvSpPr>
          <p:cNvPr id="402" name="Google Shape;402;g1525c217b54_0_2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3" name="Google Shape;403;g1525c217b54_0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Google Shape;408;g1525c217b54_0_3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9" name="Google Shape;409;g1525c217b54_0_3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g83dcbab210_7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9" name="Google Shape;239;g83dcbab210_7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180977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fe79ba0a72_1_8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 name="Google Shape;206;gfe79ba0a72_1_85: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7" name="Google Shape;207;gfe79ba0a72_1_85:notes"/>
          <p:cNvSpPr txBox="1">
            <a:spLocks noGrp="1"/>
          </p:cNvSpPr>
          <p:nvPr>
            <p:ph type="sldNum" idx="12"/>
          </p:nvPr>
        </p:nvSpPr>
        <p:spPr>
          <a:xfrm>
            <a:off x="3884613" y="8685213"/>
            <a:ext cx="2971800" cy="4587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rgbClr val="000000"/>
              </a:buClr>
              <a:buFont typeface="Arial"/>
              <a:buNone/>
            </a:pPr>
            <a:fld id="{00000000-1234-1234-1234-123412341234}" type="slidenum">
              <a:rPr lang="en"/>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fe79ba0a72_1_17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fe79ba0a72_1_170: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6" name="Google Shape;216;gfe79ba0a72_1_170:notes"/>
          <p:cNvSpPr txBox="1">
            <a:spLocks noGrp="1"/>
          </p:cNvSpPr>
          <p:nvPr>
            <p:ph type="sldNum" idx="12"/>
          </p:nvPr>
        </p:nvSpPr>
        <p:spPr>
          <a:xfrm>
            <a:off x="3884613" y="8685213"/>
            <a:ext cx="2971800" cy="4587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rgbClr val="000000"/>
              </a:buClr>
              <a:buFont typeface="Arial"/>
              <a:buNone/>
            </a:pPr>
            <a:fld id="{00000000-1234-1234-1234-123412341234}" type="slidenum">
              <a:rPr lang="en"/>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fe79ba0a72_1_17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4" name="Google Shape;224;gfe79ba0a72_1_178: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5" name="Google Shape;225;gfe79ba0a72_1_178:notes"/>
          <p:cNvSpPr txBox="1">
            <a:spLocks noGrp="1"/>
          </p:cNvSpPr>
          <p:nvPr>
            <p:ph type="sldNum" idx="12"/>
          </p:nvPr>
        </p:nvSpPr>
        <p:spPr>
          <a:xfrm>
            <a:off x="3884613" y="8685213"/>
            <a:ext cx="2971800" cy="4587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rgbClr val="000000"/>
              </a:buClr>
              <a:buFont typeface="Arial"/>
              <a:buNone/>
            </a:pPr>
            <a:fld id="{00000000-1234-1234-1234-123412341234}" type="slidenum">
              <a:rPr lang="en"/>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fe79ba0a72_1_19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gfe79ba0a72_1_196: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5" name="Google Shape;235;gfe79ba0a72_1_196:notes"/>
          <p:cNvSpPr txBox="1">
            <a:spLocks noGrp="1"/>
          </p:cNvSpPr>
          <p:nvPr>
            <p:ph type="sldNum" idx="12"/>
          </p:nvPr>
        </p:nvSpPr>
        <p:spPr>
          <a:xfrm>
            <a:off x="3884613" y="8685213"/>
            <a:ext cx="2971800" cy="4587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rgbClr val="000000"/>
              </a:buClr>
              <a:buFont typeface="Arial"/>
              <a:buNone/>
            </a:pPr>
            <a:fld id="{00000000-1234-1234-1234-123412341234}" type="slidenum">
              <a:rPr lang="en"/>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gfe79ba0a72_1_20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4" name="Google Shape;244;gfe79ba0a72_1_205: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5" name="Google Shape;245;gfe79ba0a72_1_205:notes"/>
          <p:cNvSpPr txBox="1">
            <a:spLocks noGrp="1"/>
          </p:cNvSpPr>
          <p:nvPr>
            <p:ph type="sldNum" idx="12"/>
          </p:nvPr>
        </p:nvSpPr>
        <p:spPr>
          <a:xfrm>
            <a:off x="3884613" y="8685213"/>
            <a:ext cx="2971800" cy="4587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rgbClr val="000000"/>
              </a:buClr>
              <a:buFont typeface="Arial"/>
              <a:buNone/>
            </a:pPr>
            <a:fld id="{00000000-1234-1234-1234-123412341234}" type="slidenum">
              <a:rPr lang="en"/>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gfe79ba0a72_1_2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2" name="Google Shape;252;gfe79ba0a72_1_212: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3" name="Google Shape;253;gfe79ba0a72_1_212:notes"/>
          <p:cNvSpPr txBox="1">
            <a:spLocks noGrp="1"/>
          </p:cNvSpPr>
          <p:nvPr>
            <p:ph type="sldNum" idx="12"/>
          </p:nvPr>
        </p:nvSpPr>
        <p:spPr>
          <a:xfrm>
            <a:off x="3884613" y="8685213"/>
            <a:ext cx="2971800" cy="4587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rgbClr val="000000"/>
              </a:buClr>
              <a:buFont typeface="Arial"/>
              <a:buNone/>
            </a:pPr>
            <a:fld id="{00000000-1234-1234-1234-123412341234}" type="slidenum">
              <a:rPr lang="en"/>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gfe79ba0a72_1_2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0" name="Google Shape;260;gfe79ba0a72_1_219: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2 things you can do 1. Work with your RIR to publish ROA’s for your space that will allow others to validate your advertisements. 2. Start validating others routes. </a:t>
            </a:r>
            <a:endParaRPr/>
          </a:p>
        </p:txBody>
      </p:sp>
      <p:sp>
        <p:nvSpPr>
          <p:cNvPr id="261" name="Google Shape;261;gfe79ba0a72_1_219:notes"/>
          <p:cNvSpPr txBox="1">
            <a:spLocks noGrp="1"/>
          </p:cNvSpPr>
          <p:nvPr>
            <p:ph type="sldNum" idx="12"/>
          </p:nvPr>
        </p:nvSpPr>
        <p:spPr>
          <a:xfrm>
            <a:off x="3884613" y="8685213"/>
            <a:ext cx="2971800" cy="4587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rgbClr val="000000"/>
              </a:buClr>
              <a:buFont typeface="Arial"/>
              <a:buNone/>
            </a:pPr>
            <a:fld id="{00000000-1234-1234-1234-123412341234}" type="slidenum">
              <a:rPr lang="en"/>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2"/>
        <p:cNvGrpSpPr/>
        <p:nvPr/>
      </p:nvGrpSpPr>
      <p:grpSpPr>
        <a:xfrm>
          <a:off x="0" y="0"/>
          <a:ext cx="0" cy="0"/>
          <a:chOff x="0" y="0"/>
          <a:chExt cx="0" cy="0"/>
        </a:xfrm>
      </p:grpSpPr>
      <p:sp>
        <p:nvSpPr>
          <p:cNvPr id="13" name="Google Shape;13;p2"/>
          <p:cNvSpPr txBox="1">
            <a:spLocks noGrp="1"/>
          </p:cNvSpPr>
          <p:nvPr>
            <p:ph type="ctrTitle"/>
          </p:nvPr>
        </p:nvSpPr>
        <p:spPr>
          <a:xfrm>
            <a:off x="1132284" y="1296592"/>
            <a:ext cx="6858000" cy="1646700"/>
          </a:xfrm>
          <a:prstGeom prst="rect">
            <a:avLst/>
          </a:prstGeom>
          <a:noFill/>
          <a:ln>
            <a:noFill/>
          </a:ln>
        </p:spPr>
        <p:txBody>
          <a:bodyPr spcFirstLastPara="1" wrap="square" lIns="68575" tIns="34275" rIns="68575" bIns="34275" anchor="b" anchorCtr="0">
            <a:noAutofit/>
          </a:bodyPr>
          <a:lstStyle>
            <a:lvl1pPr lvl="0" algn="ctr" rtl="0">
              <a:lnSpc>
                <a:spcPct val="90000"/>
              </a:lnSpc>
              <a:spcBef>
                <a:spcPts val="0"/>
              </a:spcBef>
              <a:spcAft>
                <a:spcPts val="0"/>
              </a:spcAft>
              <a:buClr>
                <a:schemeClr val="dk1"/>
              </a:buClr>
              <a:buSzPts val="4500"/>
              <a:buFont typeface="Calibri"/>
              <a:buNone/>
              <a:defRPr sz="45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4" name="Google Shape;14;p2"/>
          <p:cNvSpPr txBox="1">
            <a:spLocks noGrp="1"/>
          </p:cNvSpPr>
          <p:nvPr>
            <p:ph type="subTitle" idx="1"/>
          </p:nvPr>
        </p:nvSpPr>
        <p:spPr>
          <a:xfrm>
            <a:off x="1132284" y="3012282"/>
            <a:ext cx="6858000" cy="888300"/>
          </a:xfrm>
          <a:prstGeom prst="rect">
            <a:avLst/>
          </a:prstGeom>
          <a:noFill/>
          <a:ln>
            <a:noFill/>
          </a:ln>
        </p:spPr>
        <p:txBody>
          <a:bodyPr spcFirstLastPara="1" wrap="square" lIns="68575" tIns="34275" rIns="68575" bIns="34275" anchor="t" anchorCtr="0">
            <a:noAutofit/>
          </a:bodyPr>
          <a:lstStyle>
            <a:lvl1pPr lvl="0" algn="r" rtl="0">
              <a:lnSpc>
                <a:spcPct val="90000"/>
              </a:lnSpc>
              <a:spcBef>
                <a:spcPts val="800"/>
              </a:spcBef>
              <a:spcAft>
                <a:spcPts val="0"/>
              </a:spcAft>
              <a:buClr>
                <a:schemeClr val="dk1"/>
              </a:buClr>
              <a:buSzPts val="1800"/>
              <a:buNone/>
              <a:defRPr sz="1800"/>
            </a:lvl1pPr>
            <a:lvl2pPr lvl="1" algn="ctr" rtl="0">
              <a:lnSpc>
                <a:spcPct val="90000"/>
              </a:lnSpc>
              <a:spcBef>
                <a:spcPts val="400"/>
              </a:spcBef>
              <a:spcAft>
                <a:spcPts val="0"/>
              </a:spcAft>
              <a:buClr>
                <a:schemeClr val="dk1"/>
              </a:buClr>
              <a:buSzPts val="1500"/>
              <a:buNone/>
              <a:defRPr sz="1500"/>
            </a:lvl2pPr>
            <a:lvl3pPr lvl="2" algn="ctr" rtl="0">
              <a:lnSpc>
                <a:spcPct val="90000"/>
              </a:lnSpc>
              <a:spcBef>
                <a:spcPts val="400"/>
              </a:spcBef>
              <a:spcAft>
                <a:spcPts val="0"/>
              </a:spcAft>
              <a:buClr>
                <a:schemeClr val="dk1"/>
              </a:buClr>
              <a:buSzPts val="1400"/>
              <a:buNone/>
              <a:defRPr sz="1400"/>
            </a:lvl3pPr>
            <a:lvl4pPr lvl="3" algn="ctr" rtl="0">
              <a:lnSpc>
                <a:spcPct val="90000"/>
              </a:lnSpc>
              <a:spcBef>
                <a:spcPts val="400"/>
              </a:spcBef>
              <a:spcAft>
                <a:spcPts val="0"/>
              </a:spcAft>
              <a:buClr>
                <a:schemeClr val="dk1"/>
              </a:buClr>
              <a:buSzPts val="1200"/>
              <a:buNone/>
              <a:defRPr sz="1200"/>
            </a:lvl4pPr>
            <a:lvl5pPr lvl="4" algn="ctr" rtl="0">
              <a:lnSpc>
                <a:spcPct val="90000"/>
              </a:lnSpc>
              <a:spcBef>
                <a:spcPts val="400"/>
              </a:spcBef>
              <a:spcAft>
                <a:spcPts val="0"/>
              </a:spcAft>
              <a:buClr>
                <a:schemeClr val="dk1"/>
              </a:buClr>
              <a:buSzPts val="1200"/>
              <a:buNone/>
              <a:defRPr sz="1200"/>
            </a:lvl5pPr>
            <a:lvl6pPr lvl="5" algn="ctr" rtl="0">
              <a:lnSpc>
                <a:spcPct val="90000"/>
              </a:lnSpc>
              <a:spcBef>
                <a:spcPts val="400"/>
              </a:spcBef>
              <a:spcAft>
                <a:spcPts val="0"/>
              </a:spcAft>
              <a:buClr>
                <a:schemeClr val="dk1"/>
              </a:buClr>
              <a:buSzPts val="1200"/>
              <a:buNone/>
              <a:defRPr sz="1200"/>
            </a:lvl6pPr>
            <a:lvl7pPr lvl="6" algn="ctr" rtl="0">
              <a:lnSpc>
                <a:spcPct val="90000"/>
              </a:lnSpc>
              <a:spcBef>
                <a:spcPts val="400"/>
              </a:spcBef>
              <a:spcAft>
                <a:spcPts val="0"/>
              </a:spcAft>
              <a:buClr>
                <a:schemeClr val="dk1"/>
              </a:buClr>
              <a:buSzPts val="1200"/>
              <a:buNone/>
              <a:defRPr sz="1200"/>
            </a:lvl7pPr>
            <a:lvl8pPr lvl="7" algn="ctr" rtl="0">
              <a:lnSpc>
                <a:spcPct val="90000"/>
              </a:lnSpc>
              <a:spcBef>
                <a:spcPts val="400"/>
              </a:spcBef>
              <a:spcAft>
                <a:spcPts val="0"/>
              </a:spcAft>
              <a:buClr>
                <a:schemeClr val="dk1"/>
              </a:buClr>
              <a:buSzPts val="1200"/>
              <a:buNone/>
              <a:defRPr sz="1200"/>
            </a:lvl8pPr>
            <a:lvl9pPr lvl="8" algn="ctr" rtl="0">
              <a:lnSpc>
                <a:spcPct val="90000"/>
              </a:lnSpc>
              <a:spcBef>
                <a:spcPts val="400"/>
              </a:spcBef>
              <a:spcAft>
                <a:spcPts val="0"/>
              </a:spcAft>
              <a:buClr>
                <a:schemeClr val="dk1"/>
              </a:buClr>
              <a:buSzPts val="1200"/>
              <a:buNone/>
              <a:defRPr sz="1200"/>
            </a:lvl9pPr>
          </a:lstStyle>
          <a:p>
            <a:endParaRPr/>
          </a:p>
        </p:txBody>
      </p:sp>
      <p:sp>
        <p:nvSpPr>
          <p:cNvPr id="15" name="Google Shape;15;p2"/>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6" name="Google Shape;16;p2"/>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pic>
        <p:nvPicPr>
          <p:cNvPr id="17" name="Google Shape;17;p2"/>
          <p:cNvPicPr preferRelativeResize="0"/>
          <p:nvPr/>
        </p:nvPicPr>
        <p:blipFill rotWithShape="1">
          <a:blip r:embed="rId2">
            <a:alphaModFix/>
          </a:blip>
          <a:srcRect/>
          <a:stretch/>
        </p:blipFill>
        <p:spPr>
          <a:xfrm>
            <a:off x="0" y="7143"/>
            <a:ext cx="3093245" cy="1546622"/>
          </a:xfrm>
          <a:prstGeom prst="rect">
            <a:avLst/>
          </a:prstGeom>
          <a:noFill/>
          <a:ln>
            <a:noFill/>
          </a:ln>
        </p:spPr>
      </p:pic>
      <p:pic>
        <p:nvPicPr>
          <p:cNvPr id="18" name="Google Shape;18;p2"/>
          <p:cNvPicPr preferRelativeResize="0"/>
          <p:nvPr/>
        </p:nvPicPr>
        <p:blipFill rotWithShape="1">
          <a:blip r:embed="rId3">
            <a:alphaModFix/>
          </a:blip>
          <a:srcRect/>
          <a:stretch/>
        </p:blipFill>
        <p:spPr>
          <a:xfrm>
            <a:off x="5362074" y="4189941"/>
            <a:ext cx="1620252" cy="477505"/>
          </a:xfrm>
          <a:prstGeom prst="rect">
            <a:avLst/>
          </a:prstGeom>
          <a:noFill/>
          <a:ln>
            <a:noFill/>
          </a:ln>
        </p:spPr>
      </p:pic>
      <p:sp>
        <p:nvSpPr>
          <p:cNvPr id="19" name="Google Shape;19;p2"/>
          <p:cNvSpPr txBox="1">
            <a:spLocks noGrp="1"/>
          </p:cNvSpPr>
          <p:nvPr>
            <p:ph type="ftr" idx="11"/>
          </p:nvPr>
        </p:nvSpPr>
        <p:spPr>
          <a:xfrm>
            <a:off x="2916983" y="4764225"/>
            <a:ext cx="32553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sz="900">
                <a:solidFill>
                  <a:srgbClr val="888888"/>
                </a:solidFill>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pic>
        <p:nvPicPr>
          <p:cNvPr id="20" name="Google Shape;20;p2"/>
          <p:cNvPicPr preferRelativeResize="0"/>
          <p:nvPr/>
        </p:nvPicPr>
        <p:blipFill rotWithShape="1">
          <a:blip r:embed="rId4">
            <a:alphaModFix/>
          </a:blip>
          <a:srcRect/>
          <a:stretch/>
        </p:blipFill>
        <p:spPr>
          <a:xfrm>
            <a:off x="7127694" y="4130923"/>
            <a:ext cx="1387656" cy="536523"/>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Autofit/>
          </a:bodyPr>
          <a:lstStyle>
            <a:lvl1pPr lvl="0" algn="l" rtl="0">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23" name="Google Shape;23;p3"/>
          <p:cNvSpPr txBox="1">
            <a:spLocks noGrp="1"/>
          </p:cNvSpPr>
          <p:nvPr>
            <p:ph type="body" idx="1"/>
          </p:nvPr>
        </p:nvSpPr>
        <p:spPr>
          <a:xfrm>
            <a:off x="628650" y="1369219"/>
            <a:ext cx="7886700" cy="2997300"/>
          </a:xfrm>
          <a:prstGeom prst="rect">
            <a:avLst/>
          </a:prstGeom>
          <a:noFill/>
          <a:ln>
            <a:noFill/>
          </a:ln>
        </p:spPr>
        <p:txBody>
          <a:bodyPr spcFirstLastPara="1" wrap="square" lIns="68575" tIns="34275" rIns="68575" bIns="34275" anchor="t" anchorCtr="0">
            <a:no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24" name="Google Shape;24;p3"/>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25" name="Google Shape;25;p3"/>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pic>
        <p:nvPicPr>
          <p:cNvPr id="26" name="Google Shape;26;p3"/>
          <p:cNvPicPr preferRelativeResize="0"/>
          <p:nvPr/>
        </p:nvPicPr>
        <p:blipFill rotWithShape="1">
          <a:blip r:embed="rId2">
            <a:alphaModFix/>
          </a:blip>
          <a:srcRect/>
          <a:stretch/>
        </p:blipFill>
        <p:spPr>
          <a:xfrm>
            <a:off x="7254479" y="4270712"/>
            <a:ext cx="1260873" cy="630435"/>
          </a:xfrm>
          <a:prstGeom prst="rect">
            <a:avLst/>
          </a:prstGeom>
          <a:noFill/>
          <a:ln>
            <a:noFill/>
          </a:ln>
        </p:spPr>
      </p:pic>
      <p:sp>
        <p:nvSpPr>
          <p:cNvPr id="27" name="Google Shape;27;p3"/>
          <p:cNvSpPr txBox="1">
            <a:spLocks noGrp="1"/>
          </p:cNvSpPr>
          <p:nvPr>
            <p:ph type="ftr" idx="11"/>
          </p:nvPr>
        </p:nvSpPr>
        <p:spPr>
          <a:xfrm>
            <a:off x="2916983" y="4764225"/>
            <a:ext cx="32553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sz="900">
                <a:solidFill>
                  <a:srgbClr val="888888"/>
                </a:solidFill>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8"/>
        <p:cNvGrpSpPr/>
        <p:nvPr/>
      </p:nvGrpSpPr>
      <p:grpSpPr>
        <a:xfrm>
          <a:off x="0" y="0"/>
          <a:ext cx="0" cy="0"/>
          <a:chOff x="0" y="0"/>
          <a:chExt cx="0" cy="0"/>
        </a:xfrm>
      </p:grpSpPr>
      <p:sp>
        <p:nvSpPr>
          <p:cNvPr id="29" name="Google Shape;29;p4"/>
          <p:cNvSpPr txBox="1">
            <a:spLocks noGrp="1"/>
          </p:cNvSpPr>
          <p:nvPr>
            <p:ph type="title"/>
          </p:nvPr>
        </p:nvSpPr>
        <p:spPr>
          <a:xfrm>
            <a:off x="623888" y="1282304"/>
            <a:ext cx="7886700" cy="2139600"/>
          </a:xfrm>
          <a:prstGeom prst="rect">
            <a:avLst/>
          </a:prstGeom>
          <a:noFill/>
          <a:ln>
            <a:noFill/>
          </a:ln>
        </p:spPr>
        <p:txBody>
          <a:bodyPr spcFirstLastPara="1" wrap="square" lIns="68575" tIns="34275" rIns="68575" bIns="34275" anchor="b" anchorCtr="0">
            <a:noAutofit/>
          </a:bodyPr>
          <a:lstStyle>
            <a:lvl1pPr lvl="0" algn="l" rtl="0">
              <a:lnSpc>
                <a:spcPct val="90000"/>
              </a:lnSpc>
              <a:spcBef>
                <a:spcPts val="0"/>
              </a:spcBef>
              <a:spcAft>
                <a:spcPts val="0"/>
              </a:spcAft>
              <a:buClr>
                <a:schemeClr val="dk1"/>
              </a:buClr>
              <a:buSzPts val="4500"/>
              <a:buFont typeface="Calibri"/>
              <a:buNone/>
              <a:defRPr sz="45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30" name="Google Shape;30;p4"/>
          <p:cNvSpPr txBox="1">
            <a:spLocks noGrp="1"/>
          </p:cNvSpPr>
          <p:nvPr>
            <p:ph type="body" idx="1"/>
          </p:nvPr>
        </p:nvSpPr>
        <p:spPr>
          <a:xfrm>
            <a:off x="623888" y="3442097"/>
            <a:ext cx="7886700" cy="1125300"/>
          </a:xfrm>
          <a:prstGeom prst="rect">
            <a:avLst/>
          </a:prstGeom>
          <a:noFill/>
          <a:ln>
            <a:noFill/>
          </a:ln>
        </p:spPr>
        <p:txBody>
          <a:bodyPr spcFirstLastPara="1" wrap="square" lIns="68575" tIns="34275" rIns="68575" bIns="34275" anchor="t" anchorCtr="0">
            <a:noAutofit/>
          </a:bodyPr>
          <a:lstStyle>
            <a:lvl1pPr marL="457200" lvl="0" indent="-228600" algn="l" rtl="0">
              <a:lnSpc>
                <a:spcPct val="90000"/>
              </a:lnSpc>
              <a:spcBef>
                <a:spcPts val="800"/>
              </a:spcBef>
              <a:spcAft>
                <a:spcPts val="0"/>
              </a:spcAft>
              <a:buClr>
                <a:srgbClr val="888888"/>
              </a:buClr>
              <a:buSzPts val="1800"/>
              <a:buNone/>
              <a:defRPr sz="1800">
                <a:solidFill>
                  <a:srgbClr val="888888"/>
                </a:solidFill>
              </a:defRPr>
            </a:lvl1pPr>
            <a:lvl2pPr marL="914400" lvl="1" indent="-228600" algn="l" rtl="0">
              <a:lnSpc>
                <a:spcPct val="90000"/>
              </a:lnSpc>
              <a:spcBef>
                <a:spcPts val="400"/>
              </a:spcBef>
              <a:spcAft>
                <a:spcPts val="0"/>
              </a:spcAft>
              <a:buClr>
                <a:srgbClr val="888888"/>
              </a:buClr>
              <a:buSzPts val="1500"/>
              <a:buNone/>
              <a:defRPr sz="1500">
                <a:solidFill>
                  <a:srgbClr val="888888"/>
                </a:solidFill>
              </a:defRPr>
            </a:lvl2pPr>
            <a:lvl3pPr marL="1371600" lvl="2" indent="-228600" algn="l" rtl="0">
              <a:lnSpc>
                <a:spcPct val="90000"/>
              </a:lnSpc>
              <a:spcBef>
                <a:spcPts val="400"/>
              </a:spcBef>
              <a:spcAft>
                <a:spcPts val="0"/>
              </a:spcAft>
              <a:buClr>
                <a:srgbClr val="888888"/>
              </a:buClr>
              <a:buSzPts val="1400"/>
              <a:buNone/>
              <a:defRPr sz="1400">
                <a:solidFill>
                  <a:srgbClr val="888888"/>
                </a:solidFill>
              </a:defRPr>
            </a:lvl3pPr>
            <a:lvl4pPr marL="1828800" lvl="3" indent="-228600" algn="l" rtl="0">
              <a:lnSpc>
                <a:spcPct val="90000"/>
              </a:lnSpc>
              <a:spcBef>
                <a:spcPts val="400"/>
              </a:spcBef>
              <a:spcAft>
                <a:spcPts val="0"/>
              </a:spcAft>
              <a:buClr>
                <a:srgbClr val="888888"/>
              </a:buClr>
              <a:buSzPts val="1200"/>
              <a:buNone/>
              <a:defRPr sz="1200">
                <a:solidFill>
                  <a:srgbClr val="888888"/>
                </a:solidFill>
              </a:defRPr>
            </a:lvl4pPr>
            <a:lvl5pPr marL="2286000" lvl="4" indent="-228600" algn="l" rtl="0">
              <a:lnSpc>
                <a:spcPct val="90000"/>
              </a:lnSpc>
              <a:spcBef>
                <a:spcPts val="400"/>
              </a:spcBef>
              <a:spcAft>
                <a:spcPts val="0"/>
              </a:spcAft>
              <a:buClr>
                <a:srgbClr val="888888"/>
              </a:buClr>
              <a:buSzPts val="1200"/>
              <a:buNone/>
              <a:defRPr sz="1200">
                <a:solidFill>
                  <a:srgbClr val="888888"/>
                </a:solidFill>
              </a:defRPr>
            </a:lvl5pPr>
            <a:lvl6pPr marL="2743200" lvl="5" indent="-228600" algn="l" rtl="0">
              <a:lnSpc>
                <a:spcPct val="90000"/>
              </a:lnSpc>
              <a:spcBef>
                <a:spcPts val="400"/>
              </a:spcBef>
              <a:spcAft>
                <a:spcPts val="0"/>
              </a:spcAft>
              <a:buClr>
                <a:srgbClr val="888888"/>
              </a:buClr>
              <a:buSzPts val="1200"/>
              <a:buNone/>
              <a:defRPr sz="1200">
                <a:solidFill>
                  <a:srgbClr val="888888"/>
                </a:solidFill>
              </a:defRPr>
            </a:lvl6pPr>
            <a:lvl7pPr marL="3200400" lvl="6" indent="-228600" algn="l" rtl="0">
              <a:lnSpc>
                <a:spcPct val="90000"/>
              </a:lnSpc>
              <a:spcBef>
                <a:spcPts val="400"/>
              </a:spcBef>
              <a:spcAft>
                <a:spcPts val="0"/>
              </a:spcAft>
              <a:buClr>
                <a:srgbClr val="888888"/>
              </a:buClr>
              <a:buSzPts val="1200"/>
              <a:buNone/>
              <a:defRPr sz="1200">
                <a:solidFill>
                  <a:srgbClr val="888888"/>
                </a:solidFill>
              </a:defRPr>
            </a:lvl7pPr>
            <a:lvl8pPr marL="3657600" lvl="7" indent="-228600" algn="l" rtl="0">
              <a:lnSpc>
                <a:spcPct val="90000"/>
              </a:lnSpc>
              <a:spcBef>
                <a:spcPts val="400"/>
              </a:spcBef>
              <a:spcAft>
                <a:spcPts val="0"/>
              </a:spcAft>
              <a:buClr>
                <a:srgbClr val="888888"/>
              </a:buClr>
              <a:buSzPts val="1200"/>
              <a:buNone/>
              <a:defRPr sz="1200">
                <a:solidFill>
                  <a:srgbClr val="888888"/>
                </a:solidFill>
              </a:defRPr>
            </a:lvl8pPr>
            <a:lvl9pPr marL="4114800" lvl="8" indent="-228600" algn="l" rtl="0">
              <a:lnSpc>
                <a:spcPct val="90000"/>
              </a:lnSpc>
              <a:spcBef>
                <a:spcPts val="400"/>
              </a:spcBef>
              <a:spcAft>
                <a:spcPts val="0"/>
              </a:spcAft>
              <a:buClr>
                <a:srgbClr val="888888"/>
              </a:buClr>
              <a:buSzPts val="1200"/>
              <a:buNone/>
              <a:defRPr sz="1200">
                <a:solidFill>
                  <a:srgbClr val="888888"/>
                </a:solidFill>
              </a:defRPr>
            </a:lvl9pPr>
          </a:lstStyle>
          <a:p>
            <a:endParaRPr/>
          </a:p>
        </p:txBody>
      </p:sp>
      <p:sp>
        <p:nvSpPr>
          <p:cNvPr id="31" name="Google Shape;31;p4"/>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32" name="Google Shape;32;p4"/>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33" name="Google Shape;33;p4"/>
          <p:cNvSpPr txBox="1">
            <a:spLocks noGrp="1"/>
          </p:cNvSpPr>
          <p:nvPr>
            <p:ph type="ftr" idx="11"/>
          </p:nvPr>
        </p:nvSpPr>
        <p:spPr>
          <a:xfrm>
            <a:off x="2916983" y="4764225"/>
            <a:ext cx="32553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sz="900">
                <a:solidFill>
                  <a:srgbClr val="888888"/>
                </a:solidFill>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pic>
        <p:nvPicPr>
          <p:cNvPr id="34" name="Google Shape;34;p4"/>
          <p:cNvPicPr preferRelativeResize="0"/>
          <p:nvPr/>
        </p:nvPicPr>
        <p:blipFill rotWithShape="1">
          <a:blip r:embed="rId2">
            <a:alphaModFix/>
          </a:blip>
          <a:srcRect/>
          <a:stretch/>
        </p:blipFill>
        <p:spPr>
          <a:xfrm>
            <a:off x="0" y="7143"/>
            <a:ext cx="3093245" cy="1546622"/>
          </a:xfrm>
          <a:prstGeom prst="rect">
            <a:avLst/>
          </a:prstGeom>
          <a:noFill/>
          <a:ln>
            <a:noFill/>
          </a:ln>
        </p:spPr>
      </p:pic>
      <p:pic>
        <p:nvPicPr>
          <p:cNvPr id="35" name="Google Shape;35;p4"/>
          <p:cNvPicPr preferRelativeResize="0"/>
          <p:nvPr/>
        </p:nvPicPr>
        <p:blipFill rotWithShape="1">
          <a:blip r:embed="rId3">
            <a:alphaModFix/>
          </a:blip>
          <a:srcRect/>
          <a:stretch/>
        </p:blipFill>
        <p:spPr>
          <a:xfrm>
            <a:off x="5362074" y="4189941"/>
            <a:ext cx="1620252" cy="477505"/>
          </a:xfrm>
          <a:prstGeom prst="rect">
            <a:avLst/>
          </a:prstGeom>
          <a:noFill/>
          <a:ln>
            <a:noFill/>
          </a:ln>
        </p:spPr>
      </p:pic>
      <p:pic>
        <p:nvPicPr>
          <p:cNvPr id="36" name="Google Shape;36;p4"/>
          <p:cNvPicPr preferRelativeResize="0"/>
          <p:nvPr/>
        </p:nvPicPr>
        <p:blipFill rotWithShape="1">
          <a:blip r:embed="rId4">
            <a:alphaModFix/>
          </a:blip>
          <a:srcRect/>
          <a:stretch/>
        </p:blipFill>
        <p:spPr>
          <a:xfrm>
            <a:off x="7127694" y="4130923"/>
            <a:ext cx="1387656" cy="536523"/>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7"/>
        <p:cNvGrpSpPr/>
        <p:nvPr/>
      </p:nvGrpSpPr>
      <p:grpSpPr>
        <a:xfrm>
          <a:off x="0" y="0"/>
          <a:ext cx="0" cy="0"/>
          <a:chOff x="0" y="0"/>
          <a:chExt cx="0" cy="0"/>
        </a:xfrm>
      </p:grpSpPr>
      <p:sp>
        <p:nvSpPr>
          <p:cNvPr id="38" name="Google Shape;38;p5"/>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Autofit/>
          </a:bodyPr>
          <a:lstStyle>
            <a:lvl1pPr lvl="0" algn="l" rtl="0">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39" name="Google Shape;39;p5"/>
          <p:cNvSpPr txBox="1">
            <a:spLocks noGrp="1"/>
          </p:cNvSpPr>
          <p:nvPr>
            <p:ph type="body" idx="1"/>
          </p:nvPr>
        </p:nvSpPr>
        <p:spPr>
          <a:xfrm>
            <a:off x="628650" y="1369219"/>
            <a:ext cx="3886200" cy="3263400"/>
          </a:xfrm>
          <a:prstGeom prst="rect">
            <a:avLst/>
          </a:prstGeom>
          <a:noFill/>
          <a:ln>
            <a:noFill/>
          </a:ln>
        </p:spPr>
        <p:txBody>
          <a:bodyPr spcFirstLastPara="1" wrap="square" lIns="68575" tIns="34275" rIns="68575" bIns="34275" anchor="t" anchorCtr="0">
            <a:no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40" name="Google Shape;40;p5"/>
          <p:cNvSpPr txBox="1">
            <a:spLocks noGrp="1"/>
          </p:cNvSpPr>
          <p:nvPr>
            <p:ph type="body" idx="2"/>
          </p:nvPr>
        </p:nvSpPr>
        <p:spPr>
          <a:xfrm>
            <a:off x="4629150" y="1369219"/>
            <a:ext cx="3886200" cy="3263400"/>
          </a:xfrm>
          <a:prstGeom prst="rect">
            <a:avLst/>
          </a:prstGeom>
          <a:noFill/>
          <a:ln>
            <a:noFill/>
          </a:ln>
        </p:spPr>
        <p:txBody>
          <a:bodyPr spcFirstLastPara="1" wrap="square" lIns="68575" tIns="34275" rIns="68575" bIns="34275" anchor="t" anchorCtr="0">
            <a:no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41" name="Google Shape;41;p5"/>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42" name="Google Shape;42;p5"/>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43" name="Google Shape;43;p5"/>
          <p:cNvSpPr txBox="1">
            <a:spLocks noGrp="1"/>
          </p:cNvSpPr>
          <p:nvPr>
            <p:ph type="ftr" idx="11"/>
          </p:nvPr>
        </p:nvSpPr>
        <p:spPr>
          <a:xfrm>
            <a:off x="2916983" y="4764225"/>
            <a:ext cx="32553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sz="900">
                <a:solidFill>
                  <a:srgbClr val="888888"/>
                </a:solidFill>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pic>
        <p:nvPicPr>
          <p:cNvPr id="44" name="Google Shape;44;p5"/>
          <p:cNvPicPr preferRelativeResize="0"/>
          <p:nvPr/>
        </p:nvPicPr>
        <p:blipFill rotWithShape="1">
          <a:blip r:embed="rId2">
            <a:alphaModFix/>
          </a:blip>
          <a:srcRect/>
          <a:stretch/>
        </p:blipFill>
        <p:spPr>
          <a:xfrm>
            <a:off x="7254479" y="4270712"/>
            <a:ext cx="1260873" cy="630435"/>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5"/>
        <p:cNvGrpSpPr/>
        <p:nvPr/>
      </p:nvGrpSpPr>
      <p:grpSpPr>
        <a:xfrm>
          <a:off x="0" y="0"/>
          <a:ext cx="0" cy="0"/>
          <a:chOff x="0" y="0"/>
          <a:chExt cx="0" cy="0"/>
        </a:xfrm>
      </p:grpSpPr>
      <p:sp>
        <p:nvSpPr>
          <p:cNvPr id="46" name="Google Shape;46;p6"/>
          <p:cNvSpPr txBox="1">
            <a:spLocks noGrp="1"/>
          </p:cNvSpPr>
          <p:nvPr>
            <p:ph type="title"/>
          </p:nvPr>
        </p:nvSpPr>
        <p:spPr>
          <a:xfrm>
            <a:off x="629841" y="273844"/>
            <a:ext cx="7886700" cy="994200"/>
          </a:xfrm>
          <a:prstGeom prst="rect">
            <a:avLst/>
          </a:prstGeom>
          <a:noFill/>
          <a:ln>
            <a:noFill/>
          </a:ln>
        </p:spPr>
        <p:txBody>
          <a:bodyPr spcFirstLastPara="1" wrap="square" lIns="68575" tIns="34275" rIns="68575" bIns="34275" anchor="ctr" anchorCtr="0">
            <a:noAutofit/>
          </a:bodyPr>
          <a:lstStyle>
            <a:lvl1pPr lvl="0" algn="l" rtl="0">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47" name="Google Shape;47;p6"/>
          <p:cNvSpPr txBox="1">
            <a:spLocks noGrp="1"/>
          </p:cNvSpPr>
          <p:nvPr>
            <p:ph type="body" idx="1"/>
          </p:nvPr>
        </p:nvSpPr>
        <p:spPr>
          <a:xfrm>
            <a:off x="629841" y="1260872"/>
            <a:ext cx="3868500" cy="618000"/>
          </a:xfrm>
          <a:prstGeom prst="rect">
            <a:avLst/>
          </a:prstGeom>
          <a:noFill/>
          <a:ln>
            <a:noFill/>
          </a:ln>
        </p:spPr>
        <p:txBody>
          <a:bodyPr spcFirstLastPara="1" wrap="square" lIns="68575" tIns="34275" rIns="68575" bIns="34275" anchor="b" anchorCtr="0">
            <a:noAutofit/>
          </a:bodyPr>
          <a:lstStyle>
            <a:lvl1pPr marL="457200" lvl="0" indent="-228600" algn="l" rtl="0">
              <a:lnSpc>
                <a:spcPct val="90000"/>
              </a:lnSpc>
              <a:spcBef>
                <a:spcPts val="800"/>
              </a:spcBef>
              <a:spcAft>
                <a:spcPts val="0"/>
              </a:spcAft>
              <a:buClr>
                <a:schemeClr val="dk1"/>
              </a:buClr>
              <a:buSzPts val="1800"/>
              <a:buNone/>
              <a:defRPr sz="1800" b="1"/>
            </a:lvl1pPr>
            <a:lvl2pPr marL="914400" lvl="1" indent="-228600" algn="l" rtl="0">
              <a:lnSpc>
                <a:spcPct val="90000"/>
              </a:lnSpc>
              <a:spcBef>
                <a:spcPts val="400"/>
              </a:spcBef>
              <a:spcAft>
                <a:spcPts val="0"/>
              </a:spcAft>
              <a:buClr>
                <a:schemeClr val="dk1"/>
              </a:buClr>
              <a:buSzPts val="1500"/>
              <a:buNone/>
              <a:defRPr sz="1500" b="1"/>
            </a:lvl2pPr>
            <a:lvl3pPr marL="1371600" lvl="2" indent="-228600" algn="l" rtl="0">
              <a:lnSpc>
                <a:spcPct val="90000"/>
              </a:lnSpc>
              <a:spcBef>
                <a:spcPts val="400"/>
              </a:spcBef>
              <a:spcAft>
                <a:spcPts val="0"/>
              </a:spcAft>
              <a:buClr>
                <a:schemeClr val="dk1"/>
              </a:buClr>
              <a:buSzPts val="1400"/>
              <a:buNone/>
              <a:defRPr sz="1400" b="1"/>
            </a:lvl3pPr>
            <a:lvl4pPr marL="1828800" lvl="3" indent="-228600" algn="l" rtl="0">
              <a:lnSpc>
                <a:spcPct val="90000"/>
              </a:lnSpc>
              <a:spcBef>
                <a:spcPts val="400"/>
              </a:spcBef>
              <a:spcAft>
                <a:spcPts val="0"/>
              </a:spcAft>
              <a:buClr>
                <a:schemeClr val="dk1"/>
              </a:buClr>
              <a:buSzPts val="1200"/>
              <a:buNone/>
              <a:defRPr sz="1200" b="1"/>
            </a:lvl4pPr>
            <a:lvl5pPr marL="2286000" lvl="4" indent="-228600" algn="l" rtl="0">
              <a:lnSpc>
                <a:spcPct val="90000"/>
              </a:lnSpc>
              <a:spcBef>
                <a:spcPts val="400"/>
              </a:spcBef>
              <a:spcAft>
                <a:spcPts val="0"/>
              </a:spcAft>
              <a:buClr>
                <a:schemeClr val="dk1"/>
              </a:buClr>
              <a:buSzPts val="1200"/>
              <a:buNone/>
              <a:defRPr sz="1200" b="1"/>
            </a:lvl5pPr>
            <a:lvl6pPr marL="2743200" lvl="5" indent="-228600" algn="l" rtl="0">
              <a:lnSpc>
                <a:spcPct val="90000"/>
              </a:lnSpc>
              <a:spcBef>
                <a:spcPts val="400"/>
              </a:spcBef>
              <a:spcAft>
                <a:spcPts val="0"/>
              </a:spcAft>
              <a:buClr>
                <a:schemeClr val="dk1"/>
              </a:buClr>
              <a:buSzPts val="1200"/>
              <a:buNone/>
              <a:defRPr sz="1200" b="1"/>
            </a:lvl6pPr>
            <a:lvl7pPr marL="3200400" lvl="6" indent="-228600" algn="l" rtl="0">
              <a:lnSpc>
                <a:spcPct val="90000"/>
              </a:lnSpc>
              <a:spcBef>
                <a:spcPts val="400"/>
              </a:spcBef>
              <a:spcAft>
                <a:spcPts val="0"/>
              </a:spcAft>
              <a:buClr>
                <a:schemeClr val="dk1"/>
              </a:buClr>
              <a:buSzPts val="1200"/>
              <a:buNone/>
              <a:defRPr sz="1200" b="1"/>
            </a:lvl7pPr>
            <a:lvl8pPr marL="3657600" lvl="7" indent="-228600" algn="l" rtl="0">
              <a:lnSpc>
                <a:spcPct val="90000"/>
              </a:lnSpc>
              <a:spcBef>
                <a:spcPts val="400"/>
              </a:spcBef>
              <a:spcAft>
                <a:spcPts val="0"/>
              </a:spcAft>
              <a:buClr>
                <a:schemeClr val="dk1"/>
              </a:buClr>
              <a:buSzPts val="1200"/>
              <a:buNone/>
              <a:defRPr sz="1200" b="1"/>
            </a:lvl8pPr>
            <a:lvl9pPr marL="4114800" lvl="8" indent="-228600" algn="l" rtl="0">
              <a:lnSpc>
                <a:spcPct val="90000"/>
              </a:lnSpc>
              <a:spcBef>
                <a:spcPts val="400"/>
              </a:spcBef>
              <a:spcAft>
                <a:spcPts val="0"/>
              </a:spcAft>
              <a:buClr>
                <a:schemeClr val="dk1"/>
              </a:buClr>
              <a:buSzPts val="1200"/>
              <a:buNone/>
              <a:defRPr sz="1200" b="1"/>
            </a:lvl9pPr>
          </a:lstStyle>
          <a:p>
            <a:endParaRPr/>
          </a:p>
        </p:txBody>
      </p:sp>
      <p:sp>
        <p:nvSpPr>
          <p:cNvPr id="48" name="Google Shape;48;p6"/>
          <p:cNvSpPr txBox="1">
            <a:spLocks noGrp="1"/>
          </p:cNvSpPr>
          <p:nvPr>
            <p:ph type="body" idx="2"/>
          </p:nvPr>
        </p:nvSpPr>
        <p:spPr>
          <a:xfrm>
            <a:off x="629841" y="1878806"/>
            <a:ext cx="3868500" cy="2763300"/>
          </a:xfrm>
          <a:prstGeom prst="rect">
            <a:avLst/>
          </a:prstGeom>
          <a:noFill/>
          <a:ln>
            <a:noFill/>
          </a:ln>
        </p:spPr>
        <p:txBody>
          <a:bodyPr spcFirstLastPara="1" wrap="square" lIns="68575" tIns="34275" rIns="68575" bIns="34275" anchor="t" anchorCtr="0">
            <a:no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49" name="Google Shape;49;p6"/>
          <p:cNvSpPr txBox="1">
            <a:spLocks noGrp="1"/>
          </p:cNvSpPr>
          <p:nvPr>
            <p:ph type="body" idx="3"/>
          </p:nvPr>
        </p:nvSpPr>
        <p:spPr>
          <a:xfrm>
            <a:off x="4629150" y="1260872"/>
            <a:ext cx="3887400" cy="618000"/>
          </a:xfrm>
          <a:prstGeom prst="rect">
            <a:avLst/>
          </a:prstGeom>
          <a:noFill/>
          <a:ln>
            <a:noFill/>
          </a:ln>
        </p:spPr>
        <p:txBody>
          <a:bodyPr spcFirstLastPara="1" wrap="square" lIns="68575" tIns="34275" rIns="68575" bIns="34275" anchor="b" anchorCtr="0">
            <a:noAutofit/>
          </a:bodyPr>
          <a:lstStyle>
            <a:lvl1pPr marL="457200" lvl="0" indent="-228600" algn="l" rtl="0">
              <a:lnSpc>
                <a:spcPct val="90000"/>
              </a:lnSpc>
              <a:spcBef>
                <a:spcPts val="800"/>
              </a:spcBef>
              <a:spcAft>
                <a:spcPts val="0"/>
              </a:spcAft>
              <a:buClr>
                <a:schemeClr val="dk1"/>
              </a:buClr>
              <a:buSzPts val="1800"/>
              <a:buNone/>
              <a:defRPr sz="1800" b="1"/>
            </a:lvl1pPr>
            <a:lvl2pPr marL="914400" lvl="1" indent="-228600" algn="l" rtl="0">
              <a:lnSpc>
                <a:spcPct val="90000"/>
              </a:lnSpc>
              <a:spcBef>
                <a:spcPts val="400"/>
              </a:spcBef>
              <a:spcAft>
                <a:spcPts val="0"/>
              </a:spcAft>
              <a:buClr>
                <a:schemeClr val="dk1"/>
              </a:buClr>
              <a:buSzPts val="1500"/>
              <a:buNone/>
              <a:defRPr sz="1500" b="1"/>
            </a:lvl2pPr>
            <a:lvl3pPr marL="1371600" lvl="2" indent="-228600" algn="l" rtl="0">
              <a:lnSpc>
                <a:spcPct val="90000"/>
              </a:lnSpc>
              <a:spcBef>
                <a:spcPts val="400"/>
              </a:spcBef>
              <a:spcAft>
                <a:spcPts val="0"/>
              </a:spcAft>
              <a:buClr>
                <a:schemeClr val="dk1"/>
              </a:buClr>
              <a:buSzPts val="1400"/>
              <a:buNone/>
              <a:defRPr sz="1400" b="1"/>
            </a:lvl3pPr>
            <a:lvl4pPr marL="1828800" lvl="3" indent="-228600" algn="l" rtl="0">
              <a:lnSpc>
                <a:spcPct val="90000"/>
              </a:lnSpc>
              <a:spcBef>
                <a:spcPts val="400"/>
              </a:spcBef>
              <a:spcAft>
                <a:spcPts val="0"/>
              </a:spcAft>
              <a:buClr>
                <a:schemeClr val="dk1"/>
              </a:buClr>
              <a:buSzPts val="1200"/>
              <a:buNone/>
              <a:defRPr sz="1200" b="1"/>
            </a:lvl4pPr>
            <a:lvl5pPr marL="2286000" lvl="4" indent="-228600" algn="l" rtl="0">
              <a:lnSpc>
                <a:spcPct val="90000"/>
              </a:lnSpc>
              <a:spcBef>
                <a:spcPts val="400"/>
              </a:spcBef>
              <a:spcAft>
                <a:spcPts val="0"/>
              </a:spcAft>
              <a:buClr>
                <a:schemeClr val="dk1"/>
              </a:buClr>
              <a:buSzPts val="1200"/>
              <a:buNone/>
              <a:defRPr sz="1200" b="1"/>
            </a:lvl5pPr>
            <a:lvl6pPr marL="2743200" lvl="5" indent="-228600" algn="l" rtl="0">
              <a:lnSpc>
                <a:spcPct val="90000"/>
              </a:lnSpc>
              <a:spcBef>
                <a:spcPts val="400"/>
              </a:spcBef>
              <a:spcAft>
                <a:spcPts val="0"/>
              </a:spcAft>
              <a:buClr>
                <a:schemeClr val="dk1"/>
              </a:buClr>
              <a:buSzPts val="1200"/>
              <a:buNone/>
              <a:defRPr sz="1200" b="1"/>
            </a:lvl6pPr>
            <a:lvl7pPr marL="3200400" lvl="6" indent="-228600" algn="l" rtl="0">
              <a:lnSpc>
                <a:spcPct val="90000"/>
              </a:lnSpc>
              <a:spcBef>
                <a:spcPts val="400"/>
              </a:spcBef>
              <a:spcAft>
                <a:spcPts val="0"/>
              </a:spcAft>
              <a:buClr>
                <a:schemeClr val="dk1"/>
              </a:buClr>
              <a:buSzPts val="1200"/>
              <a:buNone/>
              <a:defRPr sz="1200" b="1"/>
            </a:lvl7pPr>
            <a:lvl8pPr marL="3657600" lvl="7" indent="-228600" algn="l" rtl="0">
              <a:lnSpc>
                <a:spcPct val="90000"/>
              </a:lnSpc>
              <a:spcBef>
                <a:spcPts val="400"/>
              </a:spcBef>
              <a:spcAft>
                <a:spcPts val="0"/>
              </a:spcAft>
              <a:buClr>
                <a:schemeClr val="dk1"/>
              </a:buClr>
              <a:buSzPts val="1200"/>
              <a:buNone/>
              <a:defRPr sz="1200" b="1"/>
            </a:lvl8pPr>
            <a:lvl9pPr marL="4114800" lvl="8" indent="-228600" algn="l" rtl="0">
              <a:lnSpc>
                <a:spcPct val="90000"/>
              </a:lnSpc>
              <a:spcBef>
                <a:spcPts val="400"/>
              </a:spcBef>
              <a:spcAft>
                <a:spcPts val="0"/>
              </a:spcAft>
              <a:buClr>
                <a:schemeClr val="dk1"/>
              </a:buClr>
              <a:buSzPts val="1200"/>
              <a:buNone/>
              <a:defRPr sz="1200" b="1"/>
            </a:lvl9pPr>
          </a:lstStyle>
          <a:p>
            <a:endParaRPr/>
          </a:p>
        </p:txBody>
      </p:sp>
      <p:sp>
        <p:nvSpPr>
          <p:cNvPr id="50" name="Google Shape;50;p6"/>
          <p:cNvSpPr txBox="1">
            <a:spLocks noGrp="1"/>
          </p:cNvSpPr>
          <p:nvPr>
            <p:ph type="body" idx="4"/>
          </p:nvPr>
        </p:nvSpPr>
        <p:spPr>
          <a:xfrm>
            <a:off x="4629150" y="1878806"/>
            <a:ext cx="3887400" cy="2763300"/>
          </a:xfrm>
          <a:prstGeom prst="rect">
            <a:avLst/>
          </a:prstGeom>
          <a:noFill/>
          <a:ln>
            <a:noFill/>
          </a:ln>
        </p:spPr>
        <p:txBody>
          <a:bodyPr spcFirstLastPara="1" wrap="square" lIns="68575" tIns="34275" rIns="68575" bIns="34275" anchor="t" anchorCtr="0">
            <a:no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51" name="Google Shape;51;p6"/>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52" name="Google Shape;52;p6"/>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53" name="Google Shape;53;p6"/>
          <p:cNvSpPr txBox="1">
            <a:spLocks noGrp="1"/>
          </p:cNvSpPr>
          <p:nvPr>
            <p:ph type="ftr" idx="11"/>
          </p:nvPr>
        </p:nvSpPr>
        <p:spPr>
          <a:xfrm>
            <a:off x="2916983" y="4764225"/>
            <a:ext cx="32553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sz="900">
                <a:solidFill>
                  <a:srgbClr val="888888"/>
                </a:solidFill>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pic>
        <p:nvPicPr>
          <p:cNvPr id="54" name="Google Shape;54;p6"/>
          <p:cNvPicPr preferRelativeResize="0"/>
          <p:nvPr/>
        </p:nvPicPr>
        <p:blipFill rotWithShape="1">
          <a:blip r:embed="rId2">
            <a:alphaModFix/>
          </a:blip>
          <a:srcRect/>
          <a:stretch/>
        </p:blipFill>
        <p:spPr>
          <a:xfrm>
            <a:off x="7254479" y="4270712"/>
            <a:ext cx="1260873" cy="630435"/>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1"/>
        <p:cNvGrpSpPr/>
        <p:nvPr/>
      </p:nvGrpSpPr>
      <p:grpSpPr>
        <a:xfrm>
          <a:off x="0" y="0"/>
          <a:ext cx="0" cy="0"/>
          <a:chOff x="0" y="0"/>
          <a:chExt cx="0" cy="0"/>
        </a:xfrm>
      </p:grpSpPr>
      <p:sp>
        <p:nvSpPr>
          <p:cNvPr id="62" name="Google Shape;62;p8"/>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63" name="Google Shape;63;p8"/>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64" name="Google Shape;64;p8"/>
          <p:cNvSpPr txBox="1">
            <a:spLocks noGrp="1"/>
          </p:cNvSpPr>
          <p:nvPr>
            <p:ph type="ftr" idx="11"/>
          </p:nvPr>
        </p:nvSpPr>
        <p:spPr>
          <a:xfrm>
            <a:off x="2916983" y="4764225"/>
            <a:ext cx="32553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sz="900">
                <a:solidFill>
                  <a:srgbClr val="888888"/>
                </a:solidFill>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pic>
        <p:nvPicPr>
          <p:cNvPr id="65" name="Google Shape;65;p8"/>
          <p:cNvPicPr preferRelativeResize="0"/>
          <p:nvPr/>
        </p:nvPicPr>
        <p:blipFill rotWithShape="1">
          <a:blip r:embed="rId2">
            <a:alphaModFix/>
          </a:blip>
          <a:srcRect/>
          <a:stretch/>
        </p:blipFill>
        <p:spPr>
          <a:xfrm>
            <a:off x="7254479" y="4270712"/>
            <a:ext cx="1260873" cy="630435"/>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6"/>
        <p:cNvGrpSpPr/>
        <p:nvPr/>
      </p:nvGrpSpPr>
      <p:grpSpPr>
        <a:xfrm>
          <a:off x="0" y="0"/>
          <a:ext cx="0" cy="0"/>
          <a:chOff x="0" y="0"/>
          <a:chExt cx="0" cy="0"/>
        </a:xfrm>
      </p:grpSpPr>
      <p:sp>
        <p:nvSpPr>
          <p:cNvPr id="67" name="Google Shape;67;p9"/>
          <p:cNvSpPr txBox="1">
            <a:spLocks noGrp="1"/>
          </p:cNvSpPr>
          <p:nvPr>
            <p:ph type="title"/>
          </p:nvPr>
        </p:nvSpPr>
        <p:spPr>
          <a:xfrm>
            <a:off x="629841" y="342900"/>
            <a:ext cx="2949000" cy="1200300"/>
          </a:xfrm>
          <a:prstGeom prst="rect">
            <a:avLst/>
          </a:prstGeom>
          <a:noFill/>
          <a:ln>
            <a:noFill/>
          </a:ln>
        </p:spPr>
        <p:txBody>
          <a:bodyPr spcFirstLastPara="1" wrap="square" lIns="68575" tIns="34275" rIns="68575" bIns="34275" anchor="b" anchorCtr="0">
            <a:noAutofit/>
          </a:bodyPr>
          <a:lstStyle>
            <a:lvl1pPr lvl="0" algn="l" rtl="0">
              <a:lnSpc>
                <a:spcPct val="90000"/>
              </a:lnSpc>
              <a:spcBef>
                <a:spcPts val="0"/>
              </a:spcBef>
              <a:spcAft>
                <a:spcPts val="0"/>
              </a:spcAft>
              <a:buClr>
                <a:schemeClr val="dk1"/>
              </a:buClr>
              <a:buSzPts val="2400"/>
              <a:buFont typeface="Calibri"/>
              <a:buNone/>
              <a:defRPr sz="24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68" name="Google Shape;68;p9"/>
          <p:cNvSpPr txBox="1">
            <a:spLocks noGrp="1"/>
          </p:cNvSpPr>
          <p:nvPr>
            <p:ph type="body" idx="1"/>
          </p:nvPr>
        </p:nvSpPr>
        <p:spPr>
          <a:xfrm>
            <a:off x="3887391" y="740569"/>
            <a:ext cx="4629300" cy="3655200"/>
          </a:xfrm>
          <a:prstGeom prst="rect">
            <a:avLst/>
          </a:prstGeom>
          <a:noFill/>
          <a:ln>
            <a:noFill/>
          </a:ln>
        </p:spPr>
        <p:txBody>
          <a:bodyPr spcFirstLastPara="1" wrap="square" lIns="68575" tIns="34275" rIns="68575" bIns="34275" anchor="t" anchorCtr="0">
            <a:noAutofit/>
          </a:bodyPr>
          <a:lstStyle>
            <a:lvl1pPr marL="457200" lvl="0" indent="-381000" algn="l" rtl="0">
              <a:lnSpc>
                <a:spcPct val="90000"/>
              </a:lnSpc>
              <a:spcBef>
                <a:spcPts val="800"/>
              </a:spcBef>
              <a:spcAft>
                <a:spcPts val="0"/>
              </a:spcAft>
              <a:buClr>
                <a:schemeClr val="dk1"/>
              </a:buClr>
              <a:buSzPts val="2400"/>
              <a:buChar char="•"/>
              <a:defRPr sz="2400"/>
            </a:lvl1pPr>
            <a:lvl2pPr marL="914400" lvl="1" indent="-361950" algn="l" rtl="0">
              <a:lnSpc>
                <a:spcPct val="90000"/>
              </a:lnSpc>
              <a:spcBef>
                <a:spcPts val="400"/>
              </a:spcBef>
              <a:spcAft>
                <a:spcPts val="0"/>
              </a:spcAft>
              <a:buClr>
                <a:schemeClr val="dk1"/>
              </a:buClr>
              <a:buSzPts val="2100"/>
              <a:buChar char="•"/>
              <a:defRPr sz="2100"/>
            </a:lvl2pPr>
            <a:lvl3pPr marL="1371600" lvl="2" indent="-342900" algn="l" rtl="0">
              <a:lnSpc>
                <a:spcPct val="90000"/>
              </a:lnSpc>
              <a:spcBef>
                <a:spcPts val="400"/>
              </a:spcBef>
              <a:spcAft>
                <a:spcPts val="0"/>
              </a:spcAft>
              <a:buClr>
                <a:schemeClr val="dk1"/>
              </a:buClr>
              <a:buSzPts val="1800"/>
              <a:buChar char="•"/>
              <a:defRPr sz="1800"/>
            </a:lvl3pPr>
            <a:lvl4pPr marL="1828800" lvl="3" indent="-323850" algn="l" rtl="0">
              <a:lnSpc>
                <a:spcPct val="90000"/>
              </a:lnSpc>
              <a:spcBef>
                <a:spcPts val="400"/>
              </a:spcBef>
              <a:spcAft>
                <a:spcPts val="0"/>
              </a:spcAft>
              <a:buClr>
                <a:schemeClr val="dk1"/>
              </a:buClr>
              <a:buSzPts val="1500"/>
              <a:buChar char="•"/>
              <a:defRPr sz="1500"/>
            </a:lvl4pPr>
            <a:lvl5pPr marL="2286000" lvl="4" indent="-323850" algn="l" rtl="0">
              <a:lnSpc>
                <a:spcPct val="90000"/>
              </a:lnSpc>
              <a:spcBef>
                <a:spcPts val="400"/>
              </a:spcBef>
              <a:spcAft>
                <a:spcPts val="0"/>
              </a:spcAft>
              <a:buClr>
                <a:schemeClr val="dk1"/>
              </a:buClr>
              <a:buSzPts val="1500"/>
              <a:buChar char="•"/>
              <a:defRPr sz="1500"/>
            </a:lvl5pPr>
            <a:lvl6pPr marL="2743200" lvl="5" indent="-323850" algn="l" rtl="0">
              <a:lnSpc>
                <a:spcPct val="90000"/>
              </a:lnSpc>
              <a:spcBef>
                <a:spcPts val="400"/>
              </a:spcBef>
              <a:spcAft>
                <a:spcPts val="0"/>
              </a:spcAft>
              <a:buClr>
                <a:schemeClr val="dk1"/>
              </a:buClr>
              <a:buSzPts val="1500"/>
              <a:buChar char="•"/>
              <a:defRPr sz="1500"/>
            </a:lvl6pPr>
            <a:lvl7pPr marL="3200400" lvl="6" indent="-323850" algn="l" rtl="0">
              <a:lnSpc>
                <a:spcPct val="90000"/>
              </a:lnSpc>
              <a:spcBef>
                <a:spcPts val="400"/>
              </a:spcBef>
              <a:spcAft>
                <a:spcPts val="0"/>
              </a:spcAft>
              <a:buClr>
                <a:schemeClr val="dk1"/>
              </a:buClr>
              <a:buSzPts val="1500"/>
              <a:buChar char="•"/>
              <a:defRPr sz="1500"/>
            </a:lvl7pPr>
            <a:lvl8pPr marL="3657600" lvl="7" indent="-323850" algn="l" rtl="0">
              <a:lnSpc>
                <a:spcPct val="90000"/>
              </a:lnSpc>
              <a:spcBef>
                <a:spcPts val="400"/>
              </a:spcBef>
              <a:spcAft>
                <a:spcPts val="0"/>
              </a:spcAft>
              <a:buClr>
                <a:schemeClr val="dk1"/>
              </a:buClr>
              <a:buSzPts val="1500"/>
              <a:buChar char="•"/>
              <a:defRPr sz="1500"/>
            </a:lvl8pPr>
            <a:lvl9pPr marL="4114800" lvl="8" indent="-323850" algn="l" rtl="0">
              <a:lnSpc>
                <a:spcPct val="90000"/>
              </a:lnSpc>
              <a:spcBef>
                <a:spcPts val="400"/>
              </a:spcBef>
              <a:spcAft>
                <a:spcPts val="0"/>
              </a:spcAft>
              <a:buClr>
                <a:schemeClr val="dk1"/>
              </a:buClr>
              <a:buSzPts val="1500"/>
              <a:buChar char="•"/>
              <a:defRPr sz="1500"/>
            </a:lvl9pPr>
          </a:lstStyle>
          <a:p>
            <a:endParaRPr/>
          </a:p>
        </p:txBody>
      </p:sp>
      <p:sp>
        <p:nvSpPr>
          <p:cNvPr id="69" name="Google Shape;69;p9"/>
          <p:cNvSpPr txBox="1">
            <a:spLocks noGrp="1"/>
          </p:cNvSpPr>
          <p:nvPr>
            <p:ph type="body" idx="2"/>
          </p:nvPr>
        </p:nvSpPr>
        <p:spPr>
          <a:xfrm>
            <a:off x="629841" y="1543050"/>
            <a:ext cx="2949000" cy="2858700"/>
          </a:xfrm>
          <a:prstGeom prst="rect">
            <a:avLst/>
          </a:prstGeom>
          <a:noFill/>
          <a:ln>
            <a:noFill/>
          </a:ln>
        </p:spPr>
        <p:txBody>
          <a:bodyPr spcFirstLastPara="1" wrap="square" lIns="68575" tIns="34275" rIns="68575" bIns="34275" anchor="t" anchorCtr="0">
            <a:noAutofit/>
          </a:bodyPr>
          <a:lstStyle>
            <a:lvl1pPr marL="457200" lvl="0" indent="-228600" algn="l" rtl="0">
              <a:lnSpc>
                <a:spcPct val="90000"/>
              </a:lnSpc>
              <a:spcBef>
                <a:spcPts val="800"/>
              </a:spcBef>
              <a:spcAft>
                <a:spcPts val="0"/>
              </a:spcAft>
              <a:buClr>
                <a:schemeClr val="dk1"/>
              </a:buClr>
              <a:buSzPts val="1200"/>
              <a:buNone/>
              <a:defRPr sz="1200"/>
            </a:lvl1pPr>
            <a:lvl2pPr marL="914400" lvl="1" indent="-228600" algn="l" rtl="0">
              <a:lnSpc>
                <a:spcPct val="90000"/>
              </a:lnSpc>
              <a:spcBef>
                <a:spcPts val="400"/>
              </a:spcBef>
              <a:spcAft>
                <a:spcPts val="0"/>
              </a:spcAft>
              <a:buClr>
                <a:schemeClr val="dk1"/>
              </a:buClr>
              <a:buSzPts val="1100"/>
              <a:buNone/>
              <a:defRPr sz="1100"/>
            </a:lvl2pPr>
            <a:lvl3pPr marL="1371600" lvl="2" indent="-228600" algn="l" rtl="0">
              <a:lnSpc>
                <a:spcPct val="90000"/>
              </a:lnSpc>
              <a:spcBef>
                <a:spcPts val="400"/>
              </a:spcBef>
              <a:spcAft>
                <a:spcPts val="0"/>
              </a:spcAft>
              <a:buClr>
                <a:schemeClr val="dk1"/>
              </a:buClr>
              <a:buSzPts val="900"/>
              <a:buNone/>
              <a:defRPr sz="900"/>
            </a:lvl3pPr>
            <a:lvl4pPr marL="1828800" lvl="3" indent="-228600" algn="l" rtl="0">
              <a:lnSpc>
                <a:spcPct val="90000"/>
              </a:lnSpc>
              <a:spcBef>
                <a:spcPts val="400"/>
              </a:spcBef>
              <a:spcAft>
                <a:spcPts val="0"/>
              </a:spcAft>
              <a:buClr>
                <a:schemeClr val="dk1"/>
              </a:buClr>
              <a:buSzPts val="800"/>
              <a:buNone/>
              <a:defRPr sz="800"/>
            </a:lvl4pPr>
            <a:lvl5pPr marL="2286000" lvl="4" indent="-228600" algn="l" rtl="0">
              <a:lnSpc>
                <a:spcPct val="90000"/>
              </a:lnSpc>
              <a:spcBef>
                <a:spcPts val="400"/>
              </a:spcBef>
              <a:spcAft>
                <a:spcPts val="0"/>
              </a:spcAft>
              <a:buClr>
                <a:schemeClr val="dk1"/>
              </a:buClr>
              <a:buSzPts val="800"/>
              <a:buNone/>
              <a:defRPr sz="800"/>
            </a:lvl5pPr>
            <a:lvl6pPr marL="2743200" lvl="5" indent="-228600" algn="l" rtl="0">
              <a:lnSpc>
                <a:spcPct val="90000"/>
              </a:lnSpc>
              <a:spcBef>
                <a:spcPts val="400"/>
              </a:spcBef>
              <a:spcAft>
                <a:spcPts val="0"/>
              </a:spcAft>
              <a:buClr>
                <a:schemeClr val="dk1"/>
              </a:buClr>
              <a:buSzPts val="800"/>
              <a:buNone/>
              <a:defRPr sz="800"/>
            </a:lvl6pPr>
            <a:lvl7pPr marL="3200400" lvl="6" indent="-228600" algn="l" rtl="0">
              <a:lnSpc>
                <a:spcPct val="90000"/>
              </a:lnSpc>
              <a:spcBef>
                <a:spcPts val="400"/>
              </a:spcBef>
              <a:spcAft>
                <a:spcPts val="0"/>
              </a:spcAft>
              <a:buClr>
                <a:schemeClr val="dk1"/>
              </a:buClr>
              <a:buSzPts val="800"/>
              <a:buNone/>
              <a:defRPr sz="800"/>
            </a:lvl7pPr>
            <a:lvl8pPr marL="3657600" lvl="7" indent="-228600" algn="l" rtl="0">
              <a:lnSpc>
                <a:spcPct val="90000"/>
              </a:lnSpc>
              <a:spcBef>
                <a:spcPts val="400"/>
              </a:spcBef>
              <a:spcAft>
                <a:spcPts val="0"/>
              </a:spcAft>
              <a:buClr>
                <a:schemeClr val="dk1"/>
              </a:buClr>
              <a:buSzPts val="800"/>
              <a:buNone/>
              <a:defRPr sz="800"/>
            </a:lvl8pPr>
            <a:lvl9pPr marL="4114800" lvl="8" indent="-228600" algn="l" rtl="0">
              <a:lnSpc>
                <a:spcPct val="90000"/>
              </a:lnSpc>
              <a:spcBef>
                <a:spcPts val="400"/>
              </a:spcBef>
              <a:spcAft>
                <a:spcPts val="0"/>
              </a:spcAft>
              <a:buClr>
                <a:schemeClr val="dk1"/>
              </a:buClr>
              <a:buSzPts val="800"/>
              <a:buNone/>
              <a:defRPr sz="800"/>
            </a:lvl9pPr>
          </a:lstStyle>
          <a:p>
            <a:endParaRPr/>
          </a:p>
        </p:txBody>
      </p:sp>
      <p:sp>
        <p:nvSpPr>
          <p:cNvPr id="70" name="Google Shape;70;p9"/>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71" name="Google Shape;71;p9"/>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72" name="Google Shape;72;p9"/>
          <p:cNvSpPr txBox="1">
            <a:spLocks noGrp="1"/>
          </p:cNvSpPr>
          <p:nvPr>
            <p:ph type="ftr" idx="11"/>
          </p:nvPr>
        </p:nvSpPr>
        <p:spPr>
          <a:xfrm>
            <a:off x="2916983" y="4764225"/>
            <a:ext cx="32553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sz="900">
                <a:solidFill>
                  <a:srgbClr val="888888"/>
                </a:solidFill>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pic>
        <p:nvPicPr>
          <p:cNvPr id="73" name="Google Shape;73;p9"/>
          <p:cNvPicPr preferRelativeResize="0"/>
          <p:nvPr/>
        </p:nvPicPr>
        <p:blipFill rotWithShape="1">
          <a:blip r:embed="rId2">
            <a:alphaModFix/>
          </a:blip>
          <a:srcRect/>
          <a:stretch/>
        </p:blipFill>
        <p:spPr>
          <a:xfrm>
            <a:off x="7254479" y="4270712"/>
            <a:ext cx="1260873" cy="630435"/>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4"/>
        <p:cNvGrpSpPr/>
        <p:nvPr/>
      </p:nvGrpSpPr>
      <p:grpSpPr>
        <a:xfrm>
          <a:off x="0" y="0"/>
          <a:ext cx="0" cy="0"/>
          <a:chOff x="0" y="0"/>
          <a:chExt cx="0" cy="0"/>
        </a:xfrm>
      </p:grpSpPr>
      <p:sp>
        <p:nvSpPr>
          <p:cNvPr id="75" name="Google Shape;75;p10"/>
          <p:cNvSpPr txBox="1">
            <a:spLocks noGrp="1"/>
          </p:cNvSpPr>
          <p:nvPr>
            <p:ph type="title"/>
          </p:nvPr>
        </p:nvSpPr>
        <p:spPr>
          <a:xfrm>
            <a:off x="629841" y="342900"/>
            <a:ext cx="2949000" cy="1200300"/>
          </a:xfrm>
          <a:prstGeom prst="rect">
            <a:avLst/>
          </a:prstGeom>
          <a:noFill/>
          <a:ln>
            <a:noFill/>
          </a:ln>
        </p:spPr>
        <p:txBody>
          <a:bodyPr spcFirstLastPara="1" wrap="square" lIns="68575" tIns="34275" rIns="68575" bIns="34275" anchor="b" anchorCtr="0">
            <a:noAutofit/>
          </a:bodyPr>
          <a:lstStyle>
            <a:lvl1pPr lvl="0" algn="l" rtl="0">
              <a:lnSpc>
                <a:spcPct val="90000"/>
              </a:lnSpc>
              <a:spcBef>
                <a:spcPts val="0"/>
              </a:spcBef>
              <a:spcAft>
                <a:spcPts val="0"/>
              </a:spcAft>
              <a:buClr>
                <a:schemeClr val="dk1"/>
              </a:buClr>
              <a:buSzPts val="2400"/>
              <a:buFont typeface="Calibri"/>
              <a:buNone/>
              <a:defRPr sz="24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76" name="Google Shape;76;p10"/>
          <p:cNvSpPr>
            <a:spLocks noGrp="1"/>
          </p:cNvSpPr>
          <p:nvPr>
            <p:ph type="pic" idx="2"/>
          </p:nvPr>
        </p:nvSpPr>
        <p:spPr>
          <a:xfrm>
            <a:off x="3887391" y="740569"/>
            <a:ext cx="4629300" cy="3655200"/>
          </a:xfrm>
          <a:prstGeom prst="rect">
            <a:avLst/>
          </a:prstGeom>
          <a:noFill/>
          <a:ln>
            <a:noFill/>
          </a:ln>
        </p:spPr>
        <p:txBody>
          <a:bodyPr spcFirstLastPara="1" wrap="square" lIns="68575" tIns="34275" rIns="68575" bIns="34275" anchor="t" anchorCtr="0">
            <a:noAutofit/>
          </a:bodyPr>
          <a:lstStyle>
            <a:lvl1pPr marR="0" lvl="0" algn="l" rtl="0">
              <a:lnSpc>
                <a:spcPct val="90000"/>
              </a:lnSpc>
              <a:spcBef>
                <a:spcPts val="8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R="0" lvl="1" algn="l" rtl="0">
              <a:lnSpc>
                <a:spcPct val="90000"/>
              </a:lnSpc>
              <a:spcBef>
                <a:spcPts val="400"/>
              </a:spcBef>
              <a:spcAft>
                <a:spcPts val="0"/>
              </a:spcAft>
              <a:buClr>
                <a:schemeClr val="dk1"/>
              </a:buClr>
              <a:buSzPts val="2100"/>
              <a:buFont typeface="Arial"/>
              <a:buNone/>
              <a:defRPr sz="2100" b="0" i="0" u="none" strike="noStrike" cap="none">
                <a:solidFill>
                  <a:schemeClr val="dk1"/>
                </a:solidFill>
                <a:latin typeface="Calibri"/>
                <a:ea typeface="Calibri"/>
                <a:cs typeface="Calibri"/>
                <a:sym typeface="Calibri"/>
              </a:defRPr>
            </a:lvl2pPr>
            <a:lvl3pPr marR="0" lvl="2" algn="l" rtl="0">
              <a:lnSpc>
                <a:spcPct val="90000"/>
              </a:lnSpc>
              <a:spcBef>
                <a:spcPts val="4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4pPr>
            <a:lvl5pPr marR="0" lvl="4"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5pPr>
            <a:lvl6pPr marR="0" lvl="5"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6pPr>
            <a:lvl7pPr marR="0" lvl="6"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7pPr>
            <a:lvl8pPr marR="0" lvl="7"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8pPr>
            <a:lvl9pPr marR="0" lvl="8"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9pPr>
          </a:lstStyle>
          <a:p>
            <a:endParaRPr/>
          </a:p>
        </p:txBody>
      </p:sp>
      <p:sp>
        <p:nvSpPr>
          <p:cNvPr id="77" name="Google Shape;77;p10"/>
          <p:cNvSpPr txBox="1">
            <a:spLocks noGrp="1"/>
          </p:cNvSpPr>
          <p:nvPr>
            <p:ph type="body" idx="1"/>
          </p:nvPr>
        </p:nvSpPr>
        <p:spPr>
          <a:xfrm>
            <a:off x="629841" y="1543050"/>
            <a:ext cx="2949000" cy="2858700"/>
          </a:xfrm>
          <a:prstGeom prst="rect">
            <a:avLst/>
          </a:prstGeom>
          <a:noFill/>
          <a:ln>
            <a:noFill/>
          </a:ln>
        </p:spPr>
        <p:txBody>
          <a:bodyPr spcFirstLastPara="1" wrap="square" lIns="68575" tIns="34275" rIns="68575" bIns="34275" anchor="t" anchorCtr="0">
            <a:noAutofit/>
          </a:bodyPr>
          <a:lstStyle>
            <a:lvl1pPr marL="457200" lvl="0" indent="-228600" algn="l" rtl="0">
              <a:lnSpc>
                <a:spcPct val="90000"/>
              </a:lnSpc>
              <a:spcBef>
                <a:spcPts val="800"/>
              </a:spcBef>
              <a:spcAft>
                <a:spcPts val="0"/>
              </a:spcAft>
              <a:buClr>
                <a:schemeClr val="dk1"/>
              </a:buClr>
              <a:buSzPts val="1200"/>
              <a:buNone/>
              <a:defRPr sz="1200"/>
            </a:lvl1pPr>
            <a:lvl2pPr marL="914400" lvl="1" indent="-228600" algn="l" rtl="0">
              <a:lnSpc>
                <a:spcPct val="90000"/>
              </a:lnSpc>
              <a:spcBef>
                <a:spcPts val="400"/>
              </a:spcBef>
              <a:spcAft>
                <a:spcPts val="0"/>
              </a:spcAft>
              <a:buClr>
                <a:schemeClr val="dk1"/>
              </a:buClr>
              <a:buSzPts val="1100"/>
              <a:buNone/>
              <a:defRPr sz="1100"/>
            </a:lvl2pPr>
            <a:lvl3pPr marL="1371600" lvl="2" indent="-228600" algn="l" rtl="0">
              <a:lnSpc>
                <a:spcPct val="90000"/>
              </a:lnSpc>
              <a:spcBef>
                <a:spcPts val="400"/>
              </a:spcBef>
              <a:spcAft>
                <a:spcPts val="0"/>
              </a:spcAft>
              <a:buClr>
                <a:schemeClr val="dk1"/>
              </a:buClr>
              <a:buSzPts val="900"/>
              <a:buNone/>
              <a:defRPr sz="900"/>
            </a:lvl3pPr>
            <a:lvl4pPr marL="1828800" lvl="3" indent="-228600" algn="l" rtl="0">
              <a:lnSpc>
                <a:spcPct val="90000"/>
              </a:lnSpc>
              <a:spcBef>
                <a:spcPts val="400"/>
              </a:spcBef>
              <a:spcAft>
                <a:spcPts val="0"/>
              </a:spcAft>
              <a:buClr>
                <a:schemeClr val="dk1"/>
              </a:buClr>
              <a:buSzPts val="800"/>
              <a:buNone/>
              <a:defRPr sz="800"/>
            </a:lvl4pPr>
            <a:lvl5pPr marL="2286000" lvl="4" indent="-228600" algn="l" rtl="0">
              <a:lnSpc>
                <a:spcPct val="90000"/>
              </a:lnSpc>
              <a:spcBef>
                <a:spcPts val="400"/>
              </a:spcBef>
              <a:spcAft>
                <a:spcPts val="0"/>
              </a:spcAft>
              <a:buClr>
                <a:schemeClr val="dk1"/>
              </a:buClr>
              <a:buSzPts val="800"/>
              <a:buNone/>
              <a:defRPr sz="800"/>
            </a:lvl5pPr>
            <a:lvl6pPr marL="2743200" lvl="5" indent="-228600" algn="l" rtl="0">
              <a:lnSpc>
                <a:spcPct val="90000"/>
              </a:lnSpc>
              <a:spcBef>
                <a:spcPts val="400"/>
              </a:spcBef>
              <a:spcAft>
                <a:spcPts val="0"/>
              </a:spcAft>
              <a:buClr>
                <a:schemeClr val="dk1"/>
              </a:buClr>
              <a:buSzPts val="800"/>
              <a:buNone/>
              <a:defRPr sz="800"/>
            </a:lvl6pPr>
            <a:lvl7pPr marL="3200400" lvl="6" indent="-228600" algn="l" rtl="0">
              <a:lnSpc>
                <a:spcPct val="90000"/>
              </a:lnSpc>
              <a:spcBef>
                <a:spcPts val="400"/>
              </a:spcBef>
              <a:spcAft>
                <a:spcPts val="0"/>
              </a:spcAft>
              <a:buClr>
                <a:schemeClr val="dk1"/>
              </a:buClr>
              <a:buSzPts val="800"/>
              <a:buNone/>
              <a:defRPr sz="800"/>
            </a:lvl7pPr>
            <a:lvl8pPr marL="3657600" lvl="7" indent="-228600" algn="l" rtl="0">
              <a:lnSpc>
                <a:spcPct val="90000"/>
              </a:lnSpc>
              <a:spcBef>
                <a:spcPts val="400"/>
              </a:spcBef>
              <a:spcAft>
                <a:spcPts val="0"/>
              </a:spcAft>
              <a:buClr>
                <a:schemeClr val="dk1"/>
              </a:buClr>
              <a:buSzPts val="800"/>
              <a:buNone/>
              <a:defRPr sz="800"/>
            </a:lvl8pPr>
            <a:lvl9pPr marL="4114800" lvl="8" indent="-228600" algn="l" rtl="0">
              <a:lnSpc>
                <a:spcPct val="90000"/>
              </a:lnSpc>
              <a:spcBef>
                <a:spcPts val="400"/>
              </a:spcBef>
              <a:spcAft>
                <a:spcPts val="0"/>
              </a:spcAft>
              <a:buClr>
                <a:schemeClr val="dk1"/>
              </a:buClr>
              <a:buSzPts val="800"/>
              <a:buNone/>
              <a:defRPr sz="800"/>
            </a:lvl9pPr>
          </a:lstStyle>
          <a:p>
            <a:endParaRPr/>
          </a:p>
        </p:txBody>
      </p:sp>
      <p:sp>
        <p:nvSpPr>
          <p:cNvPr id="78" name="Google Shape;78;p10"/>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79" name="Google Shape;79;p10"/>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80" name="Google Shape;80;p10"/>
          <p:cNvSpPr txBox="1">
            <a:spLocks noGrp="1"/>
          </p:cNvSpPr>
          <p:nvPr>
            <p:ph type="ftr" idx="11"/>
          </p:nvPr>
        </p:nvSpPr>
        <p:spPr>
          <a:xfrm>
            <a:off x="2916983" y="4764225"/>
            <a:ext cx="32553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sz="900">
                <a:solidFill>
                  <a:srgbClr val="888888"/>
                </a:solidFill>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pic>
        <p:nvPicPr>
          <p:cNvPr id="81" name="Google Shape;81;p10"/>
          <p:cNvPicPr preferRelativeResize="0"/>
          <p:nvPr/>
        </p:nvPicPr>
        <p:blipFill rotWithShape="1">
          <a:blip r:embed="rId2">
            <a:alphaModFix/>
          </a:blip>
          <a:srcRect/>
          <a:stretch/>
        </p:blipFill>
        <p:spPr>
          <a:xfrm>
            <a:off x="7254479" y="4270712"/>
            <a:ext cx="1260873" cy="630435"/>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82"/>
        <p:cNvGrpSpPr/>
        <p:nvPr/>
      </p:nvGrpSpPr>
      <p:grpSpPr>
        <a:xfrm>
          <a:off x="0" y="0"/>
          <a:ext cx="0" cy="0"/>
          <a:chOff x="0" y="0"/>
          <a:chExt cx="0" cy="0"/>
        </a:xfrm>
      </p:grpSpPr>
      <p:sp>
        <p:nvSpPr>
          <p:cNvPr id="83" name="Google Shape;83;p11"/>
          <p:cNvSpPr txBox="1">
            <a:spLocks noGrp="1"/>
          </p:cNvSpPr>
          <p:nvPr>
            <p:ph type="title"/>
          </p:nvPr>
        </p:nvSpPr>
        <p:spPr>
          <a:xfrm>
            <a:off x="311700" y="445025"/>
            <a:ext cx="8520600" cy="572700"/>
          </a:xfrm>
          <a:prstGeom prst="rect">
            <a:avLst/>
          </a:prstGeom>
        </p:spPr>
        <p:txBody>
          <a:bodyPr spcFirstLastPara="1" wrap="square" lIns="68575" tIns="34275" rIns="68575" bIns="34275" anchor="ctr" anchorCtr="0">
            <a:noAutofit/>
          </a:bodyPr>
          <a:lstStyle>
            <a:lvl1pPr lvl="0" rtl="0">
              <a:spcBef>
                <a:spcPts val="0"/>
              </a:spcBef>
              <a:spcAft>
                <a:spcPts val="0"/>
              </a:spcAft>
              <a:buSzPts val="33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84" name="Google Shape;84;p11"/>
          <p:cNvSpPr txBox="1">
            <a:spLocks noGrp="1"/>
          </p:cNvSpPr>
          <p:nvPr>
            <p:ph type="body" idx="1"/>
          </p:nvPr>
        </p:nvSpPr>
        <p:spPr>
          <a:xfrm>
            <a:off x="311700" y="1152475"/>
            <a:ext cx="8520600" cy="3416400"/>
          </a:xfrm>
          <a:prstGeom prst="rect">
            <a:avLst/>
          </a:prstGeom>
        </p:spPr>
        <p:txBody>
          <a:bodyPr spcFirstLastPara="1" wrap="square" lIns="68575" tIns="34275" rIns="68575" bIns="34275" anchor="t" anchorCtr="0">
            <a:noAutofit/>
          </a:bodyPr>
          <a:lstStyle>
            <a:lvl1pPr marL="457200" lvl="0" indent="-361950" rtl="0">
              <a:spcBef>
                <a:spcPts val="800"/>
              </a:spcBef>
              <a:spcAft>
                <a:spcPts val="0"/>
              </a:spcAft>
              <a:buSzPts val="2100"/>
              <a:buChar char="•"/>
              <a:defRPr/>
            </a:lvl1pPr>
            <a:lvl2pPr marL="914400" lvl="1" indent="-342900" rtl="0">
              <a:spcBef>
                <a:spcPts val="400"/>
              </a:spcBef>
              <a:spcAft>
                <a:spcPts val="0"/>
              </a:spcAft>
              <a:buSzPts val="1800"/>
              <a:buChar char="•"/>
              <a:defRPr/>
            </a:lvl2pPr>
            <a:lvl3pPr marL="1371600" lvl="2" indent="-323850" rtl="0">
              <a:spcBef>
                <a:spcPts val="400"/>
              </a:spcBef>
              <a:spcAft>
                <a:spcPts val="0"/>
              </a:spcAft>
              <a:buSzPts val="1500"/>
              <a:buChar char="•"/>
              <a:defRPr/>
            </a:lvl3pPr>
            <a:lvl4pPr marL="1828800" lvl="3" indent="-317500" rtl="0">
              <a:spcBef>
                <a:spcPts val="400"/>
              </a:spcBef>
              <a:spcAft>
                <a:spcPts val="0"/>
              </a:spcAft>
              <a:buSzPts val="1400"/>
              <a:buChar char="•"/>
              <a:defRPr/>
            </a:lvl4pPr>
            <a:lvl5pPr marL="2286000" lvl="4" indent="-317500" rtl="0">
              <a:spcBef>
                <a:spcPts val="400"/>
              </a:spcBef>
              <a:spcAft>
                <a:spcPts val="0"/>
              </a:spcAft>
              <a:buSzPts val="1400"/>
              <a:buChar char="•"/>
              <a:defRPr/>
            </a:lvl5pPr>
            <a:lvl6pPr marL="2743200" lvl="5" indent="-317500" rtl="0">
              <a:spcBef>
                <a:spcPts val="400"/>
              </a:spcBef>
              <a:spcAft>
                <a:spcPts val="0"/>
              </a:spcAft>
              <a:buSzPts val="1400"/>
              <a:buChar char="•"/>
              <a:defRPr/>
            </a:lvl6pPr>
            <a:lvl7pPr marL="3200400" lvl="6" indent="-317500" rtl="0">
              <a:spcBef>
                <a:spcPts val="400"/>
              </a:spcBef>
              <a:spcAft>
                <a:spcPts val="0"/>
              </a:spcAft>
              <a:buSzPts val="1400"/>
              <a:buChar char="•"/>
              <a:defRPr/>
            </a:lvl7pPr>
            <a:lvl8pPr marL="3657600" lvl="7" indent="-317500" rtl="0">
              <a:spcBef>
                <a:spcPts val="400"/>
              </a:spcBef>
              <a:spcAft>
                <a:spcPts val="0"/>
              </a:spcAft>
              <a:buSzPts val="1400"/>
              <a:buChar char="•"/>
              <a:defRPr/>
            </a:lvl8pPr>
            <a:lvl9pPr marL="4114800" lvl="8" indent="-317500" rtl="0">
              <a:spcBef>
                <a:spcPts val="400"/>
              </a:spcBef>
              <a:spcAft>
                <a:spcPts val="0"/>
              </a:spcAft>
              <a:buSzPts val="1400"/>
              <a:buChar char="•"/>
              <a:defRPr/>
            </a:lvl9pPr>
          </a:lstStyle>
          <a:p>
            <a:endParaRPr/>
          </a:p>
        </p:txBody>
      </p:sp>
      <p:sp>
        <p:nvSpPr>
          <p:cNvPr id="85" name="Google Shape;85;p11"/>
          <p:cNvSpPr txBox="1">
            <a:spLocks noGrp="1"/>
          </p:cNvSpPr>
          <p:nvPr>
            <p:ph type="sldNum" idx="12"/>
          </p:nvPr>
        </p:nvSpPr>
        <p:spPr>
          <a:xfrm>
            <a:off x="8472458" y="4663217"/>
            <a:ext cx="548700" cy="393600"/>
          </a:xfrm>
          <a:prstGeom prst="rect">
            <a:avLst/>
          </a:prstGeom>
        </p:spPr>
        <p:txBody>
          <a:bodyPr spcFirstLastPara="1" wrap="square" lIns="68575" tIns="34275" rIns="68575" bIns="3427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7" name="Google Shape;7;p1"/>
          <p:cNvSpPr txBox="1">
            <a:spLocks noGrp="1"/>
          </p:cNvSpPr>
          <p:nvPr>
            <p:ph type="body" idx="1"/>
          </p:nvPr>
        </p:nvSpPr>
        <p:spPr>
          <a:xfrm>
            <a:off x="628650" y="1369219"/>
            <a:ext cx="7886700" cy="2997300"/>
          </a:xfrm>
          <a:prstGeom prst="rect">
            <a:avLst/>
          </a:prstGeom>
          <a:noFill/>
          <a:ln>
            <a:noFill/>
          </a:ln>
        </p:spPr>
        <p:txBody>
          <a:bodyPr spcFirstLastPara="1" wrap="square" lIns="68575" tIns="34275" rIns="68575" bIns="34275" anchor="t" anchorCtr="0">
            <a:noAutofit/>
          </a:bodyPr>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marR="0" lvl="0" algn="l"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2916983" y="4764225"/>
            <a:ext cx="3255300" cy="273900"/>
          </a:xfrm>
          <a:prstGeom prst="rect">
            <a:avLst/>
          </a:prstGeom>
          <a:noFill/>
          <a:ln>
            <a:noFill/>
          </a:ln>
        </p:spPr>
        <p:txBody>
          <a:bodyPr spcFirstLastPara="1" wrap="square" lIns="68575" tIns="34275" rIns="68575" bIns="34275" anchor="ctr" anchorCtr="0">
            <a:noAutofit/>
          </a:bodyPr>
          <a:lstStyle>
            <a:lvl1pPr marR="0" lvl="0" algn="ctr"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
        <p:nvSpPr>
          <p:cNvPr id="11" name="Google Shape;11;p1"/>
          <p:cNvSpPr/>
          <p:nvPr/>
        </p:nvSpPr>
        <p:spPr>
          <a:xfrm>
            <a:off x="0" y="0"/>
            <a:ext cx="102900" cy="5136300"/>
          </a:xfrm>
          <a:prstGeom prst="rect">
            <a:avLst/>
          </a:prstGeom>
          <a:gradFill>
            <a:gsLst>
              <a:gs pos="0">
                <a:srgbClr val="6CBFDC">
                  <a:alpha val="49803"/>
                </a:srgbClr>
              </a:gs>
              <a:gs pos="20000">
                <a:srgbClr val="459582">
                  <a:alpha val="49803"/>
                </a:srgbClr>
              </a:gs>
              <a:gs pos="42000">
                <a:srgbClr val="BAC851">
                  <a:alpha val="49803"/>
                </a:srgbClr>
              </a:gs>
              <a:gs pos="62000">
                <a:srgbClr val="A42E40">
                  <a:alpha val="49803"/>
                </a:srgbClr>
              </a:gs>
              <a:gs pos="85000">
                <a:srgbClr val="84C8D3">
                  <a:alpha val="49803"/>
                </a:srgbClr>
              </a:gs>
              <a:gs pos="100000">
                <a:srgbClr val="84C8D3">
                  <a:alpha val="49803"/>
                </a:srgbClr>
              </a:gs>
            </a:gsLst>
            <a:path path="circle">
              <a:fillToRect l="100000" t="100000"/>
            </a:path>
            <a:tileRect r="-100000" b="-100000"/>
          </a:gradFill>
          <a:ln>
            <a:noFill/>
          </a:ln>
          <a:effectLst>
            <a:outerShdw blurRad="40000" dist="23000" dir="5400000" rotWithShape="0">
              <a:srgbClr val="000000">
                <a:alpha val="3451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Clr>
                <a:schemeClr val="dk1"/>
              </a:buClr>
              <a:buSzPts val="1400"/>
              <a:buFont typeface="Calibri"/>
              <a:buNone/>
            </a:pPr>
            <a:endParaRPr sz="1400" b="0" i="0" u="none" strike="noStrike" cap="none">
              <a:solidFill>
                <a:schemeClr val="accent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4" r:id="rId6"/>
    <p:sldLayoutId id="2147483655" r:id="rId7"/>
    <p:sldLayoutId id="2147483656" r:id="rId8"/>
    <p:sldLayoutId id="2147483657"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en@es.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hyperlink" Target="mailto:zurawski@es.net"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thousandeyes.com/blog/rostelecom-route-leak-targets-ecommerce-service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datatracker.ietf.org/doc/html/rfc7454"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www.noction.com/wp-content/uploads/2019/08/BGP-Filtering-Best-Practic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rr.net/"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bcp38.info/index.php/Main_Page"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datatracker.ietf.org/doc/html/rfc8205"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datatracker.ietf.org/wg/sidrops/about/"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docs.google.com/spreadsheets/d/1u8GMXnuxvDHxpavrolYAcdrpsW2FVM8Bf5MszU54Yg0/edit?usp=sharing"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3" Type="http://schemas.openxmlformats.org/officeDocument/2006/relationships/hyperlink" Target="https://portal.netsage.global/grafana/d/-l3_u8nWk/individual-flows?orgId=2&amp;from=1625112000000&amp;to=1638421199000&amp;var-src=Education%20Bureau,%20Kaohsiung%20City%20Government,%20Taiwan&amp;var-dest=Institute%20of%20Technology%20Bandung&amp;var-subnet=&amp;var-sensors=TransPAC%20Seattle%20sFlow&amp;var-country_scope=All&amp;var-is_net_test=yes" TargetMode="External"/><Relationship Id="rId2" Type="http://schemas.openxmlformats.org/officeDocument/2006/relationships/notesSlide" Target="../notesSlides/notesSlide26.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3" Type="http://schemas.openxmlformats.org/officeDocument/2006/relationships/hyperlink" Target="mailto:epoc@tacc.utexas.edu"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hyperlink" Target="https://epoc.global/"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mailto:ken@es.net"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hyperlink" Target="mailto:zurawski@es.net"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internetsociety.org/blog/2018/04/amazons-route-53-bgp-hijack/"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www.zdnet.com/article/russian-telco-hijacks-internet-traffic-for-google-aws-cloudflare-and-others/"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p:nvPr/>
        </p:nvSpPr>
        <p:spPr>
          <a:xfrm>
            <a:off x="71437" y="4972050"/>
            <a:ext cx="2082404" cy="184636"/>
          </a:xfrm>
          <a:prstGeom prst="rect">
            <a:avLst/>
          </a:prstGeom>
          <a:noFill/>
          <a:ln>
            <a:noFill/>
          </a:ln>
        </p:spPr>
        <p:txBody>
          <a:bodyPr spcFirstLastPara="1" wrap="square" lIns="68569" tIns="34275" rIns="68569" bIns="34275" anchor="t" anchorCtr="0">
            <a:spAutoFit/>
          </a:bodyPr>
          <a:lstStyle/>
          <a:p>
            <a:pPr>
              <a:buSzPts val="1000"/>
            </a:pPr>
            <a:r>
              <a:rPr lang="en-US" sz="750" i="1">
                <a:solidFill>
                  <a:schemeClr val="dk1"/>
                </a:solidFill>
                <a:latin typeface="Calibri"/>
                <a:ea typeface="Calibri"/>
                <a:cs typeface="Calibri"/>
                <a:sym typeface="Calibri"/>
              </a:rPr>
              <a:t>National Science Foundation Award #1826994 </a:t>
            </a:r>
            <a:endParaRPr sz="750" i="1">
              <a:solidFill>
                <a:schemeClr val="dk1"/>
              </a:solidFill>
              <a:latin typeface="Calibri"/>
              <a:ea typeface="Calibri"/>
              <a:cs typeface="Calibri"/>
              <a:sym typeface="Calibri"/>
            </a:endParaRPr>
          </a:p>
        </p:txBody>
      </p:sp>
      <p:sp>
        <p:nvSpPr>
          <p:cNvPr id="90" name="Google Shape;90;p1"/>
          <p:cNvSpPr txBox="1"/>
          <p:nvPr/>
        </p:nvSpPr>
        <p:spPr>
          <a:xfrm>
            <a:off x="180616" y="1807368"/>
            <a:ext cx="8922902" cy="745900"/>
          </a:xfrm>
          <a:prstGeom prst="rect">
            <a:avLst/>
          </a:prstGeom>
          <a:noFill/>
          <a:ln>
            <a:noFill/>
          </a:ln>
        </p:spPr>
        <p:txBody>
          <a:bodyPr spcFirstLastPara="1" wrap="square" lIns="68569" tIns="34275" rIns="68569" bIns="34275" anchor="b" anchorCtr="0">
            <a:normAutofit/>
          </a:bodyPr>
          <a:lstStyle/>
          <a:p>
            <a:pPr algn="ctr">
              <a:lnSpc>
                <a:spcPct val="90000"/>
              </a:lnSpc>
              <a:buClr>
                <a:schemeClr val="dk1"/>
              </a:buClr>
              <a:buSzPct val="100000"/>
            </a:pPr>
            <a:r>
              <a:rPr lang="en-US" sz="4500" dirty="0">
                <a:solidFill>
                  <a:schemeClr val="dk1"/>
                </a:solidFill>
                <a:latin typeface="Calibri"/>
                <a:ea typeface="Calibri"/>
                <a:cs typeface="Calibri"/>
                <a:sym typeface="Calibri"/>
              </a:rPr>
              <a:t>BGP Security</a:t>
            </a:r>
            <a:endParaRPr sz="1050" dirty="0"/>
          </a:p>
        </p:txBody>
      </p:sp>
      <p:sp>
        <p:nvSpPr>
          <p:cNvPr id="91" name="Google Shape;91;p1"/>
          <p:cNvSpPr txBox="1"/>
          <p:nvPr/>
        </p:nvSpPr>
        <p:spPr>
          <a:xfrm>
            <a:off x="180618" y="3987150"/>
            <a:ext cx="5446350" cy="831600"/>
          </a:xfrm>
          <a:prstGeom prst="rect">
            <a:avLst/>
          </a:prstGeom>
          <a:noFill/>
          <a:ln>
            <a:noFill/>
          </a:ln>
        </p:spPr>
        <p:txBody>
          <a:bodyPr spcFirstLastPara="1" wrap="square" lIns="68569" tIns="34275" rIns="68569" bIns="34275" anchor="b" anchorCtr="0">
            <a:normAutofit fontScale="70000" lnSpcReduction="20000"/>
          </a:bodyPr>
          <a:lstStyle/>
          <a:p>
            <a:pPr>
              <a:lnSpc>
                <a:spcPct val="90000"/>
              </a:lnSpc>
              <a:buClr>
                <a:schemeClr val="dk1"/>
              </a:buClr>
              <a:buSzPct val="100000"/>
            </a:pPr>
            <a:r>
              <a:rPr lang="en-US" sz="2400" b="1" i="1" dirty="0">
                <a:solidFill>
                  <a:schemeClr val="dk1"/>
                </a:solidFill>
                <a:latin typeface="Calibri"/>
                <a:ea typeface="Calibri"/>
                <a:cs typeface="Calibri"/>
                <a:sym typeface="Calibri"/>
              </a:rPr>
              <a:t>Modern Cyberinfrastructure for Research Data Management Workshop</a:t>
            </a:r>
            <a:endParaRPr sz="1050" dirty="0">
              <a:solidFill>
                <a:schemeClr val="dk1"/>
              </a:solidFill>
            </a:endParaRPr>
          </a:p>
          <a:p>
            <a:pPr>
              <a:lnSpc>
                <a:spcPct val="90000"/>
              </a:lnSpc>
              <a:buClr>
                <a:schemeClr val="dk1"/>
              </a:buClr>
              <a:buSzPct val="100000"/>
            </a:pPr>
            <a:r>
              <a:rPr lang="en-US" sz="2400" b="1" i="1" dirty="0">
                <a:solidFill>
                  <a:schemeClr val="dk1"/>
                </a:solidFill>
                <a:latin typeface="Calibri"/>
                <a:ea typeface="Calibri"/>
                <a:cs typeface="Calibri"/>
                <a:sym typeface="Calibri"/>
              </a:rPr>
              <a:t>University of Central Florida </a:t>
            </a:r>
            <a:endParaRPr sz="1050" dirty="0">
              <a:solidFill>
                <a:schemeClr val="dk1"/>
              </a:solidFill>
            </a:endParaRPr>
          </a:p>
          <a:p>
            <a:pPr>
              <a:lnSpc>
                <a:spcPct val="90000"/>
              </a:lnSpc>
              <a:buClr>
                <a:schemeClr val="dk1"/>
              </a:buClr>
              <a:buSzPct val="100000"/>
            </a:pPr>
            <a:r>
              <a:rPr lang="en-US" sz="2400" i="1" dirty="0">
                <a:solidFill>
                  <a:schemeClr val="dk1"/>
                </a:solidFill>
                <a:latin typeface="Calibri"/>
                <a:ea typeface="Calibri"/>
                <a:cs typeface="Calibri"/>
                <a:sym typeface="Calibri"/>
              </a:rPr>
              <a:t>February 16-17, 2023</a:t>
            </a:r>
            <a:endParaRPr sz="2400" b="1" i="1" dirty="0">
              <a:solidFill>
                <a:schemeClr val="dk1"/>
              </a:solidFill>
              <a:latin typeface="Calibri"/>
              <a:ea typeface="Calibri"/>
              <a:cs typeface="Calibri"/>
              <a:sym typeface="Calibri"/>
            </a:endParaRPr>
          </a:p>
        </p:txBody>
      </p:sp>
      <p:sp>
        <p:nvSpPr>
          <p:cNvPr id="92" name="Google Shape;92;p1"/>
          <p:cNvSpPr/>
          <p:nvPr/>
        </p:nvSpPr>
        <p:spPr>
          <a:xfrm>
            <a:off x="8199783" y="4972050"/>
            <a:ext cx="903736" cy="184636"/>
          </a:xfrm>
          <a:prstGeom prst="rect">
            <a:avLst/>
          </a:prstGeom>
          <a:noFill/>
          <a:ln>
            <a:noFill/>
          </a:ln>
        </p:spPr>
        <p:txBody>
          <a:bodyPr spcFirstLastPara="1" wrap="square" lIns="68569" tIns="34275" rIns="68569" bIns="34275" anchor="t" anchorCtr="0">
            <a:spAutoFit/>
          </a:bodyPr>
          <a:lstStyle/>
          <a:p>
            <a:pPr>
              <a:buSzPts val="1000"/>
            </a:pPr>
            <a:r>
              <a:rPr lang="en-US" sz="750" i="1">
                <a:solidFill>
                  <a:schemeClr val="dk1"/>
                </a:solidFill>
                <a:latin typeface="Calibri"/>
                <a:ea typeface="Calibri"/>
                <a:cs typeface="Calibri"/>
                <a:sym typeface="Calibri"/>
              </a:rPr>
              <a:t>https://epoc.global</a:t>
            </a:r>
            <a:endParaRPr sz="750" i="1">
              <a:solidFill>
                <a:schemeClr val="dk1"/>
              </a:solidFill>
              <a:latin typeface="Calibri"/>
              <a:ea typeface="Calibri"/>
              <a:cs typeface="Calibri"/>
              <a:sym typeface="Calibri"/>
            </a:endParaRPr>
          </a:p>
        </p:txBody>
      </p:sp>
      <p:sp>
        <p:nvSpPr>
          <p:cNvPr id="94" name="Google Shape;94;p1"/>
          <p:cNvSpPr txBox="1"/>
          <p:nvPr/>
        </p:nvSpPr>
        <p:spPr>
          <a:xfrm>
            <a:off x="2375080" y="2826059"/>
            <a:ext cx="4533975" cy="888300"/>
          </a:xfrm>
          <a:prstGeom prst="rect">
            <a:avLst/>
          </a:prstGeom>
          <a:noFill/>
          <a:ln>
            <a:noFill/>
          </a:ln>
        </p:spPr>
        <p:txBody>
          <a:bodyPr spcFirstLastPara="1" wrap="square" lIns="68569" tIns="34275" rIns="68569" bIns="34275" anchor="t" anchorCtr="0">
            <a:noAutofit/>
          </a:bodyPr>
          <a:lstStyle/>
          <a:p>
            <a:pPr algn="ctr">
              <a:lnSpc>
                <a:spcPct val="90000"/>
              </a:lnSpc>
              <a:buClr>
                <a:schemeClr val="dk1"/>
              </a:buClr>
              <a:buSzPts val="2400"/>
            </a:pPr>
            <a:r>
              <a:rPr lang="en-US" sz="1800" dirty="0">
                <a:solidFill>
                  <a:schemeClr val="dk1"/>
                </a:solidFill>
                <a:latin typeface="Calibri"/>
                <a:ea typeface="Calibri"/>
                <a:cs typeface="Calibri"/>
                <a:sym typeface="Calibri"/>
              </a:rPr>
              <a:t>Ken Miller, Jason </a:t>
            </a:r>
            <a:r>
              <a:rPr lang="en-US" sz="1800" dirty="0" err="1">
                <a:solidFill>
                  <a:schemeClr val="dk1"/>
                </a:solidFill>
                <a:latin typeface="Calibri"/>
                <a:ea typeface="Calibri"/>
                <a:cs typeface="Calibri"/>
                <a:sym typeface="Calibri"/>
              </a:rPr>
              <a:t>Zurawski</a:t>
            </a:r>
            <a:endParaRPr sz="1050" dirty="0"/>
          </a:p>
          <a:p>
            <a:pPr algn="ctr">
              <a:lnSpc>
                <a:spcPct val="90000"/>
              </a:lnSpc>
              <a:spcBef>
                <a:spcPts val="225"/>
              </a:spcBef>
              <a:buClr>
                <a:schemeClr val="dk1"/>
              </a:buClr>
              <a:buSzPts val="2400"/>
            </a:pPr>
            <a:r>
              <a:rPr lang="en-US" sz="1800" u="sng" dirty="0">
                <a:solidFill>
                  <a:schemeClr val="hlink"/>
                </a:solidFill>
                <a:latin typeface="Calibri"/>
                <a:ea typeface="Calibri"/>
                <a:cs typeface="Calibri"/>
                <a:sym typeface="Calibri"/>
                <a:hlinkClick r:id="rId3"/>
              </a:rPr>
              <a:t>ken@es.net</a:t>
            </a:r>
            <a:r>
              <a:rPr lang="en-US" sz="1800" dirty="0">
                <a:solidFill>
                  <a:schemeClr val="dk1"/>
                </a:solidFill>
                <a:latin typeface="Calibri"/>
                <a:ea typeface="Calibri"/>
                <a:cs typeface="Calibri"/>
                <a:sym typeface="Calibri"/>
              </a:rPr>
              <a:t>, </a:t>
            </a:r>
            <a:r>
              <a:rPr lang="en-US" sz="1800" dirty="0">
                <a:solidFill>
                  <a:schemeClr val="dk1"/>
                </a:solidFill>
                <a:latin typeface="Calibri"/>
                <a:ea typeface="Calibri"/>
                <a:cs typeface="Calibri"/>
                <a:sym typeface="Calibri"/>
                <a:hlinkClick r:id="rId4"/>
              </a:rPr>
              <a:t>zurawski@es.net</a:t>
            </a:r>
            <a:r>
              <a:rPr lang="en-US" sz="1800" dirty="0">
                <a:solidFill>
                  <a:schemeClr val="dk1"/>
                </a:solidFill>
                <a:latin typeface="Calibri"/>
                <a:ea typeface="Calibri"/>
                <a:cs typeface="Calibri"/>
                <a:sym typeface="Calibri"/>
              </a:rPr>
              <a:t> </a:t>
            </a:r>
          </a:p>
          <a:p>
            <a:pPr algn="ctr">
              <a:lnSpc>
                <a:spcPct val="90000"/>
              </a:lnSpc>
              <a:spcBef>
                <a:spcPts val="225"/>
              </a:spcBef>
              <a:buClr>
                <a:schemeClr val="dk1"/>
              </a:buClr>
              <a:buSzPts val="2400"/>
            </a:pPr>
            <a:r>
              <a:rPr lang="en-US" sz="1800" dirty="0" err="1">
                <a:solidFill>
                  <a:schemeClr val="dk1"/>
                </a:solidFill>
                <a:latin typeface="Calibri"/>
                <a:ea typeface="Calibri"/>
                <a:cs typeface="Calibri"/>
                <a:sym typeface="Calibri"/>
              </a:rPr>
              <a:t>ESnet</a:t>
            </a:r>
            <a:r>
              <a:rPr lang="en-US" sz="1800" dirty="0">
                <a:solidFill>
                  <a:schemeClr val="dk1"/>
                </a:solidFill>
                <a:latin typeface="Calibri"/>
                <a:ea typeface="Calibri"/>
                <a:cs typeface="Calibri"/>
                <a:sym typeface="Calibri"/>
              </a:rPr>
              <a:t> / Lawrence Berkeley National Laboratory</a:t>
            </a:r>
            <a:endParaRPr sz="1800" dirty="0">
              <a:solidFill>
                <a:schemeClr val="dk1"/>
              </a:solidFill>
              <a:latin typeface="Calibri"/>
              <a:ea typeface="Calibri"/>
              <a:cs typeface="Calibri"/>
              <a:sym typeface="Calibri"/>
            </a:endParaRPr>
          </a:p>
        </p:txBody>
      </p:sp>
      <p:pic>
        <p:nvPicPr>
          <p:cNvPr id="3" name="Picture 2">
            <a:extLst>
              <a:ext uri="{FF2B5EF4-FFF2-40B4-BE49-F238E27FC236}">
                <a16:creationId xmlns:a16="http://schemas.microsoft.com/office/drawing/2014/main" id="{84E016B1-4B99-B2E1-78C3-F537DE8DAB4B}"/>
              </a:ext>
            </a:extLst>
          </p:cNvPr>
          <p:cNvPicPr>
            <a:picLocks noChangeAspect="1"/>
          </p:cNvPicPr>
          <p:nvPr/>
        </p:nvPicPr>
        <p:blipFill>
          <a:blip r:embed="rId5"/>
          <a:stretch>
            <a:fillRect/>
          </a:stretch>
        </p:blipFill>
        <p:spPr>
          <a:xfrm>
            <a:off x="5665442" y="4058322"/>
            <a:ext cx="1243613" cy="45540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p33"/>
          <p:cNvSpPr txBox="1">
            <a:spLocks noGrp="1"/>
          </p:cNvSpPr>
          <p:nvPr>
            <p:ph type="title"/>
          </p:nvPr>
        </p:nvSpPr>
        <p:spPr>
          <a:xfrm>
            <a:off x="396319" y="0"/>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Route Leak</a:t>
            </a:r>
            <a:endParaRPr/>
          </a:p>
        </p:txBody>
      </p:sp>
      <p:sp>
        <p:nvSpPr>
          <p:cNvPr id="273" name="Google Shape;273;p33"/>
          <p:cNvSpPr txBox="1">
            <a:spLocks noGrp="1"/>
          </p:cNvSpPr>
          <p:nvPr>
            <p:ph type="body" idx="1"/>
          </p:nvPr>
        </p:nvSpPr>
        <p:spPr>
          <a:xfrm>
            <a:off x="130050" y="904088"/>
            <a:ext cx="8883900" cy="2890500"/>
          </a:xfrm>
          <a:prstGeom prst="rect">
            <a:avLst/>
          </a:prstGeom>
        </p:spPr>
        <p:txBody>
          <a:bodyPr spcFirstLastPara="1" wrap="square" lIns="68575" tIns="34275" rIns="68575" bIns="34275" anchor="t" anchorCtr="0">
            <a:noAutofit/>
          </a:bodyPr>
          <a:lstStyle/>
          <a:p>
            <a:pPr marL="342900" lvl="0" indent="-254000" algn="l" rtl="0">
              <a:spcBef>
                <a:spcPts val="800"/>
              </a:spcBef>
              <a:spcAft>
                <a:spcPts val="0"/>
              </a:spcAft>
              <a:buSzPts val="1400"/>
              <a:buChar char="●"/>
            </a:pPr>
            <a:r>
              <a:rPr lang="en"/>
              <a:t>RFC7908 - “A route leak is the propagation of routing announcement(s) beyond their intended scope.”</a:t>
            </a:r>
            <a:endParaRPr/>
          </a:p>
          <a:p>
            <a:pPr marL="342900" lvl="0" indent="-254000" algn="l" rtl="0">
              <a:spcBef>
                <a:spcPts val="0"/>
              </a:spcBef>
              <a:spcAft>
                <a:spcPts val="0"/>
              </a:spcAft>
              <a:buSzPts val="1400"/>
              <a:buChar char="●"/>
            </a:pPr>
            <a:r>
              <a:rPr lang="en"/>
              <a:t>A multihomed stub network announces routes from one upstream providers routes to one or more of its other upstream providers</a:t>
            </a:r>
            <a:endParaRPr/>
          </a:p>
          <a:p>
            <a:pPr marL="342900" lvl="0" indent="-254000" algn="l" rtl="0">
              <a:spcBef>
                <a:spcPts val="0"/>
              </a:spcBef>
              <a:spcAft>
                <a:spcPts val="0"/>
              </a:spcAft>
              <a:buSzPts val="1400"/>
              <a:buChar char="●"/>
            </a:pPr>
            <a:r>
              <a:rPr lang="en"/>
              <a:t>Stub network becomes an inadvertent transit provider.</a:t>
            </a:r>
            <a:endParaRPr/>
          </a:p>
          <a:p>
            <a:pPr marL="342900" lvl="0" indent="-254000" algn="l" rtl="0">
              <a:spcBef>
                <a:spcPts val="0"/>
              </a:spcBef>
              <a:spcAft>
                <a:spcPts val="0"/>
              </a:spcAft>
              <a:buSzPts val="1400"/>
              <a:buChar char="●"/>
            </a:pPr>
            <a:r>
              <a:rPr lang="en"/>
              <a:t>Only announce AS’s and prefixes that you originate.</a:t>
            </a:r>
            <a:endParaRPr/>
          </a:p>
        </p:txBody>
      </p:sp>
      <p:sp>
        <p:nvSpPr>
          <p:cNvPr id="274" name="Google Shape;274;p33"/>
          <p:cNvSpPr txBox="1">
            <a:spLocks noGrp="1"/>
          </p:cNvSpPr>
          <p:nvPr>
            <p:ph type="sldNum" idx="12"/>
          </p:nvPr>
        </p:nvSpPr>
        <p:spPr>
          <a:xfrm>
            <a:off x="4843463" y="3575447"/>
            <a:ext cx="1543200" cy="205500"/>
          </a:xfrm>
          <a:prstGeom prst="rect">
            <a:avLst/>
          </a:prstGeom>
        </p:spPr>
        <p:txBody>
          <a:bodyPr spcFirstLastPara="1" wrap="square" lIns="68575" tIns="34275" rIns="68575" bIns="3427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en"/>
              <a:t>10</a:t>
            </a:fld>
            <a:endParaRPr/>
          </a:p>
        </p:txBody>
      </p:sp>
      <p:sp>
        <p:nvSpPr>
          <p:cNvPr id="275" name="Google Shape;275;p33"/>
          <p:cNvSpPr txBox="1"/>
          <p:nvPr/>
        </p:nvSpPr>
        <p:spPr>
          <a:xfrm>
            <a:off x="130050" y="4843350"/>
            <a:ext cx="5194200" cy="307800"/>
          </a:xfrm>
          <a:prstGeom prst="rect">
            <a:avLst/>
          </a:prstGeom>
          <a:noFill/>
          <a:ln>
            <a:noFill/>
          </a:ln>
        </p:spPr>
        <p:txBody>
          <a:bodyPr spcFirstLastPara="1" wrap="square" lIns="68575" tIns="68575" rIns="68575" bIns="68575" anchor="t" anchorCtr="0">
            <a:spAutoFit/>
          </a:bodyPr>
          <a:lstStyle/>
          <a:p>
            <a:pPr marL="0" lvl="0" indent="0" algn="l" rtl="0">
              <a:spcBef>
                <a:spcPts val="0"/>
              </a:spcBef>
              <a:spcAft>
                <a:spcPts val="0"/>
              </a:spcAft>
              <a:buNone/>
            </a:pPr>
            <a:r>
              <a:rPr lang="en" sz="1100">
                <a:latin typeface="Calibri"/>
                <a:ea typeface="Calibri"/>
                <a:cs typeface="Calibri"/>
                <a:sym typeface="Calibri"/>
              </a:rPr>
              <a:t>https://datatracker.ietf.org/doc/html/rfc7908</a:t>
            </a:r>
            <a:endParaRPr sz="1100">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Google Shape;281;p34"/>
          <p:cNvSpPr txBox="1">
            <a:spLocks noGrp="1"/>
          </p:cNvSpPr>
          <p:nvPr>
            <p:ph type="title"/>
          </p:nvPr>
        </p:nvSpPr>
        <p:spPr>
          <a:xfrm>
            <a:off x="168750" y="113850"/>
            <a:ext cx="85155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Simple Campus/Institution Route Leak Example</a:t>
            </a:r>
            <a:endParaRPr/>
          </a:p>
        </p:txBody>
      </p:sp>
      <p:sp>
        <p:nvSpPr>
          <p:cNvPr id="282" name="Google Shape;282;p34"/>
          <p:cNvSpPr txBox="1">
            <a:spLocks noGrp="1"/>
          </p:cNvSpPr>
          <p:nvPr>
            <p:ph type="sldNum" idx="12"/>
          </p:nvPr>
        </p:nvSpPr>
        <p:spPr>
          <a:xfrm>
            <a:off x="5738944" y="4776263"/>
            <a:ext cx="2057400" cy="273900"/>
          </a:xfrm>
          <a:prstGeom prst="rect">
            <a:avLst/>
          </a:prstGeom>
        </p:spPr>
        <p:txBody>
          <a:bodyPr spcFirstLastPara="1" wrap="square" lIns="68575" tIns="34275" rIns="68575" bIns="3427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en"/>
              <a:t>11</a:t>
            </a:fld>
            <a:endParaRPr/>
          </a:p>
        </p:txBody>
      </p:sp>
      <p:sp>
        <p:nvSpPr>
          <p:cNvPr id="283" name="Google Shape;283;p34"/>
          <p:cNvSpPr/>
          <p:nvPr/>
        </p:nvSpPr>
        <p:spPr>
          <a:xfrm>
            <a:off x="4700353" y="4088316"/>
            <a:ext cx="528900" cy="3927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r>
              <a:rPr lang="en" sz="1100"/>
              <a:t>AS3</a:t>
            </a:r>
            <a:endParaRPr sz="1100"/>
          </a:p>
        </p:txBody>
      </p:sp>
      <p:sp>
        <p:nvSpPr>
          <p:cNvPr id="284" name="Google Shape;284;p34"/>
          <p:cNvSpPr/>
          <p:nvPr/>
        </p:nvSpPr>
        <p:spPr>
          <a:xfrm>
            <a:off x="2404622" y="2918672"/>
            <a:ext cx="825228" cy="560844"/>
          </a:xfrm>
          <a:prstGeom prst="cloud">
            <a:avLst/>
          </a:prstGeom>
          <a:solidFill>
            <a:schemeClr val="lt2"/>
          </a:solidFill>
          <a:ln w="9525" cap="flat" cmpd="sng">
            <a:solidFill>
              <a:schemeClr val="dk2"/>
            </a:solidFill>
            <a:prstDash val="solid"/>
            <a:round/>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r>
              <a:rPr lang="en" sz="1100"/>
              <a:t>AS1</a:t>
            </a:r>
            <a:endParaRPr sz="1100"/>
          </a:p>
        </p:txBody>
      </p:sp>
      <p:sp>
        <p:nvSpPr>
          <p:cNvPr id="285" name="Google Shape;285;p34"/>
          <p:cNvSpPr/>
          <p:nvPr/>
        </p:nvSpPr>
        <p:spPr>
          <a:xfrm>
            <a:off x="5912278" y="2918616"/>
            <a:ext cx="825228" cy="560844"/>
          </a:xfrm>
          <a:prstGeom prst="cloud">
            <a:avLst/>
          </a:prstGeom>
          <a:solidFill>
            <a:schemeClr val="lt2"/>
          </a:solidFill>
          <a:ln w="9525" cap="flat" cmpd="sng">
            <a:solidFill>
              <a:schemeClr val="dk2"/>
            </a:solidFill>
            <a:prstDash val="solid"/>
            <a:round/>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r>
              <a:rPr lang="en" sz="1100"/>
              <a:t>AS2</a:t>
            </a:r>
            <a:endParaRPr sz="1100"/>
          </a:p>
        </p:txBody>
      </p:sp>
      <p:cxnSp>
        <p:nvCxnSpPr>
          <p:cNvPr id="286" name="Google Shape;286;p34"/>
          <p:cNvCxnSpPr>
            <a:stCxn id="283" idx="3"/>
            <a:endCxn id="285" idx="1"/>
          </p:cNvCxnSpPr>
          <p:nvPr/>
        </p:nvCxnSpPr>
        <p:spPr>
          <a:xfrm rot="10800000" flipH="1">
            <a:off x="5229253" y="3478866"/>
            <a:ext cx="1095600" cy="805800"/>
          </a:xfrm>
          <a:prstGeom prst="straightConnector1">
            <a:avLst/>
          </a:prstGeom>
          <a:noFill/>
          <a:ln w="9525" cap="flat" cmpd="sng">
            <a:solidFill>
              <a:schemeClr val="dk2"/>
            </a:solidFill>
            <a:prstDash val="solid"/>
            <a:round/>
            <a:headEnd type="none" w="med" len="med"/>
            <a:tailEnd type="none" w="med" len="med"/>
          </a:ln>
        </p:spPr>
      </p:cxnSp>
      <p:cxnSp>
        <p:nvCxnSpPr>
          <p:cNvPr id="287" name="Google Shape;287;p34"/>
          <p:cNvCxnSpPr>
            <a:stCxn id="285" idx="2"/>
            <a:endCxn id="288" idx="1"/>
          </p:cNvCxnSpPr>
          <p:nvPr/>
        </p:nvCxnSpPr>
        <p:spPr>
          <a:xfrm rot="10800000">
            <a:off x="5326238" y="2306238"/>
            <a:ext cx="588600" cy="892800"/>
          </a:xfrm>
          <a:prstGeom prst="straightConnector1">
            <a:avLst/>
          </a:prstGeom>
          <a:noFill/>
          <a:ln w="9525" cap="flat" cmpd="sng">
            <a:solidFill>
              <a:schemeClr val="dk2"/>
            </a:solidFill>
            <a:prstDash val="solid"/>
            <a:round/>
            <a:headEnd type="none" w="med" len="med"/>
            <a:tailEnd type="none" w="med" len="med"/>
          </a:ln>
        </p:spPr>
      </p:cxnSp>
      <p:sp>
        <p:nvSpPr>
          <p:cNvPr id="289" name="Google Shape;289;p34"/>
          <p:cNvSpPr/>
          <p:nvPr/>
        </p:nvSpPr>
        <p:spPr>
          <a:xfrm>
            <a:off x="1279678" y="3002775"/>
            <a:ext cx="528900" cy="3927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r>
              <a:rPr lang="en" sz="1100"/>
              <a:t>X</a:t>
            </a:r>
            <a:endParaRPr sz="1100"/>
          </a:p>
        </p:txBody>
      </p:sp>
      <p:sp>
        <p:nvSpPr>
          <p:cNvPr id="290" name="Google Shape;290;p34"/>
          <p:cNvSpPr/>
          <p:nvPr/>
        </p:nvSpPr>
        <p:spPr>
          <a:xfrm>
            <a:off x="7335553" y="3002728"/>
            <a:ext cx="528900" cy="3927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cxnSp>
        <p:nvCxnSpPr>
          <p:cNvPr id="291" name="Google Shape;291;p34"/>
          <p:cNvCxnSpPr>
            <a:stCxn id="284" idx="2"/>
            <a:endCxn id="289" idx="3"/>
          </p:cNvCxnSpPr>
          <p:nvPr/>
        </p:nvCxnSpPr>
        <p:spPr>
          <a:xfrm rot="10800000">
            <a:off x="1808682" y="3199094"/>
            <a:ext cx="598500" cy="0"/>
          </a:xfrm>
          <a:prstGeom prst="straightConnector1">
            <a:avLst/>
          </a:prstGeom>
          <a:noFill/>
          <a:ln w="9525" cap="flat" cmpd="sng">
            <a:solidFill>
              <a:schemeClr val="dk2"/>
            </a:solidFill>
            <a:prstDash val="solid"/>
            <a:round/>
            <a:headEnd type="none" w="med" len="med"/>
            <a:tailEnd type="none" w="med" len="med"/>
          </a:ln>
        </p:spPr>
      </p:cxnSp>
      <p:cxnSp>
        <p:nvCxnSpPr>
          <p:cNvPr id="292" name="Google Shape;292;p34"/>
          <p:cNvCxnSpPr>
            <a:stCxn id="285" idx="0"/>
            <a:endCxn id="290" idx="1"/>
          </p:cNvCxnSpPr>
          <p:nvPr/>
        </p:nvCxnSpPr>
        <p:spPr>
          <a:xfrm>
            <a:off x="6736818" y="3199038"/>
            <a:ext cx="598800" cy="0"/>
          </a:xfrm>
          <a:prstGeom prst="straightConnector1">
            <a:avLst/>
          </a:prstGeom>
          <a:noFill/>
          <a:ln w="9525" cap="flat" cmpd="sng">
            <a:solidFill>
              <a:schemeClr val="dk2"/>
            </a:solidFill>
            <a:prstDash val="solid"/>
            <a:round/>
            <a:headEnd type="none" w="med" len="med"/>
            <a:tailEnd type="none" w="med" len="med"/>
          </a:ln>
        </p:spPr>
      </p:cxnSp>
      <p:sp>
        <p:nvSpPr>
          <p:cNvPr id="293" name="Google Shape;293;p34"/>
          <p:cNvSpPr txBox="1"/>
          <p:nvPr/>
        </p:nvSpPr>
        <p:spPr>
          <a:xfrm>
            <a:off x="2347031" y="2619113"/>
            <a:ext cx="825300" cy="307800"/>
          </a:xfrm>
          <a:prstGeom prst="rect">
            <a:avLst/>
          </a:prstGeom>
          <a:noFill/>
          <a:ln>
            <a:noFill/>
          </a:ln>
        </p:spPr>
        <p:txBody>
          <a:bodyPr spcFirstLastPara="1" wrap="square" lIns="68575" tIns="68575" rIns="68575" bIns="68575" anchor="t" anchorCtr="0">
            <a:spAutoFit/>
          </a:bodyPr>
          <a:lstStyle/>
          <a:p>
            <a:pPr marL="0" lvl="0" indent="0" algn="l" rtl="0">
              <a:spcBef>
                <a:spcPts val="0"/>
              </a:spcBef>
              <a:spcAft>
                <a:spcPts val="0"/>
              </a:spcAft>
              <a:buNone/>
            </a:pPr>
            <a:r>
              <a:rPr lang="en" sz="1100">
                <a:latin typeface="Calibri"/>
                <a:ea typeface="Calibri"/>
                <a:cs typeface="Calibri"/>
                <a:sym typeface="Calibri"/>
              </a:rPr>
              <a:t>X: AS1 </a:t>
            </a:r>
            <a:endParaRPr sz="1100">
              <a:latin typeface="Calibri"/>
              <a:ea typeface="Calibri"/>
              <a:cs typeface="Calibri"/>
              <a:sym typeface="Calibri"/>
            </a:endParaRPr>
          </a:p>
        </p:txBody>
      </p:sp>
      <p:sp>
        <p:nvSpPr>
          <p:cNvPr id="294" name="Google Shape;294;p34"/>
          <p:cNvSpPr txBox="1"/>
          <p:nvPr/>
        </p:nvSpPr>
        <p:spPr>
          <a:xfrm>
            <a:off x="5912250" y="2562038"/>
            <a:ext cx="1566000" cy="307800"/>
          </a:xfrm>
          <a:prstGeom prst="rect">
            <a:avLst/>
          </a:prstGeom>
          <a:noFill/>
          <a:ln>
            <a:noFill/>
          </a:ln>
        </p:spPr>
        <p:txBody>
          <a:bodyPr spcFirstLastPara="1" wrap="square" lIns="68575" tIns="68575" rIns="68575" bIns="68575" anchor="t" anchorCtr="0">
            <a:spAutoFit/>
          </a:bodyPr>
          <a:lstStyle/>
          <a:p>
            <a:pPr marL="0" lvl="0" indent="0" algn="l" rtl="0">
              <a:spcBef>
                <a:spcPts val="0"/>
              </a:spcBef>
              <a:spcAft>
                <a:spcPts val="0"/>
              </a:spcAft>
              <a:buNone/>
            </a:pPr>
            <a:r>
              <a:rPr lang="en" sz="1100">
                <a:latin typeface="Calibri"/>
                <a:ea typeface="Calibri"/>
                <a:cs typeface="Calibri"/>
                <a:sym typeface="Calibri"/>
              </a:rPr>
              <a:t>X: AS2, AS4, AS5, AS1</a:t>
            </a:r>
            <a:endParaRPr sz="1100">
              <a:latin typeface="Calibri"/>
              <a:ea typeface="Calibri"/>
              <a:cs typeface="Calibri"/>
              <a:sym typeface="Calibri"/>
            </a:endParaRPr>
          </a:p>
        </p:txBody>
      </p:sp>
      <p:sp>
        <p:nvSpPr>
          <p:cNvPr id="288" name="Google Shape;288;p34"/>
          <p:cNvSpPr/>
          <p:nvPr/>
        </p:nvSpPr>
        <p:spPr>
          <a:xfrm>
            <a:off x="4913719" y="1745897"/>
            <a:ext cx="825228" cy="560844"/>
          </a:xfrm>
          <a:prstGeom prst="cloud">
            <a:avLst/>
          </a:prstGeom>
          <a:solidFill>
            <a:schemeClr val="lt2"/>
          </a:solidFill>
          <a:ln w="9525" cap="flat" cmpd="sng">
            <a:solidFill>
              <a:schemeClr val="dk2"/>
            </a:solidFill>
            <a:prstDash val="solid"/>
            <a:round/>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r>
              <a:rPr lang="en" sz="1100"/>
              <a:t>AS4</a:t>
            </a:r>
            <a:endParaRPr sz="1100"/>
          </a:p>
        </p:txBody>
      </p:sp>
      <p:sp>
        <p:nvSpPr>
          <p:cNvPr id="295" name="Google Shape;295;p34"/>
          <p:cNvSpPr txBox="1"/>
          <p:nvPr/>
        </p:nvSpPr>
        <p:spPr>
          <a:xfrm>
            <a:off x="4860375" y="1446300"/>
            <a:ext cx="1051800" cy="477300"/>
          </a:xfrm>
          <a:prstGeom prst="rect">
            <a:avLst/>
          </a:prstGeom>
          <a:noFill/>
          <a:ln>
            <a:noFill/>
          </a:ln>
        </p:spPr>
        <p:txBody>
          <a:bodyPr spcFirstLastPara="1" wrap="square" lIns="68575" tIns="68575" rIns="68575" bIns="68575" anchor="t" anchorCtr="0">
            <a:spAutoFit/>
          </a:bodyPr>
          <a:lstStyle/>
          <a:p>
            <a:pPr marL="0" lvl="0" indent="0" algn="l" rtl="0">
              <a:spcBef>
                <a:spcPts val="0"/>
              </a:spcBef>
              <a:spcAft>
                <a:spcPts val="0"/>
              </a:spcAft>
              <a:buNone/>
            </a:pPr>
            <a:r>
              <a:rPr lang="en" sz="1100">
                <a:latin typeface="Calibri"/>
                <a:ea typeface="Calibri"/>
                <a:cs typeface="Calibri"/>
                <a:sym typeface="Calibri"/>
              </a:rPr>
              <a:t>X: AS4, AS5, AS1</a:t>
            </a:r>
            <a:endParaRPr sz="1100">
              <a:latin typeface="Calibri"/>
              <a:ea typeface="Calibri"/>
              <a:cs typeface="Calibri"/>
              <a:sym typeface="Calibri"/>
            </a:endParaRPr>
          </a:p>
        </p:txBody>
      </p:sp>
      <p:sp>
        <p:nvSpPr>
          <p:cNvPr id="296" name="Google Shape;296;p34"/>
          <p:cNvSpPr txBox="1"/>
          <p:nvPr/>
        </p:nvSpPr>
        <p:spPr>
          <a:xfrm>
            <a:off x="4542544" y="3731644"/>
            <a:ext cx="1051800" cy="307800"/>
          </a:xfrm>
          <a:prstGeom prst="rect">
            <a:avLst/>
          </a:prstGeom>
          <a:noFill/>
          <a:ln>
            <a:noFill/>
          </a:ln>
        </p:spPr>
        <p:txBody>
          <a:bodyPr spcFirstLastPara="1" wrap="square" lIns="68575" tIns="68575" rIns="68575" bIns="68575" anchor="t" anchorCtr="0">
            <a:spAutoFit/>
          </a:bodyPr>
          <a:lstStyle/>
          <a:p>
            <a:pPr marL="0" lvl="0" indent="0" algn="l" rtl="0">
              <a:spcBef>
                <a:spcPts val="0"/>
              </a:spcBef>
              <a:spcAft>
                <a:spcPts val="0"/>
              </a:spcAft>
              <a:buNone/>
            </a:pPr>
            <a:r>
              <a:rPr lang="en" sz="1100">
                <a:latin typeface="Calibri"/>
                <a:ea typeface="Calibri"/>
                <a:cs typeface="Calibri"/>
                <a:sym typeface="Calibri"/>
              </a:rPr>
              <a:t>X: AS3, AS1</a:t>
            </a:r>
            <a:endParaRPr sz="1100">
              <a:latin typeface="Calibri"/>
              <a:ea typeface="Calibri"/>
              <a:cs typeface="Calibri"/>
              <a:sym typeface="Calibri"/>
            </a:endParaRPr>
          </a:p>
        </p:txBody>
      </p:sp>
      <p:sp>
        <p:nvSpPr>
          <p:cNvPr id="297" name="Google Shape;297;p34"/>
          <p:cNvSpPr txBox="1"/>
          <p:nvPr/>
        </p:nvSpPr>
        <p:spPr>
          <a:xfrm>
            <a:off x="6241706" y="3574163"/>
            <a:ext cx="1051800" cy="477300"/>
          </a:xfrm>
          <a:prstGeom prst="rect">
            <a:avLst/>
          </a:prstGeom>
          <a:noFill/>
          <a:ln>
            <a:noFill/>
          </a:ln>
        </p:spPr>
        <p:txBody>
          <a:bodyPr spcFirstLastPara="1" wrap="square" lIns="68575" tIns="68575" rIns="68575" bIns="68575" anchor="t" anchorCtr="0">
            <a:spAutoFit/>
          </a:bodyPr>
          <a:lstStyle/>
          <a:p>
            <a:pPr marL="0" lvl="0" indent="0" algn="l" rtl="0">
              <a:spcBef>
                <a:spcPts val="0"/>
              </a:spcBef>
              <a:spcAft>
                <a:spcPts val="0"/>
              </a:spcAft>
              <a:buNone/>
            </a:pPr>
            <a:r>
              <a:rPr lang="en" sz="1100">
                <a:latin typeface="Calibri"/>
                <a:ea typeface="Calibri"/>
                <a:cs typeface="Calibri"/>
                <a:sym typeface="Calibri"/>
              </a:rPr>
              <a:t>X: AS2, AS3, AS1</a:t>
            </a:r>
            <a:endParaRPr sz="1100">
              <a:latin typeface="Calibri"/>
              <a:ea typeface="Calibri"/>
              <a:cs typeface="Calibri"/>
              <a:sym typeface="Calibri"/>
            </a:endParaRPr>
          </a:p>
        </p:txBody>
      </p:sp>
      <p:sp>
        <p:nvSpPr>
          <p:cNvPr id="298" name="Google Shape;298;p34"/>
          <p:cNvSpPr/>
          <p:nvPr/>
        </p:nvSpPr>
        <p:spPr>
          <a:xfrm>
            <a:off x="3706894" y="1745897"/>
            <a:ext cx="825228" cy="560844"/>
          </a:xfrm>
          <a:prstGeom prst="cloud">
            <a:avLst/>
          </a:prstGeom>
          <a:solidFill>
            <a:schemeClr val="lt2"/>
          </a:solidFill>
          <a:ln w="9525" cap="flat" cmpd="sng">
            <a:solidFill>
              <a:schemeClr val="dk2"/>
            </a:solidFill>
            <a:prstDash val="solid"/>
            <a:round/>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r>
              <a:rPr lang="en" sz="1100"/>
              <a:t>AS5</a:t>
            </a:r>
            <a:endParaRPr sz="1100"/>
          </a:p>
        </p:txBody>
      </p:sp>
      <p:cxnSp>
        <p:nvCxnSpPr>
          <p:cNvPr id="299" name="Google Shape;299;p34"/>
          <p:cNvCxnSpPr>
            <a:stCxn id="284" idx="0"/>
            <a:endCxn id="283" idx="1"/>
          </p:cNvCxnSpPr>
          <p:nvPr/>
        </p:nvCxnSpPr>
        <p:spPr>
          <a:xfrm>
            <a:off x="3229162" y="3199094"/>
            <a:ext cx="1471200" cy="1085700"/>
          </a:xfrm>
          <a:prstGeom prst="straightConnector1">
            <a:avLst/>
          </a:prstGeom>
          <a:noFill/>
          <a:ln w="9525" cap="flat" cmpd="sng">
            <a:solidFill>
              <a:schemeClr val="dk2"/>
            </a:solidFill>
            <a:prstDash val="solid"/>
            <a:round/>
            <a:headEnd type="none" w="med" len="med"/>
            <a:tailEnd type="none" w="med" len="med"/>
          </a:ln>
        </p:spPr>
      </p:cxnSp>
      <p:cxnSp>
        <p:nvCxnSpPr>
          <p:cNvPr id="300" name="Google Shape;300;p34"/>
          <p:cNvCxnSpPr>
            <a:stCxn id="288" idx="2"/>
            <a:endCxn id="298" idx="0"/>
          </p:cNvCxnSpPr>
          <p:nvPr/>
        </p:nvCxnSpPr>
        <p:spPr>
          <a:xfrm rot="10800000">
            <a:off x="4531378" y="2026319"/>
            <a:ext cx="384900" cy="0"/>
          </a:xfrm>
          <a:prstGeom prst="straightConnector1">
            <a:avLst/>
          </a:prstGeom>
          <a:noFill/>
          <a:ln w="9525" cap="flat" cmpd="sng">
            <a:solidFill>
              <a:schemeClr val="dk2"/>
            </a:solidFill>
            <a:prstDash val="solid"/>
            <a:round/>
            <a:headEnd type="none" w="med" len="med"/>
            <a:tailEnd type="none" w="med" len="med"/>
          </a:ln>
        </p:spPr>
      </p:cxnSp>
      <p:cxnSp>
        <p:nvCxnSpPr>
          <p:cNvPr id="301" name="Google Shape;301;p34"/>
          <p:cNvCxnSpPr>
            <a:stCxn id="298" idx="1"/>
            <a:endCxn id="284" idx="0"/>
          </p:cNvCxnSpPr>
          <p:nvPr/>
        </p:nvCxnSpPr>
        <p:spPr>
          <a:xfrm flipH="1">
            <a:off x="3229108" y="2306144"/>
            <a:ext cx="890400" cy="893100"/>
          </a:xfrm>
          <a:prstGeom prst="straightConnector1">
            <a:avLst/>
          </a:prstGeom>
          <a:noFill/>
          <a:ln w="9525" cap="flat" cmpd="sng">
            <a:solidFill>
              <a:schemeClr val="dk2"/>
            </a:solidFill>
            <a:prstDash val="solid"/>
            <a:round/>
            <a:headEnd type="none" w="med" len="med"/>
            <a:tailEnd type="none" w="med" len="med"/>
          </a:ln>
        </p:spPr>
      </p:cxnSp>
      <p:sp>
        <p:nvSpPr>
          <p:cNvPr id="302" name="Google Shape;302;p34"/>
          <p:cNvSpPr txBox="1"/>
          <p:nvPr/>
        </p:nvSpPr>
        <p:spPr>
          <a:xfrm>
            <a:off x="3327056" y="1446300"/>
            <a:ext cx="1051800" cy="307800"/>
          </a:xfrm>
          <a:prstGeom prst="rect">
            <a:avLst/>
          </a:prstGeom>
          <a:noFill/>
          <a:ln>
            <a:noFill/>
          </a:ln>
        </p:spPr>
        <p:txBody>
          <a:bodyPr spcFirstLastPara="1" wrap="square" lIns="68575" tIns="68575" rIns="68575" bIns="68575" anchor="t" anchorCtr="0">
            <a:spAutoFit/>
          </a:bodyPr>
          <a:lstStyle/>
          <a:p>
            <a:pPr marL="0" lvl="0" indent="0" algn="l" rtl="0">
              <a:spcBef>
                <a:spcPts val="0"/>
              </a:spcBef>
              <a:spcAft>
                <a:spcPts val="0"/>
              </a:spcAft>
              <a:buNone/>
            </a:pPr>
            <a:r>
              <a:rPr lang="en" sz="1100">
                <a:latin typeface="Calibri"/>
                <a:ea typeface="Calibri"/>
                <a:cs typeface="Calibri"/>
                <a:sym typeface="Calibri"/>
              </a:rPr>
              <a:t>X:  AS5, AS1</a:t>
            </a:r>
            <a:endParaRPr sz="1100">
              <a:latin typeface="Calibri"/>
              <a:ea typeface="Calibri"/>
              <a:cs typeface="Calibri"/>
              <a:sym typeface="Calibri"/>
            </a:endParaRPr>
          </a:p>
        </p:txBody>
      </p:sp>
      <p:sp>
        <p:nvSpPr>
          <p:cNvPr id="303" name="Google Shape;303;p34"/>
          <p:cNvSpPr/>
          <p:nvPr/>
        </p:nvSpPr>
        <p:spPr>
          <a:xfrm>
            <a:off x="1878113" y="1656522"/>
            <a:ext cx="5464744" cy="1526719"/>
          </a:xfrm>
          <a:custGeom>
            <a:avLst/>
            <a:gdLst/>
            <a:ahLst/>
            <a:cxnLst/>
            <a:rect l="l" t="t" r="r" b="b"/>
            <a:pathLst>
              <a:path w="291453" h="81425" extrusionOk="0">
                <a:moveTo>
                  <a:pt x="291453" y="81425"/>
                </a:moveTo>
                <a:cubicBezTo>
                  <a:pt x="279429" y="70203"/>
                  <a:pt x="244080" y="27479"/>
                  <a:pt x="219311" y="14093"/>
                </a:cubicBezTo>
                <a:cubicBezTo>
                  <a:pt x="194542" y="707"/>
                  <a:pt x="168732" y="-1779"/>
                  <a:pt x="142841" y="1107"/>
                </a:cubicBezTo>
                <a:cubicBezTo>
                  <a:pt x="116950" y="3993"/>
                  <a:pt x="80879" y="18983"/>
                  <a:pt x="63966" y="31407"/>
                </a:cubicBezTo>
                <a:cubicBezTo>
                  <a:pt x="47053" y="43832"/>
                  <a:pt x="52022" y="67799"/>
                  <a:pt x="41361" y="75654"/>
                </a:cubicBezTo>
                <a:cubicBezTo>
                  <a:pt x="30700" y="83510"/>
                  <a:pt x="6894" y="78059"/>
                  <a:pt x="0" y="78540"/>
                </a:cubicBezTo>
              </a:path>
            </a:pathLst>
          </a:custGeom>
          <a:noFill/>
          <a:ln w="28575" cap="flat" cmpd="sng">
            <a:solidFill>
              <a:schemeClr val="accent6"/>
            </a:solidFill>
            <a:prstDash val="solid"/>
            <a:round/>
            <a:headEnd type="none" w="med" len="med"/>
            <a:tailEnd type="triangle" w="med" len="med"/>
          </a:ln>
        </p:spPr>
      </p:sp>
      <p:sp>
        <p:nvSpPr>
          <p:cNvPr id="304" name="Google Shape;304;p34"/>
          <p:cNvSpPr/>
          <p:nvPr/>
        </p:nvSpPr>
        <p:spPr>
          <a:xfrm>
            <a:off x="1878113" y="3201281"/>
            <a:ext cx="5455725" cy="1293300"/>
          </a:xfrm>
          <a:custGeom>
            <a:avLst/>
            <a:gdLst/>
            <a:ahLst/>
            <a:cxnLst/>
            <a:rect l="l" t="t" r="r" b="b"/>
            <a:pathLst>
              <a:path w="290972" h="68976" extrusionOk="0">
                <a:moveTo>
                  <a:pt x="290972" y="0"/>
                </a:moveTo>
                <a:cubicBezTo>
                  <a:pt x="281433" y="3928"/>
                  <a:pt x="252096" y="12104"/>
                  <a:pt x="233740" y="23567"/>
                </a:cubicBezTo>
                <a:cubicBezTo>
                  <a:pt x="215384" y="35030"/>
                  <a:pt x="206727" y="67173"/>
                  <a:pt x="180836" y="68776"/>
                </a:cubicBezTo>
                <a:cubicBezTo>
                  <a:pt x="154945" y="70379"/>
                  <a:pt x="102922" y="42323"/>
                  <a:pt x="78394" y="33185"/>
                </a:cubicBezTo>
                <a:cubicBezTo>
                  <a:pt x="53866" y="24047"/>
                  <a:pt x="46732" y="18277"/>
                  <a:pt x="33666" y="13948"/>
                </a:cubicBezTo>
                <a:cubicBezTo>
                  <a:pt x="20600" y="9620"/>
                  <a:pt x="5611" y="8336"/>
                  <a:pt x="0" y="7214"/>
                </a:cubicBezTo>
              </a:path>
            </a:pathLst>
          </a:custGeom>
          <a:noFill/>
          <a:ln w="28575" cap="flat" cmpd="sng">
            <a:solidFill>
              <a:srgbClr val="FF0000"/>
            </a:solidFill>
            <a:prstDash val="solid"/>
            <a:round/>
            <a:headEnd type="none" w="med" len="med"/>
            <a:tailEnd type="triangle" w="med" len="med"/>
          </a:ln>
        </p:spPr>
      </p:sp>
      <p:sp>
        <p:nvSpPr>
          <p:cNvPr id="305" name="Google Shape;305;p34"/>
          <p:cNvSpPr txBox="1"/>
          <p:nvPr/>
        </p:nvSpPr>
        <p:spPr>
          <a:xfrm>
            <a:off x="3447188" y="4496700"/>
            <a:ext cx="2840700" cy="477300"/>
          </a:xfrm>
          <a:prstGeom prst="rect">
            <a:avLst/>
          </a:prstGeom>
          <a:noFill/>
          <a:ln>
            <a:noFill/>
          </a:ln>
        </p:spPr>
        <p:txBody>
          <a:bodyPr spcFirstLastPara="1" wrap="square" lIns="68575" tIns="68575" rIns="68575" bIns="68575" anchor="t" anchorCtr="0">
            <a:spAutoFit/>
          </a:bodyPr>
          <a:lstStyle/>
          <a:p>
            <a:pPr marL="0" lvl="0" indent="0" algn="l" rtl="0">
              <a:spcBef>
                <a:spcPts val="0"/>
              </a:spcBef>
              <a:spcAft>
                <a:spcPts val="0"/>
              </a:spcAft>
              <a:buNone/>
            </a:pPr>
            <a:r>
              <a:rPr lang="en" sz="1100">
                <a:latin typeface="Calibri"/>
                <a:ea typeface="Calibri"/>
                <a:cs typeface="Calibri"/>
                <a:sym typeface="Calibri"/>
              </a:rPr>
              <a:t>Stub network AS3 creates route leak advertising AS1 to AS2.</a:t>
            </a:r>
            <a:endParaRPr sz="1100">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Google Shape;311;p35"/>
          <p:cNvSpPr txBox="1">
            <a:spLocks noGrp="1"/>
          </p:cNvSpPr>
          <p:nvPr>
            <p:ph type="title"/>
          </p:nvPr>
        </p:nvSpPr>
        <p:spPr>
          <a:xfrm>
            <a:off x="471488" y="205383"/>
            <a:ext cx="5915100" cy="7458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Route Leak Example </a:t>
            </a:r>
            <a:endParaRPr/>
          </a:p>
        </p:txBody>
      </p:sp>
      <p:sp>
        <p:nvSpPr>
          <p:cNvPr id="312" name="Google Shape;312;p35"/>
          <p:cNvSpPr txBox="1">
            <a:spLocks noGrp="1"/>
          </p:cNvSpPr>
          <p:nvPr>
            <p:ph type="body" idx="1"/>
          </p:nvPr>
        </p:nvSpPr>
        <p:spPr>
          <a:xfrm>
            <a:off x="471488" y="1026914"/>
            <a:ext cx="5915100" cy="2248200"/>
          </a:xfrm>
          <a:prstGeom prst="rect">
            <a:avLst/>
          </a:prstGeom>
        </p:spPr>
        <p:txBody>
          <a:bodyPr spcFirstLastPara="1" wrap="square" lIns="68575" tIns="34275" rIns="68575" bIns="34275" anchor="t" anchorCtr="0">
            <a:noAutofit/>
          </a:bodyPr>
          <a:lstStyle/>
          <a:p>
            <a:pPr marL="342900" lvl="0" indent="-254000" algn="l" rtl="0">
              <a:spcBef>
                <a:spcPts val="800"/>
              </a:spcBef>
              <a:spcAft>
                <a:spcPts val="0"/>
              </a:spcAft>
              <a:buSzPts val="1400"/>
              <a:buChar char="●"/>
            </a:pPr>
            <a:r>
              <a:rPr lang="en"/>
              <a:t>2017: Rostelecom Route Leak Targets E-Commerce Services: </a:t>
            </a:r>
            <a:r>
              <a:rPr lang="en" u="sng">
                <a:solidFill>
                  <a:schemeClr val="hlink"/>
                </a:solidFill>
                <a:hlinkClick r:id="rId3"/>
              </a:rPr>
              <a:t>https://www.thousandeyes.com/blog/rostelecom-route-leak-targets-ecommerce-services</a:t>
            </a:r>
            <a:endParaRPr/>
          </a:p>
          <a:p>
            <a:pPr marL="685800" lvl="1" indent="-254000" algn="l" rtl="0">
              <a:spcBef>
                <a:spcPts val="0"/>
              </a:spcBef>
              <a:spcAft>
                <a:spcPts val="0"/>
              </a:spcAft>
              <a:buSzPts val="1400"/>
              <a:buChar char="○"/>
            </a:pPr>
            <a:r>
              <a:rPr lang="en"/>
              <a:t>Confirmation that traffic destined for those E-Commerce sites went through the leakers network (possible inspection?)</a:t>
            </a:r>
            <a:endParaRPr/>
          </a:p>
        </p:txBody>
      </p:sp>
      <p:sp>
        <p:nvSpPr>
          <p:cNvPr id="313" name="Google Shape;313;p35"/>
          <p:cNvSpPr txBox="1">
            <a:spLocks noGrp="1"/>
          </p:cNvSpPr>
          <p:nvPr>
            <p:ph type="sldNum" idx="12"/>
          </p:nvPr>
        </p:nvSpPr>
        <p:spPr>
          <a:xfrm>
            <a:off x="4843463" y="3575447"/>
            <a:ext cx="1543200" cy="205500"/>
          </a:xfrm>
          <a:prstGeom prst="rect">
            <a:avLst/>
          </a:prstGeom>
        </p:spPr>
        <p:txBody>
          <a:bodyPr spcFirstLastPara="1" wrap="square" lIns="68575" tIns="34275" rIns="68575" bIns="3427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en"/>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36"/>
          <p:cNvSpPr txBox="1">
            <a:spLocks noGrp="1"/>
          </p:cNvSpPr>
          <p:nvPr>
            <p:ph type="title"/>
          </p:nvPr>
        </p:nvSpPr>
        <p:spPr>
          <a:xfrm>
            <a:off x="457294" y="-117225"/>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Route Policy to fix Leaks - Overview</a:t>
            </a:r>
            <a:endParaRPr/>
          </a:p>
        </p:txBody>
      </p:sp>
      <p:sp>
        <p:nvSpPr>
          <p:cNvPr id="320" name="Google Shape;320;p36"/>
          <p:cNvSpPr txBox="1">
            <a:spLocks noGrp="1"/>
          </p:cNvSpPr>
          <p:nvPr>
            <p:ph type="body" idx="1"/>
          </p:nvPr>
        </p:nvSpPr>
        <p:spPr>
          <a:xfrm>
            <a:off x="189375" y="618338"/>
            <a:ext cx="8855700" cy="3041100"/>
          </a:xfrm>
          <a:prstGeom prst="rect">
            <a:avLst/>
          </a:prstGeom>
        </p:spPr>
        <p:txBody>
          <a:bodyPr spcFirstLastPara="1" wrap="square" lIns="68575" tIns="34275" rIns="68575" bIns="34275" anchor="t" anchorCtr="0">
            <a:noAutofit/>
          </a:bodyPr>
          <a:lstStyle/>
          <a:p>
            <a:pPr marL="342900" lvl="0" indent="-279400" algn="l" rtl="0">
              <a:spcBef>
                <a:spcPts val="800"/>
              </a:spcBef>
              <a:spcAft>
                <a:spcPts val="0"/>
              </a:spcAft>
              <a:buSzPts val="1800"/>
              <a:buChar char="●"/>
            </a:pPr>
            <a:r>
              <a:rPr lang="en" sz="2500"/>
              <a:t>BGP Operations and Security RFC: </a:t>
            </a:r>
            <a:r>
              <a:rPr lang="en" sz="2500" u="sng">
                <a:solidFill>
                  <a:schemeClr val="hlink"/>
                </a:solidFill>
                <a:hlinkClick r:id="rId3"/>
              </a:rPr>
              <a:t>https://datatracker.ietf.org/doc/html/rfc7454</a:t>
            </a:r>
            <a:endParaRPr sz="2500"/>
          </a:p>
          <a:p>
            <a:pPr marL="685800" lvl="1" indent="-279400" algn="l" rtl="0">
              <a:spcBef>
                <a:spcPts val="0"/>
              </a:spcBef>
              <a:spcAft>
                <a:spcPts val="0"/>
              </a:spcAft>
              <a:buSzPts val="1800"/>
              <a:buChar char="○"/>
            </a:pPr>
            <a:r>
              <a:rPr lang="en" sz="2200"/>
              <a:t>Includes lots of great best practices for AS and prefix filtering</a:t>
            </a:r>
            <a:endParaRPr sz="2200"/>
          </a:p>
          <a:p>
            <a:pPr marL="342900" lvl="0" indent="-279400" algn="l" rtl="0">
              <a:spcBef>
                <a:spcPts val="0"/>
              </a:spcBef>
              <a:spcAft>
                <a:spcPts val="0"/>
              </a:spcAft>
              <a:buSzPts val="1800"/>
              <a:buChar char="●"/>
            </a:pPr>
            <a:r>
              <a:rPr lang="en" sz="2500"/>
              <a:t>Good Primer: </a:t>
            </a:r>
            <a:r>
              <a:rPr lang="en" sz="2500" u="sng">
                <a:solidFill>
                  <a:schemeClr val="hlink"/>
                </a:solidFill>
                <a:hlinkClick r:id="rId4"/>
              </a:rPr>
              <a:t>https://www.noction.com/wp-content/uploads/2019/08/BGP-Filtering-Best-Practices.pdf</a:t>
            </a:r>
            <a:r>
              <a:rPr lang="en" sz="2500"/>
              <a:t> </a:t>
            </a:r>
            <a:endParaRPr sz="2500"/>
          </a:p>
        </p:txBody>
      </p:sp>
      <p:sp>
        <p:nvSpPr>
          <p:cNvPr id="321" name="Google Shape;321;p36"/>
          <p:cNvSpPr txBox="1">
            <a:spLocks noGrp="1"/>
          </p:cNvSpPr>
          <p:nvPr>
            <p:ph type="sldNum" idx="12"/>
          </p:nvPr>
        </p:nvSpPr>
        <p:spPr>
          <a:xfrm>
            <a:off x="4843463" y="3575447"/>
            <a:ext cx="1543200" cy="205500"/>
          </a:xfrm>
          <a:prstGeom prst="rect">
            <a:avLst/>
          </a:prstGeom>
        </p:spPr>
        <p:txBody>
          <a:bodyPr spcFirstLastPara="1" wrap="square" lIns="68575" tIns="34275" rIns="68575" bIns="3427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en"/>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Google Shape;327;p37"/>
          <p:cNvSpPr txBox="1">
            <a:spLocks noGrp="1"/>
          </p:cNvSpPr>
          <p:nvPr>
            <p:ph type="title"/>
          </p:nvPr>
        </p:nvSpPr>
        <p:spPr>
          <a:xfrm>
            <a:off x="471488" y="205383"/>
            <a:ext cx="5915100" cy="7458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Route Policy to fix Leaks - Inbound</a:t>
            </a:r>
            <a:endParaRPr/>
          </a:p>
        </p:txBody>
      </p:sp>
      <p:sp>
        <p:nvSpPr>
          <p:cNvPr id="328" name="Google Shape;328;p37"/>
          <p:cNvSpPr txBox="1">
            <a:spLocks noGrp="1"/>
          </p:cNvSpPr>
          <p:nvPr>
            <p:ph type="body" idx="1"/>
          </p:nvPr>
        </p:nvSpPr>
        <p:spPr>
          <a:xfrm>
            <a:off x="471488" y="1026914"/>
            <a:ext cx="5915100" cy="2248200"/>
          </a:xfrm>
          <a:prstGeom prst="rect">
            <a:avLst/>
          </a:prstGeom>
        </p:spPr>
        <p:txBody>
          <a:bodyPr spcFirstLastPara="1" wrap="square" lIns="68575" tIns="34275" rIns="68575" bIns="34275" anchor="t" anchorCtr="0">
            <a:noAutofit/>
          </a:bodyPr>
          <a:lstStyle/>
          <a:p>
            <a:pPr marL="342900" lvl="0" indent="-254000" algn="l" rtl="0">
              <a:spcBef>
                <a:spcPts val="800"/>
              </a:spcBef>
              <a:spcAft>
                <a:spcPts val="0"/>
              </a:spcAft>
              <a:buSzPts val="1400"/>
              <a:buChar char="●"/>
            </a:pPr>
            <a:r>
              <a:rPr lang="en"/>
              <a:t>Loose Inbound Filtering Highlights include:</a:t>
            </a:r>
            <a:endParaRPr/>
          </a:p>
          <a:p>
            <a:pPr marL="685800" lvl="1" indent="-254000" algn="l" rtl="0">
              <a:spcBef>
                <a:spcPts val="0"/>
              </a:spcBef>
              <a:spcAft>
                <a:spcPts val="0"/>
              </a:spcAft>
              <a:buSzPts val="1400"/>
              <a:buChar char="○"/>
            </a:pPr>
            <a:r>
              <a:rPr lang="en"/>
              <a:t>Don’t accept your own prefixes from a peer.</a:t>
            </a:r>
            <a:endParaRPr/>
          </a:p>
          <a:p>
            <a:pPr marL="685800" lvl="1" indent="-254000" algn="l" rtl="0">
              <a:spcBef>
                <a:spcPts val="0"/>
              </a:spcBef>
              <a:spcAft>
                <a:spcPts val="0"/>
              </a:spcAft>
              <a:buSzPts val="1400"/>
              <a:buChar char="○"/>
            </a:pPr>
            <a:r>
              <a:rPr lang="en"/>
              <a:t>Filter Bogons (Addresses not assigned)</a:t>
            </a:r>
            <a:endParaRPr/>
          </a:p>
          <a:p>
            <a:pPr marL="1028700" lvl="2" indent="-254000" algn="l" rtl="0">
              <a:spcBef>
                <a:spcPts val="0"/>
              </a:spcBef>
              <a:spcAft>
                <a:spcPts val="0"/>
              </a:spcAft>
              <a:buSzPts val="1400"/>
              <a:buChar char="■"/>
            </a:pPr>
            <a:r>
              <a:rPr lang="en"/>
              <a:t>IPv4 not so much anymore but IPv6 YES</a:t>
            </a:r>
            <a:endParaRPr/>
          </a:p>
          <a:p>
            <a:pPr marL="342900" lvl="0" indent="-254000" algn="l" rtl="0">
              <a:spcBef>
                <a:spcPts val="0"/>
              </a:spcBef>
              <a:spcAft>
                <a:spcPts val="0"/>
              </a:spcAft>
              <a:buSzPts val="1400"/>
              <a:buChar char="●"/>
            </a:pPr>
            <a:r>
              <a:rPr lang="en"/>
              <a:t>Be careful of more specific prefixes</a:t>
            </a:r>
            <a:endParaRPr/>
          </a:p>
          <a:p>
            <a:pPr marL="685800" lvl="1" indent="-254000" algn="l" rtl="0">
              <a:spcBef>
                <a:spcPts val="0"/>
              </a:spcBef>
              <a:spcAft>
                <a:spcPts val="0"/>
              </a:spcAft>
              <a:buSzPts val="1400"/>
              <a:buChar char="○"/>
            </a:pPr>
            <a:r>
              <a:rPr lang="en"/>
              <a:t>IPv4: more specific than a /24</a:t>
            </a:r>
            <a:endParaRPr/>
          </a:p>
          <a:p>
            <a:pPr marL="685800" lvl="1" indent="-254000" algn="l" rtl="0">
              <a:spcBef>
                <a:spcPts val="0"/>
              </a:spcBef>
              <a:spcAft>
                <a:spcPts val="0"/>
              </a:spcAft>
              <a:buSzPts val="1400"/>
              <a:buChar char="○"/>
            </a:pPr>
            <a:r>
              <a:rPr lang="en"/>
              <a:t>IPv6: more specific than a /48</a:t>
            </a:r>
            <a:endParaRPr/>
          </a:p>
          <a:p>
            <a:pPr marL="342900" lvl="0" indent="-254000" algn="l" rtl="0">
              <a:spcBef>
                <a:spcPts val="0"/>
              </a:spcBef>
              <a:spcAft>
                <a:spcPts val="0"/>
              </a:spcAft>
              <a:buSzPts val="1400"/>
              <a:buChar char="●"/>
            </a:pPr>
            <a:r>
              <a:rPr lang="en"/>
              <a:t>Strict Filtering: use scripts or tool to validate incoming prefixes against route registries.</a:t>
            </a:r>
            <a:endParaRPr/>
          </a:p>
          <a:p>
            <a:pPr marL="685800" lvl="1" indent="-254000" algn="l" rtl="0">
              <a:spcBef>
                <a:spcPts val="0"/>
              </a:spcBef>
              <a:spcAft>
                <a:spcPts val="0"/>
              </a:spcAft>
              <a:buSzPts val="1400"/>
              <a:buChar char="○"/>
            </a:pPr>
            <a:r>
              <a:rPr lang="en" u="sng">
                <a:solidFill>
                  <a:schemeClr val="hlink"/>
                </a:solidFill>
                <a:hlinkClick r:id="rId3"/>
              </a:rPr>
              <a:t>https://www.irr.net/</a:t>
            </a:r>
            <a:endParaRPr/>
          </a:p>
        </p:txBody>
      </p:sp>
      <p:sp>
        <p:nvSpPr>
          <p:cNvPr id="329" name="Google Shape;329;p37"/>
          <p:cNvSpPr txBox="1">
            <a:spLocks noGrp="1"/>
          </p:cNvSpPr>
          <p:nvPr>
            <p:ph type="sldNum" idx="12"/>
          </p:nvPr>
        </p:nvSpPr>
        <p:spPr>
          <a:xfrm>
            <a:off x="4843463" y="3575447"/>
            <a:ext cx="1543200" cy="205500"/>
          </a:xfrm>
          <a:prstGeom prst="rect">
            <a:avLst/>
          </a:prstGeom>
        </p:spPr>
        <p:txBody>
          <a:bodyPr spcFirstLastPara="1" wrap="square" lIns="68575" tIns="34275" rIns="68575" bIns="3427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en"/>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Google Shape;335;p38"/>
          <p:cNvSpPr txBox="1">
            <a:spLocks noGrp="1"/>
          </p:cNvSpPr>
          <p:nvPr>
            <p:ph type="title"/>
          </p:nvPr>
        </p:nvSpPr>
        <p:spPr>
          <a:xfrm>
            <a:off x="471488" y="205383"/>
            <a:ext cx="5915100" cy="7458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Route Policy to fix Leaks - Outbound</a:t>
            </a:r>
            <a:endParaRPr/>
          </a:p>
        </p:txBody>
      </p:sp>
      <p:sp>
        <p:nvSpPr>
          <p:cNvPr id="336" name="Google Shape;336;p38"/>
          <p:cNvSpPr txBox="1">
            <a:spLocks noGrp="1"/>
          </p:cNvSpPr>
          <p:nvPr>
            <p:ph type="body" idx="1"/>
          </p:nvPr>
        </p:nvSpPr>
        <p:spPr>
          <a:xfrm>
            <a:off x="471488" y="1026914"/>
            <a:ext cx="5915100" cy="22482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endParaRPr/>
          </a:p>
          <a:p>
            <a:pPr marL="342900" lvl="0" indent="-254000" algn="l" rtl="0">
              <a:spcBef>
                <a:spcPts val="800"/>
              </a:spcBef>
              <a:spcAft>
                <a:spcPts val="0"/>
              </a:spcAft>
              <a:buSzPts val="1400"/>
              <a:buChar char="●"/>
            </a:pPr>
            <a:r>
              <a:rPr lang="en"/>
              <a:t>If you are a multihomed only advertise what you originate.</a:t>
            </a:r>
            <a:endParaRPr/>
          </a:p>
          <a:p>
            <a:pPr marL="342900" lvl="0" indent="-254000" algn="l" rtl="0">
              <a:spcBef>
                <a:spcPts val="0"/>
              </a:spcBef>
              <a:spcAft>
                <a:spcPts val="0"/>
              </a:spcAft>
              <a:buSzPts val="1400"/>
              <a:buChar char="●"/>
            </a:pPr>
            <a:r>
              <a:rPr lang="en"/>
              <a:t>Don’t advertise private space (RFC1918)</a:t>
            </a:r>
            <a:endParaRPr/>
          </a:p>
          <a:p>
            <a:pPr marL="342900" lvl="0" indent="-254000" algn="l" rtl="0">
              <a:spcBef>
                <a:spcPts val="0"/>
              </a:spcBef>
              <a:spcAft>
                <a:spcPts val="0"/>
              </a:spcAft>
              <a:buSzPts val="1400"/>
              <a:buChar char="●"/>
            </a:pPr>
            <a:r>
              <a:rPr lang="en"/>
              <a:t>Prefixes used on your internal networks</a:t>
            </a:r>
            <a:endParaRPr/>
          </a:p>
          <a:p>
            <a:pPr marL="342900" lvl="0" indent="-254000" algn="l" rtl="0">
              <a:spcBef>
                <a:spcPts val="0"/>
              </a:spcBef>
              <a:spcAft>
                <a:spcPts val="0"/>
              </a:spcAft>
              <a:buSzPts val="1400"/>
              <a:buChar char="●"/>
            </a:pPr>
            <a:r>
              <a:rPr lang="en"/>
              <a:t>Default route</a:t>
            </a:r>
            <a:endParaRPr/>
          </a:p>
        </p:txBody>
      </p:sp>
      <p:sp>
        <p:nvSpPr>
          <p:cNvPr id="337" name="Google Shape;337;p38"/>
          <p:cNvSpPr txBox="1">
            <a:spLocks noGrp="1"/>
          </p:cNvSpPr>
          <p:nvPr>
            <p:ph type="sldNum" idx="12"/>
          </p:nvPr>
        </p:nvSpPr>
        <p:spPr>
          <a:xfrm>
            <a:off x="4843463" y="3575447"/>
            <a:ext cx="1543200" cy="205500"/>
          </a:xfrm>
          <a:prstGeom prst="rect">
            <a:avLst/>
          </a:prstGeom>
        </p:spPr>
        <p:txBody>
          <a:bodyPr spcFirstLastPara="1" wrap="square" lIns="68575" tIns="34275" rIns="68575" bIns="3427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en"/>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Google Shape;343;p39"/>
          <p:cNvSpPr txBox="1">
            <a:spLocks noGrp="1"/>
          </p:cNvSpPr>
          <p:nvPr>
            <p:ph type="title"/>
          </p:nvPr>
        </p:nvSpPr>
        <p:spPr>
          <a:xfrm>
            <a:off x="471488" y="205383"/>
            <a:ext cx="5915100" cy="7458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IP Spoofing</a:t>
            </a:r>
            <a:endParaRPr/>
          </a:p>
        </p:txBody>
      </p:sp>
      <p:sp>
        <p:nvSpPr>
          <p:cNvPr id="344" name="Google Shape;344;p39"/>
          <p:cNvSpPr txBox="1">
            <a:spLocks noGrp="1"/>
          </p:cNvSpPr>
          <p:nvPr>
            <p:ph type="body" idx="1"/>
          </p:nvPr>
        </p:nvSpPr>
        <p:spPr>
          <a:xfrm>
            <a:off x="471488" y="1026914"/>
            <a:ext cx="5915100" cy="2248200"/>
          </a:xfrm>
          <a:prstGeom prst="rect">
            <a:avLst/>
          </a:prstGeom>
        </p:spPr>
        <p:txBody>
          <a:bodyPr spcFirstLastPara="1" wrap="square" lIns="68575" tIns="34275" rIns="68575" bIns="34275" anchor="t" anchorCtr="0">
            <a:noAutofit/>
          </a:bodyPr>
          <a:lstStyle/>
          <a:p>
            <a:pPr marL="342900" lvl="0" indent="-254000" algn="l" rtl="0">
              <a:spcBef>
                <a:spcPts val="800"/>
              </a:spcBef>
              <a:spcAft>
                <a:spcPts val="0"/>
              </a:spcAft>
              <a:buSzPts val="1400"/>
              <a:buChar char="●"/>
            </a:pPr>
            <a:r>
              <a:rPr lang="en"/>
              <a:t>Attacker creates and send IP packets with false source address</a:t>
            </a:r>
            <a:endParaRPr/>
          </a:p>
          <a:p>
            <a:pPr marL="342900" lvl="0" indent="-254000" algn="l" rtl="0">
              <a:spcBef>
                <a:spcPts val="0"/>
              </a:spcBef>
              <a:spcAft>
                <a:spcPts val="0"/>
              </a:spcAft>
              <a:buSzPts val="1400"/>
              <a:buChar char="●"/>
            </a:pPr>
            <a:r>
              <a:rPr lang="en"/>
              <a:t>Commonly used in Distributed Denial of Service (DDOS) attacks</a:t>
            </a:r>
            <a:endParaRPr/>
          </a:p>
          <a:p>
            <a:pPr marL="685800" lvl="1" indent="-254000" algn="l" rtl="0">
              <a:spcBef>
                <a:spcPts val="0"/>
              </a:spcBef>
              <a:spcAft>
                <a:spcPts val="0"/>
              </a:spcAft>
              <a:buSzPts val="1400"/>
              <a:buChar char="○"/>
            </a:pPr>
            <a:r>
              <a:rPr lang="en"/>
              <a:t>DNS, memcached, NTP, UDP - lots of vulnerabilities</a:t>
            </a:r>
            <a:endParaRPr/>
          </a:p>
          <a:p>
            <a:pPr marL="0" lvl="0" indent="0" algn="l" rtl="0">
              <a:spcBef>
                <a:spcPts val="800"/>
              </a:spcBef>
              <a:spcAft>
                <a:spcPts val="0"/>
              </a:spcAft>
              <a:buNone/>
            </a:pPr>
            <a:endParaRPr/>
          </a:p>
          <a:p>
            <a:pPr marL="342900" lvl="0" indent="-254000" algn="l" rtl="0">
              <a:spcBef>
                <a:spcPts val="800"/>
              </a:spcBef>
              <a:spcAft>
                <a:spcPts val="0"/>
              </a:spcAft>
              <a:buSzPts val="1400"/>
              <a:buChar char="●"/>
            </a:pPr>
            <a:r>
              <a:rPr lang="en"/>
              <a:t>November 2021: Microsoft detects and mitigates a 3.47Tbps (340 million packets per second) 15 minute long DDOS attack using UDP reflection.</a:t>
            </a:r>
            <a:endParaRPr/>
          </a:p>
          <a:p>
            <a:pPr marL="0" lvl="0" indent="0" algn="l" rtl="0">
              <a:spcBef>
                <a:spcPts val="800"/>
              </a:spcBef>
              <a:spcAft>
                <a:spcPts val="0"/>
              </a:spcAft>
              <a:buNone/>
            </a:pPr>
            <a:endParaRPr/>
          </a:p>
          <a:p>
            <a:pPr marL="0" lvl="0" indent="0" algn="l" rtl="0">
              <a:spcBef>
                <a:spcPts val="800"/>
              </a:spcBef>
              <a:spcAft>
                <a:spcPts val="0"/>
              </a:spcAft>
              <a:buNone/>
            </a:pPr>
            <a:endParaRPr/>
          </a:p>
        </p:txBody>
      </p:sp>
      <p:sp>
        <p:nvSpPr>
          <p:cNvPr id="345" name="Google Shape;345;p39"/>
          <p:cNvSpPr txBox="1">
            <a:spLocks noGrp="1"/>
          </p:cNvSpPr>
          <p:nvPr>
            <p:ph type="sldNum" idx="12"/>
          </p:nvPr>
        </p:nvSpPr>
        <p:spPr>
          <a:xfrm>
            <a:off x="4843463" y="3575447"/>
            <a:ext cx="1543200" cy="205500"/>
          </a:xfrm>
          <a:prstGeom prst="rect">
            <a:avLst/>
          </a:prstGeom>
        </p:spPr>
        <p:txBody>
          <a:bodyPr spcFirstLastPara="1" wrap="square" lIns="68575" tIns="34275" rIns="68575" bIns="3427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en"/>
              <a:t>16</a:t>
            </a:fld>
            <a:endParaRPr/>
          </a:p>
        </p:txBody>
      </p:sp>
      <p:sp>
        <p:nvSpPr>
          <p:cNvPr id="346" name="Google Shape;346;p39"/>
          <p:cNvSpPr txBox="1"/>
          <p:nvPr/>
        </p:nvSpPr>
        <p:spPr>
          <a:xfrm>
            <a:off x="117244" y="4843350"/>
            <a:ext cx="5618100" cy="477300"/>
          </a:xfrm>
          <a:prstGeom prst="rect">
            <a:avLst/>
          </a:prstGeom>
          <a:noFill/>
          <a:ln>
            <a:noFill/>
          </a:ln>
        </p:spPr>
        <p:txBody>
          <a:bodyPr spcFirstLastPara="1" wrap="square" lIns="68575" tIns="68575" rIns="68575" bIns="68575" anchor="t" anchorCtr="0">
            <a:spAutoFit/>
          </a:bodyPr>
          <a:lstStyle/>
          <a:p>
            <a:pPr marL="0" lvl="0" indent="0" algn="l" rtl="0">
              <a:spcBef>
                <a:spcPts val="0"/>
              </a:spcBef>
              <a:spcAft>
                <a:spcPts val="0"/>
              </a:spcAft>
              <a:buNone/>
            </a:pPr>
            <a:r>
              <a:rPr lang="en" sz="1100">
                <a:latin typeface="Calibri"/>
                <a:ea typeface="Calibri"/>
                <a:cs typeface="Calibri"/>
                <a:sym typeface="Calibri"/>
              </a:rPr>
              <a:t>https://azure.microsoft.com/en-us/blog/azure-ddos-protection-2021-q3-and-q4-ddos-attack-trends/</a:t>
            </a:r>
            <a:endParaRPr sz="1100">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40"/>
          <p:cNvSpPr txBox="1">
            <a:spLocks noGrp="1"/>
          </p:cNvSpPr>
          <p:nvPr>
            <p:ph type="title"/>
          </p:nvPr>
        </p:nvSpPr>
        <p:spPr>
          <a:xfrm>
            <a:off x="471488" y="205383"/>
            <a:ext cx="5915100" cy="7458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Source Address Validation and IP Spoofing</a:t>
            </a:r>
            <a:endParaRPr/>
          </a:p>
        </p:txBody>
      </p:sp>
      <p:sp>
        <p:nvSpPr>
          <p:cNvPr id="353" name="Google Shape;353;p40"/>
          <p:cNvSpPr txBox="1">
            <a:spLocks noGrp="1"/>
          </p:cNvSpPr>
          <p:nvPr>
            <p:ph type="body" idx="1"/>
          </p:nvPr>
        </p:nvSpPr>
        <p:spPr>
          <a:xfrm>
            <a:off x="471488" y="1026914"/>
            <a:ext cx="5915100" cy="2248200"/>
          </a:xfrm>
          <a:prstGeom prst="rect">
            <a:avLst/>
          </a:prstGeom>
        </p:spPr>
        <p:txBody>
          <a:bodyPr spcFirstLastPara="1" wrap="square" lIns="68575" tIns="34275" rIns="68575" bIns="34275" anchor="t" anchorCtr="0">
            <a:noAutofit/>
          </a:bodyPr>
          <a:lstStyle/>
          <a:p>
            <a:pPr marL="342900" lvl="0" indent="-254000" algn="l" rtl="0">
              <a:spcBef>
                <a:spcPts val="800"/>
              </a:spcBef>
              <a:spcAft>
                <a:spcPts val="0"/>
              </a:spcAft>
              <a:buSzPts val="1400"/>
              <a:buChar char="●"/>
            </a:pPr>
            <a:r>
              <a:rPr lang="en"/>
              <a:t>Unicast Reverse Path Forwarding (uRPF)</a:t>
            </a:r>
            <a:endParaRPr/>
          </a:p>
          <a:p>
            <a:pPr marL="685800" lvl="1" indent="-254000" algn="l" rtl="0">
              <a:spcBef>
                <a:spcPts val="0"/>
              </a:spcBef>
              <a:spcAft>
                <a:spcPts val="0"/>
              </a:spcAft>
              <a:buSzPts val="1400"/>
              <a:buChar char="○"/>
            </a:pPr>
            <a:r>
              <a:rPr lang="en"/>
              <a:t>Router checks it’s forwarding information table (FIB) for source address in each packet.</a:t>
            </a:r>
            <a:endParaRPr/>
          </a:p>
          <a:p>
            <a:pPr marL="1028700" lvl="2" indent="-254000" algn="l" rtl="0">
              <a:spcBef>
                <a:spcPts val="0"/>
              </a:spcBef>
              <a:spcAft>
                <a:spcPts val="0"/>
              </a:spcAft>
              <a:buSzPts val="1400"/>
              <a:buChar char="■"/>
            </a:pPr>
            <a:r>
              <a:rPr lang="en"/>
              <a:t>Strict: Source Address must be reachable via incoming interface (strict) or in the FIB (loose) or packet is dropped.</a:t>
            </a:r>
            <a:endParaRPr/>
          </a:p>
          <a:p>
            <a:pPr marL="342900" lvl="0" indent="-254000" algn="l" rtl="0">
              <a:spcBef>
                <a:spcPts val="0"/>
              </a:spcBef>
              <a:spcAft>
                <a:spcPts val="0"/>
              </a:spcAft>
              <a:buSzPts val="1400"/>
              <a:buChar char="●"/>
            </a:pPr>
            <a:r>
              <a:rPr lang="en"/>
              <a:t>Can be done with ACL’s as well but can require a lot of manual configuration.</a:t>
            </a:r>
            <a:endParaRPr/>
          </a:p>
          <a:p>
            <a:pPr marL="342900" lvl="0" indent="-254000" algn="l" rtl="0">
              <a:spcBef>
                <a:spcPts val="0"/>
              </a:spcBef>
              <a:spcAft>
                <a:spcPts val="0"/>
              </a:spcAft>
              <a:buSzPts val="1400"/>
              <a:buChar char="●"/>
            </a:pPr>
            <a:r>
              <a:rPr lang="en"/>
              <a:t>Best Current Practices (BCP) 38</a:t>
            </a:r>
            <a:endParaRPr/>
          </a:p>
          <a:p>
            <a:pPr marL="685800" lvl="1" indent="-254000" algn="l" rtl="0">
              <a:spcBef>
                <a:spcPts val="0"/>
              </a:spcBef>
              <a:spcAft>
                <a:spcPts val="0"/>
              </a:spcAft>
              <a:buSzPts val="1400"/>
              <a:buChar char="○"/>
            </a:pPr>
            <a:r>
              <a:rPr lang="en" u="sng">
                <a:solidFill>
                  <a:schemeClr val="hlink"/>
                </a:solidFill>
                <a:hlinkClick r:id="rId3"/>
              </a:rPr>
              <a:t>http://www.bcp38.info/index.php/Main_Page</a:t>
            </a:r>
            <a:endParaRPr/>
          </a:p>
          <a:p>
            <a:pPr marL="685800" lvl="1" indent="-254000" algn="l" rtl="0">
              <a:spcBef>
                <a:spcPts val="0"/>
              </a:spcBef>
              <a:spcAft>
                <a:spcPts val="0"/>
              </a:spcAft>
              <a:buSzPts val="1400"/>
              <a:buChar char="○"/>
            </a:pPr>
            <a:r>
              <a:rPr lang="en"/>
              <a:t>https://datatracker.ietf.org/doc/html/rfc2827</a:t>
            </a:r>
            <a:endParaRPr/>
          </a:p>
        </p:txBody>
      </p:sp>
      <p:sp>
        <p:nvSpPr>
          <p:cNvPr id="354" name="Google Shape;354;p40"/>
          <p:cNvSpPr txBox="1">
            <a:spLocks noGrp="1"/>
          </p:cNvSpPr>
          <p:nvPr>
            <p:ph type="sldNum" idx="12"/>
          </p:nvPr>
        </p:nvSpPr>
        <p:spPr>
          <a:xfrm>
            <a:off x="4843463" y="3575447"/>
            <a:ext cx="1543200" cy="205500"/>
          </a:xfrm>
          <a:prstGeom prst="rect">
            <a:avLst/>
          </a:prstGeom>
        </p:spPr>
        <p:txBody>
          <a:bodyPr spcFirstLastPara="1" wrap="square" lIns="68575" tIns="34275" rIns="68575" bIns="3427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en"/>
              <a:t>17</a:t>
            </a:fld>
            <a:endParaRPr/>
          </a:p>
        </p:txBody>
      </p:sp>
      <p:sp>
        <p:nvSpPr>
          <p:cNvPr id="355" name="Google Shape;355;p40"/>
          <p:cNvSpPr txBox="1"/>
          <p:nvPr/>
        </p:nvSpPr>
        <p:spPr>
          <a:xfrm>
            <a:off x="126244" y="4843350"/>
            <a:ext cx="5194200" cy="477300"/>
          </a:xfrm>
          <a:prstGeom prst="rect">
            <a:avLst/>
          </a:prstGeom>
          <a:noFill/>
          <a:ln>
            <a:noFill/>
          </a:ln>
        </p:spPr>
        <p:txBody>
          <a:bodyPr spcFirstLastPara="1" wrap="square" lIns="68575" tIns="68575" rIns="68575" bIns="68575" anchor="t" anchorCtr="0">
            <a:spAutoFit/>
          </a:bodyPr>
          <a:lstStyle/>
          <a:p>
            <a:pPr marL="0" lvl="0" indent="0" algn="l" rtl="0">
              <a:spcBef>
                <a:spcPts val="0"/>
              </a:spcBef>
              <a:spcAft>
                <a:spcPts val="0"/>
              </a:spcAft>
              <a:buNone/>
            </a:pPr>
            <a:r>
              <a:rPr lang="en" sz="1100">
                <a:latin typeface="Calibri"/>
                <a:ea typeface="Calibri"/>
                <a:cs typeface="Calibri"/>
                <a:sym typeface="Calibri"/>
              </a:rPr>
              <a:t>https://blog.apnic.net/2022/02/07/source-address-validation-use-cases-and-gap-analysis/</a:t>
            </a:r>
            <a:endParaRPr sz="1100">
              <a:latin typeface="Calibri"/>
              <a:ea typeface="Calibri"/>
              <a:cs typeface="Calibri"/>
              <a:sym typeface="Calibri"/>
            </a:endParaRPr>
          </a:p>
        </p:txBody>
      </p:sp>
      <p:sp>
        <p:nvSpPr>
          <p:cNvPr id="356" name="Google Shape;356;p40"/>
          <p:cNvSpPr txBox="1"/>
          <p:nvPr/>
        </p:nvSpPr>
        <p:spPr>
          <a:xfrm>
            <a:off x="126244" y="4644131"/>
            <a:ext cx="5726400" cy="307800"/>
          </a:xfrm>
          <a:prstGeom prst="rect">
            <a:avLst/>
          </a:prstGeom>
          <a:noFill/>
          <a:ln>
            <a:noFill/>
          </a:ln>
        </p:spPr>
        <p:txBody>
          <a:bodyPr spcFirstLastPara="1" wrap="square" lIns="68575" tIns="68575" rIns="68575" bIns="68575" anchor="t" anchorCtr="0">
            <a:spAutoFit/>
          </a:bodyPr>
          <a:lstStyle/>
          <a:p>
            <a:pPr marL="0" lvl="0" indent="0" algn="l" rtl="0">
              <a:spcBef>
                <a:spcPts val="0"/>
              </a:spcBef>
              <a:spcAft>
                <a:spcPts val="0"/>
              </a:spcAft>
              <a:buNone/>
            </a:pPr>
            <a:r>
              <a:rPr lang="en" sz="1100">
                <a:latin typeface="Calibri"/>
                <a:ea typeface="Calibri"/>
                <a:cs typeface="Calibri"/>
                <a:sym typeface="Calibri"/>
              </a:rPr>
              <a:t>https://learn.nsrc.org/bgp/urpf</a:t>
            </a:r>
            <a:endParaRPr sz="1100">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61"/>
        <p:cNvGrpSpPr/>
        <p:nvPr/>
      </p:nvGrpSpPr>
      <p:grpSpPr>
        <a:xfrm>
          <a:off x="0" y="0"/>
          <a:ext cx="0" cy="0"/>
          <a:chOff x="0" y="0"/>
          <a:chExt cx="0" cy="0"/>
        </a:xfrm>
      </p:grpSpPr>
      <p:sp>
        <p:nvSpPr>
          <p:cNvPr id="362" name="Google Shape;362;p41"/>
          <p:cNvSpPr txBox="1">
            <a:spLocks noGrp="1"/>
          </p:cNvSpPr>
          <p:nvPr>
            <p:ph type="title"/>
          </p:nvPr>
        </p:nvSpPr>
        <p:spPr>
          <a:xfrm>
            <a:off x="471488" y="205383"/>
            <a:ext cx="5915100" cy="7458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BGPSec</a:t>
            </a:r>
            <a:endParaRPr/>
          </a:p>
        </p:txBody>
      </p:sp>
      <p:sp>
        <p:nvSpPr>
          <p:cNvPr id="363" name="Google Shape;363;p41"/>
          <p:cNvSpPr txBox="1">
            <a:spLocks noGrp="1"/>
          </p:cNvSpPr>
          <p:nvPr>
            <p:ph type="body" idx="1"/>
          </p:nvPr>
        </p:nvSpPr>
        <p:spPr>
          <a:xfrm>
            <a:off x="471488" y="1026914"/>
            <a:ext cx="5915100" cy="2248200"/>
          </a:xfrm>
          <a:prstGeom prst="rect">
            <a:avLst/>
          </a:prstGeom>
        </p:spPr>
        <p:txBody>
          <a:bodyPr spcFirstLastPara="1" wrap="square" lIns="68575" tIns="34275" rIns="68575" bIns="34275" anchor="t" anchorCtr="0">
            <a:noAutofit/>
          </a:bodyPr>
          <a:lstStyle/>
          <a:p>
            <a:pPr marL="342900" lvl="0" indent="-254000" algn="l" rtl="0">
              <a:spcBef>
                <a:spcPts val="800"/>
              </a:spcBef>
              <a:spcAft>
                <a:spcPts val="0"/>
              </a:spcAft>
              <a:buSzPts val="1400"/>
              <a:buChar char="●"/>
            </a:pPr>
            <a:r>
              <a:rPr lang="en"/>
              <a:t>RPKI doesn’t validate the entire ASPATH of a prefix.</a:t>
            </a:r>
            <a:endParaRPr/>
          </a:p>
          <a:p>
            <a:pPr marL="342900" lvl="0" indent="-254000" algn="l" rtl="0">
              <a:spcBef>
                <a:spcPts val="0"/>
              </a:spcBef>
              <a:spcAft>
                <a:spcPts val="0"/>
              </a:spcAft>
              <a:buSzPts val="1400"/>
              <a:buChar char="●"/>
            </a:pPr>
            <a:r>
              <a:rPr lang="en"/>
              <a:t>BGPSec intended to verify the full path.</a:t>
            </a:r>
            <a:endParaRPr/>
          </a:p>
          <a:p>
            <a:pPr marL="342900" lvl="0" indent="-254000" algn="l" rtl="0">
              <a:spcBef>
                <a:spcPts val="0"/>
              </a:spcBef>
              <a:spcAft>
                <a:spcPts val="0"/>
              </a:spcAft>
              <a:buSzPts val="1400"/>
              <a:buChar char="●"/>
            </a:pPr>
            <a:r>
              <a:rPr lang="en" u="sng">
                <a:solidFill>
                  <a:schemeClr val="hlink"/>
                </a:solidFill>
                <a:hlinkClick r:id="rId3"/>
              </a:rPr>
              <a:t>https://datatracker.ietf.org/doc/html/rfc8205</a:t>
            </a:r>
            <a:r>
              <a:rPr lang="en"/>
              <a:t> and more</a:t>
            </a:r>
            <a:endParaRPr/>
          </a:p>
          <a:p>
            <a:pPr marL="342900" lvl="0" indent="-254000" algn="l" rtl="0">
              <a:spcBef>
                <a:spcPts val="0"/>
              </a:spcBef>
              <a:spcAft>
                <a:spcPts val="0"/>
              </a:spcAft>
              <a:buSzPts val="1400"/>
              <a:buChar char="●"/>
            </a:pPr>
            <a:r>
              <a:rPr lang="en"/>
              <a:t>IETF working groups moving forward (</a:t>
            </a:r>
            <a:r>
              <a:rPr lang="en" u="sng">
                <a:solidFill>
                  <a:schemeClr val="hlink"/>
                </a:solidFill>
                <a:hlinkClick r:id="rId4"/>
              </a:rPr>
              <a:t>https://datatracker.ietf.org/wg/sidrops/about/</a:t>
            </a:r>
            <a:r>
              <a:rPr lang="en"/>
              <a:t>)</a:t>
            </a:r>
            <a:endParaRPr/>
          </a:p>
          <a:p>
            <a:pPr marL="342900" lvl="0" indent="-254000" algn="l" rtl="0">
              <a:spcBef>
                <a:spcPts val="0"/>
              </a:spcBef>
              <a:spcAft>
                <a:spcPts val="0"/>
              </a:spcAft>
              <a:buSzPts val="1400"/>
              <a:buChar char="●"/>
            </a:pPr>
            <a:r>
              <a:rPr lang="en"/>
              <a:t>No commercial implementations yet. </a:t>
            </a:r>
            <a:endParaRPr/>
          </a:p>
          <a:p>
            <a:pPr marL="342900" lvl="0" indent="-254000" algn="l" rtl="0">
              <a:spcBef>
                <a:spcPts val="0"/>
              </a:spcBef>
              <a:spcAft>
                <a:spcPts val="0"/>
              </a:spcAft>
              <a:buSzPts val="1400"/>
              <a:buChar char="●"/>
            </a:pPr>
            <a:r>
              <a:rPr lang="en"/>
              <a:t>few open source projects (https://github.com/usnistgov/NIST-BGP-SRx)</a:t>
            </a:r>
            <a:endParaRPr/>
          </a:p>
        </p:txBody>
      </p:sp>
      <p:sp>
        <p:nvSpPr>
          <p:cNvPr id="364" name="Google Shape;364;p41"/>
          <p:cNvSpPr txBox="1">
            <a:spLocks noGrp="1"/>
          </p:cNvSpPr>
          <p:nvPr>
            <p:ph type="sldNum" idx="12"/>
          </p:nvPr>
        </p:nvSpPr>
        <p:spPr>
          <a:xfrm>
            <a:off x="4843463" y="3575447"/>
            <a:ext cx="1543200" cy="205500"/>
          </a:xfrm>
          <a:prstGeom prst="rect">
            <a:avLst/>
          </a:prstGeom>
        </p:spPr>
        <p:txBody>
          <a:bodyPr spcFirstLastPara="1" wrap="square" lIns="68575" tIns="34275" rIns="68575" bIns="3427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en"/>
              <a:t>18</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68"/>
        <p:cNvGrpSpPr/>
        <p:nvPr/>
      </p:nvGrpSpPr>
      <p:grpSpPr>
        <a:xfrm>
          <a:off x="0" y="0"/>
          <a:ext cx="0" cy="0"/>
          <a:chOff x="0" y="0"/>
          <a:chExt cx="0" cy="0"/>
        </a:xfrm>
      </p:grpSpPr>
      <p:sp>
        <p:nvSpPr>
          <p:cNvPr id="369" name="Google Shape;369;p42"/>
          <p:cNvSpPr txBox="1">
            <a:spLocks noGrp="1"/>
          </p:cNvSpPr>
          <p:nvPr>
            <p:ph type="title"/>
          </p:nvPr>
        </p:nvSpPr>
        <p:spPr>
          <a:xfrm>
            <a:off x="628650" y="273844"/>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Takeaways! </a:t>
            </a:r>
            <a:endParaRPr/>
          </a:p>
        </p:txBody>
      </p:sp>
      <p:sp>
        <p:nvSpPr>
          <p:cNvPr id="370" name="Google Shape;370;p42"/>
          <p:cNvSpPr txBox="1">
            <a:spLocks noGrp="1"/>
          </p:cNvSpPr>
          <p:nvPr>
            <p:ph type="body" idx="1"/>
          </p:nvPr>
        </p:nvSpPr>
        <p:spPr>
          <a:xfrm>
            <a:off x="628650" y="1369219"/>
            <a:ext cx="7886700" cy="29976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en" sz="2400"/>
              <a:t>Routing will not take care of itself </a:t>
            </a:r>
            <a:endParaRPr sz="2400"/>
          </a:p>
          <a:p>
            <a:pPr marL="457200" lvl="0" indent="-381000" algn="l" rtl="0">
              <a:lnSpc>
                <a:spcPct val="100000"/>
              </a:lnSpc>
              <a:spcBef>
                <a:spcPts val="0"/>
              </a:spcBef>
              <a:spcAft>
                <a:spcPts val="0"/>
              </a:spcAft>
              <a:buSzPts val="2400"/>
              <a:buChar char="•"/>
            </a:pPr>
            <a:r>
              <a:rPr lang="en" sz="2400"/>
              <a:t>Old routes may not work well with new networks</a:t>
            </a:r>
            <a:endParaRPr sz="2400"/>
          </a:p>
          <a:p>
            <a:pPr marL="457200" lvl="0" indent="-381000" algn="l" rtl="0">
              <a:lnSpc>
                <a:spcPct val="100000"/>
              </a:lnSpc>
              <a:spcBef>
                <a:spcPts val="0"/>
              </a:spcBef>
              <a:spcAft>
                <a:spcPts val="0"/>
              </a:spcAft>
              <a:buSzPts val="2400"/>
              <a:buChar char="•"/>
            </a:pPr>
            <a:r>
              <a:rPr lang="en" sz="2400"/>
              <a:t>New routes may not work as planned</a:t>
            </a:r>
            <a:endParaRPr sz="2400"/>
          </a:p>
          <a:p>
            <a:pPr marL="0" lvl="0" indent="0" algn="l" rtl="0">
              <a:spcBef>
                <a:spcPts val="800"/>
              </a:spcBef>
              <a:spcAft>
                <a:spcPts val="0"/>
              </a:spcAft>
              <a:buNone/>
            </a:pPr>
            <a:endParaRPr sz="2400"/>
          </a:p>
          <a:p>
            <a:pPr marL="0" lvl="0" indent="0" algn="l" rtl="0">
              <a:spcBef>
                <a:spcPts val="800"/>
              </a:spcBef>
              <a:spcAft>
                <a:spcPts val="0"/>
              </a:spcAft>
              <a:buNone/>
            </a:pPr>
            <a:r>
              <a:rPr lang="en" sz="2400"/>
              <a:t>How do we address routing anomalies as a community? </a:t>
            </a:r>
            <a:endParaRPr sz="2400"/>
          </a:p>
          <a:p>
            <a:pPr marL="0" lvl="0" indent="0" algn="l" rtl="0">
              <a:spcBef>
                <a:spcPts val="800"/>
              </a:spcBef>
              <a:spcAft>
                <a:spcPts val="0"/>
              </a:spcAft>
              <a:buNone/>
            </a:pPr>
            <a:endParaRPr sz="2400"/>
          </a:p>
          <a:p>
            <a:pPr marL="0" lvl="0" indent="0" algn="l" rtl="0">
              <a:spcBef>
                <a:spcPts val="800"/>
              </a:spcBef>
              <a:spcAft>
                <a:spcPts val="0"/>
              </a:spcAft>
              <a:buNone/>
            </a:pPr>
            <a:r>
              <a:rPr lang="en" sz="2400"/>
              <a:t>The Routing Working Group! </a:t>
            </a:r>
            <a:endParaRPr sz="2400"/>
          </a:p>
          <a:p>
            <a:pPr marL="0" lvl="0" indent="0" algn="l" rtl="0">
              <a:spcBef>
                <a:spcPts val="800"/>
              </a:spcBef>
              <a:spcAft>
                <a:spcPts val="0"/>
              </a:spcAft>
              <a:buNone/>
            </a:pPr>
            <a:endParaRPr/>
          </a:p>
          <a:p>
            <a:pPr marL="0" lvl="0" indent="0" algn="l" rtl="0">
              <a:spcBef>
                <a:spcPts val="80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25"/>
          <p:cNvSpPr txBox="1">
            <a:spLocks noGrp="1"/>
          </p:cNvSpPr>
          <p:nvPr>
            <p:ph type="title"/>
          </p:nvPr>
        </p:nvSpPr>
        <p:spPr>
          <a:xfrm>
            <a:off x="471488" y="205383"/>
            <a:ext cx="5915100" cy="7458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BGP is an OLD protocol</a:t>
            </a:r>
            <a:endParaRPr/>
          </a:p>
        </p:txBody>
      </p:sp>
      <p:sp>
        <p:nvSpPr>
          <p:cNvPr id="202" name="Google Shape;202;p25"/>
          <p:cNvSpPr txBox="1">
            <a:spLocks noGrp="1"/>
          </p:cNvSpPr>
          <p:nvPr>
            <p:ph type="body" idx="1"/>
          </p:nvPr>
        </p:nvSpPr>
        <p:spPr>
          <a:xfrm>
            <a:off x="471488" y="1026914"/>
            <a:ext cx="5915100" cy="2248200"/>
          </a:xfrm>
          <a:prstGeom prst="rect">
            <a:avLst/>
          </a:prstGeom>
        </p:spPr>
        <p:txBody>
          <a:bodyPr spcFirstLastPara="1" wrap="square" lIns="68575" tIns="34275" rIns="68575" bIns="34275" anchor="t" anchorCtr="0">
            <a:noAutofit/>
          </a:bodyPr>
          <a:lstStyle/>
          <a:p>
            <a:pPr marL="342900" lvl="0" indent="-254000" algn="l" rtl="0">
              <a:spcBef>
                <a:spcPts val="800"/>
              </a:spcBef>
              <a:spcAft>
                <a:spcPts val="0"/>
              </a:spcAft>
              <a:buSzPts val="1400"/>
              <a:buChar char="●"/>
            </a:pPr>
            <a:r>
              <a:rPr lang="en"/>
              <a:t>Has been in use since 1994</a:t>
            </a:r>
            <a:endParaRPr/>
          </a:p>
          <a:p>
            <a:pPr marL="685800" lvl="1" indent="-254000" algn="l" rtl="0">
              <a:spcBef>
                <a:spcPts val="0"/>
              </a:spcBef>
              <a:spcAft>
                <a:spcPts val="0"/>
              </a:spcAft>
              <a:buSzPts val="1400"/>
              <a:buChar char="○"/>
            </a:pPr>
            <a:r>
              <a:rPr lang="en"/>
              <a:t>https://datatracker.ietf.org/doc/html/rfc1654</a:t>
            </a:r>
            <a:endParaRPr/>
          </a:p>
          <a:p>
            <a:pPr marL="342900" lvl="0" indent="-254000" algn="l" rtl="0">
              <a:spcBef>
                <a:spcPts val="0"/>
              </a:spcBef>
              <a:spcAft>
                <a:spcPts val="0"/>
              </a:spcAft>
              <a:buSzPts val="1400"/>
              <a:buChar char="●"/>
            </a:pPr>
            <a:r>
              <a:rPr lang="en"/>
              <a:t>Security was not a concern and not baked into the protocol</a:t>
            </a:r>
            <a:endParaRPr/>
          </a:p>
          <a:p>
            <a:pPr marL="342900" lvl="0" indent="-254000" algn="l" rtl="0">
              <a:spcBef>
                <a:spcPts val="0"/>
              </a:spcBef>
              <a:spcAft>
                <a:spcPts val="0"/>
              </a:spcAft>
              <a:buSzPts val="1400"/>
              <a:buChar char="●"/>
            </a:pPr>
            <a:r>
              <a:rPr lang="en"/>
              <a:t>Believes (without help) all advertisements from peers with no checks.</a:t>
            </a:r>
            <a:endParaRPr/>
          </a:p>
          <a:p>
            <a:pPr marL="342900" lvl="0" indent="-254000" algn="l" rtl="0">
              <a:spcBef>
                <a:spcPts val="0"/>
              </a:spcBef>
              <a:spcAft>
                <a:spcPts val="0"/>
              </a:spcAft>
              <a:buSzPts val="1400"/>
              <a:buChar char="●"/>
            </a:pPr>
            <a:r>
              <a:rPr lang="en"/>
              <a:t>It also by default can re-advertise to other peers what it learns.</a:t>
            </a:r>
            <a:endParaRPr/>
          </a:p>
        </p:txBody>
      </p:sp>
      <p:sp>
        <p:nvSpPr>
          <p:cNvPr id="203" name="Google Shape;203;p25"/>
          <p:cNvSpPr txBox="1">
            <a:spLocks noGrp="1"/>
          </p:cNvSpPr>
          <p:nvPr>
            <p:ph type="sldNum" idx="12"/>
          </p:nvPr>
        </p:nvSpPr>
        <p:spPr>
          <a:xfrm>
            <a:off x="4843463" y="3575447"/>
            <a:ext cx="1543200" cy="205500"/>
          </a:xfrm>
          <a:prstGeom prst="rect">
            <a:avLst/>
          </a:prstGeom>
        </p:spPr>
        <p:txBody>
          <a:bodyPr spcFirstLastPara="1" wrap="square" lIns="68575" tIns="34275" rIns="68575" bIns="3427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en"/>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sp>
        <p:nvSpPr>
          <p:cNvPr id="375" name="Google Shape;375;p43"/>
          <p:cNvSpPr txBox="1">
            <a:spLocks noGrp="1"/>
          </p:cNvSpPr>
          <p:nvPr>
            <p:ph type="title"/>
          </p:nvPr>
        </p:nvSpPr>
        <p:spPr>
          <a:xfrm>
            <a:off x="628650" y="273844"/>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How we used to solve this:</a:t>
            </a:r>
            <a:endParaRPr/>
          </a:p>
        </p:txBody>
      </p:sp>
      <p:sp>
        <p:nvSpPr>
          <p:cNvPr id="376" name="Google Shape;376;p43"/>
          <p:cNvSpPr txBox="1">
            <a:spLocks noGrp="1"/>
          </p:cNvSpPr>
          <p:nvPr>
            <p:ph type="body" idx="1"/>
          </p:nvPr>
        </p:nvSpPr>
        <p:spPr>
          <a:xfrm>
            <a:off x="628650" y="1369219"/>
            <a:ext cx="7886700" cy="29976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en">
                <a:solidFill>
                  <a:schemeClr val="dk1"/>
                </a:solidFill>
              </a:rPr>
              <a:t>I think I’ve found a bad route. How do I address this? </a:t>
            </a:r>
            <a:endParaRPr>
              <a:solidFill>
                <a:schemeClr val="dk1"/>
              </a:solidFill>
            </a:endParaRPr>
          </a:p>
          <a:p>
            <a:pPr marL="0" lvl="0" indent="0" algn="l" rtl="0">
              <a:spcBef>
                <a:spcPts val="800"/>
              </a:spcBef>
              <a:spcAft>
                <a:spcPts val="0"/>
              </a:spcAft>
              <a:buNone/>
            </a:pPr>
            <a:endParaRPr>
              <a:solidFill>
                <a:schemeClr val="dk1"/>
              </a:solidFill>
            </a:endParaRPr>
          </a:p>
          <a:p>
            <a:pPr marL="0" lvl="0" indent="0" algn="l" rtl="0">
              <a:spcBef>
                <a:spcPts val="800"/>
              </a:spcBef>
              <a:spcAft>
                <a:spcPts val="0"/>
              </a:spcAft>
              <a:buNone/>
            </a:pPr>
            <a:r>
              <a:rPr lang="en">
                <a:solidFill>
                  <a:schemeClr val="dk1"/>
                </a:solidFill>
              </a:rPr>
              <a:t>Start a conversation! “Hello, it appears that there’s a lot of traffic going between your institution and X that probably shouldn’t</a:t>
            </a:r>
            <a:endParaRPr>
              <a:solidFill>
                <a:schemeClr val="dk1"/>
              </a:solidFill>
            </a:endParaRPr>
          </a:p>
          <a:p>
            <a:pPr marL="0" lvl="0" indent="0" algn="l" rtl="0">
              <a:spcBef>
                <a:spcPts val="800"/>
              </a:spcBef>
              <a:spcAft>
                <a:spcPts val="0"/>
              </a:spcAft>
              <a:buNone/>
            </a:pPr>
            <a:r>
              <a:rPr lang="en">
                <a:solidFill>
                  <a:schemeClr val="dk1"/>
                </a:solidFill>
              </a:rPr>
              <a:t>Can we work together to improve it?"</a:t>
            </a:r>
            <a:endParaRPr>
              <a:solidFill>
                <a:schemeClr val="dk1"/>
              </a:solidFill>
            </a:endParaRPr>
          </a:p>
          <a:p>
            <a:pPr marL="0" lvl="0" indent="0" algn="l" rtl="0">
              <a:spcBef>
                <a:spcPts val="800"/>
              </a:spcBef>
              <a:spcAft>
                <a:spcPts val="0"/>
              </a:spcAft>
              <a:buNone/>
            </a:pPr>
            <a:endParaRPr>
              <a:solidFill>
                <a:schemeClr val="dk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Google Shape;381;p44"/>
          <p:cNvSpPr txBox="1">
            <a:spLocks noGrp="1"/>
          </p:cNvSpPr>
          <p:nvPr>
            <p:ph type="title"/>
          </p:nvPr>
        </p:nvSpPr>
        <p:spPr>
          <a:xfrm>
            <a:off x="628650" y="273844"/>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What do we do now? </a:t>
            </a:r>
            <a:endParaRPr/>
          </a:p>
        </p:txBody>
      </p:sp>
      <p:sp>
        <p:nvSpPr>
          <p:cNvPr id="382" name="Google Shape;382;p44"/>
          <p:cNvSpPr txBox="1">
            <a:spLocks noGrp="1"/>
          </p:cNvSpPr>
          <p:nvPr>
            <p:ph type="body" idx="1"/>
          </p:nvPr>
        </p:nvSpPr>
        <p:spPr>
          <a:xfrm>
            <a:off x="628650" y="1103044"/>
            <a:ext cx="7886700" cy="32634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en" dirty="0">
                <a:solidFill>
                  <a:schemeClr val="dk1"/>
                </a:solidFill>
              </a:rPr>
              <a:t>Routing Working Group case process</a:t>
            </a:r>
            <a:endParaRPr dirty="0">
              <a:solidFill>
                <a:schemeClr val="dk1"/>
              </a:solidFill>
            </a:endParaRPr>
          </a:p>
          <a:p>
            <a:pPr marL="457200" lvl="0" indent="-317500" algn="l" rtl="0">
              <a:spcBef>
                <a:spcPts val="800"/>
              </a:spcBef>
              <a:spcAft>
                <a:spcPts val="0"/>
              </a:spcAft>
              <a:buSzPts val="1400"/>
              <a:buAutoNum type="arabicPeriod"/>
            </a:pPr>
            <a:r>
              <a:rPr lang="en" dirty="0">
                <a:solidFill>
                  <a:schemeClr val="dk1"/>
                </a:solidFill>
              </a:rPr>
              <a:t>Cases are submitted via the mailing list, slack or at the monthly meeting</a:t>
            </a:r>
            <a:endParaRPr dirty="0">
              <a:solidFill>
                <a:schemeClr val="dk1"/>
              </a:solidFill>
            </a:endParaRPr>
          </a:p>
          <a:p>
            <a:pPr marL="457200" lvl="0" indent="-317500" algn="l" rtl="0">
              <a:spcBef>
                <a:spcPts val="0"/>
              </a:spcBef>
              <a:spcAft>
                <a:spcPts val="0"/>
              </a:spcAft>
              <a:buSzPts val="1400"/>
              <a:buAutoNum type="arabicPeriod"/>
            </a:pPr>
            <a:r>
              <a:rPr lang="en" dirty="0">
                <a:solidFill>
                  <a:schemeClr val="dk1"/>
                </a:solidFill>
              </a:rPr>
              <a:t>Teams are selected to assist with the case by the chairs</a:t>
            </a:r>
            <a:endParaRPr dirty="0">
              <a:solidFill>
                <a:schemeClr val="dk1"/>
              </a:solidFill>
            </a:endParaRPr>
          </a:p>
          <a:p>
            <a:pPr marL="457200" lvl="0" indent="-317500" algn="l" rtl="0">
              <a:spcBef>
                <a:spcPts val="0"/>
              </a:spcBef>
              <a:spcAft>
                <a:spcPts val="0"/>
              </a:spcAft>
              <a:buSzPts val="1400"/>
              <a:buAutoNum type="arabicPeriod"/>
            </a:pPr>
            <a:r>
              <a:rPr lang="en" dirty="0">
                <a:solidFill>
                  <a:schemeClr val="dk1"/>
                </a:solidFill>
              </a:rPr>
              <a:t>The case is added to the master case list (open access) </a:t>
            </a:r>
            <a:endParaRPr dirty="0">
              <a:solidFill>
                <a:schemeClr val="dk1"/>
              </a:solidFill>
            </a:endParaRPr>
          </a:p>
          <a:p>
            <a:pPr marL="914400" lvl="1" indent="-317500" algn="l" rtl="0">
              <a:spcBef>
                <a:spcPts val="0"/>
              </a:spcBef>
              <a:spcAft>
                <a:spcPts val="0"/>
              </a:spcAft>
              <a:buClr>
                <a:srgbClr val="09967F"/>
              </a:buClr>
              <a:buSzPts val="1400"/>
              <a:buChar char="•"/>
            </a:pPr>
            <a:r>
              <a:rPr lang="en" u="sng" dirty="0">
                <a:solidFill>
                  <a:srgbClr val="09967F"/>
                </a:solidFill>
                <a:hlinkClick r:id="rId3">
                  <a:extLst>
                    <a:ext uri="{A12FA001-AC4F-418D-AE19-62706E023703}">
                      <ahyp:hlinkClr xmlns:ahyp="http://schemas.microsoft.com/office/drawing/2018/hyperlinkcolor" val="tx"/>
                    </a:ext>
                  </a:extLst>
                </a:hlinkClick>
              </a:rPr>
              <a:t>RWG Master Case List</a:t>
            </a:r>
            <a:r>
              <a:rPr lang="en" dirty="0">
                <a:solidFill>
                  <a:srgbClr val="09967F"/>
                </a:solidFill>
              </a:rPr>
              <a:t> </a:t>
            </a:r>
            <a:endParaRPr dirty="0">
              <a:solidFill>
                <a:srgbClr val="09967F"/>
              </a:solidFill>
            </a:endParaRPr>
          </a:p>
          <a:p>
            <a:pPr marL="457200" lvl="0" indent="-317500" algn="l" rtl="0">
              <a:spcBef>
                <a:spcPts val="0"/>
              </a:spcBef>
              <a:spcAft>
                <a:spcPts val="0"/>
              </a:spcAft>
              <a:buSzPts val="1400"/>
              <a:buAutoNum type="arabicPeriod"/>
            </a:pPr>
            <a:r>
              <a:rPr lang="en" dirty="0">
                <a:solidFill>
                  <a:schemeClr val="dk1"/>
                </a:solidFill>
              </a:rPr>
              <a:t>A folder is created for the specific case and team members are given access to the documentation </a:t>
            </a:r>
            <a:endParaRPr dirty="0">
              <a:solidFill>
                <a:schemeClr val="dk1"/>
              </a:solidFill>
            </a:endParaRPr>
          </a:p>
          <a:p>
            <a:pPr marL="914400" lvl="1" indent="-317500" algn="l" rtl="0">
              <a:spcBef>
                <a:spcPts val="0"/>
              </a:spcBef>
              <a:spcAft>
                <a:spcPts val="0"/>
              </a:spcAft>
              <a:buSzPts val="1400"/>
              <a:buChar char="•"/>
            </a:pPr>
            <a:r>
              <a:rPr lang="en" dirty="0">
                <a:solidFill>
                  <a:schemeClr val="dk1"/>
                </a:solidFill>
              </a:rPr>
              <a:t>Most cases are worked on via email or slack </a:t>
            </a:r>
            <a:endParaRPr dirty="0">
              <a:solidFill>
                <a:schemeClr val="dk1"/>
              </a:solidFill>
            </a:endParaRPr>
          </a:p>
          <a:p>
            <a:pPr marL="457200" lvl="0" indent="-317500" algn="l" rtl="0">
              <a:spcBef>
                <a:spcPts val="0"/>
              </a:spcBef>
              <a:spcAft>
                <a:spcPts val="0"/>
              </a:spcAft>
              <a:buSzPts val="1400"/>
              <a:buAutoNum type="arabicPeriod"/>
            </a:pPr>
            <a:r>
              <a:rPr lang="en" dirty="0">
                <a:solidFill>
                  <a:schemeClr val="dk1"/>
                </a:solidFill>
              </a:rPr>
              <a:t>Case updates are given at each RWG meeting </a:t>
            </a:r>
            <a:endParaRPr dirty="0">
              <a:solidFill>
                <a:schemeClr val="dk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86"/>
        <p:cNvGrpSpPr/>
        <p:nvPr/>
      </p:nvGrpSpPr>
      <p:grpSpPr>
        <a:xfrm>
          <a:off x="0" y="0"/>
          <a:ext cx="0" cy="0"/>
          <a:chOff x="0" y="0"/>
          <a:chExt cx="0" cy="0"/>
        </a:xfrm>
      </p:grpSpPr>
      <p:sp>
        <p:nvSpPr>
          <p:cNvPr id="387" name="Google Shape;387;p45"/>
          <p:cNvSpPr txBox="1">
            <a:spLocks noGrp="1"/>
          </p:cNvSpPr>
          <p:nvPr>
            <p:ph type="title"/>
          </p:nvPr>
        </p:nvSpPr>
        <p:spPr>
          <a:xfrm>
            <a:off x="628650" y="273844"/>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Routing Working Group - What are the goals?</a:t>
            </a:r>
            <a:endParaRPr/>
          </a:p>
        </p:txBody>
      </p:sp>
      <p:sp>
        <p:nvSpPr>
          <p:cNvPr id="388" name="Google Shape;388;p45"/>
          <p:cNvSpPr txBox="1">
            <a:spLocks noGrp="1"/>
          </p:cNvSpPr>
          <p:nvPr>
            <p:ph type="body" idx="1"/>
          </p:nvPr>
        </p:nvSpPr>
        <p:spPr>
          <a:xfrm>
            <a:off x="628650" y="1369219"/>
            <a:ext cx="7886700" cy="2997600"/>
          </a:xfrm>
          <a:prstGeom prst="rect">
            <a:avLst/>
          </a:prstGeom>
        </p:spPr>
        <p:txBody>
          <a:bodyPr spcFirstLastPara="1" wrap="square" lIns="68575" tIns="34275" rIns="68575" bIns="34275" anchor="t" anchorCtr="0">
            <a:noAutofit/>
          </a:bodyPr>
          <a:lstStyle/>
          <a:p>
            <a:pPr marL="457200" lvl="0" indent="-424180" algn="l" rtl="0">
              <a:lnSpc>
                <a:spcPct val="95000"/>
              </a:lnSpc>
              <a:spcBef>
                <a:spcPts val="640"/>
              </a:spcBef>
              <a:spcAft>
                <a:spcPts val="0"/>
              </a:spcAft>
              <a:buSzPts val="3080"/>
              <a:buChar char="●"/>
            </a:pPr>
            <a:r>
              <a:rPr lang="en" sz="3080" b="1"/>
              <a:t>Engineering focus</a:t>
            </a:r>
            <a:endParaRPr sz="3080" b="1"/>
          </a:p>
          <a:p>
            <a:pPr marL="914400" lvl="1" indent="-404494" algn="l" rtl="0">
              <a:lnSpc>
                <a:spcPct val="95000"/>
              </a:lnSpc>
              <a:spcBef>
                <a:spcPts val="0"/>
              </a:spcBef>
              <a:spcAft>
                <a:spcPts val="0"/>
              </a:spcAft>
              <a:buSzPts val="2770"/>
              <a:buChar char="○"/>
            </a:pPr>
            <a:r>
              <a:rPr lang="en" sz="2770"/>
              <a:t>Document possible erroneous routes</a:t>
            </a:r>
            <a:endParaRPr sz="2770"/>
          </a:p>
          <a:p>
            <a:pPr marL="914400" lvl="1" indent="-404494" algn="l" rtl="0">
              <a:lnSpc>
                <a:spcPct val="95000"/>
              </a:lnSpc>
              <a:spcBef>
                <a:spcPts val="0"/>
              </a:spcBef>
              <a:spcAft>
                <a:spcPts val="0"/>
              </a:spcAft>
              <a:buSzPts val="2770"/>
              <a:buChar char="○"/>
            </a:pPr>
            <a:r>
              <a:rPr lang="en" sz="2770"/>
              <a:t>Identify teams to address them</a:t>
            </a:r>
            <a:endParaRPr sz="2770"/>
          </a:p>
          <a:p>
            <a:pPr marL="914400" lvl="1" indent="-404494" algn="l" rtl="0">
              <a:lnSpc>
                <a:spcPct val="95000"/>
              </a:lnSpc>
              <a:spcBef>
                <a:spcPts val="0"/>
              </a:spcBef>
              <a:spcAft>
                <a:spcPts val="0"/>
              </a:spcAft>
              <a:buSzPts val="2770"/>
              <a:buChar char="○"/>
            </a:pPr>
            <a:r>
              <a:rPr lang="en" sz="2770"/>
              <a:t>Check in together as we work through them </a:t>
            </a:r>
            <a:endParaRPr sz="2770"/>
          </a:p>
          <a:p>
            <a:pPr marL="457200" lvl="0" indent="-424180" algn="l" rtl="0">
              <a:lnSpc>
                <a:spcPct val="95000"/>
              </a:lnSpc>
              <a:spcBef>
                <a:spcPts val="0"/>
              </a:spcBef>
              <a:spcAft>
                <a:spcPts val="0"/>
              </a:spcAft>
              <a:buSzPts val="3080"/>
              <a:buChar char="●"/>
            </a:pPr>
            <a:r>
              <a:rPr lang="en" sz="3080" b="1"/>
              <a:t>Policy Focus</a:t>
            </a:r>
            <a:endParaRPr sz="3080" b="1"/>
          </a:p>
          <a:p>
            <a:pPr marL="914400" lvl="1" indent="-404494" algn="l" rtl="0">
              <a:lnSpc>
                <a:spcPct val="95000"/>
              </a:lnSpc>
              <a:spcBef>
                <a:spcPts val="0"/>
              </a:spcBef>
              <a:spcAft>
                <a:spcPts val="0"/>
              </a:spcAft>
              <a:buSzPts val="2770"/>
              <a:buChar char="○"/>
            </a:pPr>
            <a:r>
              <a:rPr lang="en" sz="2770"/>
              <a:t>Detail routing policies for paths</a:t>
            </a:r>
            <a:endParaRPr sz="2770"/>
          </a:p>
          <a:p>
            <a:pPr marL="1371600" lvl="2" indent="-384810" algn="l" rtl="0">
              <a:lnSpc>
                <a:spcPct val="95000"/>
              </a:lnSpc>
              <a:spcBef>
                <a:spcPts val="0"/>
              </a:spcBef>
              <a:spcAft>
                <a:spcPts val="0"/>
              </a:spcAft>
              <a:buSzPts val="2460"/>
              <a:buChar char="■"/>
            </a:pPr>
            <a:r>
              <a:rPr lang="en" sz="2460"/>
              <a:t>Including preferred backup paths!</a:t>
            </a:r>
            <a:endParaRPr sz="2460"/>
          </a:p>
          <a:p>
            <a:pPr marL="914400" lvl="1" indent="-404494" algn="l" rtl="0">
              <a:lnSpc>
                <a:spcPct val="95000"/>
              </a:lnSpc>
              <a:spcBef>
                <a:spcPts val="0"/>
              </a:spcBef>
              <a:spcAft>
                <a:spcPts val="0"/>
              </a:spcAft>
              <a:buSzPts val="2770"/>
              <a:buChar char="○"/>
            </a:pPr>
            <a:r>
              <a:rPr lang="en" sz="2770"/>
              <a:t>Verify if policy is being followed</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92"/>
        <p:cNvGrpSpPr/>
        <p:nvPr/>
      </p:nvGrpSpPr>
      <p:grpSpPr>
        <a:xfrm>
          <a:off x="0" y="0"/>
          <a:ext cx="0" cy="0"/>
          <a:chOff x="0" y="0"/>
          <a:chExt cx="0" cy="0"/>
        </a:xfrm>
      </p:grpSpPr>
      <p:sp>
        <p:nvSpPr>
          <p:cNvPr id="393" name="Google Shape;393;p46"/>
          <p:cNvSpPr txBox="1">
            <a:spLocks noGrp="1"/>
          </p:cNvSpPr>
          <p:nvPr>
            <p:ph type="title"/>
          </p:nvPr>
        </p:nvSpPr>
        <p:spPr>
          <a:xfrm>
            <a:off x="628650" y="273844"/>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Routing Challenges We’ve Observed</a:t>
            </a:r>
            <a:endParaRPr/>
          </a:p>
        </p:txBody>
      </p:sp>
      <p:sp>
        <p:nvSpPr>
          <p:cNvPr id="394" name="Google Shape;394;p46"/>
          <p:cNvSpPr txBox="1">
            <a:spLocks noGrp="1"/>
          </p:cNvSpPr>
          <p:nvPr>
            <p:ph type="body" idx="1"/>
          </p:nvPr>
        </p:nvSpPr>
        <p:spPr>
          <a:xfrm>
            <a:off x="628650" y="1133544"/>
            <a:ext cx="7886700" cy="32634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Clr>
                <a:schemeClr val="dk1"/>
              </a:buClr>
              <a:buSzPts val="1100"/>
              <a:buFont typeface="Arial"/>
              <a:buNone/>
            </a:pPr>
            <a:r>
              <a:rPr lang="en" b="0"/>
              <a:t>Asymmetrical routing - meaning a source to a destination takes one path and takes a different path when it returns to the source</a:t>
            </a:r>
            <a:endParaRPr b="0"/>
          </a:p>
          <a:p>
            <a:pPr marL="0" lvl="0" indent="0" algn="l" rtl="0">
              <a:spcBef>
                <a:spcPts val="800"/>
              </a:spcBef>
              <a:spcAft>
                <a:spcPts val="0"/>
              </a:spcAft>
              <a:buClr>
                <a:schemeClr val="dk1"/>
              </a:buClr>
              <a:buSzPts val="1100"/>
              <a:buFont typeface="Arial"/>
              <a:buNone/>
            </a:pPr>
            <a:r>
              <a:rPr lang="en" b="0"/>
              <a:t>R&amp;E data takes a less efficient route around the world - affecting performance </a:t>
            </a:r>
            <a:endParaRPr b="0"/>
          </a:p>
          <a:p>
            <a:pPr marL="457200" lvl="0" indent="-317500" algn="l" rtl="0">
              <a:spcBef>
                <a:spcPts val="800"/>
              </a:spcBef>
              <a:spcAft>
                <a:spcPts val="0"/>
              </a:spcAft>
              <a:buSzPts val="1400"/>
              <a:buChar char="•"/>
            </a:pPr>
            <a:r>
              <a:rPr lang="en" b="0"/>
              <a:t>Europe to Asia routes traversing the US</a:t>
            </a:r>
            <a:endParaRPr b="0"/>
          </a:p>
          <a:p>
            <a:pPr marL="457200" lvl="0" indent="-317500" algn="l" rtl="0">
              <a:spcBef>
                <a:spcPts val="0"/>
              </a:spcBef>
              <a:spcAft>
                <a:spcPts val="0"/>
              </a:spcAft>
              <a:buSzPts val="1400"/>
              <a:buChar char="•"/>
            </a:pPr>
            <a:r>
              <a:rPr lang="en" b="0"/>
              <a:t>Africa to Europe routes traversing the US </a:t>
            </a:r>
            <a:endParaRPr b="0"/>
          </a:p>
          <a:p>
            <a:pPr marL="0" lvl="0" indent="0" algn="l" rtl="0">
              <a:spcBef>
                <a:spcPts val="800"/>
              </a:spcBef>
              <a:spcAft>
                <a:spcPts val="0"/>
              </a:spcAft>
              <a:buClr>
                <a:schemeClr val="dk1"/>
              </a:buClr>
              <a:buSzPts val="1100"/>
              <a:buFont typeface="Arial"/>
              <a:buNone/>
            </a:pPr>
            <a:r>
              <a:rPr lang="en" b="0"/>
              <a:t>R&amp;E data takes a commodity route when an R&amp;E path is available</a:t>
            </a:r>
            <a:endParaRPr b="0"/>
          </a:p>
          <a:p>
            <a:pPr marL="0" lvl="0" indent="0" algn="l" rtl="0">
              <a:spcBef>
                <a:spcPts val="800"/>
              </a:spcBef>
              <a:spcAft>
                <a:spcPts val="0"/>
              </a:spcAft>
              <a:buClr>
                <a:schemeClr val="dk1"/>
              </a:buClr>
              <a:buSzPts val="1100"/>
              <a:buFont typeface="Arial"/>
              <a:buNone/>
            </a:pPr>
            <a:r>
              <a:rPr lang="en" b="0"/>
              <a:t>New R&amp;E links are removed or added but routing does not adjust appropriately</a:t>
            </a:r>
            <a:endParaRPr b="0"/>
          </a:p>
          <a:p>
            <a:pPr marL="0" lvl="0" indent="0" algn="l" rtl="0">
              <a:spcBef>
                <a:spcPts val="800"/>
              </a:spcBef>
              <a:spcAft>
                <a:spcPts val="0"/>
              </a:spcAft>
              <a:buClr>
                <a:schemeClr val="dk1"/>
              </a:buClr>
              <a:buSzPts val="1100"/>
              <a:buFont typeface="Arial"/>
              <a:buNone/>
            </a:pPr>
            <a:r>
              <a:rPr lang="en"/>
              <a:t>Leaking of Private ASN’s into the global routing table by R&amp;E networks</a:t>
            </a:r>
            <a:endParaRPr/>
          </a:p>
          <a:p>
            <a:pPr marL="0" lvl="0" indent="0" algn="l" rtl="0">
              <a:spcBef>
                <a:spcPts val="800"/>
              </a:spcBef>
              <a:spcAft>
                <a:spcPts val="0"/>
              </a:spcAft>
              <a:buClr>
                <a:schemeClr val="dk1"/>
              </a:buClr>
              <a:buSzPts val="1100"/>
              <a:buFont typeface="Arial"/>
              <a:buNone/>
            </a:pPr>
            <a:r>
              <a:rPr lang="en"/>
              <a:t>IP blocks advertised with a Bogon Origin ASN’s within R&amp;E routing table</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98"/>
        <p:cNvGrpSpPr/>
        <p:nvPr/>
      </p:nvGrpSpPr>
      <p:grpSpPr>
        <a:xfrm>
          <a:off x="0" y="0"/>
          <a:ext cx="0" cy="0"/>
          <a:chOff x="0" y="0"/>
          <a:chExt cx="0" cy="0"/>
        </a:xfrm>
      </p:grpSpPr>
      <p:sp>
        <p:nvSpPr>
          <p:cNvPr id="399" name="Google Shape;399;p47"/>
          <p:cNvSpPr txBox="1">
            <a:spLocks noGrp="1"/>
          </p:cNvSpPr>
          <p:nvPr>
            <p:ph type="title"/>
          </p:nvPr>
        </p:nvSpPr>
        <p:spPr>
          <a:xfrm>
            <a:off x="311700" y="445025"/>
            <a:ext cx="8520600" cy="5727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ITB &lt;&gt; Starlight</a:t>
            </a:r>
            <a:endParaRPr/>
          </a:p>
        </p:txBody>
      </p:sp>
      <p:sp>
        <p:nvSpPr>
          <p:cNvPr id="400" name="Google Shape;400;p47"/>
          <p:cNvSpPr txBox="1">
            <a:spLocks noGrp="1"/>
          </p:cNvSpPr>
          <p:nvPr>
            <p:ph type="body" idx="1"/>
          </p:nvPr>
        </p:nvSpPr>
        <p:spPr>
          <a:xfrm>
            <a:off x="311700" y="1152475"/>
            <a:ext cx="8520600" cy="34164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en">
                <a:solidFill>
                  <a:schemeClr val="dk1"/>
                </a:solidFill>
              </a:rPr>
              <a:t>Summary: Asymmetrical routing is preventing access the starlight ESnet DTN. </a:t>
            </a:r>
            <a:endParaRPr>
              <a:solidFill>
                <a:schemeClr val="dk1"/>
              </a:solidFill>
            </a:endParaRPr>
          </a:p>
          <a:p>
            <a:pPr marL="457200" lvl="0" indent="-361950" algn="l" rtl="0">
              <a:spcBef>
                <a:spcPts val="800"/>
              </a:spcBef>
              <a:spcAft>
                <a:spcPts val="0"/>
              </a:spcAft>
              <a:buClr>
                <a:schemeClr val="dk1"/>
              </a:buClr>
              <a:buSzPts val="2100"/>
              <a:buChar char="•"/>
            </a:pPr>
            <a:r>
              <a:rPr lang="en">
                <a:solidFill>
                  <a:schemeClr val="dk1"/>
                </a:solidFill>
              </a:rPr>
              <a:t>Route from ITB to ESnet Chicago is using R&amp;E networks via TEIN, TransPAC and Pacific Wave</a:t>
            </a:r>
            <a:endParaRPr>
              <a:solidFill>
                <a:schemeClr val="dk1"/>
              </a:solidFill>
            </a:endParaRPr>
          </a:p>
          <a:p>
            <a:pPr marL="457200" lvl="0" indent="-361950" algn="l" rtl="0">
              <a:spcBef>
                <a:spcPts val="800"/>
              </a:spcBef>
              <a:spcAft>
                <a:spcPts val="0"/>
              </a:spcAft>
              <a:buClr>
                <a:schemeClr val="dk1"/>
              </a:buClr>
              <a:buSzPts val="2100"/>
              <a:buChar char="•"/>
            </a:pPr>
            <a:r>
              <a:rPr lang="en">
                <a:solidFill>
                  <a:schemeClr val="dk1"/>
                </a:solidFill>
              </a:rPr>
              <a:t>Chicago ESnet to ITB is using the PCCW and commercial paths.</a:t>
            </a:r>
            <a:endParaRPr>
              <a:solidFill>
                <a:schemeClr val="dk1"/>
              </a:solidFill>
            </a:endParaRPr>
          </a:p>
          <a:p>
            <a:pPr marL="0" lvl="0" indent="0" algn="l" rtl="0">
              <a:spcBef>
                <a:spcPts val="800"/>
              </a:spcBef>
              <a:spcAft>
                <a:spcPts val="0"/>
              </a:spcAft>
              <a:buNone/>
            </a:pPr>
            <a:endParaRPr>
              <a:solidFill>
                <a:schemeClr val="dk1"/>
              </a:solidFill>
            </a:endParaRPr>
          </a:p>
          <a:p>
            <a:pPr marL="0" lvl="0" indent="0" algn="l" rtl="0">
              <a:spcBef>
                <a:spcPts val="800"/>
              </a:spcBef>
              <a:spcAft>
                <a:spcPts val="0"/>
              </a:spcAft>
              <a:buNone/>
            </a:pPr>
            <a:r>
              <a:rPr lang="en">
                <a:solidFill>
                  <a:schemeClr val="dk1"/>
                </a:solidFill>
              </a:rPr>
              <a:t>Resolution: Worked with ESnet to update accepted routes from TransPAC to use R&amp;E path. Trace routes are symmetrical now, We received confirmation from ITB engineers that they are able to access the DTN. </a:t>
            </a:r>
            <a:endParaRPr>
              <a:solidFill>
                <a:schemeClr val="dk1"/>
              </a:solidFill>
            </a:endParaRPr>
          </a:p>
          <a:p>
            <a:pPr marL="0" lvl="0" indent="0" algn="l" rtl="0">
              <a:spcBef>
                <a:spcPts val="800"/>
              </a:spcBef>
              <a:spcAft>
                <a:spcPts val="0"/>
              </a:spcAft>
              <a:buNone/>
            </a:pPr>
            <a:endParaRPr>
              <a:solidFill>
                <a:schemeClr val="dk1"/>
              </a:solidFill>
            </a:endParaRPr>
          </a:p>
          <a:p>
            <a:pPr marL="0" lvl="0" indent="0" algn="l" rtl="0">
              <a:spcBef>
                <a:spcPts val="800"/>
              </a:spcBef>
              <a:spcAft>
                <a:spcPts val="0"/>
              </a:spcAft>
              <a:buNone/>
            </a:pPr>
            <a:r>
              <a:rPr lang="en">
                <a:solidFill>
                  <a:schemeClr val="dk1"/>
                </a:solidFill>
              </a:rPr>
              <a:t>Team: Simon Peter Green (SingAREN) , Basuki Suhardiman (ITB) , Brenna Meade (IU)</a:t>
            </a:r>
            <a:endParaRPr>
              <a:solidFill>
                <a:schemeClr val="dk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04"/>
        <p:cNvGrpSpPr/>
        <p:nvPr/>
      </p:nvGrpSpPr>
      <p:grpSpPr>
        <a:xfrm>
          <a:off x="0" y="0"/>
          <a:ext cx="0" cy="0"/>
          <a:chOff x="0" y="0"/>
          <a:chExt cx="0" cy="0"/>
        </a:xfrm>
      </p:grpSpPr>
      <p:sp>
        <p:nvSpPr>
          <p:cNvPr id="405" name="Google Shape;405;p48"/>
          <p:cNvSpPr txBox="1">
            <a:spLocks noGrp="1"/>
          </p:cNvSpPr>
          <p:nvPr>
            <p:ph type="title"/>
          </p:nvPr>
        </p:nvSpPr>
        <p:spPr>
          <a:xfrm>
            <a:off x="311700" y="445025"/>
            <a:ext cx="8520600" cy="5727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Singapore to New Zealand	</a:t>
            </a:r>
            <a:endParaRPr/>
          </a:p>
        </p:txBody>
      </p:sp>
      <p:sp>
        <p:nvSpPr>
          <p:cNvPr id="406" name="Google Shape;406;p48"/>
          <p:cNvSpPr txBox="1">
            <a:spLocks noGrp="1"/>
          </p:cNvSpPr>
          <p:nvPr>
            <p:ph type="body" idx="1"/>
          </p:nvPr>
        </p:nvSpPr>
        <p:spPr>
          <a:xfrm>
            <a:off x="311700" y="1152475"/>
            <a:ext cx="8520600" cy="34164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en" sz="1400">
                <a:solidFill>
                  <a:schemeClr val="dk1"/>
                </a:solidFill>
              </a:rPr>
              <a:t>Summary: Traffic from Singapore to New Zealand traversing the US, and is asymmetrical </a:t>
            </a:r>
            <a:endParaRPr sz="1400">
              <a:solidFill>
                <a:schemeClr val="dk1"/>
              </a:solidFill>
            </a:endParaRPr>
          </a:p>
          <a:p>
            <a:pPr marL="0" lvl="0" indent="0" algn="l" rtl="0">
              <a:spcBef>
                <a:spcPts val="800"/>
              </a:spcBef>
              <a:spcAft>
                <a:spcPts val="0"/>
              </a:spcAft>
              <a:buNone/>
            </a:pPr>
            <a:r>
              <a:rPr lang="en" sz="1400">
                <a:solidFill>
                  <a:schemeClr val="dk1"/>
                </a:solidFill>
              </a:rPr>
              <a:t>Resolution: Asymmetric routing has been resolved by </a:t>
            </a:r>
            <a:r>
              <a:rPr lang="en" sz="1400"/>
              <a:t>moving traffic to the</a:t>
            </a:r>
            <a:r>
              <a:rPr lang="en" sz="1400">
                <a:solidFill>
                  <a:schemeClr val="dk1"/>
                </a:solidFill>
              </a:rPr>
              <a:t> Singapore &lt;&gt; Guam link and confirmed via PS tests for both IPv4 and IPv6</a:t>
            </a:r>
            <a:endParaRPr sz="1400">
              <a:solidFill>
                <a:schemeClr val="dk1"/>
              </a:solidFill>
            </a:endParaRPr>
          </a:p>
          <a:p>
            <a:pPr marL="0" marR="381000" lvl="0" indent="0" algn="l" rtl="0">
              <a:spcBef>
                <a:spcPts val="1200"/>
              </a:spcBef>
              <a:spcAft>
                <a:spcPts val="0"/>
              </a:spcAft>
              <a:buClr>
                <a:schemeClr val="dk1"/>
              </a:buClr>
              <a:buSzPts val="1100"/>
              <a:buFont typeface="Arial"/>
              <a:buNone/>
            </a:pPr>
            <a:r>
              <a:rPr lang="en" sz="1400">
                <a:solidFill>
                  <a:schemeClr val="dk1"/>
                </a:solidFill>
              </a:rPr>
              <a:t>Routes before changing the routing:</a:t>
            </a:r>
            <a:endParaRPr sz="1400">
              <a:solidFill>
                <a:schemeClr val="dk1"/>
              </a:solidFill>
            </a:endParaRPr>
          </a:p>
          <a:p>
            <a:pPr marL="457200" marR="381000" lvl="0" indent="0" algn="l" rtl="0">
              <a:spcBef>
                <a:spcPts val="1200"/>
              </a:spcBef>
              <a:spcAft>
                <a:spcPts val="0"/>
              </a:spcAft>
              <a:buClr>
                <a:schemeClr val="dk1"/>
              </a:buClr>
              <a:buSzPts val="1100"/>
              <a:buFont typeface="Arial"/>
              <a:buNone/>
            </a:pPr>
            <a:r>
              <a:rPr lang="en" sz="1400">
                <a:solidFill>
                  <a:schemeClr val="dk1"/>
                </a:solidFill>
              </a:rPr>
              <a:t>SingAREN@SG -&gt; SingAREN@LA - &gt; Internet2@LA -&gt; REANNZ</a:t>
            </a:r>
            <a:endParaRPr sz="1400">
              <a:solidFill>
                <a:schemeClr val="dk1"/>
              </a:solidFill>
            </a:endParaRPr>
          </a:p>
          <a:p>
            <a:pPr marL="457200" marR="381000" lvl="0" indent="0" algn="l" rtl="0">
              <a:spcBef>
                <a:spcPts val="1200"/>
              </a:spcBef>
              <a:spcAft>
                <a:spcPts val="0"/>
              </a:spcAft>
              <a:buClr>
                <a:schemeClr val="dk1"/>
              </a:buClr>
              <a:buSzPts val="1100"/>
              <a:buFont typeface="Arial"/>
              <a:buNone/>
            </a:pPr>
            <a:r>
              <a:rPr lang="en" sz="1400">
                <a:solidFill>
                  <a:schemeClr val="dk1"/>
                </a:solidFill>
              </a:rPr>
              <a:t>SingAREN@SG -&gt; APAN-JP -&gt; Transpac@SEA -&gt; REANNZ</a:t>
            </a:r>
            <a:endParaRPr sz="1400">
              <a:solidFill>
                <a:schemeClr val="dk1"/>
              </a:solidFill>
            </a:endParaRPr>
          </a:p>
          <a:p>
            <a:pPr marL="0" marR="381000" lvl="0" indent="0" algn="l" rtl="0">
              <a:spcBef>
                <a:spcPts val="1200"/>
              </a:spcBef>
              <a:spcAft>
                <a:spcPts val="0"/>
              </a:spcAft>
              <a:buClr>
                <a:schemeClr val="dk1"/>
              </a:buClr>
              <a:buSzPts val="1100"/>
              <a:buFont typeface="Arial"/>
              <a:buNone/>
            </a:pPr>
            <a:endParaRPr sz="1400">
              <a:solidFill>
                <a:schemeClr val="dk1"/>
              </a:solidFill>
            </a:endParaRPr>
          </a:p>
          <a:p>
            <a:pPr marL="0" marR="381000" lvl="0" indent="0" algn="l" rtl="0">
              <a:spcBef>
                <a:spcPts val="1200"/>
              </a:spcBef>
              <a:spcAft>
                <a:spcPts val="0"/>
              </a:spcAft>
              <a:buClr>
                <a:schemeClr val="dk1"/>
              </a:buClr>
              <a:buSzPts val="1100"/>
              <a:buFont typeface="Arial"/>
              <a:buNone/>
            </a:pPr>
            <a:r>
              <a:rPr lang="en" sz="1400">
                <a:solidFill>
                  <a:schemeClr val="dk1"/>
                </a:solidFill>
              </a:rPr>
              <a:t>Current symmetrical routing (using Guam &lt;&gt; Singapore link) : </a:t>
            </a:r>
            <a:endParaRPr sz="1400">
              <a:solidFill>
                <a:schemeClr val="dk1"/>
              </a:solidFill>
            </a:endParaRPr>
          </a:p>
          <a:p>
            <a:pPr marL="0" marR="381000" lvl="0" indent="457200" algn="l" rtl="0">
              <a:spcBef>
                <a:spcPts val="1200"/>
              </a:spcBef>
              <a:spcAft>
                <a:spcPts val="0"/>
              </a:spcAft>
              <a:buNone/>
            </a:pPr>
            <a:r>
              <a:rPr lang="en" sz="1400">
                <a:solidFill>
                  <a:schemeClr val="dk1"/>
                </a:solidFill>
              </a:rPr>
              <a:t>SingAREN@SG -&gt; GOREX-&gt; REANNZ</a:t>
            </a:r>
            <a:endParaRPr sz="1400">
              <a:solidFill>
                <a:schemeClr val="dk1"/>
              </a:solidFill>
            </a:endParaRPr>
          </a:p>
          <a:p>
            <a:pPr marL="0" lvl="0" indent="0" algn="l" rtl="0">
              <a:lnSpc>
                <a:spcPct val="95000"/>
              </a:lnSpc>
              <a:spcBef>
                <a:spcPts val="800"/>
              </a:spcBef>
              <a:spcAft>
                <a:spcPts val="0"/>
              </a:spcAft>
              <a:buNone/>
            </a:pPr>
            <a:r>
              <a:rPr lang="en" sz="1400">
                <a:solidFill>
                  <a:schemeClr val="dk1"/>
                </a:solidFill>
              </a:rPr>
              <a:t>Team: Brenna Meade (IU) , Dylan Hall (REANNZ) , Francis Lee (SingAREN), Simon Green (SingAREN)</a:t>
            </a:r>
            <a:endParaRPr sz="1400">
              <a:solidFill>
                <a:schemeClr val="dk1"/>
              </a:solidFill>
            </a:endParaRPr>
          </a:p>
          <a:p>
            <a:pPr marL="0" lvl="0" indent="0" algn="l" rtl="0">
              <a:spcBef>
                <a:spcPts val="800"/>
              </a:spcBef>
              <a:spcAft>
                <a:spcPts val="0"/>
              </a:spcAft>
              <a:buNone/>
            </a:pPr>
            <a:endParaRPr sz="1400"/>
          </a:p>
          <a:p>
            <a:pPr marL="0" lvl="0" indent="0" algn="l" rtl="0">
              <a:spcBef>
                <a:spcPts val="800"/>
              </a:spcBef>
              <a:spcAft>
                <a:spcPts val="0"/>
              </a:spcAft>
              <a:buNone/>
            </a:pPr>
            <a:endParaRPr sz="14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10"/>
        <p:cNvGrpSpPr/>
        <p:nvPr/>
      </p:nvGrpSpPr>
      <p:grpSpPr>
        <a:xfrm>
          <a:off x="0" y="0"/>
          <a:ext cx="0" cy="0"/>
          <a:chOff x="0" y="0"/>
          <a:chExt cx="0" cy="0"/>
        </a:xfrm>
      </p:grpSpPr>
      <p:sp>
        <p:nvSpPr>
          <p:cNvPr id="411" name="Google Shape;411;p49"/>
          <p:cNvSpPr txBox="1">
            <a:spLocks noGrp="1"/>
          </p:cNvSpPr>
          <p:nvPr>
            <p:ph type="title"/>
          </p:nvPr>
        </p:nvSpPr>
        <p:spPr>
          <a:xfrm>
            <a:off x="311700" y="445025"/>
            <a:ext cx="8520600" cy="5727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Clr>
                <a:schemeClr val="dk1"/>
              </a:buClr>
              <a:buSzPts val="1100"/>
              <a:buFont typeface="Arial"/>
              <a:buNone/>
            </a:pPr>
            <a:r>
              <a:rPr lang="en"/>
              <a:t>Taiwan to Indonesia	</a:t>
            </a:r>
            <a:endParaRPr/>
          </a:p>
          <a:p>
            <a:pPr marL="0" lvl="0" indent="0" algn="l" rtl="0">
              <a:spcBef>
                <a:spcPts val="0"/>
              </a:spcBef>
              <a:spcAft>
                <a:spcPts val="0"/>
              </a:spcAft>
              <a:buNone/>
            </a:pPr>
            <a:endParaRPr/>
          </a:p>
        </p:txBody>
      </p:sp>
      <p:sp>
        <p:nvSpPr>
          <p:cNvPr id="412" name="Google Shape;412;p49"/>
          <p:cNvSpPr txBox="1">
            <a:spLocks noGrp="1"/>
          </p:cNvSpPr>
          <p:nvPr>
            <p:ph type="body" idx="1"/>
          </p:nvPr>
        </p:nvSpPr>
        <p:spPr>
          <a:xfrm>
            <a:off x="311700" y="1152475"/>
            <a:ext cx="8520600" cy="34164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en"/>
              <a:t>Perfsonar tests indicate asymmetric routes </a:t>
            </a:r>
            <a:endParaRPr/>
          </a:p>
          <a:p>
            <a:pPr marL="0" lvl="0" indent="0" algn="l" rtl="0">
              <a:spcBef>
                <a:spcPts val="800"/>
              </a:spcBef>
              <a:spcAft>
                <a:spcPts val="0"/>
              </a:spcAft>
              <a:buNone/>
            </a:pPr>
            <a:endParaRPr/>
          </a:p>
          <a:p>
            <a:pPr marL="0" lvl="0" indent="0" algn="l" rtl="0">
              <a:spcBef>
                <a:spcPts val="800"/>
              </a:spcBef>
              <a:spcAft>
                <a:spcPts val="0"/>
              </a:spcAft>
              <a:buClr>
                <a:schemeClr val="dk1"/>
              </a:buClr>
              <a:buSzPts val="1100"/>
              <a:buFont typeface="Arial"/>
              <a:buNone/>
            </a:pPr>
            <a:r>
              <a:rPr lang="en"/>
              <a:t>Taiwan to Indonesia (16 hops) </a:t>
            </a:r>
            <a:endParaRPr/>
          </a:p>
          <a:p>
            <a:pPr marL="0" lvl="0" indent="0" algn="l" rtl="0">
              <a:spcBef>
                <a:spcPts val="800"/>
              </a:spcBef>
              <a:spcAft>
                <a:spcPts val="0"/>
              </a:spcAft>
              <a:buClr>
                <a:schemeClr val="dk1"/>
              </a:buClr>
              <a:buSzPts val="1100"/>
              <a:buFont typeface="Arial"/>
              <a:buNone/>
            </a:pPr>
            <a:r>
              <a:rPr lang="en"/>
              <a:t>ASGCNET &lt;&gt; APAN &lt;&gt; SINET &lt;&gt; TEIN2 &lt;&gt;   BANDUNG-NET</a:t>
            </a:r>
            <a:endParaRPr/>
          </a:p>
          <a:p>
            <a:pPr marL="0" lvl="0" indent="0" algn="l" rtl="0">
              <a:spcBef>
                <a:spcPts val="800"/>
              </a:spcBef>
              <a:spcAft>
                <a:spcPts val="0"/>
              </a:spcAft>
              <a:buClr>
                <a:schemeClr val="dk1"/>
              </a:buClr>
              <a:buSzPts val="1100"/>
              <a:buFont typeface="Arial"/>
              <a:buNone/>
            </a:pPr>
            <a:endParaRPr/>
          </a:p>
          <a:p>
            <a:pPr marL="0" lvl="0" indent="0" algn="l" rtl="0">
              <a:spcBef>
                <a:spcPts val="800"/>
              </a:spcBef>
              <a:spcAft>
                <a:spcPts val="0"/>
              </a:spcAft>
              <a:buClr>
                <a:schemeClr val="dk1"/>
              </a:buClr>
              <a:buSzPts val="1100"/>
              <a:buFont typeface="Arial"/>
              <a:buNone/>
            </a:pPr>
            <a:r>
              <a:rPr lang="en"/>
              <a:t>Indonesia to Taiwan  (11 hops) </a:t>
            </a:r>
            <a:endParaRPr/>
          </a:p>
          <a:p>
            <a:pPr marL="0" lvl="0" indent="0" algn="l" rtl="0">
              <a:spcBef>
                <a:spcPts val="800"/>
              </a:spcBef>
              <a:spcAft>
                <a:spcPts val="0"/>
              </a:spcAft>
              <a:buClr>
                <a:schemeClr val="dk1"/>
              </a:buClr>
              <a:buSzPts val="1100"/>
              <a:buFont typeface="Arial"/>
              <a:buNone/>
            </a:pPr>
            <a:r>
              <a:rPr lang="en"/>
              <a:t> BANDUNG-NET &lt;&gt; TIEN2 &lt;&gt;  ASGCNET </a:t>
            </a:r>
            <a:endParaRPr/>
          </a:p>
          <a:p>
            <a:pPr marL="0" lvl="0" indent="0" algn="l" rtl="0">
              <a:spcBef>
                <a:spcPts val="800"/>
              </a:spcBef>
              <a:spcAft>
                <a:spcPts val="0"/>
              </a:spcAft>
              <a:buClr>
                <a:schemeClr val="dk1"/>
              </a:buClr>
              <a:buSzPts val="1100"/>
              <a:buFont typeface="Arial"/>
              <a:buNone/>
            </a:pPr>
            <a:endParaRPr/>
          </a:p>
          <a:p>
            <a:pPr marL="0" lvl="0" indent="0" algn="l" rtl="0">
              <a:spcBef>
                <a:spcPts val="800"/>
              </a:spcBef>
              <a:spcAft>
                <a:spcPts val="0"/>
              </a:spcAft>
              <a:buClr>
                <a:schemeClr val="dk1"/>
              </a:buClr>
              <a:buSzPts val="1100"/>
              <a:buFont typeface="Arial"/>
              <a:buNone/>
            </a:pPr>
            <a:r>
              <a:rPr lang="en"/>
              <a:t>Resolution: Peering was changed at ASGCNET to prefer BANDUNG-NET</a:t>
            </a:r>
            <a:endParaRPr/>
          </a:p>
          <a:p>
            <a:pPr marL="0" lvl="0" indent="0" algn="l" rtl="0">
              <a:spcBef>
                <a:spcPts val="800"/>
              </a:spcBef>
              <a:spcAft>
                <a:spcPts val="0"/>
              </a:spcAft>
              <a:buClr>
                <a:schemeClr val="dk1"/>
              </a:buClr>
              <a:buSzPts val="1100"/>
              <a:buFont typeface="Arial"/>
              <a:buNone/>
            </a:pPr>
            <a:r>
              <a:rPr lang="en" u="sng">
                <a:solidFill>
                  <a:schemeClr val="hlink"/>
                </a:solidFill>
                <a:hlinkClick r:id="rId3"/>
              </a:rPr>
              <a:t>NetSage</a:t>
            </a:r>
            <a:r>
              <a:rPr lang="en"/>
              <a:t>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32"/>
          <p:cNvSpPr txBox="1">
            <a:spLocks noGrp="1"/>
          </p:cNvSpPr>
          <p:nvPr>
            <p:ph type="title"/>
          </p:nvPr>
        </p:nvSpPr>
        <p:spPr>
          <a:xfrm>
            <a:off x="628650" y="273844"/>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Questions?</a:t>
            </a:r>
            <a:endParaRPr/>
          </a:p>
        </p:txBody>
      </p:sp>
      <p:sp>
        <p:nvSpPr>
          <p:cNvPr id="242" name="Google Shape;242;p32"/>
          <p:cNvSpPr txBox="1">
            <a:spLocks noGrp="1"/>
          </p:cNvSpPr>
          <p:nvPr>
            <p:ph type="body" idx="1"/>
          </p:nvPr>
        </p:nvSpPr>
        <p:spPr>
          <a:xfrm>
            <a:off x="628650" y="1369219"/>
            <a:ext cx="7886700" cy="29973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endParaRPr dirty="0"/>
          </a:p>
          <a:p>
            <a:pPr marL="0" lvl="0" indent="0" algn="l" rtl="0">
              <a:spcBef>
                <a:spcPts val="800"/>
              </a:spcBef>
              <a:spcAft>
                <a:spcPts val="0"/>
              </a:spcAft>
              <a:buNone/>
            </a:pPr>
            <a:r>
              <a:rPr lang="en" dirty="0"/>
              <a:t>Transfer Performance problems? EPOC is here to help! </a:t>
            </a:r>
            <a:endParaRPr dirty="0"/>
          </a:p>
          <a:p>
            <a:pPr marL="457200" lvl="0" indent="-317500" algn="l" rtl="0">
              <a:spcBef>
                <a:spcPts val="800"/>
              </a:spcBef>
              <a:spcAft>
                <a:spcPts val="0"/>
              </a:spcAft>
              <a:buSzPts val="1400"/>
              <a:buChar char="●"/>
            </a:pPr>
            <a:endParaRPr dirty="0"/>
          </a:p>
          <a:p>
            <a:pPr marL="457200" lvl="0" indent="-317500" algn="l" rtl="0">
              <a:spcBef>
                <a:spcPts val="0"/>
              </a:spcBef>
              <a:spcAft>
                <a:spcPts val="0"/>
              </a:spcAft>
              <a:buSzPts val="1400"/>
              <a:buChar char="●"/>
            </a:pPr>
            <a:r>
              <a:rPr lang="en" dirty="0">
                <a:hlinkClick r:id="rId3"/>
              </a:rPr>
              <a:t>epoc@tacc.utexas.edu</a:t>
            </a:r>
            <a:r>
              <a:rPr lang="en" dirty="0"/>
              <a:t> </a:t>
            </a:r>
          </a:p>
          <a:p>
            <a:pPr marL="457200" lvl="0" indent="-317500" algn="l" rtl="0">
              <a:spcBef>
                <a:spcPts val="0"/>
              </a:spcBef>
              <a:spcAft>
                <a:spcPts val="0"/>
              </a:spcAft>
              <a:buSzPts val="1400"/>
              <a:buChar char="●"/>
            </a:pPr>
            <a:r>
              <a:rPr lang="en" dirty="0">
                <a:hlinkClick r:id="rId4"/>
              </a:rPr>
              <a:t>https://epoc.global/</a:t>
            </a:r>
            <a:r>
              <a:rPr lang="en" dirty="0"/>
              <a:t> </a:t>
            </a:r>
            <a:endParaRPr dirty="0"/>
          </a:p>
          <a:p>
            <a:pPr marL="0" lvl="0" indent="0" algn="l" rtl="0">
              <a:spcBef>
                <a:spcPts val="800"/>
              </a:spcBef>
              <a:spcAft>
                <a:spcPts val="0"/>
              </a:spcAft>
              <a:buNone/>
            </a:pPr>
            <a:endParaRPr dirty="0">
              <a:solidFill>
                <a:srgbClr val="666666"/>
              </a:solidFill>
            </a:endParaRPr>
          </a:p>
          <a:p>
            <a:pPr marL="0" lvl="0" indent="0" algn="l" rtl="0">
              <a:spcBef>
                <a:spcPts val="800"/>
              </a:spcBef>
              <a:spcAft>
                <a:spcPts val="0"/>
              </a:spcAft>
              <a:buNone/>
            </a:pPr>
            <a:r>
              <a:rPr lang="en" b="1" dirty="0">
                <a:solidFill>
                  <a:srgbClr val="000000"/>
                </a:solidFill>
              </a:rPr>
              <a:t>NSF Award: 1826994</a:t>
            </a:r>
            <a:r>
              <a:rPr lang="en" sz="1000" b="1" dirty="0">
                <a:solidFill>
                  <a:srgbClr val="000000"/>
                </a:solidFill>
              </a:rPr>
              <a:t> </a:t>
            </a:r>
            <a:endParaRPr sz="1400" b="1" dirty="0">
              <a:solidFill>
                <a:srgbClr val="000000"/>
              </a:solidFill>
            </a:endParaRPr>
          </a:p>
          <a:p>
            <a:pPr marL="0" lvl="0" indent="0" algn="l" rtl="0">
              <a:spcBef>
                <a:spcPts val="800"/>
              </a:spcBef>
              <a:spcAft>
                <a:spcPts val="0"/>
              </a:spcAft>
              <a:buNone/>
            </a:pPr>
            <a:endParaRP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p:nvPr/>
        </p:nvSpPr>
        <p:spPr>
          <a:xfrm>
            <a:off x="71437" y="4972050"/>
            <a:ext cx="2082404" cy="184636"/>
          </a:xfrm>
          <a:prstGeom prst="rect">
            <a:avLst/>
          </a:prstGeom>
          <a:noFill/>
          <a:ln>
            <a:noFill/>
          </a:ln>
        </p:spPr>
        <p:txBody>
          <a:bodyPr spcFirstLastPara="1" wrap="square" lIns="68569" tIns="34275" rIns="68569" bIns="34275" anchor="t" anchorCtr="0">
            <a:spAutoFit/>
          </a:bodyPr>
          <a:lstStyle/>
          <a:p>
            <a:pPr>
              <a:buSzPts val="1000"/>
            </a:pPr>
            <a:r>
              <a:rPr lang="en-US" sz="750" i="1">
                <a:solidFill>
                  <a:schemeClr val="dk1"/>
                </a:solidFill>
                <a:latin typeface="Calibri"/>
                <a:ea typeface="Calibri"/>
                <a:cs typeface="Calibri"/>
                <a:sym typeface="Calibri"/>
              </a:rPr>
              <a:t>National Science Foundation Award #1826994 </a:t>
            </a:r>
            <a:endParaRPr sz="750" i="1">
              <a:solidFill>
                <a:schemeClr val="dk1"/>
              </a:solidFill>
              <a:latin typeface="Calibri"/>
              <a:ea typeface="Calibri"/>
              <a:cs typeface="Calibri"/>
              <a:sym typeface="Calibri"/>
            </a:endParaRPr>
          </a:p>
        </p:txBody>
      </p:sp>
      <p:sp>
        <p:nvSpPr>
          <p:cNvPr id="90" name="Google Shape;90;p1"/>
          <p:cNvSpPr txBox="1"/>
          <p:nvPr/>
        </p:nvSpPr>
        <p:spPr>
          <a:xfrm>
            <a:off x="180616" y="1807368"/>
            <a:ext cx="8922902" cy="745900"/>
          </a:xfrm>
          <a:prstGeom prst="rect">
            <a:avLst/>
          </a:prstGeom>
          <a:noFill/>
          <a:ln>
            <a:noFill/>
          </a:ln>
        </p:spPr>
        <p:txBody>
          <a:bodyPr spcFirstLastPara="1" wrap="square" lIns="68569" tIns="34275" rIns="68569" bIns="34275" anchor="b" anchorCtr="0">
            <a:normAutofit/>
          </a:bodyPr>
          <a:lstStyle/>
          <a:p>
            <a:pPr algn="ctr">
              <a:lnSpc>
                <a:spcPct val="90000"/>
              </a:lnSpc>
              <a:buClr>
                <a:schemeClr val="dk1"/>
              </a:buClr>
              <a:buSzPct val="100000"/>
            </a:pPr>
            <a:r>
              <a:rPr lang="en-US" sz="4500" dirty="0">
                <a:solidFill>
                  <a:schemeClr val="dk1"/>
                </a:solidFill>
                <a:latin typeface="Calibri"/>
                <a:ea typeface="Calibri"/>
                <a:cs typeface="Calibri"/>
                <a:sym typeface="Calibri"/>
              </a:rPr>
              <a:t>BGP Security</a:t>
            </a:r>
            <a:endParaRPr sz="1050" dirty="0"/>
          </a:p>
        </p:txBody>
      </p:sp>
      <p:sp>
        <p:nvSpPr>
          <p:cNvPr id="91" name="Google Shape;91;p1"/>
          <p:cNvSpPr txBox="1"/>
          <p:nvPr/>
        </p:nvSpPr>
        <p:spPr>
          <a:xfrm>
            <a:off x="180618" y="3987150"/>
            <a:ext cx="5446350" cy="831600"/>
          </a:xfrm>
          <a:prstGeom prst="rect">
            <a:avLst/>
          </a:prstGeom>
          <a:noFill/>
          <a:ln>
            <a:noFill/>
          </a:ln>
        </p:spPr>
        <p:txBody>
          <a:bodyPr spcFirstLastPara="1" wrap="square" lIns="68569" tIns="34275" rIns="68569" bIns="34275" anchor="b" anchorCtr="0">
            <a:normAutofit fontScale="70000" lnSpcReduction="20000"/>
          </a:bodyPr>
          <a:lstStyle/>
          <a:p>
            <a:pPr>
              <a:lnSpc>
                <a:spcPct val="90000"/>
              </a:lnSpc>
              <a:buClr>
                <a:schemeClr val="dk1"/>
              </a:buClr>
              <a:buSzPct val="100000"/>
            </a:pPr>
            <a:r>
              <a:rPr lang="en-US" sz="2400" b="1" i="1" dirty="0">
                <a:solidFill>
                  <a:schemeClr val="dk1"/>
                </a:solidFill>
                <a:latin typeface="Calibri"/>
                <a:ea typeface="Calibri"/>
                <a:cs typeface="Calibri"/>
                <a:sym typeface="Calibri"/>
              </a:rPr>
              <a:t>Modern Cyberinfrastructure for Research Data Management Workshop</a:t>
            </a:r>
            <a:endParaRPr sz="1050" dirty="0">
              <a:solidFill>
                <a:schemeClr val="dk1"/>
              </a:solidFill>
            </a:endParaRPr>
          </a:p>
          <a:p>
            <a:pPr>
              <a:lnSpc>
                <a:spcPct val="90000"/>
              </a:lnSpc>
              <a:buClr>
                <a:schemeClr val="dk1"/>
              </a:buClr>
              <a:buSzPct val="100000"/>
            </a:pPr>
            <a:r>
              <a:rPr lang="en-US" sz="2400" b="1" i="1" dirty="0">
                <a:solidFill>
                  <a:schemeClr val="dk1"/>
                </a:solidFill>
                <a:latin typeface="Calibri"/>
                <a:ea typeface="Calibri"/>
                <a:cs typeface="Calibri"/>
                <a:sym typeface="Calibri"/>
              </a:rPr>
              <a:t>University of Central Florida </a:t>
            </a:r>
            <a:endParaRPr sz="1050" dirty="0">
              <a:solidFill>
                <a:schemeClr val="dk1"/>
              </a:solidFill>
            </a:endParaRPr>
          </a:p>
          <a:p>
            <a:pPr>
              <a:lnSpc>
                <a:spcPct val="90000"/>
              </a:lnSpc>
              <a:buClr>
                <a:schemeClr val="dk1"/>
              </a:buClr>
              <a:buSzPct val="100000"/>
            </a:pPr>
            <a:r>
              <a:rPr lang="en-US" sz="2400" i="1" dirty="0">
                <a:solidFill>
                  <a:schemeClr val="dk1"/>
                </a:solidFill>
                <a:latin typeface="Calibri"/>
                <a:ea typeface="Calibri"/>
                <a:cs typeface="Calibri"/>
                <a:sym typeface="Calibri"/>
              </a:rPr>
              <a:t>February 16-17, 2023</a:t>
            </a:r>
            <a:endParaRPr sz="2400" b="1" i="1" dirty="0">
              <a:solidFill>
                <a:schemeClr val="dk1"/>
              </a:solidFill>
              <a:latin typeface="Calibri"/>
              <a:ea typeface="Calibri"/>
              <a:cs typeface="Calibri"/>
              <a:sym typeface="Calibri"/>
            </a:endParaRPr>
          </a:p>
        </p:txBody>
      </p:sp>
      <p:sp>
        <p:nvSpPr>
          <p:cNvPr id="92" name="Google Shape;92;p1"/>
          <p:cNvSpPr/>
          <p:nvPr/>
        </p:nvSpPr>
        <p:spPr>
          <a:xfrm>
            <a:off x="8199783" y="4972050"/>
            <a:ext cx="903736" cy="184636"/>
          </a:xfrm>
          <a:prstGeom prst="rect">
            <a:avLst/>
          </a:prstGeom>
          <a:noFill/>
          <a:ln>
            <a:noFill/>
          </a:ln>
        </p:spPr>
        <p:txBody>
          <a:bodyPr spcFirstLastPara="1" wrap="square" lIns="68569" tIns="34275" rIns="68569" bIns="34275" anchor="t" anchorCtr="0">
            <a:spAutoFit/>
          </a:bodyPr>
          <a:lstStyle/>
          <a:p>
            <a:pPr>
              <a:buSzPts val="1000"/>
            </a:pPr>
            <a:r>
              <a:rPr lang="en-US" sz="750" i="1">
                <a:solidFill>
                  <a:schemeClr val="dk1"/>
                </a:solidFill>
                <a:latin typeface="Calibri"/>
                <a:ea typeface="Calibri"/>
                <a:cs typeface="Calibri"/>
                <a:sym typeface="Calibri"/>
              </a:rPr>
              <a:t>https://epoc.global</a:t>
            </a:r>
            <a:endParaRPr sz="750" i="1">
              <a:solidFill>
                <a:schemeClr val="dk1"/>
              </a:solidFill>
              <a:latin typeface="Calibri"/>
              <a:ea typeface="Calibri"/>
              <a:cs typeface="Calibri"/>
              <a:sym typeface="Calibri"/>
            </a:endParaRPr>
          </a:p>
        </p:txBody>
      </p:sp>
      <p:sp>
        <p:nvSpPr>
          <p:cNvPr id="94" name="Google Shape;94;p1"/>
          <p:cNvSpPr txBox="1"/>
          <p:nvPr/>
        </p:nvSpPr>
        <p:spPr>
          <a:xfrm>
            <a:off x="2375080" y="2826059"/>
            <a:ext cx="4533975" cy="888300"/>
          </a:xfrm>
          <a:prstGeom prst="rect">
            <a:avLst/>
          </a:prstGeom>
          <a:noFill/>
          <a:ln>
            <a:noFill/>
          </a:ln>
        </p:spPr>
        <p:txBody>
          <a:bodyPr spcFirstLastPara="1" wrap="square" lIns="68569" tIns="34275" rIns="68569" bIns="34275" anchor="t" anchorCtr="0">
            <a:noAutofit/>
          </a:bodyPr>
          <a:lstStyle/>
          <a:p>
            <a:pPr algn="ctr">
              <a:lnSpc>
                <a:spcPct val="90000"/>
              </a:lnSpc>
              <a:buClr>
                <a:schemeClr val="dk1"/>
              </a:buClr>
              <a:buSzPts val="2400"/>
            </a:pPr>
            <a:r>
              <a:rPr lang="en-US" sz="1800" dirty="0">
                <a:solidFill>
                  <a:schemeClr val="dk1"/>
                </a:solidFill>
                <a:latin typeface="Calibri"/>
                <a:ea typeface="Calibri"/>
                <a:cs typeface="Calibri"/>
                <a:sym typeface="Calibri"/>
              </a:rPr>
              <a:t>Ken Miller, Jason </a:t>
            </a:r>
            <a:r>
              <a:rPr lang="en-US" sz="1800" dirty="0" err="1">
                <a:solidFill>
                  <a:schemeClr val="dk1"/>
                </a:solidFill>
                <a:latin typeface="Calibri"/>
                <a:ea typeface="Calibri"/>
                <a:cs typeface="Calibri"/>
                <a:sym typeface="Calibri"/>
              </a:rPr>
              <a:t>Zurawski</a:t>
            </a:r>
            <a:endParaRPr sz="1050" dirty="0"/>
          </a:p>
          <a:p>
            <a:pPr algn="ctr">
              <a:lnSpc>
                <a:spcPct val="90000"/>
              </a:lnSpc>
              <a:spcBef>
                <a:spcPts val="225"/>
              </a:spcBef>
              <a:buClr>
                <a:schemeClr val="dk1"/>
              </a:buClr>
              <a:buSzPts val="2400"/>
            </a:pPr>
            <a:r>
              <a:rPr lang="en-US" sz="1800" u="sng" dirty="0">
                <a:solidFill>
                  <a:schemeClr val="hlink"/>
                </a:solidFill>
                <a:latin typeface="Calibri"/>
                <a:ea typeface="Calibri"/>
                <a:cs typeface="Calibri"/>
                <a:sym typeface="Calibri"/>
                <a:hlinkClick r:id="rId3"/>
              </a:rPr>
              <a:t>ken@es.net</a:t>
            </a:r>
            <a:r>
              <a:rPr lang="en-US" sz="1800" dirty="0">
                <a:solidFill>
                  <a:schemeClr val="dk1"/>
                </a:solidFill>
                <a:latin typeface="Calibri"/>
                <a:ea typeface="Calibri"/>
                <a:cs typeface="Calibri"/>
                <a:sym typeface="Calibri"/>
              </a:rPr>
              <a:t>, </a:t>
            </a:r>
            <a:r>
              <a:rPr lang="en-US" sz="1800" dirty="0">
                <a:solidFill>
                  <a:schemeClr val="dk1"/>
                </a:solidFill>
                <a:latin typeface="Calibri"/>
                <a:ea typeface="Calibri"/>
                <a:cs typeface="Calibri"/>
                <a:sym typeface="Calibri"/>
                <a:hlinkClick r:id="rId4"/>
              </a:rPr>
              <a:t>zurawski@es.net</a:t>
            </a:r>
            <a:r>
              <a:rPr lang="en-US" sz="1800" dirty="0">
                <a:solidFill>
                  <a:schemeClr val="dk1"/>
                </a:solidFill>
                <a:latin typeface="Calibri"/>
                <a:ea typeface="Calibri"/>
                <a:cs typeface="Calibri"/>
                <a:sym typeface="Calibri"/>
              </a:rPr>
              <a:t> </a:t>
            </a:r>
          </a:p>
          <a:p>
            <a:pPr algn="ctr">
              <a:lnSpc>
                <a:spcPct val="90000"/>
              </a:lnSpc>
              <a:spcBef>
                <a:spcPts val="225"/>
              </a:spcBef>
              <a:buClr>
                <a:schemeClr val="dk1"/>
              </a:buClr>
              <a:buSzPts val="2400"/>
            </a:pPr>
            <a:r>
              <a:rPr lang="en-US" sz="1800" dirty="0" err="1">
                <a:solidFill>
                  <a:schemeClr val="dk1"/>
                </a:solidFill>
                <a:latin typeface="Calibri"/>
                <a:ea typeface="Calibri"/>
                <a:cs typeface="Calibri"/>
                <a:sym typeface="Calibri"/>
              </a:rPr>
              <a:t>ESnet</a:t>
            </a:r>
            <a:r>
              <a:rPr lang="en-US" sz="1800" dirty="0">
                <a:solidFill>
                  <a:schemeClr val="dk1"/>
                </a:solidFill>
                <a:latin typeface="Calibri"/>
                <a:ea typeface="Calibri"/>
                <a:cs typeface="Calibri"/>
                <a:sym typeface="Calibri"/>
              </a:rPr>
              <a:t> / Lawrence Berkeley National Laboratory</a:t>
            </a:r>
            <a:endParaRPr sz="1800" dirty="0">
              <a:solidFill>
                <a:schemeClr val="dk1"/>
              </a:solidFill>
              <a:latin typeface="Calibri"/>
              <a:ea typeface="Calibri"/>
              <a:cs typeface="Calibri"/>
              <a:sym typeface="Calibri"/>
            </a:endParaRPr>
          </a:p>
        </p:txBody>
      </p:sp>
      <p:pic>
        <p:nvPicPr>
          <p:cNvPr id="3" name="Picture 2">
            <a:extLst>
              <a:ext uri="{FF2B5EF4-FFF2-40B4-BE49-F238E27FC236}">
                <a16:creationId xmlns:a16="http://schemas.microsoft.com/office/drawing/2014/main" id="{84E016B1-4B99-B2E1-78C3-F537DE8DAB4B}"/>
              </a:ext>
            </a:extLst>
          </p:cNvPr>
          <p:cNvPicPr>
            <a:picLocks noChangeAspect="1"/>
          </p:cNvPicPr>
          <p:nvPr/>
        </p:nvPicPr>
        <p:blipFill>
          <a:blip r:embed="rId5"/>
          <a:stretch>
            <a:fillRect/>
          </a:stretch>
        </p:blipFill>
        <p:spPr>
          <a:xfrm>
            <a:off x="5665442" y="4058322"/>
            <a:ext cx="1243613" cy="455408"/>
          </a:xfrm>
          <a:prstGeom prst="rect">
            <a:avLst/>
          </a:prstGeom>
        </p:spPr>
      </p:pic>
    </p:spTree>
    <p:extLst>
      <p:ext uri="{BB962C8B-B14F-4D97-AF65-F5344CB8AC3E}">
        <p14:creationId xmlns:p14="http://schemas.microsoft.com/office/powerpoint/2010/main" val="1765925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26"/>
          <p:cNvSpPr txBox="1">
            <a:spLocks noGrp="1"/>
          </p:cNvSpPr>
          <p:nvPr>
            <p:ph type="title"/>
          </p:nvPr>
        </p:nvSpPr>
        <p:spPr>
          <a:xfrm>
            <a:off x="471505" y="205375"/>
            <a:ext cx="8210700" cy="7458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Hijacking, Leaking, and spoofing…</a:t>
            </a:r>
            <a:endParaRPr/>
          </a:p>
        </p:txBody>
      </p:sp>
      <p:sp>
        <p:nvSpPr>
          <p:cNvPr id="210" name="Google Shape;210;p26"/>
          <p:cNvSpPr txBox="1">
            <a:spLocks noGrp="1"/>
          </p:cNvSpPr>
          <p:nvPr>
            <p:ph type="body" idx="1"/>
          </p:nvPr>
        </p:nvSpPr>
        <p:spPr>
          <a:xfrm>
            <a:off x="471505" y="1026925"/>
            <a:ext cx="8108700" cy="2248200"/>
          </a:xfrm>
          <a:prstGeom prst="rect">
            <a:avLst/>
          </a:prstGeom>
        </p:spPr>
        <p:txBody>
          <a:bodyPr spcFirstLastPara="1" wrap="square" lIns="68575" tIns="34275" rIns="68575" bIns="34275" anchor="t" anchorCtr="0">
            <a:noAutofit/>
          </a:bodyPr>
          <a:lstStyle/>
          <a:p>
            <a:pPr marL="342900" lvl="0" indent="-285750" algn="l" rtl="0">
              <a:spcBef>
                <a:spcPts val="800"/>
              </a:spcBef>
              <a:spcAft>
                <a:spcPts val="0"/>
              </a:spcAft>
              <a:buSzPts val="1900"/>
              <a:buChar char="●"/>
            </a:pPr>
            <a:r>
              <a:rPr lang="en" sz="2600"/>
              <a:t>MANRS reports over 10,000 routing outages or attacks in 2018*</a:t>
            </a:r>
            <a:endParaRPr sz="2600"/>
          </a:p>
          <a:p>
            <a:pPr marL="342900" lvl="0" indent="-285750" algn="l" rtl="0">
              <a:spcBef>
                <a:spcPts val="0"/>
              </a:spcBef>
              <a:spcAft>
                <a:spcPts val="0"/>
              </a:spcAft>
              <a:buSzPts val="1900"/>
              <a:buChar char="●"/>
            </a:pPr>
            <a:r>
              <a:rPr lang="en" sz="2600"/>
              <a:t>40% of all incidents believed to be attacks. </a:t>
            </a:r>
            <a:endParaRPr sz="2600"/>
          </a:p>
          <a:p>
            <a:pPr marL="342900" lvl="0" indent="-285750" algn="l" rtl="0">
              <a:spcBef>
                <a:spcPts val="0"/>
              </a:spcBef>
              <a:spcAft>
                <a:spcPts val="0"/>
              </a:spcAft>
              <a:buSzPts val="1900"/>
              <a:buChar char="●"/>
            </a:pPr>
            <a:r>
              <a:rPr lang="en" sz="2600"/>
              <a:t>Incidents can quickly scale to global problems.</a:t>
            </a:r>
            <a:endParaRPr sz="2600"/>
          </a:p>
        </p:txBody>
      </p:sp>
      <p:sp>
        <p:nvSpPr>
          <p:cNvPr id="211" name="Google Shape;211;p26"/>
          <p:cNvSpPr txBox="1">
            <a:spLocks noGrp="1"/>
          </p:cNvSpPr>
          <p:nvPr>
            <p:ph type="sldNum" idx="12"/>
          </p:nvPr>
        </p:nvSpPr>
        <p:spPr>
          <a:xfrm>
            <a:off x="4843463" y="3575447"/>
            <a:ext cx="1543200" cy="205500"/>
          </a:xfrm>
          <a:prstGeom prst="rect">
            <a:avLst/>
          </a:prstGeom>
        </p:spPr>
        <p:txBody>
          <a:bodyPr spcFirstLastPara="1" wrap="square" lIns="68575" tIns="34275" rIns="68575" bIns="3427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en"/>
              <a:t>3</a:t>
            </a:fld>
            <a:endParaRPr/>
          </a:p>
        </p:txBody>
      </p:sp>
      <p:sp>
        <p:nvSpPr>
          <p:cNvPr id="212" name="Google Shape;212;p26"/>
          <p:cNvSpPr txBox="1"/>
          <p:nvPr/>
        </p:nvSpPr>
        <p:spPr>
          <a:xfrm>
            <a:off x="1265813" y="4664944"/>
            <a:ext cx="5098800" cy="477300"/>
          </a:xfrm>
          <a:prstGeom prst="rect">
            <a:avLst/>
          </a:prstGeom>
          <a:noFill/>
          <a:ln>
            <a:noFill/>
          </a:ln>
        </p:spPr>
        <p:txBody>
          <a:bodyPr spcFirstLastPara="1" wrap="square" lIns="68575" tIns="68575" rIns="68575" bIns="68575" anchor="t" anchorCtr="0">
            <a:spAutoFit/>
          </a:bodyPr>
          <a:lstStyle/>
          <a:p>
            <a:pPr marL="0" lvl="0" indent="0" algn="l" rtl="0">
              <a:spcBef>
                <a:spcPts val="0"/>
              </a:spcBef>
              <a:spcAft>
                <a:spcPts val="0"/>
              </a:spcAft>
              <a:buNone/>
            </a:pPr>
            <a:r>
              <a:rPr lang="en" sz="1100">
                <a:latin typeface="Calibri"/>
                <a:ea typeface="Calibri"/>
                <a:cs typeface="Calibri"/>
                <a:sym typeface="Calibri"/>
              </a:rPr>
              <a:t>*https://www.manrs.org/2019/02/routing-security-getting-better-but-no-reason-to-rest/</a:t>
            </a:r>
            <a:endParaRPr sz="1100">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27"/>
          <p:cNvSpPr txBox="1">
            <a:spLocks noGrp="1"/>
          </p:cNvSpPr>
          <p:nvPr>
            <p:ph type="title"/>
          </p:nvPr>
        </p:nvSpPr>
        <p:spPr>
          <a:xfrm>
            <a:off x="471488" y="205383"/>
            <a:ext cx="5915100" cy="7458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Route / Prefix Hijacking</a:t>
            </a:r>
            <a:endParaRPr/>
          </a:p>
        </p:txBody>
      </p:sp>
      <p:sp>
        <p:nvSpPr>
          <p:cNvPr id="219" name="Google Shape;219;p27"/>
          <p:cNvSpPr txBox="1">
            <a:spLocks noGrp="1"/>
          </p:cNvSpPr>
          <p:nvPr>
            <p:ph type="body" idx="1"/>
          </p:nvPr>
        </p:nvSpPr>
        <p:spPr>
          <a:xfrm>
            <a:off x="471505" y="1026925"/>
            <a:ext cx="8304600" cy="2248200"/>
          </a:xfrm>
          <a:prstGeom prst="rect">
            <a:avLst/>
          </a:prstGeom>
        </p:spPr>
        <p:txBody>
          <a:bodyPr spcFirstLastPara="1" wrap="square" lIns="68575" tIns="34275" rIns="68575" bIns="34275" anchor="t" anchorCtr="0">
            <a:noAutofit/>
          </a:bodyPr>
          <a:lstStyle/>
          <a:p>
            <a:pPr marL="342900" lvl="0" indent="-298450" algn="l" rtl="0">
              <a:spcBef>
                <a:spcPts val="800"/>
              </a:spcBef>
              <a:spcAft>
                <a:spcPts val="0"/>
              </a:spcAft>
              <a:buSzPts val="2100"/>
              <a:buChar char="●"/>
            </a:pPr>
            <a:r>
              <a:rPr lang="en" sz="2800"/>
              <a:t>When a network advertises/originates a route that belongs to another network (without permission)</a:t>
            </a:r>
            <a:endParaRPr sz="2800"/>
          </a:p>
          <a:p>
            <a:pPr marL="342900" lvl="0" indent="-298450" algn="l" rtl="0">
              <a:spcBef>
                <a:spcPts val="0"/>
              </a:spcBef>
              <a:spcAft>
                <a:spcPts val="0"/>
              </a:spcAft>
              <a:buSzPts val="2100"/>
              <a:buChar char="●"/>
            </a:pPr>
            <a:r>
              <a:rPr lang="en" sz="2800"/>
              <a:t>Not always malicious can easily be caused by misconfiguration</a:t>
            </a:r>
            <a:endParaRPr sz="2800"/>
          </a:p>
          <a:p>
            <a:pPr marL="0" lvl="0" indent="0" algn="l" rtl="0">
              <a:spcBef>
                <a:spcPts val="800"/>
              </a:spcBef>
              <a:spcAft>
                <a:spcPts val="0"/>
              </a:spcAft>
              <a:buNone/>
            </a:pPr>
            <a:endParaRPr sz="2800"/>
          </a:p>
        </p:txBody>
      </p:sp>
      <p:sp>
        <p:nvSpPr>
          <p:cNvPr id="220" name="Google Shape;220;p27"/>
          <p:cNvSpPr txBox="1">
            <a:spLocks noGrp="1"/>
          </p:cNvSpPr>
          <p:nvPr>
            <p:ph type="sldNum" idx="12"/>
          </p:nvPr>
        </p:nvSpPr>
        <p:spPr>
          <a:xfrm>
            <a:off x="4843463" y="3575447"/>
            <a:ext cx="1543200" cy="205500"/>
          </a:xfrm>
          <a:prstGeom prst="rect">
            <a:avLst/>
          </a:prstGeom>
        </p:spPr>
        <p:txBody>
          <a:bodyPr spcFirstLastPara="1" wrap="square" lIns="68575" tIns="34275" rIns="68575" bIns="3427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en"/>
              <a:t>4</a:t>
            </a:fld>
            <a:endParaRPr/>
          </a:p>
        </p:txBody>
      </p:sp>
      <p:sp>
        <p:nvSpPr>
          <p:cNvPr id="221" name="Google Shape;221;p27"/>
          <p:cNvSpPr txBox="1"/>
          <p:nvPr/>
        </p:nvSpPr>
        <p:spPr>
          <a:xfrm>
            <a:off x="628650" y="4630013"/>
            <a:ext cx="5013000" cy="307800"/>
          </a:xfrm>
          <a:prstGeom prst="rect">
            <a:avLst/>
          </a:prstGeom>
          <a:noFill/>
          <a:ln>
            <a:noFill/>
          </a:ln>
        </p:spPr>
        <p:txBody>
          <a:bodyPr spcFirstLastPara="1" wrap="square" lIns="68575" tIns="68575" rIns="68575" bIns="68575" anchor="t" anchorCtr="0">
            <a:spAutoFit/>
          </a:bodyPr>
          <a:lstStyle/>
          <a:p>
            <a:pPr marL="0" lvl="0" indent="0" algn="l" rtl="0">
              <a:spcBef>
                <a:spcPts val="0"/>
              </a:spcBef>
              <a:spcAft>
                <a:spcPts val="0"/>
              </a:spcAft>
              <a:buNone/>
            </a:pPr>
            <a:r>
              <a:rPr lang="en" sz="1100">
                <a:latin typeface="Calibri"/>
                <a:ea typeface="Calibri"/>
                <a:cs typeface="Calibri"/>
                <a:sym typeface="Calibri"/>
              </a:rPr>
              <a:t>https://www.manrs.org/2020/09/what-is-bgp-prefix-hijacking-part-1/</a:t>
            </a:r>
            <a:endParaRPr sz="1100">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28"/>
          <p:cNvSpPr txBox="1">
            <a:spLocks noGrp="1"/>
          </p:cNvSpPr>
          <p:nvPr>
            <p:ph type="title"/>
          </p:nvPr>
        </p:nvSpPr>
        <p:spPr>
          <a:xfrm>
            <a:off x="628650" y="73669"/>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Route / Prefix Hijacking - How it works </a:t>
            </a:r>
            <a:endParaRPr/>
          </a:p>
        </p:txBody>
      </p:sp>
      <p:sp>
        <p:nvSpPr>
          <p:cNvPr id="228" name="Google Shape;228;p28"/>
          <p:cNvSpPr txBox="1">
            <a:spLocks noGrp="1"/>
          </p:cNvSpPr>
          <p:nvPr>
            <p:ph type="body" idx="1"/>
          </p:nvPr>
        </p:nvSpPr>
        <p:spPr>
          <a:xfrm>
            <a:off x="471488" y="1026914"/>
            <a:ext cx="5915100" cy="2248200"/>
          </a:xfrm>
          <a:prstGeom prst="rect">
            <a:avLst/>
          </a:prstGeom>
        </p:spPr>
        <p:txBody>
          <a:bodyPr spcFirstLastPara="1" wrap="square" lIns="68575" tIns="34275" rIns="68575" bIns="34275" anchor="t" anchorCtr="0">
            <a:noAutofit/>
          </a:bodyPr>
          <a:lstStyle/>
          <a:p>
            <a:pPr marL="342900" lvl="0" indent="-254000" algn="l" rtl="0">
              <a:spcBef>
                <a:spcPts val="800"/>
              </a:spcBef>
              <a:spcAft>
                <a:spcPts val="0"/>
              </a:spcAft>
              <a:buSzPts val="1400"/>
              <a:buChar char="●"/>
            </a:pPr>
            <a:r>
              <a:rPr lang="en"/>
              <a:t>AS Path length</a:t>
            </a:r>
            <a:endParaRPr/>
          </a:p>
        </p:txBody>
      </p:sp>
      <p:sp>
        <p:nvSpPr>
          <p:cNvPr id="229" name="Google Shape;229;p28"/>
          <p:cNvSpPr txBox="1">
            <a:spLocks noGrp="1"/>
          </p:cNvSpPr>
          <p:nvPr>
            <p:ph type="sldNum" idx="12"/>
          </p:nvPr>
        </p:nvSpPr>
        <p:spPr>
          <a:xfrm>
            <a:off x="4843463" y="3575447"/>
            <a:ext cx="1543200" cy="205500"/>
          </a:xfrm>
          <a:prstGeom prst="rect">
            <a:avLst/>
          </a:prstGeom>
        </p:spPr>
        <p:txBody>
          <a:bodyPr spcFirstLastPara="1" wrap="square" lIns="68575" tIns="34275" rIns="68575" bIns="3427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en"/>
              <a:t>5</a:t>
            </a:fld>
            <a:endParaRPr/>
          </a:p>
        </p:txBody>
      </p:sp>
      <p:pic>
        <p:nvPicPr>
          <p:cNvPr id="230" name="Google Shape;230;p28"/>
          <p:cNvPicPr preferRelativeResize="0"/>
          <p:nvPr/>
        </p:nvPicPr>
        <p:blipFill>
          <a:blip r:embed="rId3">
            <a:alphaModFix/>
          </a:blip>
          <a:stretch>
            <a:fillRect/>
          </a:stretch>
        </p:blipFill>
        <p:spPr>
          <a:xfrm>
            <a:off x="3315862" y="919988"/>
            <a:ext cx="5793019" cy="3671456"/>
          </a:xfrm>
          <a:prstGeom prst="rect">
            <a:avLst/>
          </a:prstGeom>
          <a:noFill/>
          <a:ln>
            <a:noFill/>
          </a:ln>
        </p:spPr>
      </p:pic>
      <p:sp>
        <p:nvSpPr>
          <p:cNvPr id="231" name="Google Shape;231;p28"/>
          <p:cNvSpPr txBox="1"/>
          <p:nvPr/>
        </p:nvSpPr>
        <p:spPr>
          <a:xfrm>
            <a:off x="208875" y="4754100"/>
            <a:ext cx="5013000" cy="307800"/>
          </a:xfrm>
          <a:prstGeom prst="rect">
            <a:avLst/>
          </a:prstGeom>
          <a:noFill/>
          <a:ln>
            <a:noFill/>
          </a:ln>
        </p:spPr>
        <p:txBody>
          <a:bodyPr spcFirstLastPara="1" wrap="square" lIns="68575" tIns="68575" rIns="68575" bIns="68575" anchor="t" anchorCtr="0">
            <a:spAutoFit/>
          </a:bodyPr>
          <a:lstStyle/>
          <a:p>
            <a:pPr marL="0" lvl="0" indent="0" algn="l" rtl="0">
              <a:spcBef>
                <a:spcPts val="0"/>
              </a:spcBef>
              <a:spcAft>
                <a:spcPts val="0"/>
              </a:spcAft>
              <a:buClr>
                <a:schemeClr val="dk1"/>
              </a:buClr>
              <a:buSzPts val="800"/>
              <a:buFont typeface="Arial"/>
              <a:buNone/>
            </a:pPr>
            <a:r>
              <a:rPr lang="en" sz="1100">
                <a:solidFill>
                  <a:schemeClr val="dk1"/>
                </a:solidFill>
                <a:latin typeface="Calibri"/>
                <a:ea typeface="Calibri"/>
                <a:cs typeface="Calibri"/>
                <a:sym typeface="Calibri"/>
              </a:rPr>
              <a:t>https://www.manrs.org/2020/09/what-is-bgp-prefix-hijacking-part-1/</a:t>
            </a:r>
            <a:endParaRPr sz="1100">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29"/>
          <p:cNvSpPr txBox="1">
            <a:spLocks noGrp="1"/>
          </p:cNvSpPr>
          <p:nvPr>
            <p:ph type="title"/>
          </p:nvPr>
        </p:nvSpPr>
        <p:spPr>
          <a:xfrm>
            <a:off x="471488" y="205383"/>
            <a:ext cx="5915100" cy="7458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Example: Youtube and Pakistan Telecom</a:t>
            </a:r>
            <a:endParaRPr/>
          </a:p>
        </p:txBody>
      </p:sp>
      <p:sp>
        <p:nvSpPr>
          <p:cNvPr id="238" name="Google Shape;238;p29"/>
          <p:cNvSpPr txBox="1">
            <a:spLocks noGrp="1"/>
          </p:cNvSpPr>
          <p:nvPr>
            <p:ph type="body" idx="1"/>
          </p:nvPr>
        </p:nvSpPr>
        <p:spPr>
          <a:xfrm>
            <a:off x="471488" y="1026914"/>
            <a:ext cx="5915100" cy="2248200"/>
          </a:xfrm>
          <a:prstGeom prst="rect">
            <a:avLst/>
          </a:prstGeom>
        </p:spPr>
        <p:txBody>
          <a:bodyPr spcFirstLastPara="1" wrap="square" lIns="68575" tIns="34275" rIns="68575" bIns="34275" anchor="t" anchorCtr="0">
            <a:noAutofit/>
          </a:bodyPr>
          <a:lstStyle/>
          <a:p>
            <a:pPr marL="342900" lvl="0" indent="-292100" algn="l" rtl="0">
              <a:spcBef>
                <a:spcPts val="800"/>
              </a:spcBef>
              <a:spcAft>
                <a:spcPts val="0"/>
              </a:spcAft>
              <a:buSzPts val="2000"/>
              <a:buChar char="●"/>
            </a:pPr>
            <a:r>
              <a:rPr lang="en" sz="2000"/>
              <a:t>Before, during and after Sunday, 24 February 2008: AS36561 (YouTube) announces 208.65.152.0/22.</a:t>
            </a:r>
            <a:endParaRPr sz="2000"/>
          </a:p>
          <a:p>
            <a:pPr marL="342900" lvl="0" indent="-292100" algn="l" rtl="0">
              <a:spcBef>
                <a:spcPts val="0"/>
              </a:spcBef>
              <a:spcAft>
                <a:spcPts val="0"/>
              </a:spcAft>
              <a:buSzPts val="2000"/>
              <a:buChar char="●"/>
            </a:pPr>
            <a:r>
              <a:rPr lang="en" sz="2000"/>
              <a:t>Sunday, 24 February 2008, 18:47 (UTC): AS17557 (Pakistan Telecom) starts announcing 208.65.153.0/24. AS3491 (PCCW Global) propagates the announcement. Routers around the world receive the announcement, and YouTube traffic is redirected to Pakistan.</a:t>
            </a:r>
            <a:endParaRPr sz="2000"/>
          </a:p>
          <a:p>
            <a:pPr marL="342900" lvl="0" indent="-292100" algn="l" rtl="0">
              <a:spcBef>
                <a:spcPts val="0"/>
              </a:spcBef>
              <a:spcAft>
                <a:spcPts val="0"/>
              </a:spcAft>
              <a:buSzPts val="2000"/>
              <a:buChar char="●"/>
            </a:pPr>
            <a:r>
              <a:rPr lang="en" sz="2000"/>
              <a:t>Sunday, 24 February 2008, 20:07 (UTC): YouTube changes to announcing two /24s. Some traffic starts going back to YouTube.</a:t>
            </a:r>
            <a:endParaRPr sz="2000"/>
          </a:p>
        </p:txBody>
      </p:sp>
      <p:sp>
        <p:nvSpPr>
          <p:cNvPr id="239" name="Google Shape;239;p29"/>
          <p:cNvSpPr txBox="1">
            <a:spLocks noGrp="1"/>
          </p:cNvSpPr>
          <p:nvPr>
            <p:ph type="sldNum" idx="12"/>
          </p:nvPr>
        </p:nvSpPr>
        <p:spPr>
          <a:xfrm>
            <a:off x="4843463" y="3575447"/>
            <a:ext cx="1543200" cy="205500"/>
          </a:xfrm>
          <a:prstGeom prst="rect">
            <a:avLst/>
          </a:prstGeom>
        </p:spPr>
        <p:txBody>
          <a:bodyPr spcFirstLastPara="1" wrap="square" lIns="68575" tIns="34275" rIns="68575" bIns="3427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en"/>
              <a:t>6</a:t>
            </a:fld>
            <a:endParaRPr/>
          </a:p>
        </p:txBody>
      </p:sp>
      <p:sp>
        <p:nvSpPr>
          <p:cNvPr id="240" name="Google Shape;240;p29"/>
          <p:cNvSpPr txBox="1"/>
          <p:nvPr/>
        </p:nvSpPr>
        <p:spPr>
          <a:xfrm>
            <a:off x="628650" y="4716619"/>
            <a:ext cx="5013000" cy="477300"/>
          </a:xfrm>
          <a:prstGeom prst="rect">
            <a:avLst/>
          </a:prstGeom>
          <a:noFill/>
          <a:ln>
            <a:noFill/>
          </a:ln>
        </p:spPr>
        <p:txBody>
          <a:bodyPr spcFirstLastPara="1" wrap="square" lIns="68575" tIns="68575" rIns="68575" bIns="68575" anchor="t" anchorCtr="0">
            <a:spAutoFit/>
          </a:bodyPr>
          <a:lstStyle/>
          <a:p>
            <a:pPr marL="0" lvl="0" indent="0" algn="l" rtl="0">
              <a:spcBef>
                <a:spcPts val="0"/>
              </a:spcBef>
              <a:spcAft>
                <a:spcPts val="0"/>
              </a:spcAft>
              <a:buNone/>
            </a:pPr>
            <a:r>
              <a:rPr lang="en" sz="1100">
                <a:latin typeface="Calibri"/>
                <a:ea typeface="Calibri"/>
                <a:cs typeface="Calibri"/>
                <a:sym typeface="Calibri"/>
              </a:rPr>
              <a:t>https://www.cnet.com/culture/how-pakistan-knocked-youtube-offline-and-how-to-make-sure-it-never-happens-again/</a:t>
            </a:r>
            <a:endParaRPr sz="1100">
              <a:latin typeface="Calibri"/>
              <a:ea typeface="Calibri"/>
              <a:cs typeface="Calibri"/>
              <a:sym typeface="Calibri"/>
            </a:endParaRPr>
          </a:p>
        </p:txBody>
      </p:sp>
      <p:sp>
        <p:nvSpPr>
          <p:cNvPr id="241" name="Google Shape;241;p29"/>
          <p:cNvSpPr txBox="1"/>
          <p:nvPr/>
        </p:nvSpPr>
        <p:spPr>
          <a:xfrm>
            <a:off x="628650" y="4366669"/>
            <a:ext cx="5013000" cy="477300"/>
          </a:xfrm>
          <a:prstGeom prst="rect">
            <a:avLst/>
          </a:prstGeom>
          <a:noFill/>
          <a:ln>
            <a:noFill/>
          </a:ln>
        </p:spPr>
        <p:txBody>
          <a:bodyPr spcFirstLastPara="1" wrap="square" lIns="68575" tIns="68575" rIns="68575" bIns="68575" anchor="t" anchorCtr="0">
            <a:spAutoFit/>
          </a:bodyPr>
          <a:lstStyle/>
          <a:p>
            <a:pPr marL="0" lvl="0" indent="0" algn="l" rtl="0">
              <a:spcBef>
                <a:spcPts val="0"/>
              </a:spcBef>
              <a:spcAft>
                <a:spcPts val="0"/>
              </a:spcAft>
              <a:buNone/>
            </a:pPr>
            <a:r>
              <a:rPr lang="en" sz="1100">
                <a:latin typeface="Calibri"/>
                <a:ea typeface="Calibri"/>
                <a:cs typeface="Calibri"/>
                <a:sym typeface="Calibri"/>
              </a:rPr>
              <a:t>https://www.ripe.net/publications/news/industry-developments/youtube-hijacking-a-ripe-ncc-ris-case-study</a:t>
            </a:r>
            <a:endParaRPr sz="1100">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30"/>
          <p:cNvSpPr txBox="1">
            <a:spLocks noGrp="1"/>
          </p:cNvSpPr>
          <p:nvPr>
            <p:ph type="title"/>
          </p:nvPr>
        </p:nvSpPr>
        <p:spPr>
          <a:xfrm>
            <a:off x="471488" y="205383"/>
            <a:ext cx="5915100" cy="7458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Clr>
                <a:schemeClr val="dk1"/>
              </a:buClr>
              <a:buSzPts val="800"/>
              <a:buFont typeface="Arial"/>
              <a:buNone/>
            </a:pPr>
            <a:r>
              <a:rPr lang="en"/>
              <a:t>Example: Youtube and Pakistan Telecom 2</a:t>
            </a:r>
            <a:endParaRPr/>
          </a:p>
        </p:txBody>
      </p:sp>
      <p:sp>
        <p:nvSpPr>
          <p:cNvPr id="248" name="Google Shape;248;p30"/>
          <p:cNvSpPr txBox="1">
            <a:spLocks noGrp="1"/>
          </p:cNvSpPr>
          <p:nvPr>
            <p:ph type="body" idx="1"/>
          </p:nvPr>
        </p:nvSpPr>
        <p:spPr>
          <a:xfrm>
            <a:off x="315338" y="1026956"/>
            <a:ext cx="7886700" cy="3417900"/>
          </a:xfrm>
          <a:prstGeom prst="rect">
            <a:avLst/>
          </a:prstGeom>
        </p:spPr>
        <p:txBody>
          <a:bodyPr spcFirstLastPara="1" wrap="square" lIns="68575" tIns="34275" rIns="68575" bIns="34275" anchor="t" anchorCtr="0">
            <a:noAutofit/>
          </a:bodyPr>
          <a:lstStyle/>
          <a:p>
            <a:pPr marL="342900" lvl="0" indent="-292100" algn="l" rtl="0">
              <a:spcBef>
                <a:spcPts val="800"/>
              </a:spcBef>
              <a:spcAft>
                <a:spcPts val="0"/>
              </a:spcAft>
              <a:buSzPts val="2000"/>
              <a:buChar char="●"/>
            </a:pPr>
            <a:r>
              <a:rPr lang="en" sz="2000"/>
              <a:t>Sunday, 24 February 2008, 20:18 (UTC): AS36561 (YouTube) starts announcing 208.65.153.128/25 and 208.65.153.0/25. Because of the longest prefix match rule, every router that receives these announcements will send the traffic to YouTube.</a:t>
            </a:r>
            <a:endParaRPr sz="2000"/>
          </a:p>
          <a:p>
            <a:pPr marL="342900" lvl="0" indent="-292100" algn="l" rtl="0">
              <a:spcBef>
                <a:spcPts val="0"/>
              </a:spcBef>
              <a:spcAft>
                <a:spcPts val="0"/>
              </a:spcAft>
              <a:buSzPts val="2000"/>
              <a:buChar char="●"/>
            </a:pPr>
            <a:r>
              <a:rPr lang="en" sz="2000"/>
              <a:t>Sunday, 24 February 2008, 20:51 (UTC): All prefix announcements originated by AS17557 (Pakistan Telecom) via AS3491 (PCCW Global), are prepended by another 17557. The longer AS path means that more routers prefer the announcement originated by YouTube.</a:t>
            </a:r>
            <a:endParaRPr sz="2000"/>
          </a:p>
          <a:p>
            <a:pPr marL="342900" lvl="0" indent="-292100" algn="l" rtl="0">
              <a:spcBef>
                <a:spcPts val="0"/>
              </a:spcBef>
              <a:spcAft>
                <a:spcPts val="0"/>
              </a:spcAft>
              <a:buSzPts val="2000"/>
              <a:buChar char="●"/>
            </a:pPr>
            <a:r>
              <a:rPr lang="en" sz="2000"/>
              <a:t>Sunday, 24 February 2008, 21:01 (UTC): AS3491 (PCCW Global) withdraws all prefixes originated by AS17557 (Pakistan Telecom), thus stopping the hijack of 208.65.153.0/24. </a:t>
            </a:r>
            <a:endParaRPr sz="2000"/>
          </a:p>
        </p:txBody>
      </p:sp>
      <p:sp>
        <p:nvSpPr>
          <p:cNvPr id="249" name="Google Shape;249;p30"/>
          <p:cNvSpPr txBox="1">
            <a:spLocks noGrp="1"/>
          </p:cNvSpPr>
          <p:nvPr>
            <p:ph type="sldNum" idx="12"/>
          </p:nvPr>
        </p:nvSpPr>
        <p:spPr>
          <a:xfrm>
            <a:off x="4843463" y="3575447"/>
            <a:ext cx="1543200" cy="205500"/>
          </a:xfrm>
          <a:prstGeom prst="rect">
            <a:avLst/>
          </a:prstGeom>
        </p:spPr>
        <p:txBody>
          <a:bodyPr spcFirstLastPara="1" wrap="square" lIns="68575" tIns="34275" rIns="68575" bIns="3427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en"/>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31"/>
          <p:cNvSpPr txBox="1">
            <a:spLocks noGrp="1"/>
          </p:cNvSpPr>
          <p:nvPr>
            <p:ph type="title"/>
          </p:nvPr>
        </p:nvSpPr>
        <p:spPr>
          <a:xfrm>
            <a:off x="471488" y="205383"/>
            <a:ext cx="5915100" cy="7458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Other Hijacking examples</a:t>
            </a:r>
            <a:endParaRPr/>
          </a:p>
        </p:txBody>
      </p:sp>
      <p:sp>
        <p:nvSpPr>
          <p:cNvPr id="256" name="Google Shape;256;p31"/>
          <p:cNvSpPr txBox="1">
            <a:spLocks noGrp="1"/>
          </p:cNvSpPr>
          <p:nvPr>
            <p:ph type="body" idx="1"/>
          </p:nvPr>
        </p:nvSpPr>
        <p:spPr>
          <a:xfrm>
            <a:off x="471488" y="1026914"/>
            <a:ext cx="5915100" cy="2248200"/>
          </a:xfrm>
          <a:prstGeom prst="rect">
            <a:avLst/>
          </a:prstGeom>
        </p:spPr>
        <p:txBody>
          <a:bodyPr spcFirstLastPara="1" wrap="square" lIns="68575" tIns="34275" rIns="68575" bIns="34275" anchor="t" anchorCtr="0">
            <a:noAutofit/>
          </a:bodyPr>
          <a:lstStyle/>
          <a:p>
            <a:pPr marL="342900" lvl="0" indent="-254000" algn="l" rtl="0">
              <a:spcBef>
                <a:spcPts val="800"/>
              </a:spcBef>
              <a:spcAft>
                <a:spcPts val="0"/>
              </a:spcAft>
              <a:buSzPts val="1400"/>
              <a:buChar char="●"/>
            </a:pPr>
            <a:r>
              <a:rPr lang="en"/>
              <a:t>2018: Amazon DNS routes hijacked and redirected to malicious DNS server: </a:t>
            </a:r>
            <a:r>
              <a:rPr lang="en" u="sng">
                <a:solidFill>
                  <a:schemeClr val="hlink"/>
                </a:solidFill>
                <a:hlinkClick r:id="rId3"/>
              </a:rPr>
              <a:t>https://www.internetsociety.org/blog/2018/04/amazons-route-53-bgp-hijack/</a:t>
            </a:r>
            <a:r>
              <a:rPr lang="en"/>
              <a:t> </a:t>
            </a:r>
            <a:endParaRPr/>
          </a:p>
          <a:p>
            <a:pPr marL="342900" lvl="0" indent="-254000" algn="l" rtl="0">
              <a:spcBef>
                <a:spcPts val="0"/>
              </a:spcBef>
              <a:spcAft>
                <a:spcPts val="0"/>
              </a:spcAft>
              <a:buSzPts val="1400"/>
              <a:buChar char="●"/>
            </a:pPr>
            <a:r>
              <a:rPr lang="en"/>
              <a:t>2020: Rostelecom hijacks internet traffic for Google, AWS, Cloudflare, and others: </a:t>
            </a:r>
            <a:r>
              <a:rPr lang="en" u="sng">
                <a:solidFill>
                  <a:schemeClr val="hlink"/>
                </a:solidFill>
                <a:hlinkClick r:id="rId4"/>
              </a:rPr>
              <a:t>https://www.zdnet.com/article/russian-telco-hijacks-internet-traffic-for-google-aws-cloudflare-and-others/</a:t>
            </a:r>
            <a:r>
              <a:rPr lang="en"/>
              <a:t> </a:t>
            </a:r>
            <a:endParaRPr/>
          </a:p>
          <a:p>
            <a:pPr marL="0" lvl="0" indent="0" algn="l" rtl="0">
              <a:spcBef>
                <a:spcPts val="800"/>
              </a:spcBef>
              <a:spcAft>
                <a:spcPts val="0"/>
              </a:spcAft>
              <a:buNone/>
            </a:pPr>
            <a:endParaRPr/>
          </a:p>
        </p:txBody>
      </p:sp>
      <p:sp>
        <p:nvSpPr>
          <p:cNvPr id="257" name="Google Shape;257;p31"/>
          <p:cNvSpPr txBox="1">
            <a:spLocks noGrp="1"/>
          </p:cNvSpPr>
          <p:nvPr>
            <p:ph type="sldNum" idx="12"/>
          </p:nvPr>
        </p:nvSpPr>
        <p:spPr>
          <a:xfrm>
            <a:off x="4843463" y="3575447"/>
            <a:ext cx="1543200" cy="205500"/>
          </a:xfrm>
          <a:prstGeom prst="rect">
            <a:avLst/>
          </a:prstGeom>
        </p:spPr>
        <p:txBody>
          <a:bodyPr spcFirstLastPara="1" wrap="square" lIns="68575" tIns="34275" rIns="68575" bIns="3427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en"/>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32"/>
          <p:cNvSpPr txBox="1">
            <a:spLocks noGrp="1"/>
          </p:cNvSpPr>
          <p:nvPr>
            <p:ph type="title"/>
          </p:nvPr>
        </p:nvSpPr>
        <p:spPr>
          <a:xfrm>
            <a:off x="471504" y="205375"/>
            <a:ext cx="7952400" cy="7458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Resource Public Key Infrastructure (RPKI) to the rescue (maybe?)</a:t>
            </a:r>
            <a:endParaRPr/>
          </a:p>
        </p:txBody>
      </p:sp>
      <p:sp>
        <p:nvSpPr>
          <p:cNvPr id="264" name="Google Shape;264;p32"/>
          <p:cNvSpPr txBox="1">
            <a:spLocks noGrp="1"/>
          </p:cNvSpPr>
          <p:nvPr>
            <p:ph type="body" idx="1"/>
          </p:nvPr>
        </p:nvSpPr>
        <p:spPr>
          <a:xfrm>
            <a:off x="664725" y="1405294"/>
            <a:ext cx="7886700" cy="2997600"/>
          </a:xfrm>
          <a:prstGeom prst="rect">
            <a:avLst/>
          </a:prstGeom>
        </p:spPr>
        <p:txBody>
          <a:bodyPr spcFirstLastPara="1" wrap="square" lIns="68575" tIns="34275" rIns="68575" bIns="34275" anchor="t" anchorCtr="0">
            <a:noAutofit/>
          </a:bodyPr>
          <a:lstStyle/>
          <a:p>
            <a:pPr marL="342900" lvl="0" indent="-254000" algn="l" rtl="0">
              <a:spcBef>
                <a:spcPts val="800"/>
              </a:spcBef>
              <a:spcAft>
                <a:spcPts val="0"/>
              </a:spcAft>
              <a:buSzPts val="1400"/>
              <a:buChar char="●"/>
            </a:pPr>
            <a:r>
              <a:rPr lang="en"/>
              <a:t>Regional Internet Registries (RIR’s) certifies owners of AS numbers and IP addresses.</a:t>
            </a:r>
            <a:endParaRPr/>
          </a:p>
          <a:p>
            <a:pPr marL="342900" lvl="0" indent="-254000" algn="l" rtl="0">
              <a:spcBef>
                <a:spcPts val="0"/>
              </a:spcBef>
              <a:spcAft>
                <a:spcPts val="0"/>
              </a:spcAft>
              <a:buSzPts val="1400"/>
              <a:buChar char="●"/>
            </a:pPr>
            <a:r>
              <a:rPr lang="en"/>
              <a:t>They also certify route announcements</a:t>
            </a:r>
            <a:endParaRPr/>
          </a:p>
          <a:p>
            <a:pPr marL="685800" lvl="1" indent="-254000" algn="l" rtl="0">
              <a:spcBef>
                <a:spcPts val="0"/>
              </a:spcBef>
              <a:spcAft>
                <a:spcPts val="0"/>
              </a:spcAft>
              <a:buSzPts val="1400"/>
              <a:buChar char="○"/>
            </a:pPr>
            <a:r>
              <a:rPr lang="en"/>
              <a:t>Route Origin Authorization (ROAs) show that you are authorized to advertise the IP addresses </a:t>
            </a:r>
            <a:endParaRPr/>
          </a:p>
          <a:p>
            <a:pPr marL="342900" lvl="0" indent="-254000" algn="l" rtl="0">
              <a:spcBef>
                <a:spcPts val="0"/>
              </a:spcBef>
              <a:spcAft>
                <a:spcPts val="0"/>
              </a:spcAft>
              <a:buSzPts val="1400"/>
              <a:buChar char="●"/>
            </a:pPr>
            <a:r>
              <a:rPr lang="en"/>
              <a:t>Allows you to verify addresses advertised to your router are authorized to be advertised by that entity</a:t>
            </a:r>
            <a:endParaRPr/>
          </a:p>
          <a:p>
            <a:pPr marL="342900" lvl="0" indent="-254000" algn="l" rtl="0">
              <a:spcBef>
                <a:spcPts val="0"/>
              </a:spcBef>
              <a:spcAft>
                <a:spcPts val="0"/>
              </a:spcAft>
              <a:buSzPts val="1400"/>
              <a:buChar char="●"/>
            </a:pPr>
            <a:r>
              <a:rPr lang="en"/>
              <a:t>Router can set the route as Valid, Invalid, or unknown</a:t>
            </a:r>
            <a:endParaRPr/>
          </a:p>
          <a:p>
            <a:pPr marL="342900" lvl="0" indent="-254000" algn="l" rtl="0">
              <a:spcBef>
                <a:spcPts val="0"/>
              </a:spcBef>
              <a:spcAft>
                <a:spcPts val="0"/>
              </a:spcAft>
              <a:buSzPts val="1400"/>
              <a:buChar char="●"/>
            </a:pPr>
            <a:r>
              <a:rPr lang="en"/>
              <a:t>Create route policy depending on those results</a:t>
            </a:r>
            <a:endParaRPr/>
          </a:p>
          <a:p>
            <a:pPr marL="342900" lvl="0" indent="-254000" algn="l" rtl="0">
              <a:spcBef>
                <a:spcPts val="0"/>
              </a:spcBef>
              <a:spcAft>
                <a:spcPts val="0"/>
              </a:spcAft>
              <a:buSzPts val="1400"/>
              <a:buChar char="●"/>
            </a:pPr>
            <a:r>
              <a:rPr lang="en"/>
              <a:t>Allows reject on wrong AS, wrong prefix, or too specific advertisement</a:t>
            </a:r>
            <a:endParaRPr/>
          </a:p>
        </p:txBody>
      </p:sp>
      <p:sp>
        <p:nvSpPr>
          <p:cNvPr id="265" name="Google Shape;265;p32"/>
          <p:cNvSpPr txBox="1">
            <a:spLocks noGrp="1"/>
          </p:cNvSpPr>
          <p:nvPr>
            <p:ph type="sldNum" idx="12"/>
          </p:nvPr>
        </p:nvSpPr>
        <p:spPr>
          <a:xfrm>
            <a:off x="4843463" y="3575447"/>
            <a:ext cx="1543200" cy="205500"/>
          </a:xfrm>
          <a:prstGeom prst="rect">
            <a:avLst/>
          </a:prstGeom>
        </p:spPr>
        <p:txBody>
          <a:bodyPr spcFirstLastPara="1" wrap="square" lIns="68575" tIns="34275" rIns="68575" bIns="3427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en"/>
              <a:t>9</a:t>
            </a:fld>
            <a:endParaRPr/>
          </a:p>
        </p:txBody>
      </p:sp>
      <p:sp>
        <p:nvSpPr>
          <p:cNvPr id="266" name="Google Shape;266;p32"/>
          <p:cNvSpPr txBox="1"/>
          <p:nvPr/>
        </p:nvSpPr>
        <p:spPr>
          <a:xfrm>
            <a:off x="126244" y="4843350"/>
            <a:ext cx="5194200" cy="307800"/>
          </a:xfrm>
          <a:prstGeom prst="rect">
            <a:avLst/>
          </a:prstGeom>
          <a:noFill/>
          <a:ln>
            <a:noFill/>
          </a:ln>
        </p:spPr>
        <p:txBody>
          <a:bodyPr spcFirstLastPara="1" wrap="square" lIns="68575" tIns="68575" rIns="68575" bIns="68575" anchor="t" anchorCtr="0">
            <a:spAutoFit/>
          </a:bodyPr>
          <a:lstStyle/>
          <a:p>
            <a:pPr marL="0" lvl="0" indent="0" algn="l" rtl="0">
              <a:spcBef>
                <a:spcPts val="0"/>
              </a:spcBef>
              <a:spcAft>
                <a:spcPts val="0"/>
              </a:spcAft>
              <a:buNone/>
            </a:pPr>
            <a:r>
              <a:rPr lang="en" sz="1100">
                <a:latin typeface="Calibri"/>
                <a:ea typeface="Calibri"/>
                <a:cs typeface="Calibri"/>
                <a:sym typeface="Calibri"/>
              </a:rPr>
              <a:t>https://www.noction.com/blog/rpki-overview</a:t>
            </a:r>
            <a:endParaRPr sz="110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2023</Words>
  <Application>Microsoft Macintosh PowerPoint</Application>
  <PresentationFormat>On-screen Show (16:9)</PresentationFormat>
  <Paragraphs>239</Paragraphs>
  <Slides>28</Slides>
  <Notes>28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Calibri</vt:lpstr>
      <vt:lpstr>Office Theme</vt:lpstr>
      <vt:lpstr>PowerPoint Presentation</vt:lpstr>
      <vt:lpstr>BGP is an OLD protocol</vt:lpstr>
      <vt:lpstr>Hijacking, Leaking, and spoofing…</vt:lpstr>
      <vt:lpstr>Route / Prefix Hijacking</vt:lpstr>
      <vt:lpstr>Route / Prefix Hijacking - How it works </vt:lpstr>
      <vt:lpstr>Example: Youtube and Pakistan Telecom</vt:lpstr>
      <vt:lpstr>Example: Youtube and Pakistan Telecom 2</vt:lpstr>
      <vt:lpstr>Other Hijacking examples</vt:lpstr>
      <vt:lpstr>Resource Public Key Infrastructure (RPKI) to the rescue (maybe?)</vt:lpstr>
      <vt:lpstr>Route Leak</vt:lpstr>
      <vt:lpstr>Simple Campus/Institution Route Leak Example</vt:lpstr>
      <vt:lpstr>Route Leak Example </vt:lpstr>
      <vt:lpstr>Route Policy to fix Leaks - Overview</vt:lpstr>
      <vt:lpstr>Route Policy to fix Leaks - Inbound</vt:lpstr>
      <vt:lpstr>Route Policy to fix Leaks - Outbound</vt:lpstr>
      <vt:lpstr>IP Spoofing</vt:lpstr>
      <vt:lpstr>Source Address Validation and IP Spoofing</vt:lpstr>
      <vt:lpstr>BGPSec</vt:lpstr>
      <vt:lpstr>Takeaways! </vt:lpstr>
      <vt:lpstr>How we used to solve this:</vt:lpstr>
      <vt:lpstr>What do we do now? </vt:lpstr>
      <vt:lpstr>Routing Working Group - What are the goals?</vt:lpstr>
      <vt:lpstr>Routing Challenges We’ve Observed</vt:lpstr>
      <vt:lpstr>ITB &lt;&gt; Starlight</vt:lpstr>
      <vt:lpstr>Singapore to New Zealand </vt:lpstr>
      <vt:lpstr>Taiwan to Indonesia  </vt:lpstr>
      <vt:lpstr>Questions?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3</cp:revision>
  <dcterms:modified xsi:type="dcterms:W3CDTF">2023-02-13T22:02:04Z</dcterms:modified>
</cp:coreProperties>
</file>