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 id="2147483670" r:id="rId3"/>
  </p:sldMasterIdLst>
  <p:notesMasterIdLst>
    <p:notesMasterId r:id="rId61"/>
  </p:notesMasterIdLst>
  <p:sldIdLst>
    <p:sldId id="294" r:id="rId4"/>
    <p:sldId id="257" r:id="rId5"/>
    <p:sldId id="258" r:id="rId6"/>
    <p:sldId id="259" r:id="rId7"/>
    <p:sldId id="260" r:id="rId8"/>
    <p:sldId id="261" r:id="rId9"/>
    <p:sldId id="262" r:id="rId10"/>
    <p:sldId id="264" r:id="rId11"/>
    <p:sldId id="265" r:id="rId12"/>
    <p:sldId id="266" r:id="rId13"/>
    <p:sldId id="267" r:id="rId14"/>
    <p:sldId id="268" r:id="rId15"/>
    <p:sldId id="269" r:id="rId16"/>
    <p:sldId id="270" r:id="rId17"/>
    <p:sldId id="271" r:id="rId18"/>
    <p:sldId id="272" r:id="rId19"/>
    <p:sldId id="273"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316" r:id="rId34"/>
    <p:sldId id="319" r:id="rId35"/>
    <p:sldId id="320" r:id="rId36"/>
    <p:sldId id="321" r:id="rId37"/>
    <p:sldId id="274" r:id="rId38"/>
    <p:sldId id="275" r:id="rId39"/>
    <p:sldId id="317" r:id="rId40"/>
    <p:sldId id="323" r:id="rId41"/>
    <p:sldId id="324" r:id="rId42"/>
    <p:sldId id="325" r:id="rId43"/>
    <p:sldId id="326" r:id="rId44"/>
    <p:sldId id="327" r:id="rId45"/>
    <p:sldId id="328" r:id="rId46"/>
    <p:sldId id="329" r:id="rId47"/>
    <p:sldId id="330" r:id="rId48"/>
    <p:sldId id="331" r:id="rId49"/>
    <p:sldId id="332" r:id="rId50"/>
    <p:sldId id="333" r:id="rId51"/>
    <p:sldId id="334" r:id="rId52"/>
    <p:sldId id="335" r:id="rId53"/>
    <p:sldId id="336" r:id="rId54"/>
    <p:sldId id="337" r:id="rId55"/>
    <p:sldId id="289" r:id="rId56"/>
    <p:sldId id="290" r:id="rId57"/>
    <p:sldId id="291" r:id="rId58"/>
    <p:sldId id="292" r:id="rId59"/>
    <p:sldId id="295" r:id="rId60"/>
  </p:sldIdLst>
  <p:sldSz cx="9144000" cy="5143500" type="screen16x9"/>
  <p:notesSz cx="6858000" cy="9144000"/>
  <p:embeddedFontLst>
    <p:embeddedFont>
      <p:font typeface="Arial Narrow" panose="020B0604020202020204" pitchFamily="34" charset="0"/>
      <p:regular r:id="rId62"/>
      <p:bold r:id="rId63"/>
      <p:italic r:id="rId64"/>
      <p:boldItalic r:id="rId65"/>
    </p:embeddedFont>
    <p:embeddedFont>
      <p:font typeface="Calibri" panose="020F0502020204030204" pitchFamily="34" charset="0"/>
      <p:regular r:id="rId66"/>
      <p:bold r:id="rId67"/>
      <p:italic r:id="rId68"/>
      <p:boldItalic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74"/>
    <p:restoredTop sz="94674"/>
  </p:normalViewPr>
  <p:slideViewPr>
    <p:cSldViewPr snapToGrid="0">
      <p:cViewPr varScale="1">
        <p:scale>
          <a:sx n="124" d="100"/>
          <a:sy n="124" d="100"/>
        </p:scale>
        <p:origin x="1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2.fntdata"/><Relationship Id="rId68"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font" Target="fonts/font5.fntdata"/><Relationship Id="rId5" Type="http://schemas.openxmlformats.org/officeDocument/2006/relationships/slide" Target="slides/slide2.xml"/><Relationship Id="rId61"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font" Target="fonts/font3.fntdata"/><Relationship Id="rId69" Type="http://schemas.openxmlformats.org/officeDocument/2006/relationships/font" Target="fonts/font8.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font" Target="fonts/font6.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font" Target="fonts/font1.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font" Target="fonts/font4.fntdata"/><Relationship Id="rId73"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Why is it a challenge?  It’s the complexity, and it’s the tools.  </a:t>
            </a:r>
            <a:endParaRPr/>
          </a:p>
          <a:p>
            <a:pPr marL="0" lvl="0" indent="0" algn="l" rtl="0">
              <a:spcBef>
                <a:spcPts val="0"/>
              </a:spcBef>
              <a:spcAft>
                <a:spcPts val="0"/>
              </a:spcAft>
              <a:buNone/>
            </a:pPr>
            <a:endParaRPr/>
          </a:p>
          <a:p>
            <a:pPr marL="0" lvl="0" indent="0" algn="l" rtl="0">
              <a:spcBef>
                <a:spcPts val="0"/>
              </a:spcBef>
              <a:spcAft>
                <a:spcPts val="0"/>
              </a:spcAft>
              <a:buNone/>
            </a:pPr>
            <a:r>
              <a:rPr lang="en-US"/>
              <a:t>We basically need to accommodate TCP to do anything useful.  </a:t>
            </a:r>
            <a:endParaRPr/>
          </a:p>
        </p:txBody>
      </p:sp>
      <p:sp>
        <p:nvSpPr>
          <p:cNvPr id="265" name="Google Shape;265;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Isolating problems is challenging – consider the following sets of domains.  If things are ‘slow’, it could be anything (or multiple things)</a:t>
            </a:r>
            <a:endParaRPr/>
          </a:p>
          <a:p>
            <a:pPr marL="0" lvl="0" indent="0" algn="l" rtl="0">
              <a:spcBef>
                <a:spcPts val="0"/>
              </a:spcBef>
              <a:spcAft>
                <a:spcPts val="0"/>
              </a:spcAft>
              <a:buNone/>
            </a:pPr>
            <a:endParaRPr/>
          </a:p>
          <a:p>
            <a:pPr marL="0" lvl="0" indent="0" algn="l" rtl="0">
              <a:spcBef>
                <a:spcPts val="0"/>
              </a:spcBef>
              <a:spcAft>
                <a:spcPts val="0"/>
              </a:spcAft>
              <a:buNone/>
            </a:pPr>
            <a:r>
              <a:rPr lang="en-US"/>
              <a:t>We need something that examines the entire path, and pulls out trouble</a:t>
            </a:r>
            <a:endParaRPr/>
          </a:p>
        </p:txBody>
      </p:sp>
      <p:sp>
        <p:nvSpPr>
          <p:cNvPr id="277" name="Google Shape;277;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magic buffer zone – if we are &lt; 10ms, we often don’t see problems.  Throughput still works well because TCP can perform well over short distances with lots of loss.  </a:t>
            </a:r>
            <a:endParaRPr/>
          </a:p>
          <a:p>
            <a:pPr marL="0" lvl="0" indent="0" algn="l" rtl="0">
              <a:spcBef>
                <a:spcPts val="0"/>
              </a:spcBef>
              <a:spcAft>
                <a:spcPts val="0"/>
              </a:spcAft>
              <a:buNone/>
            </a:pPr>
            <a:endParaRPr/>
          </a:p>
          <a:p>
            <a:pPr marL="0" lvl="0" indent="0" algn="l" rtl="0">
              <a:spcBef>
                <a:spcPts val="0"/>
              </a:spcBef>
              <a:spcAft>
                <a:spcPts val="0"/>
              </a:spcAft>
              <a:buNone/>
            </a:pPr>
            <a:r>
              <a:rPr lang="en-US"/>
              <a:t>As we get further out, we notice the pain.  </a:t>
            </a:r>
            <a:endParaRPr/>
          </a:p>
          <a:p>
            <a:pPr marL="0" lvl="0" indent="0" algn="l" rtl="0">
              <a:spcBef>
                <a:spcPts val="0"/>
              </a:spcBef>
              <a:spcAft>
                <a:spcPts val="0"/>
              </a:spcAft>
              <a:buNone/>
            </a:pPr>
            <a:endParaRPr/>
          </a:p>
          <a:p>
            <a:pPr marL="0" lvl="0" indent="0" algn="l" rtl="0">
              <a:spcBef>
                <a:spcPts val="0"/>
              </a:spcBef>
              <a:spcAft>
                <a:spcPts val="0"/>
              </a:spcAft>
              <a:buNone/>
            </a:pPr>
            <a:r>
              <a:rPr lang="en-US"/>
              <a:t>This leads to some false diagnostics at times – e.g. if we have a problem locally, but we only see it when we go far away, its tempting to say the problem is out there, far away.  See the switch with small buffers locally as the example.  </a:t>
            </a:r>
            <a:endParaRPr/>
          </a:p>
        </p:txBody>
      </p:sp>
      <p:sp>
        <p:nvSpPr>
          <p:cNvPr id="358" name="Google Shape;358;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39" name="Google Shape;439;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TCP works well over short distances (e.g. 1% packet loss on the LAN will produce high throughput).  </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The further out you get the more pronounced the problems will be as the algorithms cope with retransmissions.  </a:t>
            </a:r>
            <a:endParaRPr>
              <a:latin typeface="Arial"/>
              <a:ea typeface="Arial"/>
              <a:cs typeface="Arial"/>
              <a:sym typeface="Arial"/>
            </a:endParaRPr>
          </a:p>
        </p:txBody>
      </p:sp>
      <p:sp>
        <p:nvSpPr>
          <p:cNvPr id="440" name="Google Shape;440;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Introduce the soft network failure – not a loss of connectivity.  This is what perfSONAR is designed to find since they are challenging to see unless you are testing end to end over a large distance.  </a:t>
            </a:r>
            <a:endParaRPr/>
          </a:p>
        </p:txBody>
      </p:sp>
      <p:sp>
        <p:nvSpPr>
          <p:cNvPr id="466" name="Google Shape;466;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6" name="Google Shape;476;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Answer: we need to care *a lot* about soft failures – see next</a:t>
            </a:r>
            <a:endParaRPr/>
          </a:p>
        </p:txBody>
      </p:sp>
      <p:sp>
        <p:nvSpPr>
          <p:cNvPr id="477" name="Google Shape;477;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6" name="Google Shape;48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5" name="Google Shape;495;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Testing done by Michael </a:t>
            </a:r>
            <a:r>
              <a:rPr lang="en-US" sz="1200"/>
              <a:t>Smitasin </a:t>
            </a:r>
            <a:r>
              <a:rPr lang="en-US"/>
              <a:t>, LBL </a:t>
            </a:r>
            <a:endParaRPr/>
          </a:p>
          <a:p>
            <a:pPr marL="0" lvl="0" indent="0" algn="l" rtl="0">
              <a:spcBef>
                <a:spcPts val="0"/>
              </a:spcBef>
              <a:spcAft>
                <a:spcPts val="0"/>
              </a:spcAft>
              <a:buNone/>
            </a:pPr>
            <a:r>
              <a:rPr lang="en-US"/>
              <a:t>1 10G TCP flow competing with 2GB background UDP</a:t>
            </a:r>
            <a:endParaRPr/>
          </a:p>
        </p:txBody>
      </p:sp>
      <p:sp>
        <p:nvSpPr>
          <p:cNvPr id="496" name="Google Shape;496;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Google Shape;529;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Make the point that the complexity of the network is too much for anyone to grasp – and with the complexity we need tools/methods to bite off smaller parts of the problem</a:t>
            </a:r>
            <a:endParaRPr/>
          </a:p>
        </p:txBody>
      </p:sp>
      <p:sp>
        <p:nvSpPr>
          <p:cNvPr id="530" name="Google Shape;530;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Don’t stop at network architecture, fix other stuff too</a:t>
            </a:r>
            <a:endParaRPr/>
          </a:p>
        </p:txBody>
      </p:sp>
      <p:sp>
        <p:nvSpPr>
          <p:cNvPr id="540" name="Google Shape;540;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Make the point that the complexity of the network is too much for anyone to grasp – and with the complexity we need tools/methods to bite off smaller parts of the problem</a:t>
            </a:r>
            <a:endParaRPr/>
          </a:p>
        </p:txBody>
      </p:sp>
      <p:sp>
        <p:nvSpPr>
          <p:cNvPr id="167" name="Google Shape;167;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9" name="Google Shape;549;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Everyone does it – but not everyone monitors end to end</a:t>
            </a:r>
            <a:endParaRPr/>
          </a:p>
          <a:p>
            <a:pPr marL="0" lvl="0" indent="0" algn="l" rtl="0">
              <a:spcBef>
                <a:spcPts val="0"/>
              </a:spcBef>
              <a:spcAft>
                <a:spcPts val="0"/>
              </a:spcAft>
              <a:buNone/>
            </a:pPr>
            <a:endParaRPr/>
          </a:p>
          <a:p>
            <a:pPr marL="0" lvl="0" indent="0" algn="l" rtl="0">
              <a:spcBef>
                <a:spcPts val="0"/>
              </a:spcBef>
              <a:spcAft>
                <a:spcPts val="0"/>
              </a:spcAft>
              <a:buNone/>
            </a:pPr>
            <a:r>
              <a:rPr lang="en-US"/>
              <a:t>perfSONAR is nothing earth shattering, it’s a way to share measurements and make it easy to deploy/figure out what is going on</a:t>
            </a:r>
            <a:endParaRPr/>
          </a:p>
        </p:txBody>
      </p:sp>
      <p:sp>
        <p:nvSpPr>
          <p:cNvPr id="550" name="Google Shape;550;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perfSONAR = visbibility</a:t>
            </a:r>
            <a:endParaRPr/>
          </a:p>
        </p:txBody>
      </p:sp>
      <p:sp>
        <p:nvSpPr>
          <p:cNvPr id="560" name="Google Shape;560;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r>
              <a:rPr lang="en-US" sz="1330">
                <a:latin typeface="Calibri"/>
                <a:ea typeface="Calibri"/>
                <a:cs typeface="Calibri"/>
                <a:sym typeface="Calibri"/>
              </a:rPr>
              <a:t>Enables Federation</a:t>
            </a:r>
            <a:endParaRPr/>
          </a:p>
          <a:p>
            <a:pPr marL="457200" lvl="1" indent="0" algn="l" rtl="0">
              <a:lnSpc>
                <a:spcPct val="80000"/>
              </a:lnSpc>
              <a:spcBef>
                <a:spcPts val="0"/>
              </a:spcBef>
              <a:spcAft>
                <a:spcPts val="0"/>
              </a:spcAft>
              <a:buNone/>
            </a:pPr>
            <a:r>
              <a:rPr lang="en-US" sz="1235">
                <a:latin typeface="Calibri"/>
                <a:ea typeface="Calibri"/>
                <a:cs typeface="Calibri"/>
                <a:sym typeface="Calibri"/>
              </a:rPr>
              <a:t>Service oriented</a:t>
            </a:r>
            <a:endParaRPr/>
          </a:p>
          <a:p>
            <a:pPr marL="457200" lvl="1" indent="0" algn="l" rtl="0">
              <a:lnSpc>
                <a:spcPct val="80000"/>
              </a:lnSpc>
              <a:spcBef>
                <a:spcPts val="0"/>
              </a:spcBef>
              <a:spcAft>
                <a:spcPts val="0"/>
              </a:spcAft>
              <a:buNone/>
            </a:pPr>
            <a:r>
              <a:rPr lang="en-US" sz="1235">
                <a:latin typeface="Calibri"/>
                <a:ea typeface="Calibri"/>
                <a:cs typeface="Calibri"/>
                <a:sym typeface="Calibri"/>
              </a:rPr>
              <a:t>Designed with ‘multi-domain’ in mind</a:t>
            </a:r>
            <a:endParaRPr/>
          </a:p>
          <a:p>
            <a:pPr marL="0" lvl="0" indent="0" algn="l" rtl="0">
              <a:lnSpc>
                <a:spcPct val="80000"/>
              </a:lnSpc>
              <a:spcBef>
                <a:spcPts val="0"/>
              </a:spcBef>
              <a:spcAft>
                <a:spcPts val="0"/>
              </a:spcAft>
              <a:buNone/>
            </a:pPr>
            <a:r>
              <a:rPr lang="en-US" sz="1330">
                <a:latin typeface="Calibri"/>
                <a:ea typeface="Calibri"/>
                <a:cs typeface="Calibri"/>
                <a:sym typeface="Calibri"/>
              </a:rPr>
              <a:t>Brings together useful tools to address different needs</a:t>
            </a:r>
            <a:endParaRPr/>
          </a:p>
          <a:p>
            <a:pPr marL="457200" lvl="1" indent="0" algn="l" rtl="0">
              <a:lnSpc>
                <a:spcPct val="80000"/>
              </a:lnSpc>
              <a:spcBef>
                <a:spcPts val="0"/>
              </a:spcBef>
              <a:spcAft>
                <a:spcPts val="0"/>
              </a:spcAft>
              <a:buNone/>
            </a:pPr>
            <a:r>
              <a:rPr lang="en-US" sz="1235">
                <a:latin typeface="Calibri"/>
                <a:ea typeface="Calibri"/>
                <a:cs typeface="Calibri"/>
                <a:sym typeface="Calibri"/>
              </a:rPr>
              <a:t>Several active and passive tools</a:t>
            </a:r>
            <a:endParaRPr/>
          </a:p>
          <a:p>
            <a:pPr marL="457200" lvl="1" indent="0" algn="l" rtl="0">
              <a:lnSpc>
                <a:spcPct val="80000"/>
              </a:lnSpc>
              <a:spcBef>
                <a:spcPts val="0"/>
              </a:spcBef>
              <a:spcAft>
                <a:spcPts val="0"/>
              </a:spcAft>
              <a:buNone/>
            </a:pPr>
            <a:r>
              <a:rPr lang="en-US" sz="1235">
                <a:latin typeface="Calibri"/>
                <a:ea typeface="Calibri"/>
                <a:cs typeface="Calibri"/>
                <a:sym typeface="Calibri"/>
              </a:rPr>
              <a:t>Interface to configure regular testing</a:t>
            </a:r>
            <a:endParaRPr/>
          </a:p>
          <a:p>
            <a:pPr marL="457200" lvl="1" indent="0" algn="l" rtl="0">
              <a:lnSpc>
                <a:spcPct val="80000"/>
              </a:lnSpc>
              <a:spcBef>
                <a:spcPts val="0"/>
              </a:spcBef>
              <a:spcAft>
                <a:spcPts val="0"/>
              </a:spcAft>
              <a:buNone/>
            </a:pPr>
            <a:r>
              <a:rPr lang="en-US" sz="1235">
                <a:latin typeface="Calibri"/>
                <a:ea typeface="Calibri"/>
                <a:cs typeface="Calibri"/>
                <a:sym typeface="Calibri"/>
              </a:rPr>
              <a:t>Diagnostic tools ready with ‘0 configuration’</a:t>
            </a:r>
            <a:endParaRPr/>
          </a:p>
          <a:p>
            <a:pPr marL="0" lvl="0" indent="0" algn="l" rtl="0">
              <a:lnSpc>
                <a:spcPct val="80000"/>
              </a:lnSpc>
              <a:spcBef>
                <a:spcPts val="0"/>
              </a:spcBef>
              <a:spcAft>
                <a:spcPts val="0"/>
              </a:spcAft>
              <a:buNone/>
            </a:pPr>
            <a:r>
              <a:rPr lang="en-US" sz="1330">
                <a:latin typeface="Calibri"/>
                <a:ea typeface="Calibri"/>
                <a:cs typeface="Calibri"/>
                <a:sym typeface="Calibri"/>
              </a:rPr>
              <a:t>Easy to install, easy to use</a:t>
            </a:r>
            <a:endParaRPr/>
          </a:p>
          <a:p>
            <a:pPr marL="457200" lvl="1" indent="0" algn="l" rtl="0">
              <a:lnSpc>
                <a:spcPct val="80000"/>
              </a:lnSpc>
              <a:spcBef>
                <a:spcPts val="0"/>
              </a:spcBef>
              <a:spcAft>
                <a:spcPts val="0"/>
              </a:spcAft>
              <a:buNone/>
            </a:pPr>
            <a:r>
              <a:rPr lang="en-US" sz="1235">
                <a:latin typeface="Calibri"/>
                <a:ea typeface="Calibri"/>
                <a:cs typeface="Calibri"/>
                <a:sym typeface="Calibri"/>
              </a:rPr>
              <a:t>ISO image can be burned to CD/USB key</a:t>
            </a:r>
            <a:endParaRPr/>
          </a:p>
          <a:p>
            <a:pPr marL="457200" lvl="1" indent="0" algn="l" rtl="0">
              <a:lnSpc>
                <a:spcPct val="80000"/>
              </a:lnSpc>
              <a:spcBef>
                <a:spcPts val="0"/>
              </a:spcBef>
              <a:spcAft>
                <a:spcPts val="0"/>
              </a:spcAft>
              <a:buNone/>
            </a:pPr>
            <a:r>
              <a:rPr lang="en-US" sz="1235">
                <a:latin typeface="Calibri"/>
                <a:ea typeface="Calibri"/>
                <a:cs typeface="Calibri"/>
                <a:sym typeface="Calibri"/>
              </a:rPr>
              <a:t>‘Wizard’ interface for configuration</a:t>
            </a:r>
            <a:endParaRPr/>
          </a:p>
          <a:p>
            <a:pPr marL="0" lvl="0" indent="0" algn="l" rtl="0">
              <a:lnSpc>
                <a:spcPct val="80000"/>
              </a:lnSpc>
              <a:spcBef>
                <a:spcPts val="0"/>
              </a:spcBef>
              <a:spcAft>
                <a:spcPts val="0"/>
              </a:spcAft>
              <a:buNone/>
            </a:pPr>
            <a:r>
              <a:rPr lang="en-US" sz="1377">
                <a:latin typeface="Calibri"/>
                <a:ea typeface="Calibri"/>
                <a:cs typeface="Calibri"/>
                <a:sym typeface="Calibri"/>
              </a:rPr>
              <a:t>Encouraging people to deploy ‘known good’ measurement points near domain boundaries</a:t>
            </a:r>
            <a:endParaRPr/>
          </a:p>
          <a:p>
            <a:pPr marL="457200" lvl="1" indent="0" algn="l" rtl="0">
              <a:lnSpc>
                <a:spcPct val="80000"/>
              </a:lnSpc>
              <a:spcBef>
                <a:spcPts val="0"/>
              </a:spcBef>
              <a:spcAft>
                <a:spcPts val="0"/>
              </a:spcAft>
              <a:buNone/>
            </a:pPr>
            <a:r>
              <a:rPr lang="en-US" sz="1235">
                <a:latin typeface="Calibri"/>
                <a:ea typeface="Calibri"/>
                <a:cs typeface="Calibri"/>
                <a:sym typeface="Calibri"/>
              </a:rPr>
              <a:t>“known good” = hosts that are well configured, enough memory and CPU to drive the network, proper TCP tuning, clean path, etc.</a:t>
            </a:r>
            <a:endParaRPr sz="1235">
              <a:latin typeface="Calibri"/>
              <a:ea typeface="Calibri"/>
              <a:cs typeface="Calibri"/>
              <a:sym typeface="Calibri"/>
            </a:endParaRPr>
          </a:p>
          <a:p>
            <a:pPr marL="0" lvl="0" indent="0" algn="l" rtl="0">
              <a:lnSpc>
                <a:spcPct val="80000"/>
              </a:lnSpc>
              <a:spcBef>
                <a:spcPts val="0"/>
              </a:spcBef>
              <a:spcAft>
                <a:spcPts val="0"/>
              </a:spcAft>
              <a:buNone/>
            </a:pPr>
            <a:r>
              <a:rPr lang="en-US" sz="1330">
                <a:latin typeface="Calibri"/>
                <a:ea typeface="Calibri"/>
                <a:cs typeface="Calibri"/>
                <a:sym typeface="Calibri"/>
              </a:rPr>
              <a:t>Community Adoption</a:t>
            </a:r>
            <a:endParaRPr/>
          </a:p>
          <a:p>
            <a:pPr marL="457200" lvl="1" indent="0" algn="l" rtl="0">
              <a:lnSpc>
                <a:spcPct val="80000"/>
              </a:lnSpc>
              <a:spcBef>
                <a:spcPts val="0"/>
              </a:spcBef>
              <a:spcAft>
                <a:spcPts val="0"/>
              </a:spcAft>
              <a:buNone/>
            </a:pPr>
            <a:r>
              <a:rPr lang="en-US" sz="1235">
                <a:latin typeface="Calibri"/>
                <a:ea typeface="Calibri"/>
                <a:cs typeface="Calibri"/>
                <a:sym typeface="Calibri"/>
              </a:rPr>
              <a:t>Over 1300 instances seen world wide </a:t>
            </a:r>
            <a:endParaRPr/>
          </a:p>
          <a:p>
            <a:pPr marL="457200" lvl="1" indent="0" algn="l" rtl="0">
              <a:lnSpc>
                <a:spcPct val="80000"/>
              </a:lnSpc>
              <a:spcBef>
                <a:spcPts val="0"/>
              </a:spcBef>
              <a:spcAft>
                <a:spcPts val="0"/>
              </a:spcAft>
              <a:buNone/>
            </a:pPr>
            <a:r>
              <a:rPr lang="en-US" sz="1235">
                <a:latin typeface="Calibri"/>
                <a:ea typeface="Calibri"/>
                <a:cs typeface="Calibri"/>
                <a:sym typeface="Calibri"/>
              </a:rPr>
              <a:t>40+ countries</a:t>
            </a:r>
            <a:endParaRPr/>
          </a:p>
          <a:p>
            <a:pPr marL="457200" lvl="1" indent="0" algn="l" rtl="0">
              <a:lnSpc>
                <a:spcPct val="80000"/>
              </a:lnSpc>
              <a:spcBef>
                <a:spcPts val="0"/>
              </a:spcBef>
              <a:spcAft>
                <a:spcPts val="0"/>
              </a:spcAft>
              <a:buNone/>
            </a:pPr>
            <a:r>
              <a:rPr lang="en-US" sz="1235">
                <a:latin typeface="Calibri"/>
                <a:ea typeface="Calibri"/>
                <a:cs typeface="Calibri"/>
                <a:sym typeface="Calibri"/>
              </a:rPr>
              <a:t>100s of domains</a:t>
            </a:r>
            <a:endParaRPr/>
          </a:p>
          <a:p>
            <a:pPr marL="0" lvl="0" indent="0" algn="l" rtl="0">
              <a:lnSpc>
                <a:spcPct val="80000"/>
              </a:lnSpc>
              <a:spcBef>
                <a:spcPts val="0"/>
              </a:spcBef>
              <a:spcAft>
                <a:spcPts val="0"/>
              </a:spcAft>
              <a:buNone/>
            </a:pPr>
            <a:endParaRPr sz="1330">
              <a:latin typeface="Calibri"/>
              <a:ea typeface="Calibri"/>
              <a:cs typeface="Calibri"/>
              <a:sym typeface="Calibri"/>
            </a:endParaRPr>
          </a:p>
        </p:txBody>
      </p:sp>
      <p:sp>
        <p:nvSpPr>
          <p:cNvPr id="578" name="Google Shape;578;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7" name="Google Shape;587;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Improvements in 15 years since the idea came about – but lots of room to grow</a:t>
            </a:r>
            <a:endParaRPr/>
          </a:p>
        </p:txBody>
      </p:sp>
      <p:sp>
        <p:nvSpPr>
          <p:cNvPr id="588" name="Google Shape;588;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7" name="Google Shape;597;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Idea – we are measuring performance by testing what is possible.  If OWAMP runs stable and loss free, video will work out ok.  If throughput is stable and high, bulk data movement should work on the network (does not test disk)</a:t>
            </a:r>
            <a:endParaRPr/>
          </a:p>
        </p:txBody>
      </p:sp>
      <p:sp>
        <p:nvSpPr>
          <p:cNvPr id="598" name="Google Shape;598;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7" name="Google Shape;607;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Install via the ISO – RPMs if you don’t want to do that</a:t>
            </a:r>
            <a:endParaRPr/>
          </a:p>
        </p:txBody>
      </p:sp>
      <p:sp>
        <p:nvSpPr>
          <p:cNvPr id="608" name="Google Shape;608;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7" name="Google Shape;617;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Make the point that the complexity of the network is too much for anyone to grasp – and with the complexity we need tools/methods to bite off smaller parts of the problem</a:t>
            </a:r>
            <a:endParaRPr/>
          </a:p>
        </p:txBody>
      </p:sp>
      <p:sp>
        <p:nvSpPr>
          <p:cNvPr id="618" name="Google Shape;618;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7" name="Google Shape;627;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General use case – make the tools available and let people test against you</a:t>
            </a:r>
            <a:endParaRPr/>
          </a:p>
        </p:txBody>
      </p:sp>
      <p:sp>
        <p:nvSpPr>
          <p:cNvPr id="628" name="Google Shape;628;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8" name="Google Shape;638;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Metcalf law argument – only useful because people are using it</a:t>
            </a:r>
            <a:endParaRPr/>
          </a:p>
        </p:txBody>
      </p:sp>
      <p:sp>
        <p:nvSpPr>
          <p:cNvPr id="639" name="Google Shape;639;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9" name="Google Shape;649;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View public instances</a:t>
            </a:r>
            <a:endParaRPr/>
          </a:p>
        </p:txBody>
      </p:sp>
      <p:sp>
        <p:nvSpPr>
          <p:cNvPr id="650" name="Google Shape;650;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Make the point that the complexity of the network is too much for anyone to grasp – and with the complexity we need tools/methods to bite off smaller parts of the problem</a:t>
            </a:r>
            <a:endParaRPr/>
          </a:p>
        </p:txBody>
      </p:sp>
      <p:sp>
        <p:nvSpPr>
          <p:cNvPr id="177" name="Google Shape;177;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9" name="Google Shape;659;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Dashboards – requires coordination of testing</a:t>
            </a:r>
            <a:endParaRPr/>
          </a:p>
        </p:txBody>
      </p:sp>
      <p:sp>
        <p:nvSpPr>
          <p:cNvPr id="660" name="Google Shape;660;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7" name="Google Shape;617;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Make the point that the complexity of the network is too much for anyone to grasp – and with the complexity we need tools/methods to bite off smaller parts of the problem</a:t>
            </a:r>
            <a:endParaRPr/>
          </a:p>
        </p:txBody>
      </p:sp>
      <p:sp>
        <p:nvSpPr>
          <p:cNvPr id="618" name="Google Shape;618;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extLst>
      <p:ext uri="{BB962C8B-B14F-4D97-AF65-F5344CB8AC3E}">
        <p14:creationId xmlns:p14="http://schemas.microsoft.com/office/powerpoint/2010/main" val="11523485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6" name="Google Shape;23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4b1f6aa534_0_5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14b1f6aa534_0_5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g14b1f6aa534_0_5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1" name="Google Shape;25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7" name="Google Shape;617;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Make the point that the complexity of the network is too much for anyone to grasp – and with the complexity we need tools/methods to bite off smaller parts of the problem</a:t>
            </a:r>
            <a:endParaRPr/>
          </a:p>
        </p:txBody>
      </p:sp>
      <p:sp>
        <p:nvSpPr>
          <p:cNvPr id="618" name="Google Shape;618;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extLst>
      <p:ext uri="{BB962C8B-B14F-4D97-AF65-F5344CB8AC3E}">
        <p14:creationId xmlns:p14="http://schemas.microsoft.com/office/powerpoint/2010/main" val="33490759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4" name="Google Shape;26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1" name="Google Shape;271;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MAP is courtesy of the GLIF</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perfSONAR is designed to be multi-domain, so drive home the fact that all transfers are multi-domain</a:t>
            </a:r>
            <a:endParaRPr/>
          </a:p>
        </p:txBody>
      </p:sp>
      <p:sp>
        <p:nvSpPr>
          <p:cNvPr id="188" name="Google Shape;188;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8" name="Google Shape;278;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6" name="Google Shape;28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0" name="Google Shape;31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7" name="Google Shape;31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6" name="Google Shape;326;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5" name="Google Shape;33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3" name="Google Shape;34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1" name="Google Shape;351;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8" name="Google Shape;358;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Getting into the end to end argument – we can’t just ensure things work locally.  </a:t>
            </a:r>
            <a:endParaRPr/>
          </a:p>
        </p:txBody>
      </p:sp>
      <p:sp>
        <p:nvSpPr>
          <p:cNvPr id="199" name="Google Shape;199;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8" name="Google Shape;368;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8" name="Google Shape;378;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5" name="Google Shape;385;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0" name="Google Shape;670;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Make the point that the complexity of the network is too much for anyone to grasp – and with the complexity we need tools/methods to bite off smaller parts of the problem</a:t>
            </a:r>
            <a:endParaRPr/>
          </a:p>
        </p:txBody>
      </p:sp>
      <p:sp>
        <p:nvSpPr>
          <p:cNvPr id="671" name="Google Shape;671;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0" name="Google Shape;680;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1" name="Google Shape;681;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1" name="Google Shape;691;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0" name="Google Shape;700;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19806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Make the point that the complexity of the network is too much for anyone to grasp – and with the complexity we need tools/methods to bite off smaller parts of the problem</a:t>
            </a:r>
            <a:endParaRPr/>
          </a:p>
        </p:txBody>
      </p:sp>
      <p:sp>
        <p:nvSpPr>
          <p:cNvPr id="211" name="Google Shape;211;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comes from ESnet requirements review data (starting in 2007).  Smaller collaborations produce less data than larger ones, but their numbers are greater.  Across the board increases as instrumentation, processing, storage, becomes better/more widely available.  </a:t>
            </a:r>
            <a:endParaRPr/>
          </a:p>
        </p:txBody>
      </p:sp>
      <p:sp>
        <p:nvSpPr>
          <p:cNvPr id="221" name="Google Shape;221;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7</a:t>
            </a:fld>
            <a:endParaRPr>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Reasons why it is hard for users to embrace networks – its challenging to get things working.  </a:t>
            </a:r>
            <a:endParaRPr/>
          </a:p>
        </p:txBody>
      </p:sp>
      <p:sp>
        <p:nvSpPr>
          <p:cNvPr id="243" name="Google Shape;243;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Make the point that the complexity of the network is too much for anyone to grasp – and with the complexity we need tools/methods to bite off smaller parts of the problem</a:t>
            </a:r>
            <a:endParaRPr/>
          </a:p>
        </p:txBody>
      </p:sp>
      <p:sp>
        <p:nvSpPr>
          <p:cNvPr id="255" name="Google Shape;255;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2"/>
          <p:cNvSpPr txBox="1">
            <a:spLocks noGrp="1"/>
          </p:cNvSpPr>
          <p:nvPr>
            <p:ph type="title"/>
          </p:nvPr>
        </p:nvSpPr>
        <p:spPr>
          <a:xfrm>
            <a:off x="457200" y="360000"/>
            <a:ext cx="8229600" cy="5400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000"/>
              <a:buFont typeface="Calibri"/>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
          <p:cNvSpPr txBox="1">
            <a:spLocks noGrp="1"/>
          </p:cNvSpPr>
          <p:nvPr>
            <p:ph type="body" idx="1"/>
          </p:nvPr>
        </p:nvSpPr>
        <p:spPr>
          <a:xfrm>
            <a:off x="457201" y="900000"/>
            <a:ext cx="8429624" cy="373272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25" name="Google Shape;25;p2" descr="GEANT_logo_2015.jpg"/>
          <p:cNvPicPr preferRelativeResize="0"/>
          <p:nvPr/>
        </p:nvPicPr>
        <p:blipFill rotWithShape="1">
          <a:blip r:embed="rId2">
            <a:alphaModFix amt="50000"/>
          </a:blip>
          <a:srcRect/>
          <a:stretch/>
        </p:blipFill>
        <p:spPr>
          <a:xfrm>
            <a:off x="2490766" y="4449382"/>
            <a:ext cx="904933" cy="452467"/>
          </a:xfrm>
          <a:prstGeom prst="rect">
            <a:avLst/>
          </a:prstGeom>
          <a:noFill/>
          <a:ln>
            <a:noFill/>
          </a:ln>
        </p:spPr>
      </p:pic>
      <p:pic>
        <p:nvPicPr>
          <p:cNvPr id="26" name="Google Shape;26;p2" descr="ESnet_Full_Logo_CMYK.eps"/>
          <p:cNvPicPr preferRelativeResize="0"/>
          <p:nvPr/>
        </p:nvPicPr>
        <p:blipFill rotWithShape="1">
          <a:blip r:embed="rId3">
            <a:alphaModFix amt="50000"/>
          </a:blip>
          <a:srcRect/>
          <a:stretch/>
        </p:blipFill>
        <p:spPr>
          <a:xfrm>
            <a:off x="1234788" y="4586119"/>
            <a:ext cx="966829" cy="283213"/>
          </a:xfrm>
          <a:prstGeom prst="rect">
            <a:avLst/>
          </a:prstGeom>
          <a:noFill/>
          <a:ln>
            <a:noFill/>
          </a:ln>
        </p:spPr>
      </p:pic>
      <p:pic>
        <p:nvPicPr>
          <p:cNvPr id="27" name="Google Shape;27;p2" descr="internet2-black-red copy.png"/>
          <p:cNvPicPr preferRelativeResize="0"/>
          <p:nvPr/>
        </p:nvPicPr>
        <p:blipFill rotWithShape="1">
          <a:blip r:embed="rId4">
            <a:alphaModFix amt="50000"/>
          </a:blip>
          <a:srcRect/>
          <a:stretch/>
        </p:blipFill>
        <p:spPr>
          <a:xfrm>
            <a:off x="5345109" y="4576197"/>
            <a:ext cx="620625" cy="454014"/>
          </a:xfrm>
          <a:prstGeom prst="rect">
            <a:avLst/>
          </a:prstGeom>
          <a:noFill/>
          <a:ln>
            <a:noFill/>
          </a:ln>
        </p:spPr>
      </p:pic>
      <p:pic>
        <p:nvPicPr>
          <p:cNvPr id="28" name="Google Shape;28;p2" descr="1000px-Indiana_University_logotype_svg.png"/>
          <p:cNvPicPr preferRelativeResize="0"/>
          <p:nvPr/>
        </p:nvPicPr>
        <p:blipFill rotWithShape="1">
          <a:blip r:embed="rId5">
            <a:alphaModFix amt="50000"/>
          </a:blip>
          <a:srcRect/>
          <a:stretch/>
        </p:blipFill>
        <p:spPr>
          <a:xfrm>
            <a:off x="3666435" y="4626006"/>
            <a:ext cx="1445907" cy="216886"/>
          </a:xfrm>
          <a:prstGeom prst="rect">
            <a:avLst/>
          </a:prstGeom>
          <a:noFill/>
          <a:ln>
            <a:noFill/>
          </a:ln>
        </p:spPr>
      </p:pic>
      <p:pic>
        <p:nvPicPr>
          <p:cNvPr id="29" name="Google Shape;29;p2" descr="http://rehabrobotics.umich.edu/wp-content/uploads/2013/09/U-M_2color-HorizontalReversed.png"/>
          <p:cNvPicPr preferRelativeResize="0"/>
          <p:nvPr/>
        </p:nvPicPr>
        <p:blipFill rotWithShape="1">
          <a:blip r:embed="rId6">
            <a:alphaModFix/>
          </a:blip>
          <a:srcRect/>
          <a:stretch/>
        </p:blipFill>
        <p:spPr>
          <a:xfrm>
            <a:off x="6198044" y="4630678"/>
            <a:ext cx="1866416" cy="194094"/>
          </a:xfrm>
          <a:prstGeom prst="rect">
            <a:avLst/>
          </a:prstGeom>
          <a:noFill/>
          <a:ln>
            <a:noFill/>
          </a:ln>
        </p:spPr>
      </p:pic>
      <p:sp>
        <p:nvSpPr>
          <p:cNvPr id="30" name="Google Shape;30;p2"/>
          <p:cNvSpPr txBox="1">
            <a:spLocks noGrp="1"/>
          </p:cNvSpPr>
          <p:nvPr>
            <p:ph type="dt" idx="10"/>
          </p:nvPr>
        </p:nvSpPr>
        <p:spPr>
          <a:xfrm>
            <a:off x="628650" y="4944748"/>
            <a:ext cx="2057400" cy="1916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9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
          <p:cNvSpPr txBox="1">
            <a:spLocks noGrp="1"/>
          </p:cNvSpPr>
          <p:nvPr>
            <p:ph type="ftr" idx="11"/>
          </p:nvPr>
        </p:nvSpPr>
        <p:spPr>
          <a:xfrm>
            <a:off x="3028950" y="4944748"/>
            <a:ext cx="3086100" cy="1916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9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
          <p:cNvSpPr txBox="1">
            <a:spLocks noGrp="1"/>
          </p:cNvSpPr>
          <p:nvPr>
            <p:ph type="sldNum" idx="12"/>
          </p:nvPr>
        </p:nvSpPr>
        <p:spPr>
          <a:xfrm>
            <a:off x="6457950" y="4944748"/>
            <a:ext cx="2057400" cy="1916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rgbClr val="888888"/>
                </a:solidFill>
                <a:latin typeface="Calibri"/>
                <a:ea typeface="Calibri"/>
                <a:cs typeface="Calibri"/>
                <a:sym typeface="Calibri"/>
              </a:defRPr>
            </a:lvl1pPr>
            <a:lvl2pPr marL="0" lvl="1" indent="0" algn="r">
              <a:spcBef>
                <a:spcPts val="0"/>
              </a:spcBef>
              <a:buNone/>
              <a:defRPr sz="900" b="0" i="0" u="none" strike="noStrike" cap="none">
                <a:solidFill>
                  <a:srgbClr val="888888"/>
                </a:solidFill>
                <a:latin typeface="Calibri"/>
                <a:ea typeface="Calibri"/>
                <a:cs typeface="Calibri"/>
                <a:sym typeface="Calibri"/>
              </a:defRPr>
            </a:lvl2pPr>
            <a:lvl3pPr marL="0" lvl="2" indent="0" algn="r">
              <a:spcBef>
                <a:spcPts val="0"/>
              </a:spcBef>
              <a:buNone/>
              <a:defRPr sz="900" b="0" i="0" u="none" strike="noStrike" cap="none">
                <a:solidFill>
                  <a:srgbClr val="888888"/>
                </a:solidFill>
                <a:latin typeface="Calibri"/>
                <a:ea typeface="Calibri"/>
                <a:cs typeface="Calibri"/>
                <a:sym typeface="Calibri"/>
              </a:defRPr>
            </a:lvl3pPr>
            <a:lvl4pPr marL="0" lvl="3" indent="0" algn="r">
              <a:spcBef>
                <a:spcPts val="0"/>
              </a:spcBef>
              <a:buNone/>
              <a:defRPr sz="900" b="0" i="0" u="none" strike="noStrike" cap="none">
                <a:solidFill>
                  <a:srgbClr val="888888"/>
                </a:solidFill>
                <a:latin typeface="Calibri"/>
                <a:ea typeface="Calibri"/>
                <a:cs typeface="Calibri"/>
                <a:sym typeface="Calibri"/>
              </a:defRPr>
            </a:lvl4pPr>
            <a:lvl5pPr marL="0" lvl="4" indent="0" algn="r">
              <a:spcBef>
                <a:spcPts val="0"/>
              </a:spcBef>
              <a:buNone/>
              <a:defRPr sz="900" b="0" i="0" u="none" strike="noStrike" cap="none">
                <a:solidFill>
                  <a:srgbClr val="888888"/>
                </a:solidFill>
                <a:latin typeface="Calibri"/>
                <a:ea typeface="Calibri"/>
                <a:cs typeface="Calibri"/>
                <a:sym typeface="Calibri"/>
              </a:defRPr>
            </a:lvl5pPr>
            <a:lvl6pPr marL="0" lvl="5" indent="0" algn="r">
              <a:spcBef>
                <a:spcPts val="0"/>
              </a:spcBef>
              <a:buNone/>
              <a:defRPr sz="900" b="0" i="0" u="none" strike="noStrike" cap="none">
                <a:solidFill>
                  <a:srgbClr val="888888"/>
                </a:solidFill>
                <a:latin typeface="Calibri"/>
                <a:ea typeface="Calibri"/>
                <a:cs typeface="Calibri"/>
                <a:sym typeface="Calibri"/>
              </a:defRPr>
            </a:lvl6pPr>
            <a:lvl7pPr marL="0" lvl="6" indent="0" algn="r">
              <a:spcBef>
                <a:spcPts val="0"/>
              </a:spcBef>
              <a:buNone/>
              <a:defRPr sz="900" b="0" i="0" u="none" strike="noStrike" cap="none">
                <a:solidFill>
                  <a:srgbClr val="888888"/>
                </a:solidFill>
                <a:latin typeface="Calibri"/>
                <a:ea typeface="Calibri"/>
                <a:cs typeface="Calibri"/>
                <a:sym typeface="Calibri"/>
              </a:defRPr>
            </a:lvl7pPr>
            <a:lvl8pPr marL="0" lvl="7" indent="0" algn="r">
              <a:spcBef>
                <a:spcPts val="0"/>
              </a:spcBef>
              <a:buNone/>
              <a:defRPr sz="900" b="0" i="0" u="none" strike="noStrike" cap="none">
                <a:solidFill>
                  <a:srgbClr val="888888"/>
                </a:solidFill>
                <a:latin typeface="Calibri"/>
                <a:ea typeface="Calibri"/>
                <a:cs typeface="Calibri"/>
                <a:sym typeface="Calibri"/>
              </a:defRPr>
            </a:lvl8pPr>
            <a:lvl9pPr marL="0" lvl="8" indent="0" algn="r">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6"/>
        <p:cNvGrpSpPr/>
        <p:nvPr/>
      </p:nvGrpSpPr>
      <p:grpSpPr>
        <a:xfrm>
          <a:off x="0" y="0"/>
          <a:ext cx="0" cy="0"/>
          <a:chOff x="0" y="0"/>
          <a:chExt cx="0" cy="0"/>
        </a:xfrm>
      </p:grpSpPr>
      <p:sp>
        <p:nvSpPr>
          <p:cNvPr id="17" name="Google Shape;17;p54"/>
          <p:cNvSpPr txBox="1">
            <a:spLocks noGrp="1"/>
          </p:cNvSpPr>
          <p:nvPr>
            <p:ph type="ctrTitle"/>
          </p:nvPr>
        </p:nvSpPr>
        <p:spPr>
          <a:xfrm>
            <a:off x="1132284" y="1296592"/>
            <a:ext cx="6858000" cy="164663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54"/>
          <p:cNvSpPr txBox="1">
            <a:spLocks noGrp="1"/>
          </p:cNvSpPr>
          <p:nvPr>
            <p:ph type="subTitle" idx="1"/>
          </p:nvPr>
        </p:nvSpPr>
        <p:spPr>
          <a:xfrm>
            <a:off x="1132284" y="3012283"/>
            <a:ext cx="6858000" cy="888206"/>
          </a:xfrm>
          <a:prstGeom prst="rect">
            <a:avLst/>
          </a:prstGeom>
          <a:noFill/>
          <a:ln>
            <a:noFill/>
          </a:ln>
        </p:spPr>
        <p:txBody>
          <a:bodyPr spcFirstLastPara="1" wrap="square" lIns="91425" tIns="45700" rIns="91425" bIns="45700" anchor="t" anchorCtr="0">
            <a:normAutofit/>
          </a:bodyPr>
          <a:lstStyle>
            <a:lvl1pPr lvl="0" algn="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19" name="Google Shape;19;p5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pic>
        <p:nvPicPr>
          <p:cNvPr id="21" name="Google Shape;21;p54"/>
          <p:cNvPicPr preferRelativeResize="0"/>
          <p:nvPr/>
        </p:nvPicPr>
        <p:blipFill rotWithShape="1">
          <a:blip r:embed="rId2">
            <a:alphaModFix/>
          </a:blip>
          <a:srcRect/>
          <a:stretch/>
        </p:blipFill>
        <p:spPr>
          <a:xfrm>
            <a:off x="0" y="7144"/>
            <a:ext cx="3093245" cy="1546622"/>
          </a:xfrm>
          <a:prstGeom prst="rect">
            <a:avLst/>
          </a:prstGeom>
          <a:noFill/>
          <a:ln>
            <a:noFill/>
          </a:ln>
        </p:spPr>
      </p:pic>
      <p:pic>
        <p:nvPicPr>
          <p:cNvPr id="22" name="Google Shape;22;p54"/>
          <p:cNvPicPr preferRelativeResize="0"/>
          <p:nvPr/>
        </p:nvPicPr>
        <p:blipFill rotWithShape="1">
          <a:blip r:embed="rId3">
            <a:alphaModFix/>
          </a:blip>
          <a:srcRect/>
          <a:stretch/>
        </p:blipFill>
        <p:spPr>
          <a:xfrm>
            <a:off x="6961585" y="4011589"/>
            <a:ext cx="2057399" cy="606337"/>
          </a:xfrm>
          <a:prstGeom prst="rect">
            <a:avLst/>
          </a:prstGeom>
          <a:noFill/>
          <a:ln>
            <a:noFill/>
          </a:ln>
        </p:spPr>
      </p:pic>
      <p:sp>
        <p:nvSpPr>
          <p:cNvPr id="23" name="Google Shape;23;p54"/>
          <p:cNvSpPr txBox="1">
            <a:spLocks noGrp="1"/>
          </p:cNvSpPr>
          <p:nvPr>
            <p:ph type="ftr" idx="11"/>
          </p:nvPr>
        </p:nvSpPr>
        <p:spPr>
          <a:xfrm>
            <a:off x="2916982" y="4764225"/>
            <a:ext cx="3255218"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9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92724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4"/>
        <p:cNvGrpSpPr/>
        <p:nvPr/>
      </p:nvGrpSpPr>
      <p:grpSpPr>
        <a:xfrm>
          <a:off x="0" y="0"/>
          <a:ext cx="0" cy="0"/>
          <a:chOff x="0" y="0"/>
          <a:chExt cx="0" cy="0"/>
        </a:xfrm>
      </p:grpSpPr>
      <p:sp>
        <p:nvSpPr>
          <p:cNvPr id="25" name="Google Shape;25;p5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5"/>
          <p:cNvSpPr txBox="1">
            <a:spLocks noGrp="1"/>
          </p:cNvSpPr>
          <p:nvPr>
            <p:ph type="body" idx="1"/>
          </p:nvPr>
        </p:nvSpPr>
        <p:spPr>
          <a:xfrm>
            <a:off x="628650" y="1369219"/>
            <a:ext cx="7886700" cy="299750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7" name="Google Shape;27;p5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pic>
        <p:nvPicPr>
          <p:cNvPr id="29" name="Google Shape;29;p55"/>
          <p:cNvPicPr preferRelativeResize="0"/>
          <p:nvPr/>
        </p:nvPicPr>
        <p:blipFill rotWithShape="1">
          <a:blip r:embed="rId2">
            <a:alphaModFix/>
          </a:blip>
          <a:srcRect/>
          <a:stretch/>
        </p:blipFill>
        <p:spPr>
          <a:xfrm>
            <a:off x="7254478" y="4270712"/>
            <a:ext cx="1260872" cy="630436"/>
          </a:xfrm>
          <a:prstGeom prst="rect">
            <a:avLst/>
          </a:prstGeom>
          <a:noFill/>
          <a:ln>
            <a:noFill/>
          </a:ln>
        </p:spPr>
      </p:pic>
      <p:sp>
        <p:nvSpPr>
          <p:cNvPr id="30" name="Google Shape;30;p55"/>
          <p:cNvSpPr txBox="1">
            <a:spLocks noGrp="1"/>
          </p:cNvSpPr>
          <p:nvPr>
            <p:ph type="ftr" idx="11"/>
          </p:nvPr>
        </p:nvSpPr>
        <p:spPr>
          <a:xfrm>
            <a:off x="2916982" y="4764225"/>
            <a:ext cx="3255218"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9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054188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1"/>
        <p:cNvGrpSpPr/>
        <p:nvPr/>
      </p:nvGrpSpPr>
      <p:grpSpPr>
        <a:xfrm>
          <a:off x="0" y="0"/>
          <a:ext cx="0" cy="0"/>
          <a:chOff x="0" y="0"/>
          <a:chExt cx="0" cy="0"/>
        </a:xfrm>
      </p:grpSpPr>
      <p:sp>
        <p:nvSpPr>
          <p:cNvPr id="32" name="Google Shape;32;p56"/>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6"/>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rgbClr val="888888"/>
              </a:buClr>
              <a:buSzPts val="2400"/>
              <a:buNone/>
              <a:defRPr sz="1800">
                <a:solidFill>
                  <a:srgbClr val="888888"/>
                </a:solidFill>
              </a:defRPr>
            </a:lvl1pPr>
            <a:lvl2pPr marL="685800" lvl="1" indent="-171450" algn="l">
              <a:lnSpc>
                <a:spcPct val="90000"/>
              </a:lnSpc>
              <a:spcBef>
                <a:spcPts val="375"/>
              </a:spcBef>
              <a:spcAft>
                <a:spcPts val="0"/>
              </a:spcAft>
              <a:buClr>
                <a:srgbClr val="888888"/>
              </a:buClr>
              <a:buSzPts val="2000"/>
              <a:buNone/>
              <a:defRPr sz="1500">
                <a:solidFill>
                  <a:srgbClr val="888888"/>
                </a:solidFill>
              </a:defRPr>
            </a:lvl2pPr>
            <a:lvl3pPr marL="1028700" lvl="2" indent="-171450" algn="l">
              <a:lnSpc>
                <a:spcPct val="90000"/>
              </a:lnSpc>
              <a:spcBef>
                <a:spcPts val="375"/>
              </a:spcBef>
              <a:spcAft>
                <a:spcPts val="0"/>
              </a:spcAft>
              <a:buClr>
                <a:srgbClr val="888888"/>
              </a:buClr>
              <a:buSzPts val="1800"/>
              <a:buNone/>
              <a:defRPr sz="1350">
                <a:solidFill>
                  <a:srgbClr val="888888"/>
                </a:solidFill>
              </a:defRPr>
            </a:lvl3pPr>
            <a:lvl4pPr marL="1371600" lvl="3" indent="-171450" algn="l">
              <a:lnSpc>
                <a:spcPct val="90000"/>
              </a:lnSpc>
              <a:spcBef>
                <a:spcPts val="375"/>
              </a:spcBef>
              <a:spcAft>
                <a:spcPts val="0"/>
              </a:spcAft>
              <a:buClr>
                <a:srgbClr val="888888"/>
              </a:buClr>
              <a:buSzPts val="1600"/>
              <a:buNone/>
              <a:defRPr sz="1200">
                <a:solidFill>
                  <a:srgbClr val="888888"/>
                </a:solidFill>
              </a:defRPr>
            </a:lvl4pPr>
            <a:lvl5pPr marL="1714500" lvl="4" indent="-171450" algn="l">
              <a:lnSpc>
                <a:spcPct val="90000"/>
              </a:lnSpc>
              <a:spcBef>
                <a:spcPts val="375"/>
              </a:spcBef>
              <a:spcAft>
                <a:spcPts val="0"/>
              </a:spcAft>
              <a:buClr>
                <a:srgbClr val="888888"/>
              </a:buClr>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34" name="Google Shape;34;p5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
        <p:nvSpPr>
          <p:cNvPr id="36" name="Google Shape;36;p56"/>
          <p:cNvSpPr txBox="1">
            <a:spLocks noGrp="1"/>
          </p:cNvSpPr>
          <p:nvPr>
            <p:ph type="ftr" idx="11"/>
          </p:nvPr>
        </p:nvSpPr>
        <p:spPr>
          <a:xfrm>
            <a:off x="2916982" y="4764225"/>
            <a:ext cx="3255218"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9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7" name="Google Shape;37;p56"/>
          <p:cNvPicPr preferRelativeResize="0"/>
          <p:nvPr/>
        </p:nvPicPr>
        <p:blipFill rotWithShape="1">
          <a:blip r:embed="rId2">
            <a:alphaModFix/>
          </a:blip>
          <a:srcRect/>
          <a:stretch/>
        </p:blipFill>
        <p:spPr>
          <a:xfrm>
            <a:off x="0" y="7144"/>
            <a:ext cx="3093245" cy="1546622"/>
          </a:xfrm>
          <a:prstGeom prst="rect">
            <a:avLst/>
          </a:prstGeom>
          <a:noFill/>
          <a:ln>
            <a:noFill/>
          </a:ln>
        </p:spPr>
      </p:pic>
      <p:pic>
        <p:nvPicPr>
          <p:cNvPr id="38" name="Google Shape;38;p56"/>
          <p:cNvPicPr preferRelativeResize="0"/>
          <p:nvPr/>
        </p:nvPicPr>
        <p:blipFill rotWithShape="1">
          <a:blip r:embed="rId3">
            <a:alphaModFix/>
          </a:blip>
          <a:srcRect/>
          <a:stretch/>
        </p:blipFill>
        <p:spPr>
          <a:xfrm>
            <a:off x="6961585" y="4011589"/>
            <a:ext cx="2057399" cy="606337"/>
          </a:xfrm>
          <a:prstGeom prst="rect">
            <a:avLst/>
          </a:prstGeom>
          <a:noFill/>
          <a:ln>
            <a:noFill/>
          </a:ln>
        </p:spPr>
      </p:pic>
    </p:spTree>
    <p:extLst>
      <p:ext uri="{BB962C8B-B14F-4D97-AF65-F5344CB8AC3E}">
        <p14:creationId xmlns:p14="http://schemas.microsoft.com/office/powerpoint/2010/main" val="3089475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9"/>
        <p:cNvGrpSpPr/>
        <p:nvPr/>
      </p:nvGrpSpPr>
      <p:grpSpPr>
        <a:xfrm>
          <a:off x="0" y="0"/>
          <a:ext cx="0" cy="0"/>
          <a:chOff x="0" y="0"/>
          <a:chExt cx="0" cy="0"/>
        </a:xfrm>
      </p:grpSpPr>
      <p:sp>
        <p:nvSpPr>
          <p:cNvPr id="40" name="Google Shape;40;p57"/>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7"/>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2" name="Google Shape;42;p57"/>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3" name="Google Shape;43;p5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5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
        <p:nvSpPr>
          <p:cNvPr id="45" name="Google Shape;45;p57"/>
          <p:cNvSpPr txBox="1">
            <a:spLocks noGrp="1"/>
          </p:cNvSpPr>
          <p:nvPr>
            <p:ph type="ftr" idx="11"/>
          </p:nvPr>
        </p:nvSpPr>
        <p:spPr>
          <a:xfrm>
            <a:off x="2916982" y="4764225"/>
            <a:ext cx="3255218"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9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6" name="Google Shape;46;p57"/>
          <p:cNvPicPr preferRelativeResize="0"/>
          <p:nvPr/>
        </p:nvPicPr>
        <p:blipFill rotWithShape="1">
          <a:blip r:embed="rId2">
            <a:alphaModFix/>
          </a:blip>
          <a:srcRect/>
          <a:stretch/>
        </p:blipFill>
        <p:spPr>
          <a:xfrm>
            <a:off x="7254478" y="4270712"/>
            <a:ext cx="1260872" cy="630436"/>
          </a:xfrm>
          <a:prstGeom prst="rect">
            <a:avLst/>
          </a:prstGeom>
          <a:noFill/>
          <a:ln>
            <a:noFill/>
          </a:ln>
        </p:spPr>
      </p:pic>
    </p:spTree>
    <p:extLst>
      <p:ext uri="{BB962C8B-B14F-4D97-AF65-F5344CB8AC3E}">
        <p14:creationId xmlns:p14="http://schemas.microsoft.com/office/powerpoint/2010/main" val="4284563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7"/>
        <p:cNvGrpSpPr/>
        <p:nvPr/>
      </p:nvGrpSpPr>
      <p:grpSpPr>
        <a:xfrm>
          <a:off x="0" y="0"/>
          <a:ext cx="0" cy="0"/>
          <a:chOff x="0" y="0"/>
          <a:chExt cx="0" cy="0"/>
        </a:xfrm>
      </p:grpSpPr>
      <p:sp>
        <p:nvSpPr>
          <p:cNvPr id="48" name="Google Shape;48;p58"/>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58"/>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50" name="Google Shape;50;p58"/>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51" name="Google Shape;51;p58"/>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52" name="Google Shape;52;p58"/>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53" name="Google Shape;53;p5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5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
        <p:nvSpPr>
          <p:cNvPr id="55" name="Google Shape;55;p58"/>
          <p:cNvSpPr txBox="1">
            <a:spLocks noGrp="1"/>
          </p:cNvSpPr>
          <p:nvPr>
            <p:ph type="ftr" idx="11"/>
          </p:nvPr>
        </p:nvSpPr>
        <p:spPr>
          <a:xfrm>
            <a:off x="2916982" y="4764225"/>
            <a:ext cx="3255218"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9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6" name="Google Shape;56;p58"/>
          <p:cNvPicPr preferRelativeResize="0"/>
          <p:nvPr/>
        </p:nvPicPr>
        <p:blipFill rotWithShape="1">
          <a:blip r:embed="rId2">
            <a:alphaModFix/>
          </a:blip>
          <a:srcRect/>
          <a:stretch/>
        </p:blipFill>
        <p:spPr>
          <a:xfrm>
            <a:off x="7254478" y="4270712"/>
            <a:ext cx="1260872" cy="630436"/>
          </a:xfrm>
          <a:prstGeom prst="rect">
            <a:avLst/>
          </a:prstGeom>
          <a:noFill/>
          <a:ln>
            <a:noFill/>
          </a:ln>
        </p:spPr>
      </p:pic>
    </p:spTree>
    <p:extLst>
      <p:ext uri="{BB962C8B-B14F-4D97-AF65-F5344CB8AC3E}">
        <p14:creationId xmlns:p14="http://schemas.microsoft.com/office/powerpoint/2010/main" val="119976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7"/>
        <p:cNvGrpSpPr/>
        <p:nvPr/>
      </p:nvGrpSpPr>
      <p:grpSpPr>
        <a:xfrm>
          <a:off x="0" y="0"/>
          <a:ext cx="0" cy="0"/>
          <a:chOff x="0" y="0"/>
          <a:chExt cx="0" cy="0"/>
        </a:xfrm>
      </p:grpSpPr>
      <p:sp>
        <p:nvSpPr>
          <p:cNvPr id="58" name="Google Shape;58;p59"/>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5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
        <p:nvSpPr>
          <p:cNvPr id="61" name="Google Shape;61;p59"/>
          <p:cNvSpPr txBox="1">
            <a:spLocks noGrp="1"/>
          </p:cNvSpPr>
          <p:nvPr>
            <p:ph type="ftr" idx="11"/>
          </p:nvPr>
        </p:nvSpPr>
        <p:spPr>
          <a:xfrm>
            <a:off x="2916982" y="4764225"/>
            <a:ext cx="3255218"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9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2" name="Google Shape;62;p59"/>
          <p:cNvPicPr preferRelativeResize="0"/>
          <p:nvPr/>
        </p:nvPicPr>
        <p:blipFill rotWithShape="1">
          <a:blip r:embed="rId2">
            <a:alphaModFix/>
          </a:blip>
          <a:srcRect/>
          <a:stretch/>
        </p:blipFill>
        <p:spPr>
          <a:xfrm>
            <a:off x="7254478" y="4270712"/>
            <a:ext cx="1260872" cy="630436"/>
          </a:xfrm>
          <a:prstGeom prst="rect">
            <a:avLst/>
          </a:prstGeom>
          <a:noFill/>
          <a:ln>
            <a:noFill/>
          </a:ln>
        </p:spPr>
      </p:pic>
    </p:spTree>
    <p:extLst>
      <p:ext uri="{BB962C8B-B14F-4D97-AF65-F5344CB8AC3E}">
        <p14:creationId xmlns:p14="http://schemas.microsoft.com/office/powerpoint/2010/main" val="3341056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6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6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
        <p:nvSpPr>
          <p:cNvPr id="66" name="Google Shape;66;p60"/>
          <p:cNvSpPr txBox="1">
            <a:spLocks noGrp="1"/>
          </p:cNvSpPr>
          <p:nvPr>
            <p:ph type="ftr" idx="11"/>
          </p:nvPr>
        </p:nvSpPr>
        <p:spPr>
          <a:xfrm>
            <a:off x="2916982" y="4764225"/>
            <a:ext cx="3255218"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9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7" name="Google Shape;67;p60"/>
          <p:cNvPicPr preferRelativeResize="0"/>
          <p:nvPr/>
        </p:nvPicPr>
        <p:blipFill rotWithShape="1">
          <a:blip r:embed="rId2">
            <a:alphaModFix/>
          </a:blip>
          <a:srcRect/>
          <a:stretch/>
        </p:blipFill>
        <p:spPr>
          <a:xfrm>
            <a:off x="7254478" y="4270712"/>
            <a:ext cx="1260872" cy="630436"/>
          </a:xfrm>
          <a:prstGeom prst="rect">
            <a:avLst/>
          </a:prstGeom>
          <a:noFill/>
          <a:ln>
            <a:noFill/>
          </a:ln>
        </p:spPr>
      </p:pic>
    </p:spTree>
    <p:extLst>
      <p:ext uri="{BB962C8B-B14F-4D97-AF65-F5344CB8AC3E}">
        <p14:creationId xmlns:p14="http://schemas.microsoft.com/office/powerpoint/2010/main" val="28068410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8"/>
        <p:cNvGrpSpPr/>
        <p:nvPr/>
      </p:nvGrpSpPr>
      <p:grpSpPr>
        <a:xfrm>
          <a:off x="0" y="0"/>
          <a:ext cx="0" cy="0"/>
          <a:chOff x="0" y="0"/>
          <a:chExt cx="0" cy="0"/>
        </a:xfrm>
      </p:grpSpPr>
      <p:sp>
        <p:nvSpPr>
          <p:cNvPr id="69" name="Google Shape;69;p61"/>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61"/>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342900" lvl="0" indent="-323850" algn="l">
              <a:lnSpc>
                <a:spcPct val="90000"/>
              </a:lnSpc>
              <a:spcBef>
                <a:spcPts val="750"/>
              </a:spcBef>
              <a:spcAft>
                <a:spcPts val="0"/>
              </a:spcAft>
              <a:buClr>
                <a:schemeClr val="dk1"/>
              </a:buClr>
              <a:buSzPts val="3200"/>
              <a:buChar char="•"/>
              <a:defRPr sz="2400"/>
            </a:lvl1pPr>
            <a:lvl2pPr marL="685800" lvl="1" indent="-304800" algn="l">
              <a:lnSpc>
                <a:spcPct val="90000"/>
              </a:lnSpc>
              <a:spcBef>
                <a:spcPts val="375"/>
              </a:spcBef>
              <a:spcAft>
                <a:spcPts val="0"/>
              </a:spcAft>
              <a:buClr>
                <a:schemeClr val="dk1"/>
              </a:buClr>
              <a:buSzPts val="2800"/>
              <a:buChar char="•"/>
              <a:defRPr sz="2100"/>
            </a:lvl2pPr>
            <a:lvl3pPr marL="1028700" lvl="2" indent="-285750" algn="l">
              <a:lnSpc>
                <a:spcPct val="90000"/>
              </a:lnSpc>
              <a:spcBef>
                <a:spcPts val="375"/>
              </a:spcBef>
              <a:spcAft>
                <a:spcPts val="0"/>
              </a:spcAft>
              <a:buClr>
                <a:schemeClr val="dk1"/>
              </a:buClr>
              <a:buSzPts val="2400"/>
              <a:buChar char="•"/>
              <a:defRPr sz="1800"/>
            </a:lvl3pPr>
            <a:lvl4pPr marL="1371600" lvl="3" indent="-266700" algn="l">
              <a:lnSpc>
                <a:spcPct val="90000"/>
              </a:lnSpc>
              <a:spcBef>
                <a:spcPts val="375"/>
              </a:spcBef>
              <a:spcAft>
                <a:spcPts val="0"/>
              </a:spcAft>
              <a:buClr>
                <a:schemeClr val="dk1"/>
              </a:buClr>
              <a:buSzPts val="2000"/>
              <a:buChar char="•"/>
              <a:defRPr sz="1500"/>
            </a:lvl4pPr>
            <a:lvl5pPr marL="1714500" lvl="4" indent="-266700" algn="l">
              <a:lnSpc>
                <a:spcPct val="90000"/>
              </a:lnSpc>
              <a:spcBef>
                <a:spcPts val="375"/>
              </a:spcBef>
              <a:spcAft>
                <a:spcPts val="0"/>
              </a:spcAft>
              <a:buClr>
                <a:schemeClr val="dk1"/>
              </a:buClr>
              <a:buSzPts val="2000"/>
              <a:buChar char="•"/>
              <a:defRPr sz="1500"/>
            </a:lvl5pPr>
            <a:lvl6pPr marL="2057400" lvl="5" indent="-266700" algn="l">
              <a:lnSpc>
                <a:spcPct val="90000"/>
              </a:lnSpc>
              <a:spcBef>
                <a:spcPts val="375"/>
              </a:spcBef>
              <a:spcAft>
                <a:spcPts val="0"/>
              </a:spcAft>
              <a:buClr>
                <a:schemeClr val="dk1"/>
              </a:buClr>
              <a:buSzPts val="2000"/>
              <a:buChar char="•"/>
              <a:defRPr sz="1500"/>
            </a:lvl6pPr>
            <a:lvl7pPr marL="2400300" lvl="6" indent="-266700" algn="l">
              <a:lnSpc>
                <a:spcPct val="90000"/>
              </a:lnSpc>
              <a:spcBef>
                <a:spcPts val="375"/>
              </a:spcBef>
              <a:spcAft>
                <a:spcPts val="0"/>
              </a:spcAft>
              <a:buClr>
                <a:schemeClr val="dk1"/>
              </a:buClr>
              <a:buSzPts val="2000"/>
              <a:buChar char="•"/>
              <a:defRPr sz="1500"/>
            </a:lvl7pPr>
            <a:lvl8pPr marL="2743200" lvl="7" indent="-266700" algn="l">
              <a:lnSpc>
                <a:spcPct val="90000"/>
              </a:lnSpc>
              <a:spcBef>
                <a:spcPts val="375"/>
              </a:spcBef>
              <a:spcAft>
                <a:spcPts val="0"/>
              </a:spcAft>
              <a:buClr>
                <a:schemeClr val="dk1"/>
              </a:buClr>
              <a:buSzPts val="2000"/>
              <a:buChar char="•"/>
              <a:defRPr sz="1500"/>
            </a:lvl8pPr>
            <a:lvl9pPr marL="3086100" lvl="8" indent="-266700" algn="l">
              <a:lnSpc>
                <a:spcPct val="90000"/>
              </a:lnSpc>
              <a:spcBef>
                <a:spcPts val="375"/>
              </a:spcBef>
              <a:spcAft>
                <a:spcPts val="0"/>
              </a:spcAft>
              <a:buClr>
                <a:schemeClr val="dk1"/>
              </a:buClr>
              <a:buSzPts val="2000"/>
              <a:buChar char="•"/>
              <a:defRPr sz="1500"/>
            </a:lvl9pPr>
          </a:lstStyle>
          <a:p>
            <a:endParaRPr/>
          </a:p>
        </p:txBody>
      </p:sp>
      <p:sp>
        <p:nvSpPr>
          <p:cNvPr id="71" name="Google Shape;71;p61"/>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72" name="Google Shape;72;p6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6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
        <p:nvSpPr>
          <p:cNvPr id="74" name="Google Shape;74;p61"/>
          <p:cNvSpPr txBox="1">
            <a:spLocks noGrp="1"/>
          </p:cNvSpPr>
          <p:nvPr>
            <p:ph type="ftr" idx="11"/>
          </p:nvPr>
        </p:nvSpPr>
        <p:spPr>
          <a:xfrm>
            <a:off x="2916982" y="4764225"/>
            <a:ext cx="3255218"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9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5" name="Google Shape;75;p61"/>
          <p:cNvPicPr preferRelativeResize="0"/>
          <p:nvPr/>
        </p:nvPicPr>
        <p:blipFill rotWithShape="1">
          <a:blip r:embed="rId2">
            <a:alphaModFix/>
          </a:blip>
          <a:srcRect/>
          <a:stretch/>
        </p:blipFill>
        <p:spPr>
          <a:xfrm>
            <a:off x="7254478" y="4270712"/>
            <a:ext cx="1260872" cy="630436"/>
          </a:xfrm>
          <a:prstGeom prst="rect">
            <a:avLst/>
          </a:prstGeom>
          <a:noFill/>
          <a:ln>
            <a:noFill/>
          </a:ln>
        </p:spPr>
      </p:pic>
    </p:spTree>
    <p:extLst>
      <p:ext uri="{BB962C8B-B14F-4D97-AF65-F5344CB8AC3E}">
        <p14:creationId xmlns:p14="http://schemas.microsoft.com/office/powerpoint/2010/main" val="3576876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6"/>
        <p:cNvGrpSpPr/>
        <p:nvPr/>
      </p:nvGrpSpPr>
      <p:grpSpPr>
        <a:xfrm>
          <a:off x="0" y="0"/>
          <a:ext cx="0" cy="0"/>
          <a:chOff x="0" y="0"/>
          <a:chExt cx="0" cy="0"/>
        </a:xfrm>
      </p:grpSpPr>
      <p:sp>
        <p:nvSpPr>
          <p:cNvPr id="77" name="Google Shape;77;p62"/>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62"/>
          <p:cNvSpPr>
            <a:spLocks noGrp="1"/>
          </p:cNvSpPr>
          <p:nvPr>
            <p:ph type="pic" idx="2"/>
          </p:nvPr>
        </p:nvSpPr>
        <p:spPr>
          <a:xfrm>
            <a:off x="3887391" y="740569"/>
            <a:ext cx="4629150" cy="3655219"/>
          </a:xfrm>
          <a:prstGeom prst="rect">
            <a:avLst/>
          </a:prstGeom>
          <a:noFill/>
          <a:ln>
            <a:noFill/>
          </a:ln>
        </p:spPr>
      </p:sp>
      <p:sp>
        <p:nvSpPr>
          <p:cNvPr id="79" name="Google Shape;79;p62"/>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80" name="Google Shape;80;p6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6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
        <p:nvSpPr>
          <p:cNvPr id="82" name="Google Shape;82;p62"/>
          <p:cNvSpPr txBox="1">
            <a:spLocks noGrp="1"/>
          </p:cNvSpPr>
          <p:nvPr>
            <p:ph type="ftr" idx="11"/>
          </p:nvPr>
        </p:nvSpPr>
        <p:spPr>
          <a:xfrm>
            <a:off x="2916982" y="4764225"/>
            <a:ext cx="3255218"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9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3" name="Google Shape;83;p62"/>
          <p:cNvPicPr preferRelativeResize="0"/>
          <p:nvPr/>
        </p:nvPicPr>
        <p:blipFill rotWithShape="1">
          <a:blip r:embed="rId2">
            <a:alphaModFix/>
          </a:blip>
          <a:srcRect/>
          <a:stretch/>
        </p:blipFill>
        <p:spPr>
          <a:xfrm>
            <a:off x="7254478" y="4270712"/>
            <a:ext cx="1260872" cy="630436"/>
          </a:xfrm>
          <a:prstGeom prst="rect">
            <a:avLst/>
          </a:prstGeom>
          <a:noFill/>
          <a:ln>
            <a:noFill/>
          </a:ln>
        </p:spPr>
      </p:pic>
    </p:spTree>
    <p:extLst>
      <p:ext uri="{BB962C8B-B14F-4D97-AF65-F5344CB8AC3E}">
        <p14:creationId xmlns:p14="http://schemas.microsoft.com/office/powerpoint/2010/main" val="3399458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5"/>
        <p:cNvGrpSpPr/>
        <p:nvPr/>
      </p:nvGrpSpPr>
      <p:grpSpPr>
        <a:xfrm>
          <a:off x="0" y="0"/>
          <a:ext cx="0" cy="0"/>
          <a:chOff x="0" y="0"/>
          <a:chExt cx="0" cy="0"/>
        </a:xfrm>
      </p:grpSpPr>
      <p:sp>
        <p:nvSpPr>
          <p:cNvPr id="26" name="Google Shape;26;g14b1f6aa534_0_406"/>
          <p:cNvSpPr txBox="1">
            <a:spLocks noGrp="1"/>
          </p:cNvSpPr>
          <p:nvPr>
            <p:ph type="title"/>
          </p:nvPr>
        </p:nvSpPr>
        <p:spPr>
          <a:xfrm>
            <a:off x="628650" y="273844"/>
            <a:ext cx="7886700" cy="9942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7" name="Google Shape;27;g14b1f6aa534_0_406"/>
          <p:cNvSpPr txBox="1">
            <a:spLocks noGrp="1"/>
          </p:cNvSpPr>
          <p:nvPr>
            <p:ph type="body" idx="1"/>
          </p:nvPr>
        </p:nvSpPr>
        <p:spPr>
          <a:xfrm>
            <a:off x="628650" y="1369219"/>
            <a:ext cx="7886700" cy="2997675"/>
          </a:xfrm>
          <a:prstGeom prst="rect">
            <a:avLst/>
          </a:prstGeom>
          <a:noFill/>
          <a:ln>
            <a:noFill/>
          </a:ln>
        </p:spPr>
        <p:txBody>
          <a:bodyPr spcFirstLastPara="1" wrap="square" lIns="91425" tIns="45700" rIns="91425" bIns="45700" anchor="t" anchorCtr="0">
            <a:noAutofit/>
          </a:bodyPr>
          <a:lstStyle>
            <a:lvl1pPr marL="342900" lvl="0" indent="-261938" algn="l">
              <a:lnSpc>
                <a:spcPct val="90000"/>
              </a:lnSpc>
              <a:spcBef>
                <a:spcPts val="825"/>
              </a:spcBef>
              <a:spcAft>
                <a:spcPts val="0"/>
              </a:spcAft>
              <a:buClr>
                <a:schemeClr val="dk1"/>
              </a:buClr>
              <a:buSzPts val="1900"/>
              <a:buChar char="•"/>
              <a:defRPr/>
            </a:lvl1pPr>
            <a:lvl2pPr marL="685800" lvl="1" indent="-261938" algn="l">
              <a:lnSpc>
                <a:spcPct val="90000"/>
              </a:lnSpc>
              <a:spcBef>
                <a:spcPts val="375"/>
              </a:spcBef>
              <a:spcAft>
                <a:spcPts val="0"/>
              </a:spcAft>
              <a:buClr>
                <a:schemeClr val="dk1"/>
              </a:buClr>
              <a:buSzPts val="1900"/>
              <a:buChar char="•"/>
              <a:defRPr/>
            </a:lvl2pPr>
            <a:lvl3pPr marL="1028700" lvl="2" indent="-261938" algn="l">
              <a:lnSpc>
                <a:spcPct val="90000"/>
              </a:lnSpc>
              <a:spcBef>
                <a:spcPts val="375"/>
              </a:spcBef>
              <a:spcAft>
                <a:spcPts val="0"/>
              </a:spcAft>
              <a:buClr>
                <a:schemeClr val="dk1"/>
              </a:buClr>
              <a:buSzPts val="1900"/>
              <a:buChar char="•"/>
              <a:defRPr/>
            </a:lvl3pPr>
            <a:lvl4pPr marL="1371600" lvl="3" indent="-261938" algn="l">
              <a:lnSpc>
                <a:spcPct val="90000"/>
              </a:lnSpc>
              <a:spcBef>
                <a:spcPts val="375"/>
              </a:spcBef>
              <a:spcAft>
                <a:spcPts val="0"/>
              </a:spcAft>
              <a:buClr>
                <a:schemeClr val="dk1"/>
              </a:buClr>
              <a:buSzPts val="1900"/>
              <a:buChar char="•"/>
              <a:defRPr/>
            </a:lvl4pPr>
            <a:lvl5pPr marL="1714500" lvl="4" indent="-261938" algn="l">
              <a:lnSpc>
                <a:spcPct val="90000"/>
              </a:lnSpc>
              <a:spcBef>
                <a:spcPts val="375"/>
              </a:spcBef>
              <a:spcAft>
                <a:spcPts val="0"/>
              </a:spcAft>
              <a:buClr>
                <a:schemeClr val="dk1"/>
              </a:buClr>
              <a:buSzPts val="1900"/>
              <a:buChar char="•"/>
              <a:defRPr/>
            </a:lvl5pPr>
            <a:lvl6pPr marL="2057400" lvl="5" indent="-261938" algn="l">
              <a:lnSpc>
                <a:spcPct val="90000"/>
              </a:lnSpc>
              <a:spcBef>
                <a:spcPts val="375"/>
              </a:spcBef>
              <a:spcAft>
                <a:spcPts val="0"/>
              </a:spcAft>
              <a:buClr>
                <a:schemeClr val="dk1"/>
              </a:buClr>
              <a:buSzPts val="1900"/>
              <a:buChar char="•"/>
              <a:defRPr/>
            </a:lvl6pPr>
            <a:lvl7pPr marL="2400300" lvl="6" indent="-261938" algn="l">
              <a:lnSpc>
                <a:spcPct val="90000"/>
              </a:lnSpc>
              <a:spcBef>
                <a:spcPts val="375"/>
              </a:spcBef>
              <a:spcAft>
                <a:spcPts val="0"/>
              </a:spcAft>
              <a:buClr>
                <a:schemeClr val="dk1"/>
              </a:buClr>
              <a:buSzPts val="1900"/>
              <a:buChar char="•"/>
              <a:defRPr/>
            </a:lvl7pPr>
            <a:lvl8pPr marL="2743200" lvl="7" indent="-261938" algn="l">
              <a:lnSpc>
                <a:spcPct val="90000"/>
              </a:lnSpc>
              <a:spcBef>
                <a:spcPts val="375"/>
              </a:spcBef>
              <a:spcAft>
                <a:spcPts val="0"/>
              </a:spcAft>
              <a:buClr>
                <a:schemeClr val="dk1"/>
              </a:buClr>
              <a:buSzPts val="1900"/>
              <a:buChar char="•"/>
              <a:defRPr/>
            </a:lvl8pPr>
            <a:lvl9pPr marL="3086100" lvl="8" indent="-261938" algn="l">
              <a:lnSpc>
                <a:spcPct val="90000"/>
              </a:lnSpc>
              <a:spcBef>
                <a:spcPts val="375"/>
              </a:spcBef>
              <a:spcAft>
                <a:spcPts val="0"/>
              </a:spcAft>
              <a:buClr>
                <a:schemeClr val="dk1"/>
              </a:buClr>
              <a:buSzPts val="1900"/>
              <a:buChar char="•"/>
              <a:defRPr/>
            </a:lvl9pPr>
          </a:lstStyle>
          <a:p>
            <a:endParaRPr/>
          </a:p>
        </p:txBody>
      </p:sp>
      <p:sp>
        <p:nvSpPr>
          <p:cNvPr id="28" name="Google Shape;28;g14b1f6aa534_0_406"/>
          <p:cNvSpPr txBox="1">
            <a:spLocks noGrp="1"/>
          </p:cNvSpPr>
          <p:nvPr>
            <p:ph type="sldNum" idx="12"/>
          </p:nvPr>
        </p:nvSpPr>
        <p:spPr>
          <a:xfrm>
            <a:off x="6457950" y="4767263"/>
            <a:ext cx="2057400"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
        <p:nvSpPr>
          <p:cNvPr id="29" name="Google Shape;29;g14b1f6aa534_0_406"/>
          <p:cNvSpPr txBox="1">
            <a:spLocks noGrp="1"/>
          </p:cNvSpPr>
          <p:nvPr>
            <p:ph type="ftr" idx="11"/>
          </p:nvPr>
        </p:nvSpPr>
        <p:spPr>
          <a:xfrm>
            <a:off x="2916983" y="4764225"/>
            <a:ext cx="3255300" cy="2738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sz="900">
                <a:solidFill>
                  <a:srgbClr val="888888"/>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extLst>
      <p:ext uri="{BB962C8B-B14F-4D97-AF65-F5344CB8AC3E}">
        <p14:creationId xmlns:p14="http://schemas.microsoft.com/office/powerpoint/2010/main" val="1118574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p4"/>
          <p:cNvSpPr txBox="1">
            <a:spLocks noGrp="1"/>
          </p:cNvSpPr>
          <p:nvPr>
            <p:ph type="title"/>
          </p:nvPr>
        </p:nvSpPr>
        <p:spPr>
          <a:xfrm>
            <a:off x="457200" y="360000"/>
            <a:ext cx="8229600" cy="5400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4"/>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1" name="Google Shape;51;p4"/>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52" name="Google Shape;52;p4" descr="GEANT_logo_2015.jpg"/>
          <p:cNvPicPr preferRelativeResize="0"/>
          <p:nvPr/>
        </p:nvPicPr>
        <p:blipFill rotWithShape="1">
          <a:blip r:embed="rId2">
            <a:alphaModFix amt="50000"/>
          </a:blip>
          <a:srcRect/>
          <a:stretch/>
        </p:blipFill>
        <p:spPr>
          <a:xfrm>
            <a:off x="2490766" y="4449382"/>
            <a:ext cx="904933" cy="452467"/>
          </a:xfrm>
          <a:prstGeom prst="rect">
            <a:avLst/>
          </a:prstGeom>
          <a:noFill/>
          <a:ln>
            <a:noFill/>
          </a:ln>
        </p:spPr>
      </p:pic>
      <p:pic>
        <p:nvPicPr>
          <p:cNvPr id="53" name="Google Shape;53;p4" descr="ESnet_Full_Logo_CMYK.eps"/>
          <p:cNvPicPr preferRelativeResize="0"/>
          <p:nvPr/>
        </p:nvPicPr>
        <p:blipFill rotWithShape="1">
          <a:blip r:embed="rId3">
            <a:alphaModFix amt="50000"/>
          </a:blip>
          <a:srcRect/>
          <a:stretch/>
        </p:blipFill>
        <p:spPr>
          <a:xfrm>
            <a:off x="1234788" y="4586119"/>
            <a:ext cx="966829" cy="283213"/>
          </a:xfrm>
          <a:prstGeom prst="rect">
            <a:avLst/>
          </a:prstGeom>
          <a:noFill/>
          <a:ln>
            <a:noFill/>
          </a:ln>
        </p:spPr>
      </p:pic>
      <p:pic>
        <p:nvPicPr>
          <p:cNvPr id="54" name="Google Shape;54;p4" descr="internet2-black-red copy.png"/>
          <p:cNvPicPr preferRelativeResize="0"/>
          <p:nvPr/>
        </p:nvPicPr>
        <p:blipFill rotWithShape="1">
          <a:blip r:embed="rId4">
            <a:alphaModFix amt="50000"/>
          </a:blip>
          <a:srcRect/>
          <a:stretch/>
        </p:blipFill>
        <p:spPr>
          <a:xfrm>
            <a:off x="5345109" y="4576197"/>
            <a:ext cx="620625" cy="454014"/>
          </a:xfrm>
          <a:prstGeom prst="rect">
            <a:avLst/>
          </a:prstGeom>
          <a:noFill/>
          <a:ln>
            <a:noFill/>
          </a:ln>
        </p:spPr>
      </p:pic>
      <p:pic>
        <p:nvPicPr>
          <p:cNvPr id="55" name="Google Shape;55;p4" descr="1000px-Indiana_University_logotype_svg.png"/>
          <p:cNvPicPr preferRelativeResize="0"/>
          <p:nvPr/>
        </p:nvPicPr>
        <p:blipFill rotWithShape="1">
          <a:blip r:embed="rId5">
            <a:alphaModFix amt="50000"/>
          </a:blip>
          <a:srcRect/>
          <a:stretch/>
        </p:blipFill>
        <p:spPr>
          <a:xfrm>
            <a:off x="3666435" y="4626006"/>
            <a:ext cx="1445907" cy="216886"/>
          </a:xfrm>
          <a:prstGeom prst="rect">
            <a:avLst/>
          </a:prstGeom>
          <a:noFill/>
          <a:ln>
            <a:noFill/>
          </a:ln>
        </p:spPr>
      </p:pic>
      <p:pic>
        <p:nvPicPr>
          <p:cNvPr id="56" name="Google Shape;56;p4" descr="http://rehabrobotics.umich.edu/wp-content/uploads/2013/09/U-M_2color-HorizontalReversed.png"/>
          <p:cNvPicPr preferRelativeResize="0"/>
          <p:nvPr/>
        </p:nvPicPr>
        <p:blipFill rotWithShape="1">
          <a:blip r:embed="rId6">
            <a:alphaModFix/>
          </a:blip>
          <a:srcRect/>
          <a:stretch/>
        </p:blipFill>
        <p:spPr>
          <a:xfrm>
            <a:off x="6198044" y="4630678"/>
            <a:ext cx="1866416" cy="194094"/>
          </a:xfrm>
          <a:prstGeom prst="rect">
            <a:avLst/>
          </a:prstGeom>
          <a:noFill/>
          <a:ln>
            <a:noFill/>
          </a:ln>
        </p:spPr>
      </p:pic>
      <p:sp>
        <p:nvSpPr>
          <p:cNvPr id="57" name="Google Shape;57;p4"/>
          <p:cNvSpPr txBox="1">
            <a:spLocks noGrp="1"/>
          </p:cNvSpPr>
          <p:nvPr>
            <p:ph type="dt" idx="10"/>
          </p:nvPr>
        </p:nvSpPr>
        <p:spPr>
          <a:xfrm>
            <a:off x="628650" y="4944748"/>
            <a:ext cx="2057400" cy="1916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9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
          <p:cNvSpPr txBox="1">
            <a:spLocks noGrp="1"/>
          </p:cNvSpPr>
          <p:nvPr>
            <p:ph type="ftr" idx="11"/>
          </p:nvPr>
        </p:nvSpPr>
        <p:spPr>
          <a:xfrm>
            <a:off x="3028950" y="4944748"/>
            <a:ext cx="3086100" cy="1916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9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
          <p:cNvSpPr txBox="1">
            <a:spLocks noGrp="1"/>
          </p:cNvSpPr>
          <p:nvPr>
            <p:ph type="sldNum" idx="12"/>
          </p:nvPr>
        </p:nvSpPr>
        <p:spPr>
          <a:xfrm>
            <a:off x="6457950" y="4944748"/>
            <a:ext cx="2057400" cy="1916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rgbClr val="888888"/>
                </a:solidFill>
                <a:latin typeface="Calibri"/>
                <a:ea typeface="Calibri"/>
                <a:cs typeface="Calibri"/>
                <a:sym typeface="Calibri"/>
              </a:defRPr>
            </a:lvl1pPr>
            <a:lvl2pPr marL="0" lvl="1" indent="0" algn="r">
              <a:spcBef>
                <a:spcPts val="0"/>
              </a:spcBef>
              <a:buNone/>
              <a:defRPr sz="900" b="0" i="0" u="none" strike="noStrike" cap="none">
                <a:solidFill>
                  <a:srgbClr val="888888"/>
                </a:solidFill>
                <a:latin typeface="Calibri"/>
                <a:ea typeface="Calibri"/>
                <a:cs typeface="Calibri"/>
                <a:sym typeface="Calibri"/>
              </a:defRPr>
            </a:lvl2pPr>
            <a:lvl3pPr marL="0" lvl="2" indent="0" algn="r">
              <a:spcBef>
                <a:spcPts val="0"/>
              </a:spcBef>
              <a:buNone/>
              <a:defRPr sz="900" b="0" i="0" u="none" strike="noStrike" cap="none">
                <a:solidFill>
                  <a:srgbClr val="888888"/>
                </a:solidFill>
                <a:latin typeface="Calibri"/>
                <a:ea typeface="Calibri"/>
                <a:cs typeface="Calibri"/>
                <a:sym typeface="Calibri"/>
              </a:defRPr>
            </a:lvl3pPr>
            <a:lvl4pPr marL="0" lvl="3" indent="0" algn="r">
              <a:spcBef>
                <a:spcPts val="0"/>
              </a:spcBef>
              <a:buNone/>
              <a:defRPr sz="900" b="0" i="0" u="none" strike="noStrike" cap="none">
                <a:solidFill>
                  <a:srgbClr val="888888"/>
                </a:solidFill>
                <a:latin typeface="Calibri"/>
                <a:ea typeface="Calibri"/>
                <a:cs typeface="Calibri"/>
                <a:sym typeface="Calibri"/>
              </a:defRPr>
            </a:lvl4pPr>
            <a:lvl5pPr marL="0" lvl="4" indent="0" algn="r">
              <a:spcBef>
                <a:spcPts val="0"/>
              </a:spcBef>
              <a:buNone/>
              <a:defRPr sz="900" b="0" i="0" u="none" strike="noStrike" cap="none">
                <a:solidFill>
                  <a:srgbClr val="888888"/>
                </a:solidFill>
                <a:latin typeface="Calibri"/>
                <a:ea typeface="Calibri"/>
                <a:cs typeface="Calibri"/>
                <a:sym typeface="Calibri"/>
              </a:defRPr>
            </a:lvl5pPr>
            <a:lvl6pPr marL="0" lvl="5" indent="0" algn="r">
              <a:spcBef>
                <a:spcPts val="0"/>
              </a:spcBef>
              <a:buNone/>
              <a:defRPr sz="900" b="0" i="0" u="none" strike="noStrike" cap="none">
                <a:solidFill>
                  <a:srgbClr val="888888"/>
                </a:solidFill>
                <a:latin typeface="Calibri"/>
                <a:ea typeface="Calibri"/>
                <a:cs typeface="Calibri"/>
                <a:sym typeface="Calibri"/>
              </a:defRPr>
            </a:lvl6pPr>
            <a:lvl7pPr marL="0" lvl="6" indent="0" algn="r">
              <a:spcBef>
                <a:spcPts val="0"/>
              </a:spcBef>
              <a:buNone/>
              <a:defRPr sz="900" b="0" i="0" u="none" strike="noStrike" cap="none">
                <a:solidFill>
                  <a:srgbClr val="888888"/>
                </a:solidFill>
                <a:latin typeface="Calibri"/>
                <a:ea typeface="Calibri"/>
                <a:cs typeface="Calibri"/>
                <a:sym typeface="Calibri"/>
              </a:defRPr>
            </a:lvl7pPr>
            <a:lvl8pPr marL="0" lvl="7" indent="0" algn="r">
              <a:spcBef>
                <a:spcPts val="0"/>
              </a:spcBef>
              <a:buNone/>
              <a:defRPr sz="900" b="0" i="0" u="none" strike="noStrike" cap="none">
                <a:solidFill>
                  <a:srgbClr val="888888"/>
                </a:solidFill>
                <a:latin typeface="Calibri"/>
                <a:ea typeface="Calibri"/>
                <a:cs typeface="Calibri"/>
                <a:sym typeface="Calibri"/>
              </a:defRPr>
            </a:lvl8pPr>
            <a:lvl9pPr marL="0" lvl="8" indent="0" algn="r">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0"/>
        <p:cNvGrpSpPr/>
        <p:nvPr/>
      </p:nvGrpSpPr>
      <p:grpSpPr>
        <a:xfrm>
          <a:off x="0" y="0"/>
          <a:ext cx="0" cy="0"/>
          <a:chOff x="0" y="0"/>
          <a:chExt cx="0" cy="0"/>
        </a:xfrm>
      </p:grpSpPr>
      <p:sp>
        <p:nvSpPr>
          <p:cNvPr id="31" name="Google Shape;31;g14b1f6aa534_0_412"/>
          <p:cNvSpPr txBox="1">
            <a:spLocks noGrp="1"/>
          </p:cNvSpPr>
          <p:nvPr>
            <p:ph type="dt" idx="10"/>
          </p:nvPr>
        </p:nvSpPr>
        <p:spPr>
          <a:xfrm>
            <a:off x="628650" y="4767263"/>
            <a:ext cx="2057400" cy="273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2" name="Google Shape;32;g14b1f6aa534_0_412"/>
          <p:cNvSpPr txBox="1">
            <a:spLocks noGrp="1"/>
          </p:cNvSpPr>
          <p:nvPr>
            <p:ph type="sldNum" idx="12"/>
          </p:nvPr>
        </p:nvSpPr>
        <p:spPr>
          <a:xfrm>
            <a:off x="6457950" y="4767263"/>
            <a:ext cx="2057400"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
        <p:nvSpPr>
          <p:cNvPr id="33" name="Google Shape;33;g14b1f6aa534_0_412"/>
          <p:cNvSpPr txBox="1">
            <a:spLocks noGrp="1"/>
          </p:cNvSpPr>
          <p:nvPr>
            <p:ph type="ftr" idx="11"/>
          </p:nvPr>
        </p:nvSpPr>
        <p:spPr>
          <a:xfrm>
            <a:off x="2916983" y="4764225"/>
            <a:ext cx="3255300" cy="2738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sz="900">
                <a:solidFill>
                  <a:srgbClr val="888888"/>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pic>
        <p:nvPicPr>
          <p:cNvPr id="34" name="Google Shape;34;g14b1f6aa534_0_412"/>
          <p:cNvPicPr preferRelativeResize="0"/>
          <p:nvPr/>
        </p:nvPicPr>
        <p:blipFill rotWithShape="1">
          <a:blip r:embed="rId2">
            <a:alphaModFix/>
          </a:blip>
          <a:srcRect/>
          <a:stretch/>
        </p:blipFill>
        <p:spPr>
          <a:xfrm>
            <a:off x="5362074" y="4189941"/>
            <a:ext cx="1620252" cy="477505"/>
          </a:xfrm>
          <a:prstGeom prst="rect">
            <a:avLst/>
          </a:prstGeom>
          <a:noFill/>
          <a:ln>
            <a:noFill/>
          </a:ln>
        </p:spPr>
      </p:pic>
      <p:pic>
        <p:nvPicPr>
          <p:cNvPr id="35" name="Google Shape;35;g14b1f6aa534_0_412"/>
          <p:cNvPicPr preferRelativeResize="0"/>
          <p:nvPr/>
        </p:nvPicPr>
        <p:blipFill rotWithShape="1">
          <a:blip r:embed="rId3">
            <a:alphaModFix/>
          </a:blip>
          <a:srcRect/>
          <a:stretch/>
        </p:blipFill>
        <p:spPr>
          <a:xfrm>
            <a:off x="7127694" y="4130923"/>
            <a:ext cx="1387655" cy="536522"/>
          </a:xfrm>
          <a:prstGeom prst="rect">
            <a:avLst/>
          </a:prstGeom>
          <a:noFill/>
          <a:ln>
            <a:noFill/>
          </a:ln>
        </p:spPr>
      </p:pic>
      <p:sp>
        <p:nvSpPr>
          <p:cNvPr id="36" name="Google Shape;36;g14b1f6aa534_0_412"/>
          <p:cNvSpPr txBox="1">
            <a:spLocks noGrp="1"/>
          </p:cNvSpPr>
          <p:nvPr>
            <p:ph type="title"/>
          </p:nvPr>
        </p:nvSpPr>
        <p:spPr>
          <a:xfrm>
            <a:off x="628650" y="273844"/>
            <a:ext cx="7886700" cy="994275"/>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9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37" name="Google Shape;37;g14b1f6aa534_0_412"/>
          <p:cNvSpPr txBox="1">
            <a:spLocks noGrp="1"/>
          </p:cNvSpPr>
          <p:nvPr>
            <p:ph type="body" idx="1"/>
          </p:nvPr>
        </p:nvSpPr>
        <p:spPr>
          <a:xfrm>
            <a:off x="628650" y="1369219"/>
            <a:ext cx="7886700" cy="2997675"/>
          </a:xfrm>
          <a:prstGeom prst="rect">
            <a:avLst/>
          </a:prstGeom>
          <a:noFill/>
          <a:ln>
            <a:noFill/>
          </a:ln>
        </p:spPr>
        <p:txBody>
          <a:bodyPr spcFirstLastPara="1" wrap="square" lIns="91425" tIns="45700" rIns="91425" bIns="45700" anchor="t" anchorCtr="0">
            <a:noAutofit/>
          </a:bodyPr>
          <a:lstStyle>
            <a:lvl1pPr marL="342900" lvl="0" indent="-261938" algn="l" rtl="0">
              <a:lnSpc>
                <a:spcPct val="90000"/>
              </a:lnSpc>
              <a:spcBef>
                <a:spcPts val="825"/>
              </a:spcBef>
              <a:spcAft>
                <a:spcPts val="0"/>
              </a:spcAft>
              <a:buClr>
                <a:schemeClr val="dk1"/>
              </a:buClr>
              <a:buSzPts val="1900"/>
              <a:buChar char="•"/>
              <a:defRPr/>
            </a:lvl1pPr>
            <a:lvl2pPr marL="685800" lvl="1" indent="-261938" algn="l" rtl="0">
              <a:lnSpc>
                <a:spcPct val="90000"/>
              </a:lnSpc>
              <a:spcBef>
                <a:spcPts val="375"/>
              </a:spcBef>
              <a:spcAft>
                <a:spcPts val="0"/>
              </a:spcAft>
              <a:buClr>
                <a:schemeClr val="dk1"/>
              </a:buClr>
              <a:buSzPts val="1900"/>
              <a:buChar char="•"/>
              <a:defRPr/>
            </a:lvl2pPr>
            <a:lvl3pPr marL="1028700" lvl="2" indent="-261938" algn="l" rtl="0">
              <a:lnSpc>
                <a:spcPct val="90000"/>
              </a:lnSpc>
              <a:spcBef>
                <a:spcPts val="375"/>
              </a:spcBef>
              <a:spcAft>
                <a:spcPts val="0"/>
              </a:spcAft>
              <a:buClr>
                <a:schemeClr val="dk1"/>
              </a:buClr>
              <a:buSzPts val="1900"/>
              <a:buChar char="•"/>
              <a:defRPr/>
            </a:lvl3pPr>
            <a:lvl4pPr marL="1371600" lvl="3" indent="-261938" algn="l" rtl="0">
              <a:lnSpc>
                <a:spcPct val="90000"/>
              </a:lnSpc>
              <a:spcBef>
                <a:spcPts val="375"/>
              </a:spcBef>
              <a:spcAft>
                <a:spcPts val="0"/>
              </a:spcAft>
              <a:buClr>
                <a:schemeClr val="dk1"/>
              </a:buClr>
              <a:buSzPts val="1900"/>
              <a:buChar char="•"/>
              <a:defRPr/>
            </a:lvl4pPr>
            <a:lvl5pPr marL="1714500" lvl="4" indent="-261938" algn="l" rtl="0">
              <a:lnSpc>
                <a:spcPct val="90000"/>
              </a:lnSpc>
              <a:spcBef>
                <a:spcPts val="375"/>
              </a:spcBef>
              <a:spcAft>
                <a:spcPts val="0"/>
              </a:spcAft>
              <a:buClr>
                <a:schemeClr val="dk1"/>
              </a:buClr>
              <a:buSzPts val="1900"/>
              <a:buChar char="•"/>
              <a:defRPr/>
            </a:lvl5pPr>
            <a:lvl6pPr marL="2057400" lvl="5" indent="-261938" algn="l" rtl="0">
              <a:lnSpc>
                <a:spcPct val="90000"/>
              </a:lnSpc>
              <a:spcBef>
                <a:spcPts val="375"/>
              </a:spcBef>
              <a:spcAft>
                <a:spcPts val="0"/>
              </a:spcAft>
              <a:buClr>
                <a:schemeClr val="dk1"/>
              </a:buClr>
              <a:buSzPts val="1900"/>
              <a:buChar char="•"/>
              <a:defRPr/>
            </a:lvl6pPr>
            <a:lvl7pPr marL="2400300" lvl="6" indent="-261938" algn="l" rtl="0">
              <a:lnSpc>
                <a:spcPct val="90000"/>
              </a:lnSpc>
              <a:spcBef>
                <a:spcPts val="375"/>
              </a:spcBef>
              <a:spcAft>
                <a:spcPts val="0"/>
              </a:spcAft>
              <a:buClr>
                <a:schemeClr val="dk1"/>
              </a:buClr>
              <a:buSzPts val="1900"/>
              <a:buChar char="•"/>
              <a:defRPr/>
            </a:lvl7pPr>
            <a:lvl8pPr marL="2743200" lvl="7" indent="-261938" algn="l" rtl="0">
              <a:lnSpc>
                <a:spcPct val="90000"/>
              </a:lnSpc>
              <a:spcBef>
                <a:spcPts val="375"/>
              </a:spcBef>
              <a:spcAft>
                <a:spcPts val="0"/>
              </a:spcAft>
              <a:buClr>
                <a:schemeClr val="dk1"/>
              </a:buClr>
              <a:buSzPts val="1900"/>
              <a:buChar char="•"/>
              <a:defRPr/>
            </a:lvl8pPr>
            <a:lvl9pPr marL="3086100" lvl="8" indent="-261938" algn="l" rtl="0">
              <a:lnSpc>
                <a:spcPct val="90000"/>
              </a:lnSpc>
              <a:spcBef>
                <a:spcPts val="375"/>
              </a:spcBef>
              <a:spcAft>
                <a:spcPts val="0"/>
              </a:spcAft>
              <a:buClr>
                <a:schemeClr val="dk1"/>
              </a:buClr>
              <a:buSzPts val="1900"/>
              <a:buChar char="•"/>
              <a:defRPr/>
            </a:lvl9pPr>
          </a:lstStyle>
          <a:p>
            <a:endParaRPr/>
          </a:p>
        </p:txBody>
      </p:sp>
    </p:spTree>
    <p:extLst>
      <p:ext uri="{BB962C8B-B14F-4D97-AF65-F5344CB8AC3E}">
        <p14:creationId xmlns:p14="http://schemas.microsoft.com/office/powerpoint/2010/main" val="268090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8"/>
        <p:cNvGrpSpPr/>
        <p:nvPr/>
      </p:nvGrpSpPr>
      <p:grpSpPr>
        <a:xfrm>
          <a:off x="0" y="0"/>
          <a:ext cx="0" cy="0"/>
          <a:chOff x="0" y="0"/>
          <a:chExt cx="0" cy="0"/>
        </a:xfrm>
      </p:grpSpPr>
      <p:sp>
        <p:nvSpPr>
          <p:cNvPr id="39" name="Google Shape;39;g14b1f6aa534_0_421"/>
          <p:cNvSpPr txBox="1">
            <a:spLocks noGrp="1"/>
          </p:cNvSpPr>
          <p:nvPr>
            <p:ph type="title"/>
          </p:nvPr>
        </p:nvSpPr>
        <p:spPr>
          <a:xfrm>
            <a:off x="628650" y="273844"/>
            <a:ext cx="7886700" cy="9942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0" name="Google Shape;40;g14b1f6aa534_0_421"/>
          <p:cNvSpPr txBox="1">
            <a:spLocks noGrp="1"/>
          </p:cNvSpPr>
          <p:nvPr>
            <p:ph type="body" idx="1"/>
          </p:nvPr>
        </p:nvSpPr>
        <p:spPr>
          <a:xfrm>
            <a:off x="628650" y="1369219"/>
            <a:ext cx="3886200" cy="3263400"/>
          </a:xfrm>
          <a:prstGeom prst="rect">
            <a:avLst/>
          </a:prstGeom>
          <a:noFill/>
          <a:ln>
            <a:noFill/>
          </a:ln>
        </p:spPr>
        <p:txBody>
          <a:bodyPr spcFirstLastPara="1" wrap="square" lIns="91425" tIns="45700" rIns="91425" bIns="45700" anchor="t" anchorCtr="0">
            <a:noAutofit/>
          </a:bodyPr>
          <a:lstStyle>
            <a:lvl1pPr marL="342900" lvl="0" indent="-261938" algn="l">
              <a:lnSpc>
                <a:spcPct val="90000"/>
              </a:lnSpc>
              <a:spcBef>
                <a:spcPts val="825"/>
              </a:spcBef>
              <a:spcAft>
                <a:spcPts val="0"/>
              </a:spcAft>
              <a:buClr>
                <a:schemeClr val="dk1"/>
              </a:buClr>
              <a:buSzPts val="1900"/>
              <a:buChar char="•"/>
              <a:defRPr/>
            </a:lvl1pPr>
            <a:lvl2pPr marL="685800" lvl="1" indent="-261938" algn="l">
              <a:lnSpc>
                <a:spcPct val="90000"/>
              </a:lnSpc>
              <a:spcBef>
                <a:spcPts val="375"/>
              </a:spcBef>
              <a:spcAft>
                <a:spcPts val="0"/>
              </a:spcAft>
              <a:buClr>
                <a:schemeClr val="dk1"/>
              </a:buClr>
              <a:buSzPts val="1900"/>
              <a:buChar char="•"/>
              <a:defRPr/>
            </a:lvl2pPr>
            <a:lvl3pPr marL="1028700" lvl="2" indent="-261938" algn="l">
              <a:lnSpc>
                <a:spcPct val="90000"/>
              </a:lnSpc>
              <a:spcBef>
                <a:spcPts val="375"/>
              </a:spcBef>
              <a:spcAft>
                <a:spcPts val="0"/>
              </a:spcAft>
              <a:buClr>
                <a:schemeClr val="dk1"/>
              </a:buClr>
              <a:buSzPts val="1900"/>
              <a:buChar char="•"/>
              <a:defRPr/>
            </a:lvl3pPr>
            <a:lvl4pPr marL="1371600" lvl="3" indent="-261938" algn="l">
              <a:lnSpc>
                <a:spcPct val="90000"/>
              </a:lnSpc>
              <a:spcBef>
                <a:spcPts val="375"/>
              </a:spcBef>
              <a:spcAft>
                <a:spcPts val="0"/>
              </a:spcAft>
              <a:buClr>
                <a:schemeClr val="dk1"/>
              </a:buClr>
              <a:buSzPts val="1900"/>
              <a:buChar char="•"/>
              <a:defRPr/>
            </a:lvl4pPr>
            <a:lvl5pPr marL="1714500" lvl="4" indent="-261938" algn="l">
              <a:lnSpc>
                <a:spcPct val="90000"/>
              </a:lnSpc>
              <a:spcBef>
                <a:spcPts val="375"/>
              </a:spcBef>
              <a:spcAft>
                <a:spcPts val="0"/>
              </a:spcAft>
              <a:buClr>
                <a:schemeClr val="dk1"/>
              </a:buClr>
              <a:buSzPts val="1900"/>
              <a:buChar char="•"/>
              <a:defRPr/>
            </a:lvl5pPr>
            <a:lvl6pPr marL="2057400" lvl="5" indent="-261938" algn="l">
              <a:lnSpc>
                <a:spcPct val="90000"/>
              </a:lnSpc>
              <a:spcBef>
                <a:spcPts val="375"/>
              </a:spcBef>
              <a:spcAft>
                <a:spcPts val="0"/>
              </a:spcAft>
              <a:buClr>
                <a:schemeClr val="dk1"/>
              </a:buClr>
              <a:buSzPts val="1900"/>
              <a:buChar char="•"/>
              <a:defRPr/>
            </a:lvl6pPr>
            <a:lvl7pPr marL="2400300" lvl="6" indent="-261938" algn="l">
              <a:lnSpc>
                <a:spcPct val="90000"/>
              </a:lnSpc>
              <a:spcBef>
                <a:spcPts val="375"/>
              </a:spcBef>
              <a:spcAft>
                <a:spcPts val="0"/>
              </a:spcAft>
              <a:buClr>
                <a:schemeClr val="dk1"/>
              </a:buClr>
              <a:buSzPts val="1900"/>
              <a:buChar char="•"/>
              <a:defRPr/>
            </a:lvl7pPr>
            <a:lvl8pPr marL="2743200" lvl="7" indent="-261938" algn="l">
              <a:lnSpc>
                <a:spcPct val="90000"/>
              </a:lnSpc>
              <a:spcBef>
                <a:spcPts val="375"/>
              </a:spcBef>
              <a:spcAft>
                <a:spcPts val="0"/>
              </a:spcAft>
              <a:buClr>
                <a:schemeClr val="dk1"/>
              </a:buClr>
              <a:buSzPts val="1900"/>
              <a:buChar char="•"/>
              <a:defRPr/>
            </a:lvl8pPr>
            <a:lvl9pPr marL="3086100" lvl="8" indent="-261938" algn="l">
              <a:lnSpc>
                <a:spcPct val="90000"/>
              </a:lnSpc>
              <a:spcBef>
                <a:spcPts val="375"/>
              </a:spcBef>
              <a:spcAft>
                <a:spcPts val="0"/>
              </a:spcAft>
              <a:buClr>
                <a:schemeClr val="dk1"/>
              </a:buClr>
              <a:buSzPts val="1900"/>
              <a:buChar char="•"/>
              <a:defRPr/>
            </a:lvl9pPr>
          </a:lstStyle>
          <a:p>
            <a:endParaRPr/>
          </a:p>
        </p:txBody>
      </p:sp>
      <p:sp>
        <p:nvSpPr>
          <p:cNvPr id="41" name="Google Shape;41;g14b1f6aa534_0_421"/>
          <p:cNvSpPr txBox="1">
            <a:spLocks noGrp="1"/>
          </p:cNvSpPr>
          <p:nvPr>
            <p:ph type="body" idx="2"/>
          </p:nvPr>
        </p:nvSpPr>
        <p:spPr>
          <a:xfrm>
            <a:off x="4629150" y="1369219"/>
            <a:ext cx="3886200" cy="3263400"/>
          </a:xfrm>
          <a:prstGeom prst="rect">
            <a:avLst/>
          </a:prstGeom>
          <a:noFill/>
          <a:ln>
            <a:noFill/>
          </a:ln>
        </p:spPr>
        <p:txBody>
          <a:bodyPr spcFirstLastPara="1" wrap="square" lIns="91425" tIns="45700" rIns="91425" bIns="45700" anchor="t" anchorCtr="0">
            <a:noAutofit/>
          </a:bodyPr>
          <a:lstStyle>
            <a:lvl1pPr marL="342900" lvl="0" indent="-261938" algn="l">
              <a:lnSpc>
                <a:spcPct val="90000"/>
              </a:lnSpc>
              <a:spcBef>
                <a:spcPts val="825"/>
              </a:spcBef>
              <a:spcAft>
                <a:spcPts val="0"/>
              </a:spcAft>
              <a:buClr>
                <a:schemeClr val="dk1"/>
              </a:buClr>
              <a:buSzPts val="1900"/>
              <a:buChar char="•"/>
              <a:defRPr/>
            </a:lvl1pPr>
            <a:lvl2pPr marL="685800" lvl="1" indent="-261938" algn="l">
              <a:lnSpc>
                <a:spcPct val="90000"/>
              </a:lnSpc>
              <a:spcBef>
                <a:spcPts val="375"/>
              </a:spcBef>
              <a:spcAft>
                <a:spcPts val="0"/>
              </a:spcAft>
              <a:buClr>
                <a:schemeClr val="dk1"/>
              </a:buClr>
              <a:buSzPts val="1900"/>
              <a:buChar char="•"/>
              <a:defRPr/>
            </a:lvl2pPr>
            <a:lvl3pPr marL="1028700" lvl="2" indent="-261938" algn="l">
              <a:lnSpc>
                <a:spcPct val="90000"/>
              </a:lnSpc>
              <a:spcBef>
                <a:spcPts val="375"/>
              </a:spcBef>
              <a:spcAft>
                <a:spcPts val="0"/>
              </a:spcAft>
              <a:buClr>
                <a:schemeClr val="dk1"/>
              </a:buClr>
              <a:buSzPts val="1900"/>
              <a:buChar char="•"/>
              <a:defRPr/>
            </a:lvl3pPr>
            <a:lvl4pPr marL="1371600" lvl="3" indent="-261938" algn="l">
              <a:lnSpc>
                <a:spcPct val="90000"/>
              </a:lnSpc>
              <a:spcBef>
                <a:spcPts val="375"/>
              </a:spcBef>
              <a:spcAft>
                <a:spcPts val="0"/>
              </a:spcAft>
              <a:buClr>
                <a:schemeClr val="dk1"/>
              </a:buClr>
              <a:buSzPts val="1900"/>
              <a:buChar char="•"/>
              <a:defRPr/>
            </a:lvl4pPr>
            <a:lvl5pPr marL="1714500" lvl="4" indent="-261938" algn="l">
              <a:lnSpc>
                <a:spcPct val="90000"/>
              </a:lnSpc>
              <a:spcBef>
                <a:spcPts val="375"/>
              </a:spcBef>
              <a:spcAft>
                <a:spcPts val="0"/>
              </a:spcAft>
              <a:buClr>
                <a:schemeClr val="dk1"/>
              </a:buClr>
              <a:buSzPts val="1900"/>
              <a:buChar char="•"/>
              <a:defRPr/>
            </a:lvl5pPr>
            <a:lvl6pPr marL="2057400" lvl="5" indent="-261938" algn="l">
              <a:lnSpc>
                <a:spcPct val="90000"/>
              </a:lnSpc>
              <a:spcBef>
                <a:spcPts val="375"/>
              </a:spcBef>
              <a:spcAft>
                <a:spcPts val="0"/>
              </a:spcAft>
              <a:buClr>
                <a:schemeClr val="dk1"/>
              </a:buClr>
              <a:buSzPts val="1900"/>
              <a:buChar char="•"/>
              <a:defRPr/>
            </a:lvl6pPr>
            <a:lvl7pPr marL="2400300" lvl="6" indent="-261938" algn="l">
              <a:lnSpc>
                <a:spcPct val="90000"/>
              </a:lnSpc>
              <a:spcBef>
                <a:spcPts val="375"/>
              </a:spcBef>
              <a:spcAft>
                <a:spcPts val="0"/>
              </a:spcAft>
              <a:buClr>
                <a:schemeClr val="dk1"/>
              </a:buClr>
              <a:buSzPts val="1900"/>
              <a:buChar char="•"/>
              <a:defRPr/>
            </a:lvl7pPr>
            <a:lvl8pPr marL="2743200" lvl="7" indent="-261938" algn="l">
              <a:lnSpc>
                <a:spcPct val="90000"/>
              </a:lnSpc>
              <a:spcBef>
                <a:spcPts val="375"/>
              </a:spcBef>
              <a:spcAft>
                <a:spcPts val="0"/>
              </a:spcAft>
              <a:buClr>
                <a:schemeClr val="dk1"/>
              </a:buClr>
              <a:buSzPts val="1900"/>
              <a:buChar char="•"/>
              <a:defRPr/>
            </a:lvl8pPr>
            <a:lvl9pPr marL="3086100" lvl="8" indent="-261938" algn="l">
              <a:lnSpc>
                <a:spcPct val="90000"/>
              </a:lnSpc>
              <a:spcBef>
                <a:spcPts val="375"/>
              </a:spcBef>
              <a:spcAft>
                <a:spcPts val="0"/>
              </a:spcAft>
              <a:buClr>
                <a:schemeClr val="dk1"/>
              </a:buClr>
              <a:buSzPts val="1900"/>
              <a:buChar char="•"/>
              <a:defRPr/>
            </a:lvl9pPr>
          </a:lstStyle>
          <a:p>
            <a:endParaRPr/>
          </a:p>
        </p:txBody>
      </p:sp>
      <p:sp>
        <p:nvSpPr>
          <p:cNvPr id="42" name="Google Shape;42;g14b1f6aa534_0_421"/>
          <p:cNvSpPr txBox="1">
            <a:spLocks noGrp="1"/>
          </p:cNvSpPr>
          <p:nvPr>
            <p:ph type="dt" idx="10"/>
          </p:nvPr>
        </p:nvSpPr>
        <p:spPr>
          <a:xfrm>
            <a:off x="628650" y="4767263"/>
            <a:ext cx="2057400" cy="273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3" name="Google Shape;43;g14b1f6aa534_0_421"/>
          <p:cNvSpPr txBox="1">
            <a:spLocks noGrp="1"/>
          </p:cNvSpPr>
          <p:nvPr>
            <p:ph type="sldNum" idx="12"/>
          </p:nvPr>
        </p:nvSpPr>
        <p:spPr>
          <a:xfrm>
            <a:off x="6457950" y="4767263"/>
            <a:ext cx="2057400"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
        <p:nvSpPr>
          <p:cNvPr id="44" name="Google Shape;44;g14b1f6aa534_0_421"/>
          <p:cNvSpPr txBox="1">
            <a:spLocks noGrp="1"/>
          </p:cNvSpPr>
          <p:nvPr>
            <p:ph type="ftr" idx="11"/>
          </p:nvPr>
        </p:nvSpPr>
        <p:spPr>
          <a:xfrm>
            <a:off x="2916983" y="4764225"/>
            <a:ext cx="3255300" cy="2738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sz="900">
                <a:solidFill>
                  <a:srgbClr val="888888"/>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pic>
        <p:nvPicPr>
          <p:cNvPr id="45" name="Google Shape;45;g14b1f6aa534_0_421"/>
          <p:cNvPicPr preferRelativeResize="0"/>
          <p:nvPr/>
        </p:nvPicPr>
        <p:blipFill rotWithShape="1">
          <a:blip r:embed="rId2">
            <a:alphaModFix/>
          </a:blip>
          <a:srcRect/>
          <a:stretch/>
        </p:blipFill>
        <p:spPr>
          <a:xfrm>
            <a:off x="7254479" y="4270712"/>
            <a:ext cx="1260872" cy="630436"/>
          </a:xfrm>
          <a:prstGeom prst="rect">
            <a:avLst/>
          </a:prstGeom>
          <a:noFill/>
          <a:ln>
            <a:noFill/>
          </a:ln>
        </p:spPr>
      </p:pic>
    </p:spTree>
    <p:extLst>
      <p:ext uri="{BB962C8B-B14F-4D97-AF65-F5344CB8AC3E}">
        <p14:creationId xmlns:p14="http://schemas.microsoft.com/office/powerpoint/2010/main" val="4107791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6"/>
        <p:cNvGrpSpPr/>
        <p:nvPr/>
      </p:nvGrpSpPr>
      <p:grpSpPr>
        <a:xfrm>
          <a:off x="0" y="0"/>
          <a:ext cx="0" cy="0"/>
          <a:chOff x="0" y="0"/>
          <a:chExt cx="0" cy="0"/>
        </a:xfrm>
      </p:grpSpPr>
      <p:sp>
        <p:nvSpPr>
          <p:cNvPr id="47" name="Google Shape;47;g14b1f6aa534_0_429"/>
          <p:cNvSpPr txBox="1">
            <a:spLocks noGrp="1"/>
          </p:cNvSpPr>
          <p:nvPr>
            <p:ph type="title"/>
          </p:nvPr>
        </p:nvSpPr>
        <p:spPr>
          <a:xfrm>
            <a:off x="629841" y="273844"/>
            <a:ext cx="7886700" cy="9942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8" name="Google Shape;48;g14b1f6aa534_0_429"/>
          <p:cNvSpPr txBox="1">
            <a:spLocks noGrp="1"/>
          </p:cNvSpPr>
          <p:nvPr>
            <p:ph type="body" idx="1"/>
          </p:nvPr>
        </p:nvSpPr>
        <p:spPr>
          <a:xfrm>
            <a:off x="629841" y="1260872"/>
            <a:ext cx="3868200" cy="618075"/>
          </a:xfrm>
          <a:prstGeom prst="rect">
            <a:avLst/>
          </a:prstGeom>
          <a:noFill/>
          <a:ln>
            <a:noFill/>
          </a:ln>
        </p:spPr>
        <p:txBody>
          <a:bodyPr spcFirstLastPara="1" wrap="square" lIns="91425" tIns="45700" rIns="91425" bIns="45700" anchor="b" anchorCtr="0">
            <a:noAutofit/>
          </a:bodyPr>
          <a:lstStyle>
            <a:lvl1pPr marL="342900" lvl="0" indent="-171450" algn="l">
              <a:lnSpc>
                <a:spcPct val="90000"/>
              </a:lnSpc>
              <a:spcBef>
                <a:spcPts val="825"/>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900"/>
              <a:buNone/>
              <a:defRPr sz="1425"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49" name="Google Shape;49;g14b1f6aa534_0_429"/>
          <p:cNvSpPr txBox="1">
            <a:spLocks noGrp="1"/>
          </p:cNvSpPr>
          <p:nvPr>
            <p:ph type="body" idx="2"/>
          </p:nvPr>
        </p:nvSpPr>
        <p:spPr>
          <a:xfrm>
            <a:off x="629841" y="1878806"/>
            <a:ext cx="3868200" cy="2763225"/>
          </a:xfrm>
          <a:prstGeom prst="rect">
            <a:avLst/>
          </a:prstGeom>
          <a:noFill/>
          <a:ln>
            <a:noFill/>
          </a:ln>
        </p:spPr>
        <p:txBody>
          <a:bodyPr spcFirstLastPara="1" wrap="square" lIns="91425" tIns="45700" rIns="91425" bIns="45700" anchor="t" anchorCtr="0">
            <a:noAutofit/>
          </a:bodyPr>
          <a:lstStyle>
            <a:lvl1pPr marL="342900" lvl="0" indent="-261938" algn="l">
              <a:lnSpc>
                <a:spcPct val="90000"/>
              </a:lnSpc>
              <a:spcBef>
                <a:spcPts val="825"/>
              </a:spcBef>
              <a:spcAft>
                <a:spcPts val="0"/>
              </a:spcAft>
              <a:buClr>
                <a:schemeClr val="dk1"/>
              </a:buClr>
              <a:buSzPts val="1900"/>
              <a:buChar char="•"/>
              <a:defRPr/>
            </a:lvl1pPr>
            <a:lvl2pPr marL="685800" lvl="1" indent="-261938" algn="l">
              <a:lnSpc>
                <a:spcPct val="90000"/>
              </a:lnSpc>
              <a:spcBef>
                <a:spcPts val="375"/>
              </a:spcBef>
              <a:spcAft>
                <a:spcPts val="0"/>
              </a:spcAft>
              <a:buClr>
                <a:schemeClr val="dk1"/>
              </a:buClr>
              <a:buSzPts val="1900"/>
              <a:buChar char="•"/>
              <a:defRPr/>
            </a:lvl2pPr>
            <a:lvl3pPr marL="1028700" lvl="2" indent="-261938" algn="l">
              <a:lnSpc>
                <a:spcPct val="90000"/>
              </a:lnSpc>
              <a:spcBef>
                <a:spcPts val="375"/>
              </a:spcBef>
              <a:spcAft>
                <a:spcPts val="0"/>
              </a:spcAft>
              <a:buClr>
                <a:schemeClr val="dk1"/>
              </a:buClr>
              <a:buSzPts val="1900"/>
              <a:buChar char="•"/>
              <a:defRPr/>
            </a:lvl3pPr>
            <a:lvl4pPr marL="1371600" lvl="3" indent="-261938" algn="l">
              <a:lnSpc>
                <a:spcPct val="90000"/>
              </a:lnSpc>
              <a:spcBef>
                <a:spcPts val="375"/>
              </a:spcBef>
              <a:spcAft>
                <a:spcPts val="0"/>
              </a:spcAft>
              <a:buClr>
                <a:schemeClr val="dk1"/>
              </a:buClr>
              <a:buSzPts val="1900"/>
              <a:buChar char="•"/>
              <a:defRPr/>
            </a:lvl4pPr>
            <a:lvl5pPr marL="1714500" lvl="4" indent="-261938" algn="l">
              <a:lnSpc>
                <a:spcPct val="90000"/>
              </a:lnSpc>
              <a:spcBef>
                <a:spcPts val="375"/>
              </a:spcBef>
              <a:spcAft>
                <a:spcPts val="0"/>
              </a:spcAft>
              <a:buClr>
                <a:schemeClr val="dk1"/>
              </a:buClr>
              <a:buSzPts val="1900"/>
              <a:buChar char="•"/>
              <a:defRPr/>
            </a:lvl5pPr>
            <a:lvl6pPr marL="2057400" lvl="5" indent="-261938" algn="l">
              <a:lnSpc>
                <a:spcPct val="90000"/>
              </a:lnSpc>
              <a:spcBef>
                <a:spcPts val="375"/>
              </a:spcBef>
              <a:spcAft>
                <a:spcPts val="0"/>
              </a:spcAft>
              <a:buClr>
                <a:schemeClr val="dk1"/>
              </a:buClr>
              <a:buSzPts val="1900"/>
              <a:buChar char="•"/>
              <a:defRPr/>
            </a:lvl6pPr>
            <a:lvl7pPr marL="2400300" lvl="6" indent="-261938" algn="l">
              <a:lnSpc>
                <a:spcPct val="90000"/>
              </a:lnSpc>
              <a:spcBef>
                <a:spcPts val="375"/>
              </a:spcBef>
              <a:spcAft>
                <a:spcPts val="0"/>
              </a:spcAft>
              <a:buClr>
                <a:schemeClr val="dk1"/>
              </a:buClr>
              <a:buSzPts val="1900"/>
              <a:buChar char="•"/>
              <a:defRPr/>
            </a:lvl7pPr>
            <a:lvl8pPr marL="2743200" lvl="7" indent="-261938" algn="l">
              <a:lnSpc>
                <a:spcPct val="90000"/>
              </a:lnSpc>
              <a:spcBef>
                <a:spcPts val="375"/>
              </a:spcBef>
              <a:spcAft>
                <a:spcPts val="0"/>
              </a:spcAft>
              <a:buClr>
                <a:schemeClr val="dk1"/>
              </a:buClr>
              <a:buSzPts val="1900"/>
              <a:buChar char="•"/>
              <a:defRPr/>
            </a:lvl8pPr>
            <a:lvl9pPr marL="3086100" lvl="8" indent="-261938" algn="l">
              <a:lnSpc>
                <a:spcPct val="90000"/>
              </a:lnSpc>
              <a:spcBef>
                <a:spcPts val="375"/>
              </a:spcBef>
              <a:spcAft>
                <a:spcPts val="0"/>
              </a:spcAft>
              <a:buClr>
                <a:schemeClr val="dk1"/>
              </a:buClr>
              <a:buSzPts val="1900"/>
              <a:buChar char="•"/>
              <a:defRPr/>
            </a:lvl9pPr>
          </a:lstStyle>
          <a:p>
            <a:endParaRPr/>
          </a:p>
        </p:txBody>
      </p:sp>
      <p:sp>
        <p:nvSpPr>
          <p:cNvPr id="50" name="Google Shape;50;g14b1f6aa534_0_429"/>
          <p:cNvSpPr txBox="1">
            <a:spLocks noGrp="1"/>
          </p:cNvSpPr>
          <p:nvPr>
            <p:ph type="body" idx="3"/>
          </p:nvPr>
        </p:nvSpPr>
        <p:spPr>
          <a:xfrm>
            <a:off x="4629150" y="1260872"/>
            <a:ext cx="3887325" cy="618075"/>
          </a:xfrm>
          <a:prstGeom prst="rect">
            <a:avLst/>
          </a:prstGeom>
          <a:noFill/>
          <a:ln>
            <a:noFill/>
          </a:ln>
        </p:spPr>
        <p:txBody>
          <a:bodyPr spcFirstLastPara="1" wrap="square" lIns="91425" tIns="45700" rIns="91425" bIns="45700" anchor="b" anchorCtr="0">
            <a:noAutofit/>
          </a:bodyPr>
          <a:lstStyle>
            <a:lvl1pPr marL="342900" lvl="0" indent="-171450" algn="l">
              <a:lnSpc>
                <a:spcPct val="90000"/>
              </a:lnSpc>
              <a:spcBef>
                <a:spcPts val="825"/>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900"/>
              <a:buNone/>
              <a:defRPr sz="1425"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51" name="Google Shape;51;g14b1f6aa534_0_429"/>
          <p:cNvSpPr txBox="1">
            <a:spLocks noGrp="1"/>
          </p:cNvSpPr>
          <p:nvPr>
            <p:ph type="body" idx="4"/>
          </p:nvPr>
        </p:nvSpPr>
        <p:spPr>
          <a:xfrm>
            <a:off x="4629150" y="1878806"/>
            <a:ext cx="3887325" cy="2763225"/>
          </a:xfrm>
          <a:prstGeom prst="rect">
            <a:avLst/>
          </a:prstGeom>
          <a:noFill/>
          <a:ln>
            <a:noFill/>
          </a:ln>
        </p:spPr>
        <p:txBody>
          <a:bodyPr spcFirstLastPara="1" wrap="square" lIns="91425" tIns="45700" rIns="91425" bIns="45700" anchor="t" anchorCtr="0">
            <a:noAutofit/>
          </a:bodyPr>
          <a:lstStyle>
            <a:lvl1pPr marL="342900" lvl="0" indent="-261938" algn="l">
              <a:lnSpc>
                <a:spcPct val="90000"/>
              </a:lnSpc>
              <a:spcBef>
                <a:spcPts val="825"/>
              </a:spcBef>
              <a:spcAft>
                <a:spcPts val="0"/>
              </a:spcAft>
              <a:buClr>
                <a:schemeClr val="dk1"/>
              </a:buClr>
              <a:buSzPts val="1900"/>
              <a:buChar char="•"/>
              <a:defRPr/>
            </a:lvl1pPr>
            <a:lvl2pPr marL="685800" lvl="1" indent="-261938" algn="l">
              <a:lnSpc>
                <a:spcPct val="90000"/>
              </a:lnSpc>
              <a:spcBef>
                <a:spcPts val="375"/>
              </a:spcBef>
              <a:spcAft>
                <a:spcPts val="0"/>
              </a:spcAft>
              <a:buClr>
                <a:schemeClr val="dk1"/>
              </a:buClr>
              <a:buSzPts val="1900"/>
              <a:buChar char="•"/>
              <a:defRPr/>
            </a:lvl2pPr>
            <a:lvl3pPr marL="1028700" lvl="2" indent="-261938" algn="l">
              <a:lnSpc>
                <a:spcPct val="90000"/>
              </a:lnSpc>
              <a:spcBef>
                <a:spcPts val="375"/>
              </a:spcBef>
              <a:spcAft>
                <a:spcPts val="0"/>
              </a:spcAft>
              <a:buClr>
                <a:schemeClr val="dk1"/>
              </a:buClr>
              <a:buSzPts val="1900"/>
              <a:buChar char="•"/>
              <a:defRPr/>
            </a:lvl3pPr>
            <a:lvl4pPr marL="1371600" lvl="3" indent="-261938" algn="l">
              <a:lnSpc>
                <a:spcPct val="90000"/>
              </a:lnSpc>
              <a:spcBef>
                <a:spcPts val="375"/>
              </a:spcBef>
              <a:spcAft>
                <a:spcPts val="0"/>
              </a:spcAft>
              <a:buClr>
                <a:schemeClr val="dk1"/>
              </a:buClr>
              <a:buSzPts val="1900"/>
              <a:buChar char="•"/>
              <a:defRPr/>
            </a:lvl4pPr>
            <a:lvl5pPr marL="1714500" lvl="4" indent="-261938" algn="l">
              <a:lnSpc>
                <a:spcPct val="90000"/>
              </a:lnSpc>
              <a:spcBef>
                <a:spcPts val="375"/>
              </a:spcBef>
              <a:spcAft>
                <a:spcPts val="0"/>
              </a:spcAft>
              <a:buClr>
                <a:schemeClr val="dk1"/>
              </a:buClr>
              <a:buSzPts val="1900"/>
              <a:buChar char="•"/>
              <a:defRPr/>
            </a:lvl5pPr>
            <a:lvl6pPr marL="2057400" lvl="5" indent="-261938" algn="l">
              <a:lnSpc>
                <a:spcPct val="90000"/>
              </a:lnSpc>
              <a:spcBef>
                <a:spcPts val="375"/>
              </a:spcBef>
              <a:spcAft>
                <a:spcPts val="0"/>
              </a:spcAft>
              <a:buClr>
                <a:schemeClr val="dk1"/>
              </a:buClr>
              <a:buSzPts val="1900"/>
              <a:buChar char="•"/>
              <a:defRPr/>
            </a:lvl6pPr>
            <a:lvl7pPr marL="2400300" lvl="6" indent="-261938" algn="l">
              <a:lnSpc>
                <a:spcPct val="90000"/>
              </a:lnSpc>
              <a:spcBef>
                <a:spcPts val="375"/>
              </a:spcBef>
              <a:spcAft>
                <a:spcPts val="0"/>
              </a:spcAft>
              <a:buClr>
                <a:schemeClr val="dk1"/>
              </a:buClr>
              <a:buSzPts val="1900"/>
              <a:buChar char="•"/>
              <a:defRPr/>
            </a:lvl7pPr>
            <a:lvl8pPr marL="2743200" lvl="7" indent="-261938" algn="l">
              <a:lnSpc>
                <a:spcPct val="90000"/>
              </a:lnSpc>
              <a:spcBef>
                <a:spcPts val="375"/>
              </a:spcBef>
              <a:spcAft>
                <a:spcPts val="0"/>
              </a:spcAft>
              <a:buClr>
                <a:schemeClr val="dk1"/>
              </a:buClr>
              <a:buSzPts val="1900"/>
              <a:buChar char="•"/>
              <a:defRPr/>
            </a:lvl8pPr>
            <a:lvl9pPr marL="3086100" lvl="8" indent="-261938" algn="l">
              <a:lnSpc>
                <a:spcPct val="90000"/>
              </a:lnSpc>
              <a:spcBef>
                <a:spcPts val="375"/>
              </a:spcBef>
              <a:spcAft>
                <a:spcPts val="0"/>
              </a:spcAft>
              <a:buClr>
                <a:schemeClr val="dk1"/>
              </a:buClr>
              <a:buSzPts val="1900"/>
              <a:buChar char="•"/>
              <a:defRPr/>
            </a:lvl9pPr>
          </a:lstStyle>
          <a:p>
            <a:endParaRPr/>
          </a:p>
        </p:txBody>
      </p:sp>
      <p:sp>
        <p:nvSpPr>
          <p:cNvPr id="52" name="Google Shape;52;g14b1f6aa534_0_429"/>
          <p:cNvSpPr txBox="1">
            <a:spLocks noGrp="1"/>
          </p:cNvSpPr>
          <p:nvPr>
            <p:ph type="dt" idx="10"/>
          </p:nvPr>
        </p:nvSpPr>
        <p:spPr>
          <a:xfrm>
            <a:off x="628650" y="4767263"/>
            <a:ext cx="2057400" cy="273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3" name="Google Shape;53;g14b1f6aa534_0_429"/>
          <p:cNvSpPr txBox="1">
            <a:spLocks noGrp="1"/>
          </p:cNvSpPr>
          <p:nvPr>
            <p:ph type="sldNum" idx="12"/>
          </p:nvPr>
        </p:nvSpPr>
        <p:spPr>
          <a:xfrm>
            <a:off x="6457950" y="4767263"/>
            <a:ext cx="2057400"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
        <p:nvSpPr>
          <p:cNvPr id="54" name="Google Shape;54;g14b1f6aa534_0_429"/>
          <p:cNvSpPr txBox="1">
            <a:spLocks noGrp="1"/>
          </p:cNvSpPr>
          <p:nvPr>
            <p:ph type="ftr" idx="11"/>
          </p:nvPr>
        </p:nvSpPr>
        <p:spPr>
          <a:xfrm>
            <a:off x="2916983" y="4764225"/>
            <a:ext cx="3255300" cy="2738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sz="900">
                <a:solidFill>
                  <a:srgbClr val="888888"/>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pic>
        <p:nvPicPr>
          <p:cNvPr id="55" name="Google Shape;55;g14b1f6aa534_0_429"/>
          <p:cNvPicPr preferRelativeResize="0"/>
          <p:nvPr/>
        </p:nvPicPr>
        <p:blipFill rotWithShape="1">
          <a:blip r:embed="rId2">
            <a:alphaModFix/>
          </a:blip>
          <a:srcRect/>
          <a:stretch/>
        </p:blipFill>
        <p:spPr>
          <a:xfrm>
            <a:off x="7254479" y="4270712"/>
            <a:ext cx="1260872" cy="630436"/>
          </a:xfrm>
          <a:prstGeom prst="rect">
            <a:avLst/>
          </a:prstGeom>
          <a:noFill/>
          <a:ln>
            <a:noFill/>
          </a:ln>
        </p:spPr>
      </p:pic>
    </p:spTree>
    <p:extLst>
      <p:ext uri="{BB962C8B-B14F-4D97-AF65-F5344CB8AC3E}">
        <p14:creationId xmlns:p14="http://schemas.microsoft.com/office/powerpoint/2010/main" val="3828249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6"/>
        <p:cNvGrpSpPr/>
        <p:nvPr/>
      </p:nvGrpSpPr>
      <p:grpSpPr>
        <a:xfrm>
          <a:off x="0" y="0"/>
          <a:ext cx="0" cy="0"/>
          <a:chOff x="0" y="0"/>
          <a:chExt cx="0" cy="0"/>
        </a:xfrm>
      </p:grpSpPr>
      <p:sp>
        <p:nvSpPr>
          <p:cNvPr id="57" name="Google Shape;57;g14b1f6aa534_0_439"/>
          <p:cNvSpPr txBox="1">
            <a:spLocks noGrp="1"/>
          </p:cNvSpPr>
          <p:nvPr>
            <p:ph type="title"/>
          </p:nvPr>
        </p:nvSpPr>
        <p:spPr>
          <a:xfrm>
            <a:off x="628650" y="273844"/>
            <a:ext cx="7886700" cy="9942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8" name="Google Shape;58;g14b1f6aa534_0_439"/>
          <p:cNvSpPr txBox="1">
            <a:spLocks noGrp="1"/>
          </p:cNvSpPr>
          <p:nvPr>
            <p:ph type="dt" idx="10"/>
          </p:nvPr>
        </p:nvSpPr>
        <p:spPr>
          <a:xfrm>
            <a:off x="628650" y="4767263"/>
            <a:ext cx="2057400" cy="273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9" name="Google Shape;59;g14b1f6aa534_0_439"/>
          <p:cNvSpPr txBox="1">
            <a:spLocks noGrp="1"/>
          </p:cNvSpPr>
          <p:nvPr>
            <p:ph type="sldNum" idx="12"/>
          </p:nvPr>
        </p:nvSpPr>
        <p:spPr>
          <a:xfrm>
            <a:off x="6457950" y="4767263"/>
            <a:ext cx="2057400"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
        <p:nvSpPr>
          <p:cNvPr id="60" name="Google Shape;60;g14b1f6aa534_0_439"/>
          <p:cNvSpPr txBox="1">
            <a:spLocks noGrp="1"/>
          </p:cNvSpPr>
          <p:nvPr>
            <p:ph type="ftr" idx="11"/>
          </p:nvPr>
        </p:nvSpPr>
        <p:spPr>
          <a:xfrm>
            <a:off x="2916983" y="4764225"/>
            <a:ext cx="3255300" cy="2738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sz="900">
                <a:solidFill>
                  <a:srgbClr val="888888"/>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pic>
        <p:nvPicPr>
          <p:cNvPr id="61" name="Google Shape;61;g14b1f6aa534_0_439"/>
          <p:cNvPicPr preferRelativeResize="0"/>
          <p:nvPr/>
        </p:nvPicPr>
        <p:blipFill rotWithShape="1">
          <a:blip r:embed="rId2">
            <a:alphaModFix/>
          </a:blip>
          <a:srcRect/>
          <a:stretch/>
        </p:blipFill>
        <p:spPr>
          <a:xfrm>
            <a:off x="7254479" y="4270712"/>
            <a:ext cx="1260872" cy="630436"/>
          </a:xfrm>
          <a:prstGeom prst="rect">
            <a:avLst/>
          </a:prstGeom>
          <a:noFill/>
          <a:ln>
            <a:noFill/>
          </a:ln>
        </p:spPr>
      </p:pic>
    </p:spTree>
    <p:extLst>
      <p:ext uri="{BB962C8B-B14F-4D97-AF65-F5344CB8AC3E}">
        <p14:creationId xmlns:p14="http://schemas.microsoft.com/office/powerpoint/2010/main" val="30835819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g14b1f6aa534_0_445"/>
          <p:cNvSpPr txBox="1">
            <a:spLocks noGrp="1"/>
          </p:cNvSpPr>
          <p:nvPr>
            <p:ph type="dt" idx="10"/>
          </p:nvPr>
        </p:nvSpPr>
        <p:spPr>
          <a:xfrm>
            <a:off x="628650" y="4767263"/>
            <a:ext cx="2057400" cy="273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4" name="Google Shape;64;g14b1f6aa534_0_445"/>
          <p:cNvSpPr txBox="1">
            <a:spLocks noGrp="1"/>
          </p:cNvSpPr>
          <p:nvPr>
            <p:ph type="sldNum" idx="12"/>
          </p:nvPr>
        </p:nvSpPr>
        <p:spPr>
          <a:xfrm>
            <a:off x="6457950" y="4767263"/>
            <a:ext cx="2057400"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
        <p:nvSpPr>
          <p:cNvPr id="65" name="Google Shape;65;g14b1f6aa534_0_445"/>
          <p:cNvSpPr txBox="1">
            <a:spLocks noGrp="1"/>
          </p:cNvSpPr>
          <p:nvPr>
            <p:ph type="ftr" idx="11"/>
          </p:nvPr>
        </p:nvSpPr>
        <p:spPr>
          <a:xfrm>
            <a:off x="2916983" y="4764225"/>
            <a:ext cx="3255300" cy="2738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sz="900">
                <a:solidFill>
                  <a:srgbClr val="888888"/>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pic>
        <p:nvPicPr>
          <p:cNvPr id="66" name="Google Shape;66;g14b1f6aa534_0_445"/>
          <p:cNvPicPr preferRelativeResize="0"/>
          <p:nvPr/>
        </p:nvPicPr>
        <p:blipFill rotWithShape="1">
          <a:blip r:embed="rId2">
            <a:alphaModFix/>
          </a:blip>
          <a:srcRect/>
          <a:stretch/>
        </p:blipFill>
        <p:spPr>
          <a:xfrm>
            <a:off x="7254479" y="4270712"/>
            <a:ext cx="1260872" cy="630436"/>
          </a:xfrm>
          <a:prstGeom prst="rect">
            <a:avLst/>
          </a:prstGeom>
          <a:noFill/>
          <a:ln>
            <a:noFill/>
          </a:ln>
        </p:spPr>
      </p:pic>
    </p:spTree>
    <p:extLst>
      <p:ext uri="{BB962C8B-B14F-4D97-AF65-F5344CB8AC3E}">
        <p14:creationId xmlns:p14="http://schemas.microsoft.com/office/powerpoint/2010/main" val="4065225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7"/>
        <p:cNvGrpSpPr/>
        <p:nvPr/>
      </p:nvGrpSpPr>
      <p:grpSpPr>
        <a:xfrm>
          <a:off x="0" y="0"/>
          <a:ext cx="0" cy="0"/>
          <a:chOff x="0" y="0"/>
          <a:chExt cx="0" cy="0"/>
        </a:xfrm>
      </p:grpSpPr>
      <p:sp>
        <p:nvSpPr>
          <p:cNvPr id="68" name="Google Shape;68;g14b1f6aa534_0_450"/>
          <p:cNvSpPr txBox="1">
            <a:spLocks noGrp="1"/>
          </p:cNvSpPr>
          <p:nvPr>
            <p:ph type="title"/>
          </p:nvPr>
        </p:nvSpPr>
        <p:spPr>
          <a:xfrm>
            <a:off x="629841" y="342900"/>
            <a:ext cx="2949300" cy="12003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24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9" name="Google Shape;69;g14b1f6aa534_0_450"/>
          <p:cNvSpPr txBox="1">
            <a:spLocks noGrp="1"/>
          </p:cNvSpPr>
          <p:nvPr>
            <p:ph type="body" idx="1"/>
          </p:nvPr>
        </p:nvSpPr>
        <p:spPr>
          <a:xfrm>
            <a:off x="3887391" y="740569"/>
            <a:ext cx="4629375" cy="3655125"/>
          </a:xfrm>
          <a:prstGeom prst="rect">
            <a:avLst/>
          </a:prstGeom>
          <a:noFill/>
          <a:ln>
            <a:noFill/>
          </a:ln>
        </p:spPr>
        <p:txBody>
          <a:bodyPr spcFirstLastPara="1" wrap="square" lIns="91425" tIns="45700" rIns="91425" bIns="45700" anchor="t" anchorCtr="0">
            <a:noAutofit/>
          </a:bodyPr>
          <a:lstStyle>
            <a:lvl1pPr marL="342900" lvl="0" indent="-323850" algn="l">
              <a:lnSpc>
                <a:spcPct val="90000"/>
              </a:lnSpc>
              <a:spcBef>
                <a:spcPts val="825"/>
              </a:spcBef>
              <a:spcAft>
                <a:spcPts val="0"/>
              </a:spcAft>
              <a:buClr>
                <a:schemeClr val="dk1"/>
              </a:buClr>
              <a:buSzPts val="3200"/>
              <a:buChar char="•"/>
              <a:defRPr sz="2400"/>
            </a:lvl1pPr>
            <a:lvl2pPr marL="685800" lvl="1" indent="-304800" algn="l">
              <a:lnSpc>
                <a:spcPct val="90000"/>
              </a:lnSpc>
              <a:spcBef>
                <a:spcPts val="375"/>
              </a:spcBef>
              <a:spcAft>
                <a:spcPts val="0"/>
              </a:spcAft>
              <a:buClr>
                <a:schemeClr val="dk1"/>
              </a:buClr>
              <a:buSzPts val="2800"/>
              <a:buChar char="•"/>
              <a:defRPr sz="2100"/>
            </a:lvl2pPr>
            <a:lvl3pPr marL="1028700" lvl="2" indent="-285750" algn="l">
              <a:lnSpc>
                <a:spcPct val="90000"/>
              </a:lnSpc>
              <a:spcBef>
                <a:spcPts val="375"/>
              </a:spcBef>
              <a:spcAft>
                <a:spcPts val="0"/>
              </a:spcAft>
              <a:buClr>
                <a:schemeClr val="dk1"/>
              </a:buClr>
              <a:buSzPts val="2400"/>
              <a:buChar char="•"/>
              <a:defRPr sz="1800"/>
            </a:lvl3pPr>
            <a:lvl4pPr marL="1371600" lvl="3" indent="-266700" algn="l">
              <a:lnSpc>
                <a:spcPct val="90000"/>
              </a:lnSpc>
              <a:spcBef>
                <a:spcPts val="375"/>
              </a:spcBef>
              <a:spcAft>
                <a:spcPts val="0"/>
              </a:spcAft>
              <a:buClr>
                <a:schemeClr val="dk1"/>
              </a:buClr>
              <a:buSzPts val="2000"/>
              <a:buChar char="•"/>
              <a:defRPr sz="1500"/>
            </a:lvl4pPr>
            <a:lvl5pPr marL="1714500" lvl="4" indent="-266700" algn="l">
              <a:lnSpc>
                <a:spcPct val="90000"/>
              </a:lnSpc>
              <a:spcBef>
                <a:spcPts val="375"/>
              </a:spcBef>
              <a:spcAft>
                <a:spcPts val="0"/>
              </a:spcAft>
              <a:buClr>
                <a:schemeClr val="dk1"/>
              </a:buClr>
              <a:buSzPts val="2000"/>
              <a:buChar char="•"/>
              <a:defRPr sz="1500"/>
            </a:lvl5pPr>
            <a:lvl6pPr marL="2057400" lvl="5" indent="-266700" algn="l">
              <a:lnSpc>
                <a:spcPct val="90000"/>
              </a:lnSpc>
              <a:spcBef>
                <a:spcPts val="375"/>
              </a:spcBef>
              <a:spcAft>
                <a:spcPts val="0"/>
              </a:spcAft>
              <a:buClr>
                <a:schemeClr val="dk1"/>
              </a:buClr>
              <a:buSzPts val="2000"/>
              <a:buChar char="•"/>
              <a:defRPr sz="1500"/>
            </a:lvl6pPr>
            <a:lvl7pPr marL="2400300" lvl="6" indent="-266700" algn="l">
              <a:lnSpc>
                <a:spcPct val="90000"/>
              </a:lnSpc>
              <a:spcBef>
                <a:spcPts val="375"/>
              </a:spcBef>
              <a:spcAft>
                <a:spcPts val="0"/>
              </a:spcAft>
              <a:buClr>
                <a:schemeClr val="dk1"/>
              </a:buClr>
              <a:buSzPts val="2000"/>
              <a:buChar char="•"/>
              <a:defRPr sz="1500"/>
            </a:lvl7pPr>
            <a:lvl8pPr marL="2743200" lvl="7" indent="-266700" algn="l">
              <a:lnSpc>
                <a:spcPct val="90000"/>
              </a:lnSpc>
              <a:spcBef>
                <a:spcPts val="375"/>
              </a:spcBef>
              <a:spcAft>
                <a:spcPts val="0"/>
              </a:spcAft>
              <a:buClr>
                <a:schemeClr val="dk1"/>
              </a:buClr>
              <a:buSzPts val="2000"/>
              <a:buChar char="•"/>
              <a:defRPr sz="1500"/>
            </a:lvl8pPr>
            <a:lvl9pPr marL="3086100" lvl="8" indent="-266700" algn="l">
              <a:lnSpc>
                <a:spcPct val="90000"/>
              </a:lnSpc>
              <a:spcBef>
                <a:spcPts val="375"/>
              </a:spcBef>
              <a:spcAft>
                <a:spcPts val="0"/>
              </a:spcAft>
              <a:buClr>
                <a:schemeClr val="dk1"/>
              </a:buClr>
              <a:buSzPts val="2000"/>
              <a:buChar char="•"/>
              <a:defRPr sz="1500"/>
            </a:lvl9pPr>
          </a:lstStyle>
          <a:p>
            <a:endParaRPr/>
          </a:p>
        </p:txBody>
      </p:sp>
      <p:sp>
        <p:nvSpPr>
          <p:cNvPr id="70" name="Google Shape;70;g14b1f6aa534_0_450"/>
          <p:cNvSpPr txBox="1">
            <a:spLocks noGrp="1"/>
          </p:cNvSpPr>
          <p:nvPr>
            <p:ph type="body" idx="2"/>
          </p:nvPr>
        </p:nvSpPr>
        <p:spPr>
          <a:xfrm>
            <a:off x="629841" y="1543050"/>
            <a:ext cx="2949300" cy="2858625"/>
          </a:xfrm>
          <a:prstGeom prst="rect">
            <a:avLst/>
          </a:prstGeom>
          <a:noFill/>
          <a:ln>
            <a:noFill/>
          </a:ln>
        </p:spPr>
        <p:txBody>
          <a:bodyPr spcFirstLastPara="1" wrap="square" lIns="91425" tIns="45700" rIns="91425" bIns="45700" anchor="t" anchorCtr="0">
            <a:noAutofit/>
          </a:bodyPr>
          <a:lstStyle>
            <a:lvl1pPr marL="342900" lvl="0" indent="-171450" algn="l">
              <a:lnSpc>
                <a:spcPct val="90000"/>
              </a:lnSpc>
              <a:spcBef>
                <a:spcPts val="825"/>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500"/>
              <a:buNone/>
              <a:defRPr sz="1125"/>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100"/>
              <a:buNone/>
              <a:defRPr sz="825"/>
            </a:lvl4pPr>
            <a:lvl5pPr marL="1714500" lvl="4" indent="-171450" algn="l">
              <a:lnSpc>
                <a:spcPct val="90000"/>
              </a:lnSpc>
              <a:spcBef>
                <a:spcPts val="375"/>
              </a:spcBef>
              <a:spcAft>
                <a:spcPts val="0"/>
              </a:spcAft>
              <a:buClr>
                <a:schemeClr val="dk1"/>
              </a:buClr>
              <a:buSzPts val="1100"/>
              <a:buNone/>
              <a:defRPr sz="825"/>
            </a:lvl5pPr>
            <a:lvl6pPr marL="2057400" lvl="5" indent="-171450" algn="l">
              <a:lnSpc>
                <a:spcPct val="90000"/>
              </a:lnSpc>
              <a:spcBef>
                <a:spcPts val="375"/>
              </a:spcBef>
              <a:spcAft>
                <a:spcPts val="0"/>
              </a:spcAft>
              <a:buClr>
                <a:schemeClr val="dk1"/>
              </a:buClr>
              <a:buSzPts val="1100"/>
              <a:buNone/>
              <a:defRPr sz="825"/>
            </a:lvl6pPr>
            <a:lvl7pPr marL="2400300" lvl="6" indent="-171450" algn="l">
              <a:lnSpc>
                <a:spcPct val="90000"/>
              </a:lnSpc>
              <a:spcBef>
                <a:spcPts val="375"/>
              </a:spcBef>
              <a:spcAft>
                <a:spcPts val="0"/>
              </a:spcAft>
              <a:buClr>
                <a:schemeClr val="dk1"/>
              </a:buClr>
              <a:buSzPts val="1100"/>
              <a:buNone/>
              <a:defRPr sz="825"/>
            </a:lvl7pPr>
            <a:lvl8pPr marL="2743200" lvl="7" indent="-171450" algn="l">
              <a:lnSpc>
                <a:spcPct val="90000"/>
              </a:lnSpc>
              <a:spcBef>
                <a:spcPts val="375"/>
              </a:spcBef>
              <a:spcAft>
                <a:spcPts val="0"/>
              </a:spcAft>
              <a:buClr>
                <a:schemeClr val="dk1"/>
              </a:buClr>
              <a:buSzPts val="1100"/>
              <a:buNone/>
              <a:defRPr sz="825"/>
            </a:lvl8pPr>
            <a:lvl9pPr marL="3086100" lvl="8" indent="-171450" algn="l">
              <a:lnSpc>
                <a:spcPct val="90000"/>
              </a:lnSpc>
              <a:spcBef>
                <a:spcPts val="375"/>
              </a:spcBef>
              <a:spcAft>
                <a:spcPts val="0"/>
              </a:spcAft>
              <a:buClr>
                <a:schemeClr val="dk1"/>
              </a:buClr>
              <a:buSzPts val="1100"/>
              <a:buNone/>
              <a:defRPr sz="825"/>
            </a:lvl9pPr>
          </a:lstStyle>
          <a:p>
            <a:endParaRPr/>
          </a:p>
        </p:txBody>
      </p:sp>
      <p:sp>
        <p:nvSpPr>
          <p:cNvPr id="71" name="Google Shape;71;g14b1f6aa534_0_450"/>
          <p:cNvSpPr txBox="1">
            <a:spLocks noGrp="1"/>
          </p:cNvSpPr>
          <p:nvPr>
            <p:ph type="dt" idx="10"/>
          </p:nvPr>
        </p:nvSpPr>
        <p:spPr>
          <a:xfrm>
            <a:off x="628650" y="4767263"/>
            <a:ext cx="2057400" cy="273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2" name="Google Shape;72;g14b1f6aa534_0_450"/>
          <p:cNvSpPr txBox="1">
            <a:spLocks noGrp="1"/>
          </p:cNvSpPr>
          <p:nvPr>
            <p:ph type="sldNum" idx="12"/>
          </p:nvPr>
        </p:nvSpPr>
        <p:spPr>
          <a:xfrm>
            <a:off x="6457950" y="4767263"/>
            <a:ext cx="2057400"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
        <p:nvSpPr>
          <p:cNvPr id="73" name="Google Shape;73;g14b1f6aa534_0_450"/>
          <p:cNvSpPr txBox="1">
            <a:spLocks noGrp="1"/>
          </p:cNvSpPr>
          <p:nvPr>
            <p:ph type="ftr" idx="11"/>
          </p:nvPr>
        </p:nvSpPr>
        <p:spPr>
          <a:xfrm>
            <a:off x="2916983" y="4764225"/>
            <a:ext cx="3255300" cy="2738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sz="900">
                <a:solidFill>
                  <a:srgbClr val="888888"/>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pic>
        <p:nvPicPr>
          <p:cNvPr id="74" name="Google Shape;74;g14b1f6aa534_0_450"/>
          <p:cNvPicPr preferRelativeResize="0"/>
          <p:nvPr/>
        </p:nvPicPr>
        <p:blipFill rotWithShape="1">
          <a:blip r:embed="rId2">
            <a:alphaModFix/>
          </a:blip>
          <a:srcRect/>
          <a:stretch/>
        </p:blipFill>
        <p:spPr>
          <a:xfrm>
            <a:off x="7254479" y="4270712"/>
            <a:ext cx="1260872" cy="630436"/>
          </a:xfrm>
          <a:prstGeom prst="rect">
            <a:avLst/>
          </a:prstGeom>
          <a:noFill/>
          <a:ln>
            <a:noFill/>
          </a:ln>
        </p:spPr>
      </p:pic>
    </p:spTree>
    <p:extLst>
      <p:ext uri="{BB962C8B-B14F-4D97-AF65-F5344CB8AC3E}">
        <p14:creationId xmlns:p14="http://schemas.microsoft.com/office/powerpoint/2010/main" val="7431617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5"/>
        <p:cNvGrpSpPr/>
        <p:nvPr/>
      </p:nvGrpSpPr>
      <p:grpSpPr>
        <a:xfrm>
          <a:off x="0" y="0"/>
          <a:ext cx="0" cy="0"/>
          <a:chOff x="0" y="0"/>
          <a:chExt cx="0" cy="0"/>
        </a:xfrm>
      </p:grpSpPr>
      <p:sp>
        <p:nvSpPr>
          <p:cNvPr id="76" name="Google Shape;76;g14b1f6aa534_0_458"/>
          <p:cNvSpPr txBox="1">
            <a:spLocks noGrp="1"/>
          </p:cNvSpPr>
          <p:nvPr>
            <p:ph type="title"/>
          </p:nvPr>
        </p:nvSpPr>
        <p:spPr>
          <a:xfrm>
            <a:off x="629841" y="342900"/>
            <a:ext cx="2949300" cy="12003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24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7" name="Google Shape;77;g14b1f6aa534_0_458"/>
          <p:cNvSpPr>
            <a:spLocks noGrp="1"/>
          </p:cNvSpPr>
          <p:nvPr>
            <p:ph type="pic" idx="2"/>
          </p:nvPr>
        </p:nvSpPr>
        <p:spPr>
          <a:xfrm>
            <a:off x="3887391" y="740569"/>
            <a:ext cx="4629375" cy="3655125"/>
          </a:xfrm>
          <a:prstGeom prst="rect">
            <a:avLst/>
          </a:prstGeom>
          <a:noFill/>
          <a:ln>
            <a:noFill/>
          </a:ln>
        </p:spPr>
      </p:sp>
      <p:sp>
        <p:nvSpPr>
          <p:cNvPr id="78" name="Google Shape;78;g14b1f6aa534_0_458"/>
          <p:cNvSpPr txBox="1">
            <a:spLocks noGrp="1"/>
          </p:cNvSpPr>
          <p:nvPr>
            <p:ph type="body" idx="1"/>
          </p:nvPr>
        </p:nvSpPr>
        <p:spPr>
          <a:xfrm>
            <a:off x="629841" y="1543050"/>
            <a:ext cx="2949300" cy="2858625"/>
          </a:xfrm>
          <a:prstGeom prst="rect">
            <a:avLst/>
          </a:prstGeom>
          <a:noFill/>
          <a:ln>
            <a:noFill/>
          </a:ln>
        </p:spPr>
        <p:txBody>
          <a:bodyPr spcFirstLastPara="1" wrap="square" lIns="91425" tIns="45700" rIns="91425" bIns="45700" anchor="t" anchorCtr="0">
            <a:noAutofit/>
          </a:bodyPr>
          <a:lstStyle>
            <a:lvl1pPr marL="342900" lvl="0" indent="-171450" algn="l">
              <a:lnSpc>
                <a:spcPct val="90000"/>
              </a:lnSpc>
              <a:spcBef>
                <a:spcPts val="825"/>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500"/>
              <a:buNone/>
              <a:defRPr sz="1125"/>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100"/>
              <a:buNone/>
              <a:defRPr sz="825"/>
            </a:lvl4pPr>
            <a:lvl5pPr marL="1714500" lvl="4" indent="-171450" algn="l">
              <a:lnSpc>
                <a:spcPct val="90000"/>
              </a:lnSpc>
              <a:spcBef>
                <a:spcPts val="375"/>
              </a:spcBef>
              <a:spcAft>
                <a:spcPts val="0"/>
              </a:spcAft>
              <a:buClr>
                <a:schemeClr val="dk1"/>
              </a:buClr>
              <a:buSzPts val="1100"/>
              <a:buNone/>
              <a:defRPr sz="825"/>
            </a:lvl5pPr>
            <a:lvl6pPr marL="2057400" lvl="5" indent="-171450" algn="l">
              <a:lnSpc>
                <a:spcPct val="90000"/>
              </a:lnSpc>
              <a:spcBef>
                <a:spcPts val="375"/>
              </a:spcBef>
              <a:spcAft>
                <a:spcPts val="0"/>
              </a:spcAft>
              <a:buClr>
                <a:schemeClr val="dk1"/>
              </a:buClr>
              <a:buSzPts val="1100"/>
              <a:buNone/>
              <a:defRPr sz="825"/>
            </a:lvl6pPr>
            <a:lvl7pPr marL="2400300" lvl="6" indent="-171450" algn="l">
              <a:lnSpc>
                <a:spcPct val="90000"/>
              </a:lnSpc>
              <a:spcBef>
                <a:spcPts val="375"/>
              </a:spcBef>
              <a:spcAft>
                <a:spcPts val="0"/>
              </a:spcAft>
              <a:buClr>
                <a:schemeClr val="dk1"/>
              </a:buClr>
              <a:buSzPts val="1100"/>
              <a:buNone/>
              <a:defRPr sz="825"/>
            </a:lvl7pPr>
            <a:lvl8pPr marL="2743200" lvl="7" indent="-171450" algn="l">
              <a:lnSpc>
                <a:spcPct val="90000"/>
              </a:lnSpc>
              <a:spcBef>
                <a:spcPts val="375"/>
              </a:spcBef>
              <a:spcAft>
                <a:spcPts val="0"/>
              </a:spcAft>
              <a:buClr>
                <a:schemeClr val="dk1"/>
              </a:buClr>
              <a:buSzPts val="1100"/>
              <a:buNone/>
              <a:defRPr sz="825"/>
            </a:lvl8pPr>
            <a:lvl9pPr marL="3086100" lvl="8" indent="-171450" algn="l">
              <a:lnSpc>
                <a:spcPct val="90000"/>
              </a:lnSpc>
              <a:spcBef>
                <a:spcPts val="375"/>
              </a:spcBef>
              <a:spcAft>
                <a:spcPts val="0"/>
              </a:spcAft>
              <a:buClr>
                <a:schemeClr val="dk1"/>
              </a:buClr>
              <a:buSzPts val="1100"/>
              <a:buNone/>
              <a:defRPr sz="825"/>
            </a:lvl9pPr>
          </a:lstStyle>
          <a:p>
            <a:endParaRPr/>
          </a:p>
        </p:txBody>
      </p:sp>
      <p:sp>
        <p:nvSpPr>
          <p:cNvPr id="79" name="Google Shape;79;g14b1f6aa534_0_458"/>
          <p:cNvSpPr txBox="1">
            <a:spLocks noGrp="1"/>
          </p:cNvSpPr>
          <p:nvPr>
            <p:ph type="dt" idx="10"/>
          </p:nvPr>
        </p:nvSpPr>
        <p:spPr>
          <a:xfrm>
            <a:off x="628650" y="4767263"/>
            <a:ext cx="2057400" cy="273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0" name="Google Shape;80;g14b1f6aa534_0_458"/>
          <p:cNvSpPr txBox="1">
            <a:spLocks noGrp="1"/>
          </p:cNvSpPr>
          <p:nvPr>
            <p:ph type="sldNum" idx="12"/>
          </p:nvPr>
        </p:nvSpPr>
        <p:spPr>
          <a:xfrm>
            <a:off x="6457950" y="4767263"/>
            <a:ext cx="2057400"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
        <p:nvSpPr>
          <p:cNvPr id="81" name="Google Shape;81;g14b1f6aa534_0_458"/>
          <p:cNvSpPr txBox="1">
            <a:spLocks noGrp="1"/>
          </p:cNvSpPr>
          <p:nvPr>
            <p:ph type="ftr" idx="11"/>
          </p:nvPr>
        </p:nvSpPr>
        <p:spPr>
          <a:xfrm>
            <a:off x="2916983" y="4764225"/>
            <a:ext cx="3255300" cy="2738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sz="900">
                <a:solidFill>
                  <a:srgbClr val="888888"/>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pic>
        <p:nvPicPr>
          <p:cNvPr id="82" name="Google Shape;82;g14b1f6aa534_0_458"/>
          <p:cNvPicPr preferRelativeResize="0"/>
          <p:nvPr/>
        </p:nvPicPr>
        <p:blipFill rotWithShape="1">
          <a:blip r:embed="rId2">
            <a:alphaModFix/>
          </a:blip>
          <a:srcRect/>
          <a:stretch/>
        </p:blipFill>
        <p:spPr>
          <a:xfrm>
            <a:off x="7254479" y="4270712"/>
            <a:ext cx="1260872" cy="630436"/>
          </a:xfrm>
          <a:prstGeom prst="rect">
            <a:avLst/>
          </a:prstGeom>
          <a:noFill/>
          <a:ln>
            <a:noFill/>
          </a:ln>
        </p:spPr>
      </p:pic>
    </p:spTree>
    <p:extLst>
      <p:ext uri="{BB962C8B-B14F-4D97-AF65-F5344CB8AC3E}">
        <p14:creationId xmlns:p14="http://schemas.microsoft.com/office/powerpoint/2010/main" val="6450767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3"/>
        <p:cNvGrpSpPr/>
        <p:nvPr/>
      </p:nvGrpSpPr>
      <p:grpSpPr>
        <a:xfrm>
          <a:off x="0" y="0"/>
          <a:ext cx="0" cy="0"/>
          <a:chOff x="0" y="0"/>
          <a:chExt cx="0" cy="0"/>
        </a:xfrm>
      </p:grpSpPr>
      <p:sp>
        <p:nvSpPr>
          <p:cNvPr id="84" name="Google Shape;84;g14b1f6aa534_0_466"/>
          <p:cNvSpPr txBox="1">
            <a:spLocks noGrp="1"/>
          </p:cNvSpPr>
          <p:nvPr>
            <p:ph type="title"/>
          </p:nvPr>
        </p:nvSpPr>
        <p:spPr>
          <a:xfrm>
            <a:off x="311700" y="445025"/>
            <a:ext cx="8520525" cy="572625"/>
          </a:xfrm>
          <a:prstGeom prst="rect">
            <a:avLst/>
          </a:prstGeom>
        </p:spPr>
        <p:txBody>
          <a:bodyPr spcFirstLastPara="1" wrap="square" lIns="91425" tIns="45700" rIns="91425" bIns="45700" anchor="ctr" anchorCtr="0">
            <a:noAutofit/>
          </a:bodyPr>
          <a:lstStyle>
            <a:lvl1pPr lvl="0" rtl="0">
              <a:spcBef>
                <a:spcPts val="0"/>
              </a:spcBef>
              <a:spcAft>
                <a:spcPts val="0"/>
              </a:spcAft>
              <a:buSzPts val="44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85" name="Google Shape;85;g14b1f6aa534_0_466"/>
          <p:cNvSpPr txBox="1">
            <a:spLocks noGrp="1"/>
          </p:cNvSpPr>
          <p:nvPr>
            <p:ph type="body" idx="1"/>
          </p:nvPr>
        </p:nvSpPr>
        <p:spPr>
          <a:xfrm>
            <a:off x="311700" y="1152475"/>
            <a:ext cx="8520525" cy="3416400"/>
          </a:xfrm>
          <a:prstGeom prst="rect">
            <a:avLst/>
          </a:prstGeom>
        </p:spPr>
        <p:txBody>
          <a:bodyPr spcFirstLastPara="1" wrap="square" lIns="91425" tIns="45700" rIns="91425" bIns="45700" anchor="t" anchorCtr="0">
            <a:noAutofit/>
          </a:bodyPr>
          <a:lstStyle>
            <a:lvl1pPr marL="342900" lvl="0" indent="-304800" rtl="0">
              <a:spcBef>
                <a:spcPts val="825"/>
              </a:spcBef>
              <a:spcAft>
                <a:spcPts val="0"/>
              </a:spcAft>
              <a:buSzPts val="2800"/>
              <a:buChar char="•"/>
              <a:defRPr/>
            </a:lvl1pPr>
            <a:lvl2pPr marL="685800" lvl="1" indent="-285750" rtl="0">
              <a:spcBef>
                <a:spcPts val="375"/>
              </a:spcBef>
              <a:spcAft>
                <a:spcPts val="0"/>
              </a:spcAft>
              <a:buSzPts val="2400"/>
              <a:buChar char="•"/>
              <a:defRPr/>
            </a:lvl2pPr>
            <a:lvl3pPr marL="1028700" lvl="2" indent="-266700" rtl="0">
              <a:spcBef>
                <a:spcPts val="375"/>
              </a:spcBef>
              <a:spcAft>
                <a:spcPts val="0"/>
              </a:spcAft>
              <a:buSzPts val="2000"/>
              <a:buChar char="•"/>
              <a:defRPr/>
            </a:lvl3pPr>
            <a:lvl4pPr marL="1371600" lvl="3" indent="-261938" rtl="0">
              <a:spcBef>
                <a:spcPts val="375"/>
              </a:spcBef>
              <a:spcAft>
                <a:spcPts val="0"/>
              </a:spcAft>
              <a:buSzPts val="1900"/>
              <a:buChar char="•"/>
              <a:defRPr/>
            </a:lvl4pPr>
            <a:lvl5pPr marL="1714500" lvl="4" indent="-261938" rtl="0">
              <a:spcBef>
                <a:spcPts val="375"/>
              </a:spcBef>
              <a:spcAft>
                <a:spcPts val="0"/>
              </a:spcAft>
              <a:buSzPts val="1900"/>
              <a:buChar char="•"/>
              <a:defRPr/>
            </a:lvl5pPr>
            <a:lvl6pPr marL="2057400" lvl="5" indent="-261938" rtl="0">
              <a:spcBef>
                <a:spcPts val="375"/>
              </a:spcBef>
              <a:spcAft>
                <a:spcPts val="0"/>
              </a:spcAft>
              <a:buSzPts val="1900"/>
              <a:buChar char="•"/>
              <a:defRPr/>
            </a:lvl6pPr>
            <a:lvl7pPr marL="2400300" lvl="6" indent="-261938" rtl="0">
              <a:spcBef>
                <a:spcPts val="375"/>
              </a:spcBef>
              <a:spcAft>
                <a:spcPts val="0"/>
              </a:spcAft>
              <a:buSzPts val="1900"/>
              <a:buChar char="•"/>
              <a:defRPr/>
            </a:lvl7pPr>
            <a:lvl8pPr marL="2743200" lvl="7" indent="-261938" rtl="0">
              <a:spcBef>
                <a:spcPts val="375"/>
              </a:spcBef>
              <a:spcAft>
                <a:spcPts val="0"/>
              </a:spcAft>
              <a:buSzPts val="1900"/>
              <a:buChar char="•"/>
              <a:defRPr/>
            </a:lvl8pPr>
            <a:lvl9pPr marL="3086100" lvl="8" indent="-261938" rtl="0">
              <a:spcBef>
                <a:spcPts val="375"/>
              </a:spcBef>
              <a:spcAft>
                <a:spcPts val="0"/>
              </a:spcAft>
              <a:buSzPts val="1900"/>
              <a:buChar char="•"/>
              <a:defRPr/>
            </a:lvl9pPr>
          </a:lstStyle>
          <a:p>
            <a:endParaRPr/>
          </a:p>
        </p:txBody>
      </p:sp>
      <p:sp>
        <p:nvSpPr>
          <p:cNvPr id="86" name="Google Shape;86;g14b1f6aa534_0_466"/>
          <p:cNvSpPr txBox="1">
            <a:spLocks noGrp="1"/>
          </p:cNvSpPr>
          <p:nvPr>
            <p:ph type="sldNum" idx="12"/>
          </p:nvPr>
        </p:nvSpPr>
        <p:spPr>
          <a:xfrm>
            <a:off x="8472458" y="4663217"/>
            <a:ext cx="548775" cy="393525"/>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404052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1">
  <p:cSld name="Title Slide 1">
    <p:spTree>
      <p:nvGrpSpPr>
        <p:cNvPr id="1" name="Shape 87"/>
        <p:cNvGrpSpPr/>
        <p:nvPr/>
      </p:nvGrpSpPr>
      <p:grpSpPr>
        <a:xfrm>
          <a:off x="0" y="0"/>
          <a:ext cx="0" cy="0"/>
          <a:chOff x="0" y="0"/>
          <a:chExt cx="0" cy="0"/>
        </a:xfrm>
      </p:grpSpPr>
      <p:sp>
        <p:nvSpPr>
          <p:cNvPr id="88" name="Google Shape;88;g14b1f6aa534_0_470"/>
          <p:cNvSpPr txBox="1">
            <a:spLocks noGrp="1"/>
          </p:cNvSpPr>
          <p:nvPr>
            <p:ph type="ctrTitle"/>
          </p:nvPr>
        </p:nvSpPr>
        <p:spPr>
          <a:xfrm>
            <a:off x="628651" y="1343041"/>
            <a:ext cx="7886700" cy="13014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a:buNone/>
              <a:defRPr sz="4500" b="1"/>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9" name="Google Shape;89;g14b1f6aa534_0_470"/>
          <p:cNvSpPr txBox="1">
            <a:spLocks noGrp="1"/>
          </p:cNvSpPr>
          <p:nvPr>
            <p:ph type="subTitle" idx="1"/>
          </p:nvPr>
        </p:nvSpPr>
        <p:spPr>
          <a:xfrm>
            <a:off x="621196" y="2745797"/>
            <a:ext cx="7886700" cy="51975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750"/>
              </a:spcBef>
              <a:spcAft>
                <a:spcPts val="0"/>
              </a:spcAft>
              <a:buClr>
                <a:schemeClr val="dk1"/>
              </a:buClr>
              <a:buSzPts val="2400"/>
              <a:buNone/>
              <a:defRPr sz="1800" i="1"/>
            </a:lvl1pPr>
            <a:lvl2pPr lvl="1" algn="ctr" rtl="0">
              <a:lnSpc>
                <a:spcPct val="90000"/>
              </a:lnSpc>
              <a:spcBef>
                <a:spcPts val="375"/>
              </a:spcBef>
              <a:spcAft>
                <a:spcPts val="0"/>
              </a:spcAft>
              <a:buClr>
                <a:schemeClr val="dk1"/>
              </a:buClr>
              <a:buSzPts val="2000"/>
              <a:buNone/>
              <a:defRPr sz="1500"/>
            </a:lvl2pPr>
            <a:lvl3pPr lvl="2" algn="ctr" rtl="0">
              <a:lnSpc>
                <a:spcPct val="90000"/>
              </a:lnSpc>
              <a:spcBef>
                <a:spcPts val="375"/>
              </a:spcBef>
              <a:spcAft>
                <a:spcPts val="0"/>
              </a:spcAft>
              <a:buClr>
                <a:schemeClr val="dk1"/>
              </a:buClr>
              <a:buSzPts val="1800"/>
              <a:buNone/>
              <a:defRPr sz="1350"/>
            </a:lvl3pPr>
            <a:lvl4pPr lvl="3" algn="ctr" rtl="0">
              <a:lnSpc>
                <a:spcPct val="90000"/>
              </a:lnSpc>
              <a:spcBef>
                <a:spcPts val="375"/>
              </a:spcBef>
              <a:spcAft>
                <a:spcPts val="0"/>
              </a:spcAft>
              <a:buClr>
                <a:schemeClr val="dk1"/>
              </a:buClr>
              <a:buSzPts val="1600"/>
              <a:buNone/>
              <a:defRPr sz="1200"/>
            </a:lvl4pPr>
            <a:lvl5pPr lvl="4" algn="ctr" rtl="0">
              <a:lnSpc>
                <a:spcPct val="90000"/>
              </a:lnSpc>
              <a:spcBef>
                <a:spcPts val="375"/>
              </a:spcBef>
              <a:spcAft>
                <a:spcPts val="0"/>
              </a:spcAft>
              <a:buClr>
                <a:schemeClr val="dk1"/>
              </a:buClr>
              <a:buSzPts val="1600"/>
              <a:buNone/>
              <a:defRPr sz="1200"/>
            </a:lvl5pPr>
            <a:lvl6pPr lvl="5" algn="ctr" rtl="0">
              <a:lnSpc>
                <a:spcPct val="90000"/>
              </a:lnSpc>
              <a:spcBef>
                <a:spcPts val="375"/>
              </a:spcBef>
              <a:spcAft>
                <a:spcPts val="0"/>
              </a:spcAft>
              <a:buClr>
                <a:schemeClr val="dk1"/>
              </a:buClr>
              <a:buSzPts val="1600"/>
              <a:buNone/>
              <a:defRPr sz="1200"/>
            </a:lvl6pPr>
            <a:lvl7pPr lvl="6" algn="ctr" rtl="0">
              <a:lnSpc>
                <a:spcPct val="90000"/>
              </a:lnSpc>
              <a:spcBef>
                <a:spcPts val="375"/>
              </a:spcBef>
              <a:spcAft>
                <a:spcPts val="0"/>
              </a:spcAft>
              <a:buClr>
                <a:schemeClr val="dk1"/>
              </a:buClr>
              <a:buSzPts val="1600"/>
              <a:buNone/>
              <a:defRPr sz="1200"/>
            </a:lvl7pPr>
            <a:lvl8pPr lvl="7" algn="ctr" rtl="0">
              <a:lnSpc>
                <a:spcPct val="90000"/>
              </a:lnSpc>
              <a:spcBef>
                <a:spcPts val="375"/>
              </a:spcBef>
              <a:spcAft>
                <a:spcPts val="0"/>
              </a:spcAft>
              <a:buClr>
                <a:schemeClr val="dk1"/>
              </a:buClr>
              <a:buSzPts val="1600"/>
              <a:buNone/>
              <a:defRPr sz="1200"/>
            </a:lvl8pPr>
            <a:lvl9pPr lvl="8" algn="ctr" rtl="0">
              <a:lnSpc>
                <a:spcPct val="90000"/>
              </a:lnSpc>
              <a:spcBef>
                <a:spcPts val="375"/>
              </a:spcBef>
              <a:spcAft>
                <a:spcPts val="0"/>
              </a:spcAft>
              <a:buClr>
                <a:schemeClr val="dk1"/>
              </a:buClr>
              <a:buSzPts val="1600"/>
              <a:buNone/>
              <a:defRPr sz="1200"/>
            </a:lvl9pPr>
          </a:lstStyle>
          <a:p>
            <a:endParaRPr/>
          </a:p>
        </p:txBody>
      </p:sp>
      <p:sp>
        <p:nvSpPr>
          <p:cNvPr id="90" name="Google Shape;90;g14b1f6aa534_0_470"/>
          <p:cNvSpPr txBox="1">
            <a:spLocks noGrp="1"/>
          </p:cNvSpPr>
          <p:nvPr>
            <p:ph type="ftr" idx="11"/>
          </p:nvPr>
        </p:nvSpPr>
        <p:spPr>
          <a:xfrm>
            <a:off x="628651" y="4752662"/>
            <a:ext cx="7886700" cy="254025"/>
          </a:xfrm>
          <a:prstGeom prst="rect">
            <a:avLst/>
          </a:prstGeom>
          <a:noFill/>
          <a:ln>
            <a:noFill/>
          </a:ln>
        </p:spPr>
        <p:txBody>
          <a:bodyPr spcFirstLastPara="1" wrap="square" lIns="91425" tIns="45700" rIns="91425" bIns="45700" anchor="b" anchorCtr="0">
            <a:noAutofit/>
          </a:bodyPr>
          <a:lstStyle>
            <a:lvl1pPr marR="0" lvl="0" algn="ctr" rtl="0">
              <a:lnSpc>
                <a:spcPct val="100000"/>
              </a:lnSpc>
              <a:spcBef>
                <a:spcPts val="0"/>
              </a:spcBef>
              <a:spcAft>
                <a:spcPts val="0"/>
              </a:spcAft>
              <a:buClr>
                <a:srgbClr val="000000"/>
              </a:buClr>
              <a:buSzPts val="1400"/>
              <a:buFont typeface="Arial"/>
              <a:buNone/>
              <a:defRPr sz="1050" b="0"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pic>
        <p:nvPicPr>
          <p:cNvPr id="91" name="Google Shape;91;g14b1f6aa534_0_470"/>
          <p:cNvPicPr preferRelativeResize="0"/>
          <p:nvPr/>
        </p:nvPicPr>
        <p:blipFill rotWithShape="1">
          <a:blip r:embed="rId2">
            <a:alphaModFix amt="60000"/>
          </a:blip>
          <a:srcRect/>
          <a:stretch/>
        </p:blipFill>
        <p:spPr>
          <a:xfrm>
            <a:off x="1905001" y="0"/>
            <a:ext cx="5333999" cy="1269994"/>
          </a:xfrm>
          <a:prstGeom prst="rect">
            <a:avLst/>
          </a:prstGeom>
          <a:noFill/>
          <a:ln>
            <a:noFill/>
          </a:ln>
        </p:spPr>
      </p:pic>
      <p:sp>
        <p:nvSpPr>
          <p:cNvPr id="92" name="Google Shape;92;g14b1f6aa534_0_470"/>
          <p:cNvSpPr txBox="1"/>
          <p:nvPr/>
        </p:nvSpPr>
        <p:spPr>
          <a:xfrm>
            <a:off x="1142999" y="3402989"/>
            <a:ext cx="6858000" cy="444150"/>
          </a:xfrm>
          <a:prstGeom prst="rect">
            <a:avLst/>
          </a:prstGeom>
          <a:noFill/>
          <a:ln>
            <a:noFill/>
          </a:ln>
        </p:spPr>
        <p:txBody>
          <a:bodyPr spcFirstLastPara="1" wrap="square" lIns="68569" tIns="34275" rIns="68569" bIns="34275" anchor="t" anchorCtr="0">
            <a:normAutofit/>
          </a:bodyPr>
          <a:lstStyle/>
          <a:p>
            <a:pPr marL="0" marR="0" lvl="0" indent="0" algn="ctr" rtl="0">
              <a:lnSpc>
                <a:spcPct val="90000"/>
              </a:lnSpc>
              <a:spcBef>
                <a:spcPts val="0"/>
              </a:spcBef>
              <a:spcAft>
                <a:spcPts val="0"/>
              </a:spcAft>
              <a:buClr>
                <a:schemeClr val="dk1"/>
              </a:buClr>
              <a:buSzPts val="2400"/>
              <a:buFont typeface="Arial"/>
              <a:buNone/>
            </a:pPr>
            <a:endParaRPr sz="1800" b="0" i="1" u="none" strike="noStrike" cap="none">
              <a:solidFill>
                <a:schemeClr val="dk1"/>
              </a:solidFill>
              <a:latin typeface="Calibri"/>
              <a:ea typeface="Calibri"/>
              <a:cs typeface="Calibri"/>
              <a:sym typeface="Calibri"/>
            </a:endParaRPr>
          </a:p>
        </p:txBody>
      </p:sp>
      <p:sp>
        <p:nvSpPr>
          <p:cNvPr id="93" name="Google Shape;93;g14b1f6aa534_0_470"/>
          <p:cNvSpPr txBox="1"/>
          <p:nvPr/>
        </p:nvSpPr>
        <p:spPr>
          <a:xfrm>
            <a:off x="628651" y="4326282"/>
            <a:ext cx="2955150" cy="253885"/>
          </a:xfrm>
          <a:prstGeom prst="rect">
            <a:avLst/>
          </a:prstGeom>
          <a:noFill/>
          <a:ln>
            <a:noFill/>
          </a:ln>
        </p:spPr>
        <p:txBody>
          <a:bodyPr spcFirstLastPara="1" wrap="square" lIns="68569" tIns="34275" rIns="68569" bIns="34275"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200" b="0" i="1" u="none" strike="noStrike" cap="none">
                <a:solidFill>
                  <a:srgbClr val="000000"/>
                </a:solidFill>
                <a:latin typeface="Calibri"/>
                <a:ea typeface="Calibri"/>
                <a:cs typeface="Calibri"/>
                <a:sym typeface="Calibri"/>
              </a:rPr>
              <a:t>perfSONAR is developed by a partnership of</a:t>
            </a:r>
            <a:endParaRPr sz="1050" b="0" i="0" u="none" strike="noStrike" cap="none">
              <a:solidFill>
                <a:srgbClr val="000000"/>
              </a:solidFill>
              <a:latin typeface="Arial"/>
              <a:ea typeface="Arial"/>
              <a:cs typeface="Arial"/>
              <a:sym typeface="Arial"/>
            </a:endParaRPr>
          </a:p>
        </p:txBody>
      </p:sp>
      <p:sp>
        <p:nvSpPr>
          <p:cNvPr id="94" name="Google Shape;94;g14b1f6aa534_0_470"/>
          <p:cNvSpPr txBox="1">
            <a:spLocks noGrp="1"/>
          </p:cNvSpPr>
          <p:nvPr>
            <p:ph type="body" idx="2"/>
          </p:nvPr>
        </p:nvSpPr>
        <p:spPr>
          <a:xfrm>
            <a:off x="628651" y="3389240"/>
            <a:ext cx="7886700" cy="519750"/>
          </a:xfrm>
          <a:prstGeom prst="rect">
            <a:avLst/>
          </a:prstGeom>
          <a:noFill/>
          <a:ln>
            <a:noFill/>
          </a:ln>
        </p:spPr>
        <p:txBody>
          <a:bodyPr spcFirstLastPara="1" wrap="square" lIns="91425" tIns="45700" rIns="91425" bIns="45700" anchor="ctr" anchorCtr="0">
            <a:normAutofit/>
          </a:bodyPr>
          <a:lstStyle>
            <a:lvl1pPr marL="342900" lvl="0" indent="-171450" algn="ctr" rtl="0">
              <a:lnSpc>
                <a:spcPct val="90000"/>
              </a:lnSpc>
              <a:spcBef>
                <a:spcPts val="750"/>
              </a:spcBef>
              <a:spcAft>
                <a:spcPts val="0"/>
              </a:spcAft>
              <a:buClr>
                <a:schemeClr val="dk1"/>
              </a:buClr>
              <a:buSzPts val="2000"/>
              <a:buNone/>
              <a:defRPr sz="1500"/>
            </a:lvl1pPr>
            <a:lvl2pPr marL="685800" lvl="1" indent="-257175" algn="l" rtl="0">
              <a:lnSpc>
                <a:spcPct val="90000"/>
              </a:lnSpc>
              <a:spcBef>
                <a:spcPts val="375"/>
              </a:spcBef>
              <a:spcAft>
                <a:spcPts val="0"/>
              </a:spcAft>
              <a:buClr>
                <a:schemeClr val="dk1"/>
              </a:buClr>
              <a:buSzPts val="1800"/>
              <a:buChar char="•"/>
              <a:defRPr/>
            </a:lvl2pPr>
            <a:lvl3pPr marL="1028700" lvl="2" indent="-257175" algn="l" rtl="0">
              <a:lnSpc>
                <a:spcPct val="90000"/>
              </a:lnSpc>
              <a:spcBef>
                <a:spcPts val="375"/>
              </a:spcBef>
              <a:spcAft>
                <a:spcPts val="0"/>
              </a:spcAft>
              <a:buClr>
                <a:schemeClr val="dk1"/>
              </a:buClr>
              <a:buSzPts val="1800"/>
              <a:buChar char="•"/>
              <a:defRPr/>
            </a:lvl3pPr>
            <a:lvl4pPr marL="1371600" lvl="3" indent="-257175" algn="l" rtl="0">
              <a:lnSpc>
                <a:spcPct val="90000"/>
              </a:lnSpc>
              <a:spcBef>
                <a:spcPts val="375"/>
              </a:spcBef>
              <a:spcAft>
                <a:spcPts val="0"/>
              </a:spcAft>
              <a:buClr>
                <a:schemeClr val="dk1"/>
              </a:buClr>
              <a:buSzPts val="1800"/>
              <a:buChar char="•"/>
              <a:defRPr/>
            </a:lvl4pPr>
            <a:lvl5pPr marL="1714500" lvl="4" indent="-257175" algn="l" rtl="0">
              <a:lnSpc>
                <a:spcPct val="90000"/>
              </a:lnSpc>
              <a:spcBef>
                <a:spcPts val="375"/>
              </a:spcBef>
              <a:spcAft>
                <a:spcPts val="0"/>
              </a:spcAft>
              <a:buClr>
                <a:schemeClr val="dk1"/>
              </a:buClr>
              <a:buSzPts val="1800"/>
              <a:buChar char="•"/>
              <a:defRPr/>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endParaRPr/>
          </a:p>
        </p:txBody>
      </p:sp>
      <p:pic>
        <p:nvPicPr>
          <p:cNvPr id="95" name="Google Shape;95;g14b1f6aa534_0_470"/>
          <p:cNvPicPr preferRelativeResize="0"/>
          <p:nvPr/>
        </p:nvPicPr>
        <p:blipFill rotWithShape="1">
          <a:blip r:embed="rId3">
            <a:alphaModFix/>
          </a:blip>
          <a:srcRect/>
          <a:stretch/>
        </p:blipFill>
        <p:spPr>
          <a:xfrm>
            <a:off x="3583837" y="4237400"/>
            <a:ext cx="4924058" cy="374381"/>
          </a:xfrm>
          <a:prstGeom prst="rect">
            <a:avLst/>
          </a:prstGeom>
          <a:noFill/>
          <a:ln>
            <a:noFill/>
          </a:ln>
        </p:spPr>
      </p:pic>
    </p:spTree>
    <p:extLst>
      <p:ext uri="{BB962C8B-B14F-4D97-AF65-F5344CB8AC3E}">
        <p14:creationId xmlns:p14="http://schemas.microsoft.com/office/powerpoint/2010/main" val="3887466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5"/>
        <p:cNvGrpSpPr/>
        <p:nvPr/>
      </p:nvGrpSpPr>
      <p:grpSpPr>
        <a:xfrm>
          <a:off x="0" y="0"/>
          <a:ext cx="0" cy="0"/>
          <a:chOff x="0" y="0"/>
          <a:chExt cx="0" cy="0"/>
        </a:xfrm>
      </p:grpSpPr>
      <p:sp>
        <p:nvSpPr>
          <p:cNvPr id="76" name="Google Shape;76;p6"/>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6"/>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78" name="Google Shape;78;p6"/>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9" name="Google Shape;79;p6"/>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80" name="Google Shape;80;p6"/>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81" name="Google Shape;81;p6" descr="GEANT_logo_2015.jpg"/>
          <p:cNvPicPr preferRelativeResize="0"/>
          <p:nvPr/>
        </p:nvPicPr>
        <p:blipFill rotWithShape="1">
          <a:blip r:embed="rId2">
            <a:alphaModFix amt="50000"/>
          </a:blip>
          <a:srcRect/>
          <a:stretch/>
        </p:blipFill>
        <p:spPr>
          <a:xfrm>
            <a:off x="2490766" y="4449382"/>
            <a:ext cx="904933" cy="452467"/>
          </a:xfrm>
          <a:prstGeom prst="rect">
            <a:avLst/>
          </a:prstGeom>
          <a:noFill/>
          <a:ln>
            <a:noFill/>
          </a:ln>
        </p:spPr>
      </p:pic>
      <p:pic>
        <p:nvPicPr>
          <p:cNvPr id="82" name="Google Shape;82;p6" descr="ESnet_Full_Logo_CMYK.eps"/>
          <p:cNvPicPr preferRelativeResize="0"/>
          <p:nvPr/>
        </p:nvPicPr>
        <p:blipFill rotWithShape="1">
          <a:blip r:embed="rId3">
            <a:alphaModFix amt="50000"/>
          </a:blip>
          <a:srcRect/>
          <a:stretch/>
        </p:blipFill>
        <p:spPr>
          <a:xfrm>
            <a:off x="1234788" y="4586119"/>
            <a:ext cx="966829" cy="283213"/>
          </a:xfrm>
          <a:prstGeom prst="rect">
            <a:avLst/>
          </a:prstGeom>
          <a:noFill/>
          <a:ln>
            <a:noFill/>
          </a:ln>
        </p:spPr>
      </p:pic>
      <p:pic>
        <p:nvPicPr>
          <p:cNvPr id="83" name="Google Shape;83;p6" descr="internet2-black-red copy.png"/>
          <p:cNvPicPr preferRelativeResize="0"/>
          <p:nvPr/>
        </p:nvPicPr>
        <p:blipFill rotWithShape="1">
          <a:blip r:embed="rId4">
            <a:alphaModFix amt="50000"/>
          </a:blip>
          <a:srcRect/>
          <a:stretch/>
        </p:blipFill>
        <p:spPr>
          <a:xfrm>
            <a:off x="5345109" y="4576197"/>
            <a:ext cx="620625" cy="454014"/>
          </a:xfrm>
          <a:prstGeom prst="rect">
            <a:avLst/>
          </a:prstGeom>
          <a:noFill/>
          <a:ln>
            <a:noFill/>
          </a:ln>
        </p:spPr>
      </p:pic>
      <p:pic>
        <p:nvPicPr>
          <p:cNvPr id="84" name="Google Shape;84;p6" descr="1000px-Indiana_University_logotype_svg.png"/>
          <p:cNvPicPr preferRelativeResize="0"/>
          <p:nvPr/>
        </p:nvPicPr>
        <p:blipFill rotWithShape="1">
          <a:blip r:embed="rId5">
            <a:alphaModFix amt="50000"/>
          </a:blip>
          <a:srcRect/>
          <a:stretch/>
        </p:blipFill>
        <p:spPr>
          <a:xfrm>
            <a:off x="3666435" y="4626006"/>
            <a:ext cx="1445907" cy="216886"/>
          </a:xfrm>
          <a:prstGeom prst="rect">
            <a:avLst/>
          </a:prstGeom>
          <a:noFill/>
          <a:ln>
            <a:noFill/>
          </a:ln>
        </p:spPr>
      </p:pic>
      <p:pic>
        <p:nvPicPr>
          <p:cNvPr id="85" name="Google Shape;85;p6" descr="http://rehabrobotics.umich.edu/wp-content/uploads/2013/09/U-M_2color-HorizontalReversed.png"/>
          <p:cNvPicPr preferRelativeResize="0"/>
          <p:nvPr/>
        </p:nvPicPr>
        <p:blipFill rotWithShape="1">
          <a:blip r:embed="rId6">
            <a:alphaModFix/>
          </a:blip>
          <a:srcRect/>
          <a:stretch/>
        </p:blipFill>
        <p:spPr>
          <a:xfrm>
            <a:off x="6198044" y="4630678"/>
            <a:ext cx="1866416" cy="194094"/>
          </a:xfrm>
          <a:prstGeom prst="rect">
            <a:avLst/>
          </a:prstGeom>
          <a:noFill/>
          <a:ln>
            <a:noFill/>
          </a:ln>
        </p:spPr>
      </p:pic>
      <p:sp>
        <p:nvSpPr>
          <p:cNvPr id="86" name="Google Shape;86;p6"/>
          <p:cNvSpPr txBox="1">
            <a:spLocks noGrp="1"/>
          </p:cNvSpPr>
          <p:nvPr>
            <p:ph type="dt" idx="10"/>
          </p:nvPr>
        </p:nvSpPr>
        <p:spPr>
          <a:xfrm>
            <a:off x="628650" y="4944748"/>
            <a:ext cx="2057400" cy="1916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9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6"/>
          <p:cNvSpPr txBox="1">
            <a:spLocks noGrp="1"/>
          </p:cNvSpPr>
          <p:nvPr>
            <p:ph type="ftr" idx="11"/>
          </p:nvPr>
        </p:nvSpPr>
        <p:spPr>
          <a:xfrm>
            <a:off x="3028950" y="4944748"/>
            <a:ext cx="3086100" cy="1916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9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6"/>
          <p:cNvSpPr txBox="1">
            <a:spLocks noGrp="1"/>
          </p:cNvSpPr>
          <p:nvPr>
            <p:ph type="sldNum" idx="12"/>
          </p:nvPr>
        </p:nvSpPr>
        <p:spPr>
          <a:xfrm>
            <a:off x="6457950" y="4944748"/>
            <a:ext cx="2057400" cy="1916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latin typeface="Calibri"/>
                <a:ea typeface="Calibri"/>
                <a:cs typeface="Calibri"/>
                <a:sym typeface="Calibri"/>
              </a:defRPr>
            </a:lvl1pPr>
            <a:lvl2pPr marL="0" lvl="1" indent="0" algn="r">
              <a:spcBef>
                <a:spcPts val="0"/>
              </a:spcBef>
              <a:buNone/>
              <a:defRPr sz="900">
                <a:solidFill>
                  <a:srgbClr val="888888"/>
                </a:solidFill>
                <a:latin typeface="Calibri"/>
                <a:ea typeface="Calibri"/>
                <a:cs typeface="Calibri"/>
                <a:sym typeface="Calibri"/>
              </a:defRPr>
            </a:lvl2pPr>
            <a:lvl3pPr marL="0" lvl="2" indent="0" algn="r">
              <a:spcBef>
                <a:spcPts val="0"/>
              </a:spcBef>
              <a:buNone/>
              <a:defRPr sz="900">
                <a:solidFill>
                  <a:srgbClr val="888888"/>
                </a:solidFill>
                <a:latin typeface="Calibri"/>
                <a:ea typeface="Calibri"/>
                <a:cs typeface="Calibri"/>
                <a:sym typeface="Calibri"/>
              </a:defRPr>
            </a:lvl3pPr>
            <a:lvl4pPr marL="0" lvl="3" indent="0" algn="r">
              <a:spcBef>
                <a:spcPts val="0"/>
              </a:spcBef>
              <a:buNone/>
              <a:defRPr sz="900">
                <a:solidFill>
                  <a:srgbClr val="888888"/>
                </a:solidFill>
                <a:latin typeface="Calibri"/>
                <a:ea typeface="Calibri"/>
                <a:cs typeface="Calibri"/>
                <a:sym typeface="Calibri"/>
              </a:defRPr>
            </a:lvl4pPr>
            <a:lvl5pPr marL="0" lvl="4" indent="0" algn="r">
              <a:spcBef>
                <a:spcPts val="0"/>
              </a:spcBef>
              <a:buNone/>
              <a:defRPr sz="900">
                <a:solidFill>
                  <a:srgbClr val="888888"/>
                </a:solidFill>
                <a:latin typeface="Calibri"/>
                <a:ea typeface="Calibri"/>
                <a:cs typeface="Calibri"/>
                <a:sym typeface="Calibri"/>
              </a:defRPr>
            </a:lvl5pPr>
            <a:lvl6pPr marL="0" lvl="5" indent="0" algn="r">
              <a:spcBef>
                <a:spcPts val="0"/>
              </a:spcBef>
              <a:buNone/>
              <a:defRPr sz="900">
                <a:solidFill>
                  <a:srgbClr val="888888"/>
                </a:solidFill>
                <a:latin typeface="Calibri"/>
                <a:ea typeface="Calibri"/>
                <a:cs typeface="Calibri"/>
                <a:sym typeface="Calibri"/>
              </a:defRPr>
            </a:lvl6pPr>
            <a:lvl7pPr marL="0" lvl="6" indent="0" algn="r">
              <a:spcBef>
                <a:spcPts val="0"/>
              </a:spcBef>
              <a:buNone/>
              <a:defRPr sz="900">
                <a:solidFill>
                  <a:srgbClr val="888888"/>
                </a:solidFill>
                <a:latin typeface="Calibri"/>
                <a:ea typeface="Calibri"/>
                <a:cs typeface="Calibri"/>
                <a:sym typeface="Calibri"/>
              </a:defRPr>
            </a:lvl7pPr>
            <a:lvl8pPr marL="0" lvl="7" indent="0" algn="r">
              <a:spcBef>
                <a:spcPts val="0"/>
              </a:spcBef>
              <a:buNone/>
              <a:defRPr sz="900">
                <a:solidFill>
                  <a:srgbClr val="888888"/>
                </a:solidFill>
                <a:latin typeface="Calibri"/>
                <a:ea typeface="Calibri"/>
                <a:cs typeface="Calibri"/>
                <a:sym typeface="Calibri"/>
              </a:defRPr>
            </a:lvl8pPr>
            <a:lvl9pPr marL="0" lvl="8" indent="0" algn="r">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9"/>
        <p:cNvGrpSpPr/>
        <p:nvPr/>
      </p:nvGrpSpPr>
      <p:grpSpPr>
        <a:xfrm>
          <a:off x="0" y="0"/>
          <a:ext cx="0" cy="0"/>
          <a:chOff x="0" y="0"/>
          <a:chExt cx="0" cy="0"/>
        </a:xfrm>
      </p:grpSpPr>
      <p:sp>
        <p:nvSpPr>
          <p:cNvPr id="90" name="Google Shape;90;p7"/>
          <p:cNvSpPr txBox="1">
            <a:spLocks noGrp="1"/>
          </p:cNvSpPr>
          <p:nvPr>
            <p:ph type="title"/>
          </p:nvPr>
        </p:nvSpPr>
        <p:spPr>
          <a:xfrm>
            <a:off x="457200" y="360000"/>
            <a:ext cx="7886700" cy="5400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91" name="Google Shape;91;p7" descr="GEANT_logo_2015.jpg"/>
          <p:cNvPicPr preferRelativeResize="0"/>
          <p:nvPr/>
        </p:nvPicPr>
        <p:blipFill rotWithShape="1">
          <a:blip r:embed="rId2">
            <a:alphaModFix amt="50000"/>
          </a:blip>
          <a:srcRect/>
          <a:stretch/>
        </p:blipFill>
        <p:spPr>
          <a:xfrm>
            <a:off x="2490766" y="4449382"/>
            <a:ext cx="904933" cy="452467"/>
          </a:xfrm>
          <a:prstGeom prst="rect">
            <a:avLst/>
          </a:prstGeom>
          <a:noFill/>
          <a:ln>
            <a:noFill/>
          </a:ln>
        </p:spPr>
      </p:pic>
      <p:pic>
        <p:nvPicPr>
          <p:cNvPr id="92" name="Google Shape;92;p7" descr="ESnet_Full_Logo_CMYK.eps"/>
          <p:cNvPicPr preferRelativeResize="0"/>
          <p:nvPr/>
        </p:nvPicPr>
        <p:blipFill rotWithShape="1">
          <a:blip r:embed="rId3">
            <a:alphaModFix amt="50000"/>
          </a:blip>
          <a:srcRect/>
          <a:stretch/>
        </p:blipFill>
        <p:spPr>
          <a:xfrm>
            <a:off x="1234788" y="4586119"/>
            <a:ext cx="966829" cy="283213"/>
          </a:xfrm>
          <a:prstGeom prst="rect">
            <a:avLst/>
          </a:prstGeom>
          <a:noFill/>
          <a:ln>
            <a:noFill/>
          </a:ln>
        </p:spPr>
      </p:pic>
      <p:pic>
        <p:nvPicPr>
          <p:cNvPr id="93" name="Google Shape;93;p7" descr="internet2-black-red copy.png"/>
          <p:cNvPicPr preferRelativeResize="0"/>
          <p:nvPr/>
        </p:nvPicPr>
        <p:blipFill rotWithShape="1">
          <a:blip r:embed="rId4">
            <a:alphaModFix amt="50000"/>
          </a:blip>
          <a:srcRect/>
          <a:stretch/>
        </p:blipFill>
        <p:spPr>
          <a:xfrm>
            <a:off x="5345109" y="4576197"/>
            <a:ext cx="620625" cy="454014"/>
          </a:xfrm>
          <a:prstGeom prst="rect">
            <a:avLst/>
          </a:prstGeom>
          <a:noFill/>
          <a:ln>
            <a:noFill/>
          </a:ln>
        </p:spPr>
      </p:pic>
      <p:pic>
        <p:nvPicPr>
          <p:cNvPr id="94" name="Google Shape;94;p7" descr="1000px-Indiana_University_logotype_svg.png"/>
          <p:cNvPicPr preferRelativeResize="0"/>
          <p:nvPr/>
        </p:nvPicPr>
        <p:blipFill rotWithShape="1">
          <a:blip r:embed="rId5">
            <a:alphaModFix amt="50000"/>
          </a:blip>
          <a:srcRect/>
          <a:stretch/>
        </p:blipFill>
        <p:spPr>
          <a:xfrm>
            <a:off x="3666435" y="4626006"/>
            <a:ext cx="1445907" cy="216886"/>
          </a:xfrm>
          <a:prstGeom prst="rect">
            <a:avLst/>
          </a:prstGeom>
          <a:noFill/>
          <a:ln>
            <a:noFill/>
          </a:ln>
        </p:spPr>
      </p:pic>
      <p:pic>
        <p:nvPicPr>
          <p:cNvPr id="95" name="Google Shape;95;p7" descr="http://rehabrobotics.umich.edu/wp-content/uploads/2013/09/U-M_2color-HorizontalReversed.png"/>
          <p:cNvPicPr preferRelativeResize="0"/>
          <p:nvPr/>
        </p:nvPicPr>
        <p:blipFill rotWithShape="1">
          <a:blip r:embed="rId6">
            <a:alphaModFix/>
          </a:blip>
          <a:srcRect/>
          <a:stretch/>
        </p:blipFill>
        <p:spPr>
          <a:xfrm>
            <a:off x="6198044" y="4630678"/>
            <a:ext cx="1866416" cy="194094"/>
          </a:xfrm>
          <a:prstGeom prst="rect">
            <a:avLst/>
          </a:prstGeom>
          <a:noFill/>
          <a:ln>
            <a:noFill/>
          </a:ln>
        </p:spPr>
      </p:pic>
      <p:sp>
        <p:nvSpPr>
          <p:cNvPr id="96" name="Google Shape;96;p7"/>
          <p:cNvSpPr txBox="1">
            <a:spLocks noGrp="1"/>
          </p:cNvSpPr>
          <p:nvPr>
            <p:ph type="dt" idx="10"/>
          </p:nvPr>
        </p:nvSpPr>
        <p:spPr>
          <a:xfrm>
            <a:off x="628650" y="4944748"/>
            <a:ext cx="2057400" cy="1916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9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7"/>
          <p:cNvSpPr txBox="1">
            <a:spLocks noGrp="1"/>
          </p:cNvSpPr>
          <p:nvPr>
            <p:ph type="ftr" idx="11"/>
          </p:nvPr>
        </p:nvSpPr>
        <p:spPr>
          <a:xfrm>
            <a:off x="3028950" y="4944748"/>
            <a:ext cx="3086100" cy="1916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9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7"/>
          <p:cNvSpPr txBox="1">
            <a:spLocks noGrp="1"/>
          </p:cNvSpPr>
          <p:nvPr>
            <p:ph type="sldNum" idx="12"/>
          </p:nvPr>
        </p:nvSpPr>
        <p:spPr>
          <a:xfrm>
            <a:off x="6457950" y="4944748"/>
            <a:ext cx="2057400" cy="1916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latin typeface="Calibri"/>
                <a:ea typeface="Calibri"/>
                <a:cs typeface="Calibri"/>
                <a:sym typeface="Calibri"/>
              </a:defRPr>
            </a:lvl1pPr>
            <a:lvl2pPr marL="0" lvl="1" indent="0" algn="r">
              <a:spcBef>
                <a:spcPts val="0"/>
              </a:spcBef>
              <a:buNone/>
              <a:defRPr sz="900">
                <a:solidFill>
                  <a:srgbClr val="888888"/>
                </a:solidFill>
                <a:latin typeface="Calibri"/>
                <a:ea typeface="Calibri"/>
                <a:cs typeface="Calibri"/>
                <a:sym typeface="Calibri"/>
              </a:defRPr>
            </a:lvl2pPr>
            <a:lvl3pPr marL="0" lvl="2" indent="0" algn="r">
              <a:spcBef>
                <a:spcPts val="0"/>
              </a:spcBef>
              <a:buNone/>
              <a:defRPr sz="900">
                <a:solidFill>
                  <a:srgbClr val="888888"/>
                </a:solidFill>
                <a:latin typeface="Calibri"/>
                <a:ea typeface="Calibri"/>
                <a:cs typeface="Calibri"/>
                <a:sym typeface="Calibri"/>
              </a:defRPr>
            </a:lvl3pPr>
            <a:lvl4pPr marL="0" lvl="3" indent="0" algn="r">
              <a:spcBef>
                <a:spcPts val="0"/>
              </a:spcBef>
              <a:buNone/>
              <a:defRPr sz="900">
                <a:solidFill>
                  <a:srgbClr val="888888"/>
                </a:solidFill>
                <a:latin typeface="Calibri"/>
                <a:ea typeface="Calibri"/>
                <a:cs typeface="Calibri"/>
                <a:sym typeface="Calibri"/>
              </a:defRPr>
            </a:lvl4pPr>
            <a:lvl5pPr marL="0" lvl="4" indent="0" algn="r">
              <a:spcBef>
                <a:spcPts val="0"/>
              </a:spcBef>
              <a:buNone/>
              <a:defRPr sz="900">
                <a:solidFill>
                  <a:srgbClr val="888888"/>
                </a:solidFill>
                <a:latin typeface="Calibri"/>
                <a:ea typeface="Calibri"/>
                <a:cs typeface="Calibri"/>
                <a:sym typeface="Calibri"/>
              </a:defRPr>
            </a:lvl5pPr>
            <a:lvl6pPr marL="0" lvl="5" indent="0" algn="r">
              <a:spcBef>
                <a:spcPts val="0"/>
              </a:spcBef>
              <a:buNone/>
              <a:defRPr sz="900">
                <a:solidFill>
                  <a:srgbClr val="888888"/>
                </a:solidFill>
                <a:latin typeface="Calibri"/>
                <a:ea typeface="Calibri"/>
                <a:cs typeface="Calibri"/>
                <a:sym typeface="Calibri"/>
              </a:defRPr>
            </a:lvl6pPr>
            <a:lvl7pPr marL="0" lvl="6" indent="0" algn="r">
              <a:spcBef>
                <a:spcPts val="0"/>
              </a:spcBef>
              <a:buNone/>
              <a:defRPr sz="900">
                <a:solidFill>
                  <a:srgbClr val="888888"/>
                </a:solidFill>
                <a:latin typeface="Calibri"/>
                <a:ea typeface="Calibri"/>
                <a:cs typeface="Calibri"/>
                <a:sym typeface="Calibri"/>
              </a:defRPr>
            </a:lvl7pPr>
            <a:lvl8pPr marL="0" lvl="7" indent="0" algn="r">
              <a:spcBef>
                <a:spcPts val="0"/>
              </a:spcBef>
              <a:buNone/>
              <a:defRPr sz="900">
                <a:solidFill>
                  <a:srgbClr val="888888"/>
                </a:solidFill>
                <a:latin typeface="Calibri"/>
                <a:ea typeface="Calibri"/>
                <a:cs typeface="Calibri"/>
                <a:sym typeface="Calibri"/>
              </a:defRPr>
            </a:lvl8pPr>
            <a:lvl9pPr marL="0" lvl="8" indent="0" algn="r">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9"/>
        <p:cNvGrpSpPr/>
        <p:nvPr/>
      </p:nvGrpSpPr>
      <p:grpSpPr>
        <a:xfrm>
          <a:off x="0" y="0"/>
          <a:ext cx="0" cy="0"/>
          <a:chOff x="0" y="0"/>
          <a:chExt cx="0" cy="0"/>
        </a:xfrm>
      </p:grpSpPr>
      <p:pic>
        <p:nvPicPr>
          <p:cNvPr id="100" name="Google Shape;100;p8" descr="GEANT_logo_2015.jpg"/>
          <p:cNvPicPr preferRelativeResize="0"/>
          <p:nvPr/>
        </p:nvPicPr>
        <p:blipFill rotWithShape="1">
          <a:blip r:embed="rId2">
            <a:alphaModFix amt="50000"/>
          </a:blip>
          <a:srcRect/>
          <a:stretch/>
        </p:blipFill>
        <p:spPr>
          <a:xfrm>
            <a:off x="2490766" y="4449382"/>
            <a:ext cx="904933" cy="452467"/>
          </a:xfrm>
          <a:prstGeom prst="rect">
            <a:avLst/>
          </a:prstGeom>
          <a:noFill/>
          <a:ln>
            <a:noFill/>
          </a:ln>
        </p:spPr>
      </p:pic>
      <p:pic>
        <p:nvPicPr>
          <p:cNvPr id="101" name="Google Shape;101;p8" descr="ESnet_Full_Logo_CMYK.eps"/>
          <p:cNvPicPr preferRelativeResize="0"/>
          <p:nvPr/>
        </p:nvPicPr>
        <p:blipFill rotWithShape="1">
          <a:blip r:embed="rId3">
            <a:alphaModFix amt="50000"/>
          </a:blip>
          <a:srcRect/>
          <a:stretch/>
        </p:blipFill>
        <p:spPr>
          <a:xfrm>
            <a:off x="1234788" y="4586119"/>
            <a:ext cx="966829" cy="283213"/>
          </a:xfrm>
          <a:prstGeom prst="rect">
            <a:avLst/>
          </a:prstGeom>
          <a:noFill/>
          <a:ln>
            <a:noFill/>
          </a:ln>
        </p:spPr>
      </p:pic>
      <p:pic>
        <p:nvPicPr>
          <p:cNvPr id="102" name="Google Shape;102;p8" descr="internet2-black-red copy.png"/>
          <p:cNvPicPr preferRelativeResize="0"/>
          <p:nvPr/>
        </p:nvPicPr>
        <p:blipFill rotWithShape="1">
          <a:blip r:embed="rId4">
            <a:alphaModFix amt="50000"/>
          </a:blip>
          <a:srcRect/>
          <a:stretch/>
        </p:blipFill>
        <p:spPr>
          <a:xfrm>
            <a:off x="5345109" y="4576197"/>
            <a:ext cx="620625" cy="454014"/>
          </a:xfrm>
          <a:prstGeom prst="rect">
            <a:avLst/>
          </a:prstGeom>
          <a:noFill/>
          <a:ln>
            <a:noFill/>
          </a:ln>
        </p:spPr>
      </p:pic>
      <p:pic>
        <p:nvPicPr>
          <p:cNvPr id="103" name="Google Shape;103;p8" descr="1000px-Indiana_University_logotype_svg.png"/>
          <p:cNvPicPr preferRelativeResize="0"/>
          <p:nvPr/>
        </p:nvPicPr>
        <p:blipFill rotWithShape="1">
          <a:blip r:embed="rId5">
            <a:alphaModFix amt="50000"/>
          </a:blip>
          <a:srcRect/>
          <a:stretch/>
        </p:blipFill>
        <p:spPr>
          <a:xfrm>
            <a:off x="3666435" y="4626006"/>
            <a:ext cx="1445907" cy="216886"/>
          </a:xfrm>
          <a:prstGeom prst="rect">
            <a:avLst/>
          </a:prstGeom>
          <a:noFill/>
          <a:ln>
            <a:noFill/>
          </a:ln>
        </p:spPr>
      </p:pic>
      <p:pic>
        <p:nvPicPr>
          <p:cNvPr id="104" name="Google Shape;104;p8" descr="http://rehabrobotics.umich.edu/wp-content/uploads/2013/09/U-M_2color-HorizontalReversed.png"/>
          <p:cNvPicPr preferRelativeResize="0"/>
          <p:nvPr/>
        </p:nvPicPr>
        <p:blipFill rotWithShape="1">
          <a:blip r:embed="rId6">
            <a:alphaModFix/>
          </a:blip>
          <a:srcRect/>
          <a:stretch/>
        </p:blipFill>
        <p:spPr>
          <a:xfrm>
            <a:off x="6198044" y="4630678"/>
            <a:ext cx="1866416" cy="194094"/>
          </a:xfrm>
          <a:prstGeom prst="rect">
            <a:avLst/>
          </a:prstGeom>
          <a:noFill/>
          <a:ln>
            <a:noFill/>
          </a:ln>
        </p:spPr>
      </p:pic>
      <p:sp>
        <p:nvSpPr>
          <p:cNvPr id="105" name="Google Shape;105;p8"/>
          <p:cNvSpPr txBox="1">
            <a:spLocks noGrp="1"/>
          </p:cNvSpPr>
          <p:nvPr>
            <p:ph type="dt" idx="10"/>
          </p:nvPr>
        </p:nvSpPr>
        <p:spPr>
          <a:xfrm>
            <a:off x="628650" y="4944748"/>
            <a:ext cx="2057400" cy="1916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9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8"/>
          <p:cNvSpPr txBox="1">
            <a:spLocks noGrp="1"/>
          </p:cNvSpPr>
          <p:nvPr>
            <p:ph type="ftr" idx="11"/>
          </p:nvPr>
        </p:nvSpPr>
        <p:spPr>
          <a:xfrm>
            <a:off x="3028950" y="4944748"/>
            <a:ext cx="3086100" cy="1916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9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8"/>
          <p:cNvSpPr txBox="1">
            <a:spLocks noGrp="1"/>
          </p:cNvSpPr>
          <p:nvPr>
            <p:ph type="sldNum" idx="12"/>
          </p:nvPr>
        </p:nvSpPr>
        <p:spPr>
          <a:xfrm>
            <a:off x="6457950" y="4944748"/>
            <a:ext cx="2057400" cy="1916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latin typeface="Calibri"/>
                <a:ea typeface="Calibri"/>
                <a:cs typeface="Calibri"/>
                <a:sym typeface="Calibri"/>
              </a:defRPr>
            </a:lvl1pPr>
            <a:lvl2pPr marL="0" lvl="1" indent="0" algn="r">
              <a:spcBef>
                <a:spcPts val="0"/>
              </a:spcBef>
              <a:buNone/>
              <a:defRPr sz="900">
                <a:solidFill>
                  <a:srgbClr val="888888"/>
                </a:solidFill>
                <a:latin typeface="Calibri"/>
                <a:ea typeface="Calibri"/>
                <a:cs typeface="Calibri"/>
                <a:sym typeface="Calibri"/>
              </a:defRPr>
            </a:lvl2pPr>
            <a:lvl3pPr marL="0" lvl="2" indent="0" algn="r">
              <a:spcBef>
                <a:spcPts val="0"/>
              </a:spcBef>
              <a:buNone/>
              <a:defRPr sz="900">
                <a:solidFill>
                  <a:srgbClr val="888888"/>
                </a:solidFill>
                <a:latin typeface="Calibri"/>
                <a:ea typeface="Calibri"/>
                <a:cs typeface="Calibri"/>
                <a:sym typeface="Calibri"/>
              </a:defRPr>
            </a:lvl3pPr>
            <a:lvl4pPr marL="0" lvl="3" indent="0" algn="r">
              <a:spcBef>
                <a:spcPts val="0"/>
              </a:spcBef>
              <a:buNone/>
              <a:defRPr sz="900">
                <a:solidFill>
                  <a:srgbClr val="888888"/>
                </a:solidFill>
                <a:latin typeface="Calibri"/>
                <a:ea typeface="Calibri"/>
                <a:cs typeface="Calibri"/>
                <a:sym typeface="Calibri"/>
              </a:defRPr>
            </a:lvl4pPr>
            <a:lvl5pPr marL="0" lvl="4" indent="0" algn="r">
              <a:spcBef>
                <a:spcPts val="0"/>
              </a:spcBef>
              <a:buNone/>
              <a:defRPr sz="900">
                <a:solidFill>
                  <a:srgbClr val="888888"/>
                </a:solidFill>
                <a:latin typeface="Calibri"/>
                <a:ea typeface="Calibri"/>
                <a:cs typeface="Calibri"/>
                <a:sym typeface="Calibri"/>
              </a:defRPr>
            </a:lvl5pPr>
            <a:lvl6pPr marL="0" lvl="5" indent="0" algn="r">
              <a:spcBef>
                <a:spcPts val="0"/>
              </a:spcBef>
              <a:buNone/>
              <a:defRPr sz="900">
                <a:solidFill>
                  <a:srgbClr val="888888"/>
                </a:solidFill>
                <a:latin typeface="Calibri"/>
                <a:ea typeface="Calibri"/>
                <a:cs typeface="Calibri"/>
                <a:sym typeface="Calibri"/>
              </a:defRPr>
            </a:lvl6pPr>
            <a:lvl7pPr marL="0" lvl="6" indent="0" algn="r">
              <a:spcBef>
                <a:spcPts val="0"/>
              </a:spcBef>
              <a:buNone/>
              <a:defRPr sz="900">
                <a:solidFill>
                  <a:srgbClr val="888888"/>
                </a:solidFill>
                <a:latin typeface="Calibri"/>
                <a:ea typeface="Calibri"/>
                <a:cs typeface="Calibri"/>
                <a:sym typeface="Calibri"/>
              </a:defRPr>
            </a:lvl7pPr>
            <a:lvl8pPr marL="0" lvl="7" indent="0" algn="r">
              <a:spcBef>
                <a:spcPts val="0"/>
              </a:spcBef>
              <a:buNone/>
              <a:defRPr sz="900">
                <a:solidFill>
                  <a:srgbClr val="888888"/>
                </a:solidFill>
                <a:latin typeface="Calibri"/>
                <a:ea typeface="Calibri"/>
                <a:cs typeface="Calibri"/>
                <a:sym typeface="Calibri"/>
              </a:defRPr>
            </a:lvl8pPr>
            <a:lvl9pPr marL="0" lvl="8" indent="0" algn="r">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8"/>
        <p:cNvGrpSpPr/>
        <p:nvPr/>
      </p:nvGrpSpPr>
      <p:grpSpPr>
        <a:xfrm>
          <a:off x="0" y="0"/>
          <a:ext cx="0" cy="0"/>
          <a:chOff x="0" y="0"/>
          <a:chExt cx="0" cy="0"/>
        </a:xfrm>
      </p:grpSpPr>
      <p:sp>
        <p:nvSpPr>
          <p:cNvPr id="109" name="Google Shape;109;p9"/>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9"/>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111" name="Google Shape;111;p9"/>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pic>
        <p:nvPicPr>
          <p:cNvPr id="112" name="Google Shape;112;p9" descr="GEANT_logo_2015.jpg"/>
          <p:cNvPicPr preferRelativeResize="0"/>
          <p:nvPr/>
        </p:nvPicPr>
        <p:blipFill rotWithShape="1">
          <a:blip r:embed="rId2">
            <a:alphaModFix amt="50000"/>
          </a:blip>
          <a:srcRect/>
          <a:stretch/>
        </p:blipFill>
        <p:spPr>
          <a:xfrm>
            <a:off x="2490766" y="4449382"/>
            <a:ext cx="904933" cy="452467"/>
          </a:xfrm>
          <a:prstGeom prst="rect">
            <a:avLst/>
          </a:prstGeom>
          <a:noFill/>
          <a:ln>
            <a:noFill/>
          </a:ln>
        </p:spPr>
      </p:pic>
      <p:pic>
        <p:nvPicPr>
          <p:cNvPr id="113" name="Google Shape;113;p9" descr="ESnet_Full_Logo_CMYK.eps"/>
          <p:cNvPicPr preferRelativeResize="0"/>
          <p:nvPr/>
        </p:nvPicPr>
        <p:blipFill rotWithShape="1">
          <a:blip r:embed="rId3">
            <a:alphaModFix amt="50000"/>
          </a:blip>
          <a:srcRect/>
          <a:stretch/>
        </p:blipFill>
        <p:spPr>
          <a:xfrm>
            <a:off x="1234788" y="4586119"/>
            <a:ext cx="966829" cy="283213"/>
          </a:xfrm>
          <a:prstGeom prst="rect">
            <a:avLst/>
          </a:prstGeom>
          <a:noFill/>
          <a:ln>
            <a:noFill/>
          </a:ln>
        </p:spPr>
      </p:pic>
      <p:pic>
        <p:nvPicPr>
          <p:cNvPr id="114" name="Google Shape;114;p9" descr="internet2-black-red copy.png"/>
          <p:cNvPicPr preferRelativeResize="0"/>
          <p:nvPr/>
        </p:nvPicPr>
        <p:blipFill rotWithShape="1">
          <a:blip r:embed="rId4">
            <a:alphaModFix amt="50000"/>
          </a:blip>
          <a:srcRect/>
          <a:stretch/>
        </p:blipFill>
        <p:spPr>
          <a:xfrm>
            <a:off x="5345109" y="4576197"/>
            <a:ext cx="620625" cy="454014"/>
          </a:xfrm>
          <a:prstGeom prst="rect">
            <a:avLst/>
          </a:prstGeom>
          <a:noFill/>
          <a:ln>
            <a:noFill/>
          </a:ln>
        </p:spPr>
      </p:pic>
      <p:pic>
        <p:nvPicPr>
          <p:cNvPr id="115" name="Google Shape;115;p9" descr="1000px-Indiana_University_logotype_svg.png"/>
          <p:cNvPicPr preferRelativeResize="0"/>
          <p:nvPr/>
        </p:nvPicPr>
        <p:blipFill rotWithShape="1">
          <a:blip r:embed="rId5">
            <a:alphaModFix amt="50000"/>
          </a:blip>
          <a:srcRect/>
          <a:stretch/>
        </p:blipFill>
        <p:spPr>
          <a:xfrm>
            <a:off x="3666435" y="4626006"/>
            <a:ext cx="1445907" cy="216886"/>
          </a:xfrm>
          <a:prstGeom prst="rect">
            <a:avLst/>
          </a:prstGeom>
          <a:noFill/>
          <a:ln>
            <a:noFill/>
          </a:ln>
        </p:spPr>
      </p:pic>
      <p:pic>
        <p:nvPicPr>
          <p:cNvPr id="116" name="Google Shape;116;p9" descr="http://rehabrobotics.umich.edu/wp-content/uploads/2013/09/U-M_2color-HorizontalReversed.png"/>
          <p:cNvPicPr preferRelativeResize="0"/>
          <p:nvPr/>
        </p:nvPicPr>
        <p:blipFill rotWithShape="1">
          <a:blip r:embed="rId6">
            <a:alphaModFix/>
          </a:blip>
          <a:srcRect/>
          <a:stretch/>
        </p:blipFill>
        <p:spPr>
          <a:xfrm>
            <a:off x="6198044" y="4630678"/>
            <a:ext cx="1866416" cy="194094"/>
          </a:xfrm>
          <a:prstGeom prst="rect">
            <a:avLst/>
          </a:prstGeom>
          <a:noFill/>
          <a:ln>
            <a:noFill/>
          </a:ln>
        </p:spPr>
      </p:pic>
      <p:sp>
        <p:nvSpPr>
          <p:cNvPr id="117" name="Google Shape;117;p9"/>
          <p:cNvSpPr txBox="1">
            <a:spLocks noGrp="1"/>
          </p:cNvSpPr>
          <p:nvPr>
            <p:ph type="dt" idx="10"/>
          </p:nvPr>
        </p:nvSpPr>
        <p:spPr>
          <a:xfrm>
            <a:off x="628650" y="4944748"/>
            <a:ext cx="2057400" cy="1916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9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9"/>
          <p:cNvSpPr txBox="1">
            <a:spLocks noGrp="1"/>
          </p:cNvSpPr>
          <p:nvPr>
            <p:ph type="ftr" idx="11"/>
          </p:nvPr>
        </p:nvSpPr>
        <p:spPr>
          <a:xfrm>
            <a:off x="3028950" y="4944748"/>
            <a:ext cx="3086100" cy="1916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9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9"/>
          <p:cNvSpPr txBox="1">
            <a:spLocks noGrp="1"/>
          </p:cNvSpPr>
          <p:nvPr>
            <p:ph type="sldNum" idx="12"/>
          </p:nvPr>
        </p:nvSpPr>
        <p:spPr>
          <a:xfrm>
            <a:off x="6457950" y="4944748"/>
            <a:ext cx="2057400" cy="1916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latin typeface="Calibri"/>
                <a:ea typeface="Calibri"/>
                <a:cs typeface="Calibri"/>
                <a:sym typeface="Calibri"/>
              </a:defRPr>
            </a:lvl1pPr>
            <a:lvl2pPr marL="0" lvl="1" indent="0" algn="r">
              <a:spcBef>
                <a:spcPts val="0"/>
              </a:spcBef>
              <a:buNone/>
              <a:defRPr sz="900">
                <a:solidFill>
                  <a:srgbClr val="888888"/>
                </a:solidFill>
                <a:latin typeface="Calibri"/>
                <a:ea typeface="Calibri"/>
                <a:cs typeface="Calibri"/>
                <a:sym typeface="Calibri"/>
              </a:defRPr>
            </a:lvl2pPr>
            <a:lvl3pPr marL="0" lvl="2" indent="0" algn="r">
              <a:spcBef>
                <a:spcPts val="0"/>
              </a:spcBef>
              <a:buNone/>
              <a:defRPr sz="900">
                <a:solidFill>
                  <a:srgbClr val="888888"/>
                </a:solidFill>
                <a:latin typeface="Calibri"/>
                <a:ea typeface="Calibri"/>
                <a:cs typeface="Calibri"/>
                <a:sym typeface="Calibri"/>
              </a:defRPr>
            </a:lvl3pPr>
            <a:lvl4pPr marL="0" lvl="3" indent="0" algn="r">
              <a:spcBef>
                <a:spcPts val="0"/>
              </a:spcBef>
              <a:buNone/>
              <a:defRPr sz="900">
                <a:solidFill>
                  <a:srgbClr val="888888"/>
                </a:solidFill>
                <a:latin typeface="Calibri"/>
                <a:ea typeface="Calibri"/>
                <a:cs typeface="Calibri"/>
                <a:sym typeface="Calibri"/>
              </a:defRPr>
            </a:lvl4pPr>
            <a:lvl5pPr marL="0" lvl="4" indent="0" algn="r">
              <a:spcBef>
                <a:spcPts val="0"/>
              </a:spcBef>
              <a:buNone/>
              <a:defRPr sz="900">
                <a:solidFill>
                  <a:srgbClr val="888888"/>
                </a:solidFill>
                <a:latin typeface="Calibri"/>
                <a:ea typeface="Calibri"/>
                <a:cs typeface="Calibri"/>
                <a:sym typeface="Calibri"/>
              </a:defRPr>
            </a:lvl5pPr>
            <a:lvl6pPr marL="0" lvl="5" indent="0" algn="r">
              <a:spcBef>
                <a:spcPts val="0"/>
              </a:spcBef>
              <a:buNone/>
              <a:defRPr sz="900">
                <a:solidFill>
                  <a:srgbClr val="888888"/>
                </a:solidFill>
                <a:latin typeface="Calibri"/>
                <a:ea typeface="Calibri"/>
                <a:cs typeface="Calibri"/>
                <a:sym typeface="Calibri"/>
              </a:defRPr>
            </a:lvl6pPr>
            <a:lvl7pPr marL="0" lvl="6" indent="0" algn="r">
              <a:spcBef>
                <a:spcPts val="0"/>
              </a:spcBef>
              <a:buNone/>
              <a:defRPr sz="900">
                <a:solidFill>
                  <a:srgbClr val="888888"/>
                </a:solidFill>
                <a:latin typeface="Calibri"/>
                <a:ea typeface="Calibri"/>
                <a:cs typeface="Calibri"/>
                <a:sym typeface="Calibri"/>
              </a:defRPr>
            </a:lvl7pPr>
            <a:lvl8pPr marL="0" lvl="7" indent="0" algn="r">
              <a:spcBef>
                <a:spcPts val="0"/>
              </a:spcBef>
              <a:buNone/>
              <a:defRPr sz="900">
                <a:solidFill>
                  <a:srgbClr val="888888"/>
                </a:solidFill>
                <a:latin typeface="Calibri"/>
                <a:ea typeface="Calibri"/>
                <a:cs typeface="Calibri"/>
                <a:sym typeface="Calibri"/>
              </a:defRPr>
            </a:lvl8pPr>
            <a:lvl9pPr marL="0" lvl="8" indent="0" algn="r">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0"/>
        <p:cNvGrpSpPr/>
        <p:nvPr/>
      </p:nvGrpSpPr>
      <p:grpSpPr>
        <a:xfrm>
          <a:off x="0" y="0"/>
          <a:ext cx="0" cy="0"/>
          <a:chOff x="0" y="0"/>
          <a:chExt cx="0" cy="0"/>
        </a:xfrm>
      </p:grpSpPr>
      <p:sp>
        <p:nvSpPr>
          <p:cNvPr id="121" name="Google Shape;121;p10"/>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10"/>
          <p:cNvSpPr>
            <a:spLocks noGrp="1"/>
          </p:cNvSpPr>
          <p:nvPr>
            <p:ph type="pic" idx="2"/>
          </p:nvPr>
        </p:nvSpPr>
        <p:spPr>
          <a:xfrm>
            <a:off x="3887391" y="740569"/>
            <a:ext cx="4629150" cy="36552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23" name="Google Shape;123;p10"/>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pic>
        <p:nvPicPr>
          <p:cNvPr id="124" name="Google Shape;124;p10" descr="GEANT_logo_2015.jpg"/>
          <p:cNvPicPr preferRelativeResize="0"/>
          <p:nvPr/>
        </p:nvPicPr>
        <p:blipFill rotWithShape="1">
          <a:blip r:embed="rId2">
            <a:alphaModFix amt="50000"/>
          </a:blip>
          <a:srcRect/>
          <a:stretch/>
        </p:blipFill>
        <p:spPr>
          <a:xfrm>
            <a:off x="2490766" y="4449382"/>
            <a:ext cx="904933" cy="452467"/>
          </a:xfrm>
          <a:prstGeom prst="rect">
            <a:avLst/>
          </a:prstGeom>
          <a:noFill/>
          <a:ln>
            <a:noFill/>
          </a:ln>
        </p:spPr>
      </p:pic>
      <p:pic>
        <p:nvPicPr>
          <p:cNvPr id="125" name="Google Shape;125;p10" descr="ESnet_Full_Logo_CMYK.eps"/>
          <p:cNvPicPr preferRelativeResize="0"/>
          <p:nvPr/>
        </p:nvPicPr>
        <p:blipFill rotWithShape="1">
          <a:blip r:embed="rId3">
            <a:alphaModFix amt="50000"/>
          </a:blip>
          <a:srcRect/>
          <a:stretch/>
        </p:blipFill>
        <p:spPr>
          <a:xfrm>
            <a:off x="1234788" y="4586119"/>
            <a:ext cx="966829" cy="283213"/>
          </a:xfrm>
          <a:prstGeom prst="rect">
            <a:avLst/>
          </a:prstGeom>
          <a:noFill/>
          <a:ln>
            <a:noFill/>
          </a:ln>
        </p:spPr>
      </p:pic>
      <p:pic>
        <p:nvPicPr>
          <p:cNvPr id="126" name="Google Shape;126;p10" descr="internet2-black-red copy.png"/>
          <p:cNvPicPr preferRelativeResize="0"/>
          <p:nvPr/>
        </p:nvPicPr>
        <p:blipFill rotWithShape="1">
          <a:blip r:embed="rId4">
            <a:alphaModFix amt="50000"/>
          </a:blip>
          <a:srcRect/>
          <a:stretch/>
        </p:blipFill>
        <p:spPr>
          <a:xfrm>
            <a:off x="5345109" y="4576197"/>
            <a:ext cx="620625" cy="454014"/>
          </a:xfrm>
          <a:prstGeom prst="rect">
            <a:avLst/>
          </a:prstGeom>
          <a:noFill/>
          <a:ln>
            <a:noFill/>
          </a:ln>
        </p:spPr>
      </p:pic>
      <p:pic>
        <p:nvPicPr>
          <p:cNvPr id="127" name="Google Shape;127;p10" descr="1000px-Indiana_University_logotype_svg.png"/>
          <p:cNvPicPr preferRelativeResize="0"/>
          <p:nvPr/>
        </p:nvPicPr>
        <p:blipFill rotWithShape="1">
          <a:blip r:embed="rId5">
            <a:alphaModFix amt="50000"/>
          </a:blip>
          <a:srcRect/>
          <a:stretch/>
        </p:blipFill>
        <p:spPr>
          <a:xfrm>
            <a:off x="3666435" y="4626006"/>
            <a:ext cx="1445907" cy="216886"/>
          </a:xfrm>
          <a:prstGeom prst="rect">
            <a:avLst/>
          </a:prstGeom>
          <a:noFill/>
          <a:ln>
            <a:noFill/>
          </a:ln>
        </p:spPr>
      </p:pic>
      <p:pic>
        <p:nvPicPr>
          <p:cNvPr id="128" name="Google Shape;128;p10" descr="http://rehabrobotics.umich.edu/wp-content/uploads/2013/09/U-M_2color-HorizontalReversed.png"/>
          <p:cNvPicPr preferRelativeResize="0"/>
          <p:nvPr/>
        </p:nvPicPr>
        <p:blipFill rotWithShape="1">
          <a:blip r:embed="rId6">
            <a:alphaModFix/>
          </a:blip>
          <a:srcRect/>
          <a:stretch/>
        </p:blipFill>
        <p:spPr>
          <a:xfrm>
            <a:off x="6198044" y="4630678"/>
            <a:ext cx="1866416" cy="194094"/>
          </a:xfrm>
          <a:prstGeom prst="rect">
            <a:avLst/>
          </a:prstGeom>
          <a:noFill/>
          <a:ln>
            <a:noFill/>
          </a:ln>
        </p:spPr>
      </p:pic>
      <p:sp>
        <p:nvSpPr>
          <p:cNvPr id="129" name="Google Shape;129;p10"/>
          <p:cNvSpPr txBox="1">
            <a:spLocks noGrp="1"/>
          </p:cNvSpPr>
          <p:nvPr>
            <p:ph type="dt" idx="10"/>
          </p:nvPr>
        </p:nvSpPr>
        <p:spPr>
          <a:xfrm>
            <a:off x="628650" y="4944748"/>
            <a:ext cx="2057400" cy="1916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9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0"/>
          <p:cNvSpPr txBox="1">
            <a:spLocks noGrp="1"/>
          </p:cNvSpPr>
          <p:nvPr>
            <p:ph type="ftr" idx="11"/>
          </p:nvPr>
        </p:nvSpPr>
        <p:spPr>
          <a:xfrm>
            <a:off x="3028950" y="4944748"/>
            <a:ext cx="3086100" cy="1916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9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0"/>
          <p:cNvSpPr txBox="1">
            <a:spLocks noGrp="1"/>
          </p:cNvSpPr>
          <p:nvPr>
            <p:ph type="sldNum" idx="12"/>
          </p:nvPr>
        </p:nvSpPr>
        <p:spPr>
          <a:xfrm>
            <a:off x="6457950" y="4944748"/>
            <a:ext cx="2057400" cy="1916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latin typeface="Calibri"/>
                <a:ea typeface="Calibri"/>
                <a:cs typeface="Calibri"/>
                <a:sym typeface="Calibri"/>
              </a:defRPr>
            </a:lvl1pPr>
            <a:lvl2pPr marL="0" lvl="1" indent="0" algn="r">
              <a:spcBef>
                <a:spcPts val="0"/>
              </a:spcBef>
              <a:buNone/>
              <a:defRPr sz="900">
                <a:solidFill>
                  <a:srgbClr val="888888"/>
                </a:solidFill>
                <a:latin typeface="Calibri"/>
                <a:ea typeface="Calibri"/>
                <a:cs typeface="Calibri"/>
                <a:sym typeface="Calibri"/>
              </a:defRPr>
            </a:lvl2pPr>
            <a:lvl3pPr marL="0" lvl="2" indent="0" algn="r">
              <a:spcBef>
                <a:spcPts val="0"/>
              </a:spcBef>
              <a:buNone/>
              <a:defRPr sz="900">
                <a:solidFill>
                  <a:srgbClr val="888888"/>
                </a:solidFill>
                <a:latin typeface="Calibri"/>
                <a:ea typeface="Calibri"/>
                <a:cs typeface="Calibri"/>
                <a:sym typeface="Calibri"/>
              </a:defRPr>
            </a:lvl3pPr>
            <a:lvl4pPr marL="0" lvl="3" indent="0" algn="r">
              <a:spcBef>
                <a:spcPts val="0"/>
              </a:spcBef>
              <a:buNone/>
              <a:defRPr sz="900">
                <a:solidFill>
                  <a:srgbClr val="888888"/>
                </a:solidFill>
                <a:latin typeface="Calibri"/>
                <a:ea typeface="Calibri"/>
                <a:cs typeface="Calibri"/>
                <a:sym typeface="Calibri"/>
              </a:defRPr>
            </a:lvl4pPr>
            <a:lvl5pPr marL="0" lvl="4" indent="0" algn="r">
              <a:spcBef>
                <a:spcPts val="0"/>
              </a:spcBef>
              <a:buNone/>
              <a:defRPr sz="900">
                <a:solidFill>
                  <a:srgbClr val="888888"/>
                </a:solidFill>
                <a:latin typeface="Calibri"/>
                <a:ea typeface="Calibri"/>
                <a:cs typeface="Calibri"/>
                <a:sym typeface="Calibri"/>
              </a:defRPr>
            </a:lvl5pPr>
            <a:lvl6pPr marL="0" lvl="5" indent="0" algn="r">
              <a:spcBef>
                <a:spcPts val="0"/>
              </a:spcBef>
              <a:buNone/>
              <a:defRPr sz="900">
                <a:solidFill>
                  <a:srgbClr val="888888"/>
                </a:solidFill>
                <a:latin typeface="Calibri"/>
                <a:ea typeface="Calibri"/>
                <a:cs typeface="Calibri"/>
                <a:sym typeface="Calibri"/>
              </a:defRPr>
            </a:lvl6pPr>
            <a:lvl7pPr marL="0" lvl="6" indent="0" algn="r">
              <a:spcBef>
                <a:spcPts val="0"/>
              </a:spcBef>
              <a:buNone/>
              <a:defRPr sz="900">
                <a:solidFill>
                  <a:srgbClr val="888888"/>
                </a:solidFill>
                <a:latin typeface="Calibri"/>
                <a:ea typeface="Calibri"/>
                <a:cs typeface="Calibri"/>
                <a:sym typeface="Calibri"/>
              </a:defRPr>
            </a:lvl7pPr>
            <a:lvl8pPr marL="0" lvl="7" indent="0" algn="r">
              <a:spcBef>
                <a:spcPts val="0"/>
              </a:spcBef>
              <a:buNone/>
              <a:defRPr sz="900">
                <a:solidFill>
                  <a:srgbClr val="888888"/>
                </a:solidFill>
                <a:latin typeface="Calibri"/>
                <a:ea typeface="Calibri"/>
                <a:cs typeface="Calibri"/>
                <a:sym typeface="Calibri"/>
              </a:defRPr>
            </a:lvl8pPr>
            <a:lvl9pPr marL="0" lvl="8" indent="0" algn="r">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2"/>
        <p:cNvGrpSpPr/>
        <p:nvPr/>
      </p:nvGrpSpPr>
      <p:grpSpPr>
        <a:xfrm>
          <a:off x="0" y="0"/>
          <a:ext cx="0" cy="0"/>
          <a:chOff x="0" y="0"/>
          <a:chExt cx="0" cy="0"/>
        </a:xfrm>
      </p:grpSpPr>
      <p:sp>
        <p:nvSpPr>
          <p:cNvPr id="133" name="Google Shape;133;p11"/>
          <p:cNvSpPr txBox="1">
            <a:spLocks noGrp="1"/>
          </p:cNvSpPr>
          <p:nvPr>
            <p:ph type="title"/>
          </p:nvPr>
        </p:nvSpPr>
        <p:spPr>
          <a:xfrm>
            <a:off x="457200" y="360000"/>
            <a:ext cx="7886700" cy="5400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11"/>
          <p:cNvSpPr txBox="1">
            <a:spLocks noGrp="1"/>
          </p:cNvSpPr>
          <p:nvPr>
            <p:ph type="body" idx="1"/>
          </p:nvPr>
        </p:nvSpPr>
        <p:spPr>
          <a:xfrm rot="5400000">
            <a:off x="2805651" y="-1448451"/>
            <a:ext cx="3732723" cy="842962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135" name="Google Shape;135;p11" descr="GEANT_logo_2015.jpg"/>
          <p:cNvPicPr preferRelativeResize="0"/>
          <p:nvPr/>
        </p:nvPicPr>
        <p:blipFill rotWithShape="1">
          <a:blip r:embed="rId2">
            <a:alphaModFix amt="50000"/>
          </a:blip>
          <a:srcRect/>
          <a:stretch/>
        </p:blipFill>
        <p:spPr>
          <a:xfrm>
            <a:off x="2490766" y="4449382"/>
            <a:ext cx="904933" cy="452467"/>
          </a:xfrm>
          <a:prstGeom prst="rect">
            <a:avLst/>
          </a:prstGeom>
          <a:noFill/>
          <a:ln>
            <a:noFill/>
          </a:ln>
        </p:spPr>
      </p:pic>
      <p:pic>
        <p:nvPicPr>
          <p:cNvPr id="136" name="Google Shape;136;p11" descr="ESnet_Full_Logo_CMYK.eps"/>
          <p:cNvPicPr preferRelativeResize="0"/>
          <p:nvPr/>
        </p:nvPicPr>
        <p:blipFill rotWithShape="1">
          <a:blip r:embed="rId3">
            <a:alphaModFix amt="50000"/>
          </a:blip>
          <a:srcRect/>
          <a:stretch/>
        </p:blipFill>
        <p:spPr>
          <a:xfrm>
            <a:off x="1234788" y="4586119"/>
            <a:ext cx="966829" cy="283213"/>
          </a:xfrm>
          <a:prstGeom prst="rect">
            <a:avLst/>
          </a:prstGeom>
          <a:noFill/>
          <a:ln>
            <a:noFill/>
          </a:ln>
        </p:spPr>
      </p:pic>
      <p:pic>
        <p:nvPicPr>
          <p:cNvPr id="137" name="Google Shape;137;p11" descr="internet2-black-red copy.png"/>
          <p:cNvPicPr preferRelativeResize="0"/>
          <p:nvPr/>
        </p:nvPicPr>
        <p:blipFill rotWithShape="1">
          <a:blip r:embed="rId4">
            <a:alphaModFix amt="50000"/>
          </a:blip>
          <a:srcRect/>
          <a:stretch/>
        </p:blipFill>
        <p:spPr>
          <a:xfrm>
            <a:off x="5345109" y="4576197"/>
            <a:ext cx="620625" cy="454014"/>
          </a:xfrm>
          <a:prstGeom prst="rect">
            <a:avLst/>
          </a:prstGeom>
          <a:noFill/>
          <a:ln>
            <a:noFill/>
          </a:ln>
        </p:spPr>
      </p:pic>
      <p:pic>
        <p:nvPicPr>
          <p:cNvPr id="138" name="Google Shape;138;p11" descr="1000px-Indiana_University_logotype_svg.png"/>
          <p:cNvPicPr preferRelativeResize="0"/>
          <p:nvPr/>
        </p:nvPicPr>
        <p:blipFill rotWithShape="1">
          <a:blip r:embed="rId5">
            <a:alphaModFix amt="50000"/>
          </a:blip>
          <a:srcRect/>
          <a:stretch/>
        </p:blipFill>
        <p:spPr>
          <a:xfrm>
            <a:off x="3666435" y="4626006"/>
            <a:ext cx="1445907" cy="216886"/>
          </a:xfrm>
          <a:prstGeom prst="rect">
            <a:avLst/>
          </a:prstGeom>
          <a:noFill/>
          <a:ln>
            <a:noFill/>
          </a:ln>
        </p:spPr>
      </p:pic>
      <p:pic>
        <p:nvPicPr>
          <p:cNvPr id="139" name="Google Shape;139;p11" descr="http://rehabrobotics.umich.edu/wp-content/uploads/2013/09/U-M_2color-HorizontalReversed.png"/>
          <p:cNvPicPr preferRelativeResize="0"/>
          <p:nvPr/>
        </p:nvPicPr>
        <p:blipFill rotWithShape="1">
          <a:blip r:embed="rId6">
            <a:alphaModFix/>
          </a:blip>
          <a:srcRect/>
          <a:stretch/>
        </p:blipFill>
        <p:spPr>
          <a:xfrm>
            <a:off x="6198044" y="4630678"/>
            <a:ext cx="1866416" cy="194094"/>
          </a:xfrm>
          <a:prstGeom prst="rect">
            <a:avLst/>
          </a:prstGeom>
          <a:noFill/>
          <a:ln>
            <a:noFill/>
          </a:ln>
        </p:spPr>
      </p:pic>
      <p:sp>
        <p:nvSpPr>
          <p:cNvPr id="140" name="Google Shape;140;p11"/>
          <p:cNvSpPr txBox="1">
            <a:spLocks noGrp="1"/>
          </p:cNvSpPr>
          <p:nvPr>
            <p:ph type="dt" idx="10"/>
          </p:nvPr>
        </p:nvSpPr>
        <p:spPr>
          <a:xfrm>
            <a:off x="628650" y="4944748"/>
            <a:ext cx="2057400" cy="1916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9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11"/>
          <p:cNvSpPr txBox="1">
            <a:spLocks noGrp="1"/>
          </p:cNvSpPr>
          <p:nvPr>
            <p:ph type="ftr" idx="11"/>
          </p:nvPr>
        </p:nvSpPr>
        <p:spPr>
          <a:xfrm>
            <a:off x="3028950" y="4944748"/>
            <a:ext cx="3086100" cy="1916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9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11"/>
          <p:cNvSpPr txBox="1">
            <a:spLocks noGrp="1"/>
          </p:cNvSpPr>
          <p:nvPr>
            <p:ph type="sldNum" idx="12"/>
          </p:nvPr>
        </p:nvSpPr>
        <p:spPr>
          <a:xfrm>
            <a:off x="6457950" y="4944748"/>
            <a:ext cx="2057400" cy="1916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latin typeface="Calibri"/>
                <a:ea typeface="Calibri"/>
                <a:cs typeface="Calibri"/>
                <a:sym typeface="Calibri"/>
              </a:defRPr>
            </a:lvl1pPr>
            <a:lvl2pPr marL="0" lvl="1" indent="0" algn="r">
              <a:spcBef>
                <a:spcPts val="0"/>
              </a:spcBef>
              <a:buNone/>
              <a:defRPr sz="900">
                <a:solidFill>
                  <a:srgbClr val="888888"/>
                </a:solidFill>
                <a:latin typeface="Calibri"/>
                <a:ea typeface="Calibri"/>
                <a:cs typeface="Calibri"/>
                <a:sym typeface="Calibri"/>
              </a:defRPr>
            </a:lvl2pPr>
            <a:lvl3pPr marL="0" lvl="2" indent="0" algn="r">
              <a:spcBef>
                <a:spcPts val="0"/>
              </a:spcBef>
              <a:buNone/>
              <a:defRPr sz="900">
                <a:solidFill>
                  <a:srgbClr val="888888"/>
                </a:solidFill>
                <a:latin typeface="Calibri"/>
                <a:ea typeface="Calibri"/>
                <a:cs typeface="Calibri"/>
                <a:sym typeface="Calibri"/>
              </a:defRPr>
            </a:lvl3pPr>
            <a:lvl4pPr marL="0" lvl="3" indent="0" algn="r">
              <a:spcBef>
                <a:spcPts val="0"/>
              </a:spcBef>
              <a:buNone/>
              <a:defRPr sz="900">
                <a:solidFill>
                  <a:srgbClr val="888888"/>
                </a:solidFill>
                <a:latin typeface="Calibri"/>
                <a:ea typeface="Calibri"/>
                <a:cs typeface="Calibri"/>
                <a:sym typeface="Calibri"/>
              </a:defRPr>
            </a:lvl4pPr>
            <a:lvl5pPr marL="0" lvl="4" indent="0" algn="r">
              <a:spcBef>
                <a:spcPts val="0"/>
              </a:spcBef>
              <a:buNone/>
              <a:defRPr sz="900">
                <a:solidFill>
                  <a:srgbClr val="888888"/>
                </a:solidFill>
                <a:latin typeface="Calibri"/>
                <a:ea typeface="Calibri"/>
                <a:cs typeface="Calibri"/>
                <a:sym typeface="Calibri"/>
              </a:defRPr>
            </a:lvl5pPr>
            <a:lvl6pPr marL="0" lvl="5" indent="0" algn="r">
              <a:spcBef>
                <a:spcPts val="0"/>
              </a:spcBef>
              <a:buNone/>
              <a:defRPr sz="900">
                <a:solidFill>
                  <a:srgbClr val="888888"/>
                </a:solidFill>
                <a:latin typeface="Calibri"/>
                <a:ea typeface="Calibri"/>
                <a:cs typeface="Calibri"/>
                <a:sym typeface="Calibri"/>
              </a:defRPr>
            </a:lvl6pPr>
            <a:lvl7pPr marL="0" lvl="6" indent="0" algn="r">
              <a:spcBef>
                <a:spcPts val="0"/>
              </a:spcBef>
              <a:buNone/>
              <a:defRPr sz="900">
                <a:solidFill>
                  <a:srgbClr val="888888"/>
                </a:solidFill>
                <a:latin typeface="Calibri"/>
                <a:ea typeface="Calibri"/>
                <a:cs typeface="Calibri"/>
                <a:sym typeface="Calibri"/>
              </a:defRPr>
            </a:lvl7pPr>
            <a:lvl8pPr marL="0" lvl="7" indent="0" algn="r">
              <a:spcBef>
                <a:spcPts val="0"/>
              </a:spcBef>
              <a:buNone/>
              <a:defRPr sz="900">
                <a:solidFill>
                  <a:srgbClr val="888888"/>
                </a:solidFill>
                <a:latin typeface="Calibri"/>
                <a:ea typeface="Calibri"/>
                <a:cs typeface="Calibri"/>
                <a:sym typeface="Calibri"/>
              </a:defRPr>
            </a:lvl8pPr>
            <a:lvl9pPr marL="0" lvl="8" indent="0" algn="r">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3"/>
        <p:cNvGrpSpPr/>
        <p:nvPr/>
      </p:nvGrpSpPr>
      <p:grpSpPr>
        <a:xfrm>
          <a:off x="0" y="0"/>
          <a:ext cx="0" cy="0"/>
          <a:chOff x="0" y="0"/>
          <a:chExt cx="0" cy="0"/>
        </a:xfrm>
      </p:grpSpPr>
      <p:sp>
        <p:nvSpPr>
          <p:cNvPr id="144" name="Google Shape;144;p12"/>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12"/>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146" name="Google Shape;146;p12" descr="GEANT_logo_2015.jpg"/>
          <p:cNvPicPr preferRelativeResize="0"/>
          <p:nvPr/>
        </p:nvPicPr>
        <p:blipFill rotWithShape="1">
          <a:blip r:embed="rId2">
            <a:alphaModFix amt="50000"/>
          </a:blip>
          <a:srcRect/>
          <a:stretch/>
        </p:blipFill>
        <p:spPr>
          <a:xfrm>
            <a:off x="2490766" y="4449382"/>
            <a:ext cx="904933" cy="452467"/>
          </a:xfrm>
          <a:prstGeom prst="rect">
            <a:avLst/>
          </a:prstGeom>
          <a:noFill/>
          <a:ln>
            <a:noFill/>
          </a:ln>
        </p:spPr>
      </p:pic>
      <p:pic>
        <p:nvPicPr>
          <p:cNvPr id="147" name="Google Shape;147;p12" descr="ESnet_Full_Logo_CMYK.eps"/>
          <p:cNvPicPr preferRelativeResize="0"/>
          <p:nvPr/>
        </p:nvPicPr>
        <p:blipFill rotWithShape="1">
          <a:blip r:embed="rId3">
            <a:alphaModFix amt="50000"/>
          </a:blip>
          <a:srcRect/>
          <a:stretch/>
        </p:blipFill>
        <p:spPr>
          <a:xfrm>
            <a:off x="1234788" y="4586119"/>
            <a:ext cx="966829" cy="283213"/>
          </a:xfrm>
          <a:prstGeom prst="rect">
            <a:avLst/>
          </a:prstGeom>
          <a:noFill/>
          <a:ln>
            <a:noFill/>
          </a:ln>
        </p:spPr>
      </p:pic>
      <p:pic>
        <p:nvPicPr>
          <p:cNvPr id="148" name="Google Shape;148;p12" descr="internet2-black-red copy.png"/>
          <p:cNvPicPr preferRelativeResize="0"/>
          <p:nvPr/>
        </p:nvPicPr>
        <p:blipFill rotWithShape="1">
          <a:blip r:embed="rId4">
            <a:alphaModFix amt="50000"/>
          </a:blip>
          <a:srcRect/>
          <a:stretch/>
        </p:blipFill>
        <p:spPr>
          <a:xfrm>
            <a:off x="5345109" y="4576197"/>
            <a:ext cx="620625" cy="454014"/>
          </a:xfrm>
          <a:prstGeom prst="rect">
            <a:avLst/>
          </a:prstGeom>
          <a:noFill/>
          <a:ln>
            <a:noFill/>
          </a:ln>
        </p:spPr>
      </p:pic>
      <p:pic>
        <p:nvPicPr>
          <p:cNvPr id="149" name="Google Shape;149;p12" descr="1000px-Indiana_University_logotype_svg.png"/>
          <p:cNvPicPr preferRelativeResize="0"/>
          <p:nvPr/>
        </p:nvPicPr>
        <p:blipFill rotWithShape="1">
          <a:blip r:embed="rId5">
            <a:alphaModFix amt="50000"/>
          </a:blip>
          <a:srcRect/>
          <a:stretch/>
        </p:blipFill>
        <p:spPr>
          <a:xfrm>
            <a:off x="3666435" y="4626006"/>
            <a:ext cx="1445907" cy="216886"/>
          </a:xfrm>
          <a:prstGeom prst="rect">
            <a:avLst/>
          </a:prstGeom>
          <a:noFill/>
          <a:ln>
            <a:noFill/>
          </a:ln>
        </p:spPr>
      </p:pic>
      <p:pic>
        <p:nvPicPr>
          <p:cNvPr id="150" name="Google Shape;150;p12" descr="http://rehabrobotics.umich.edu/wp-content/uploads/2013/09/U-M_2color-HorizontalReversed.png"/>
          <p:cNvPicPr preferRelativeResize="0"/>
          <p:nvPr/>
        </p:nvPicPr>
        <p:blipFill rotWithShape="1">
          <a:blip r:embed="rId6">
            <a:alphaModFix/>
          </a:blip>
          <a:srcRect/>
          <a:stretch/>
        </p:blipFill>
        <p:spPr>
          <a:xfrm>
            <a:off x="6198044" y="4630678"/>
            <a:ext cx="1866416" cy="194094"/>
          </a:xfrm>
          <a:prstGeom prst="rect">
            <a:avLst/>
          </a:prstGeom>
          <a:noFill/>
          <a:ln>
            <a:noFill/>
          </a:ln>
        </p:spPr>
      </p:pic>
      <p:sp>
        <p:nvSpPr>
          <p:cNvPr id="151" name="Google Shape;151;p12"/>
          <p:cNvSpPr txBox="1">
            <a:spLocks noGrp="1"/>
          </p:cNvSpPr>
          <p:nvPr>
            <p:ph type="dt" idx="10"/>
          </p:nvPr>
        </p:nvSpPr>
        <p:spPr>
          <a:xfrm>
            <a:off x="628650" y="4944748"/>
            <a:ext cx="2057400" cy="1916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9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12"/>
          <p:cNvSpPr txBox="1">
            <a:spLocks noGrp="1"/>
          </p:cNvSpPr>
          <p:nvPr>
            <p:ph type="ftr" idx="11"/>
          </p:nvPr>
        </p:nvSpPr>
        <p:spPr>
          <a:xfrm>
            <a:off x="3028950" y="4944748"/>
            <a:ext cx="3086100" cy="19161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9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12"/>
          <p:cNvSpPr txBox="1">
            <a:spLocks noGrp="1"/>
          </p:cNvSpPr>
          <p:nvPr>
            <p:ph type="sldNum" idx="12"/>
          </p:nvPr>
        </p:nvSpPr>
        <p:spPr>
          <a:xfrm>
            <a:off x="6457950" y="4944748"/>
            <a:ext cx="2057400" cy="19161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888888"/>
                </a:solidFill>
                <a:latin typeface="Calibri"/>
                <a:ea typeface="Calibri"/>
                <a:cs typeface="Calibri"/>
                <a:sym typeface="Calibri"/>
              </a:defRPr>
            </a:lvl1pPr>
            <a:lvl2pPr marL="0" lvl="1" indent="0" algn="r">
              <a:spcBef>
                <a:spcPts val="0"/>
              </a:spcBef>
              <a:buNone/>
              <a:defRPr sz="900">
                <a:solidFill>
                  <a:srgbClr val="888888"/>
                </a:solidFill>
                <a:latin typeface="Calibri"/>
                <a:ea typeface="Calibri"/>
                <a:cs typeface="Calibri"/>
                <a:sym typeface="Calibri"/>
              </a:defRPr>
            </a:lvl2pPr>
            <a:lvl3pPr marL="0" lvl="2" indent="0" algn="r">
              <a:spcBef>
                <a:spcPts val="0"/>
              </a:spcBef>
              <a:buNone/>
              <a:defRPr sz="900">
                <a:solidFill>
                  <a:srgbClr val="888888"/>
                </a:solidFill>
                <a:latin typeface="Calibri"/>
                <a:ea typeface="Calibri"/>
                <a:cs typeface="Calibri"/>
                <a:sym typeface="Calibri"/>
              </a:defRPr>
            </a:lvl3pPr>
            <a:lvl4pPr marL="0" lvl="3" indent="0" algn="r">
              <a:spcBef>
                <a:spcPts val="0"/>
              </a:spcBef>
              <a:buNone/>
              <a:defRPr sz="900">
                <a:solidFill>
                  <a:srgbClr val="888888"/>
                </a:solidFill>
                <a:latin typeface="Calibri"/>
                <a:ea typeface="Calibri"/>
                <a:cs typeface="Calibri"/>
                <a:sym typeface="Calibri"/>
              </a:defRPr>
            </a:lvl4pPr>
            <a:lvl5pPr marL="0" lvl="4" indent="0" algn="r">
              <a:spcBef>
                <a:spcPts val="0"/>
              </a:spcBef>
              <a:buNone/>
              <a:defRPr sz="900">
                <a:solidFill>
                  <a:srgbClr val="888888"/>
                </a:solidFill>
                <a:latin typeface="Calibri"/>
                <a:ea typeface="Calibri"/>
                <a:cs typeface="Calibri"/>
                <a:sym typeface="Calibri"/>
              </a:defRPr>
            </a:lvl5pPr>
            <a:lvl6pPr marL="0" lvl="5" indent="0" algn="r">
              <a:spcBef>
                <a:spcPts val="0"/>
              </a:spcBef>
              <a:buNone/>
              <a:defRPr sz="900">
                <a:solidFill>
                  <a:srgbClr val="888888"/>
                </a:solidFill>
                <a:latin typeface="Calibri"/>
                <a:ea typeface="Calibri"/>
                <a:cs typeface="Calibri"/>
                <a:sym typeface="Calibri"/>
              </a:defRPr>
            </a:lvl6pPr>
            <a:lvl7pPr marL="0" lvl="6" indent="0" algn="r">
              <a:spcBef>
                <a:spcPts val="0"/>
              </a:spcBef>
              <a:buNone/>
              <a:defRPr sz="900">
                <a:solidFill>
                  <a:srgbClr val="888888"/>
                </a:solidFill>
                <a:latin typeface="Calibri"/>
                <a:ea typeface="Calibri"/>
                <a:cs typeface="Calibri"/>
                <a:sym typeface="Calibri"/>
              </a:defRPr>
            </a:lvl7pPr>
            <a:lvl8pPr marL="0" lvl="7" indent="0" algn="r">
              <a:spcBef>
                <a:spcPts val="0"/>
              </a:spcBef>
              <a:buNone/>
              <a:defRPr sz="900">
                <a:solidFill>
                  <a:srgbClr val="888888"/>
                </a:solidFill>
                <a:latin typeface="Calibri"/>
                <a:ea typeface="Calibri"/>
                <a:cs typeface="Calibri"/>
                <a:sym typeface="Calibri"/>
              </a:defRPr>
            </a:lvl8pPr>
            <a:lvl9pPr marL="0" lvl="8" indent="0" algn="r">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3.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http://rehabrobotics.umich.edu/wp-content/uploads/2013/09/U-M_2color-HorizontalReversed.png"/>
          <p:cNvPicPr preferRelativeResize="0"/>
          <p:nvPr/>
        </p:nvPicPr>
        <p:blipFill rotWithShape="1">
          <a:blip r:embed="rId11">
            <a:alphaModFix/>
          </a:blip>
          <a:srcRect/>
          <a:stretch/>
        </p:blipFill>
        <p:spPr>
          <a:xfrm>
            <a:off x="6198044" y="4630678"/>
            <a:ext cx="1866416" cy="194094"/>
          </a:xfrm>
          <a:prstGeom prst="rect">
            <a:avLst/>
          </a:prstGeom>
          <a:noFill/>
          <a:ln>
            <a:noFill/>
          </a:ln>
        </p:spPr>
      </p:pic>
      <p:pic>
        <p:nvPicPr>
          <p:cNvPr id="11" name="Google Shape;11;p1" descr="GEANT_logo_2015.jpg"/>
          <p:cNvPicPr preferRelativeResize="0"/>
          <p:nvPr/>
        </p:nvPicPr>
        <p:blipFill rotWithShape="1">
          <a:blip r:embed="rId12">
            <a:alphaModFix amt="50000"/>
          </a:blip>
          <a:srcRect/>
          <a:stretch/>
        </p:blipFill>
        <p:spPr>
          <a:xfrm>
            <a:off x="2490766" y="4449382"/>
            <a:ext cx="904933" cy="452467"/>
          </a:xfrm>
          <a:prstGeom prst="rect">
            <a:avLst/>
          </a:prstGeom>
          <a:noFill/>
          <a:ln>
            <a:noFill/>
          </a:ln>
        </p:spPr>
      </p:pic>
      <p:pic>
        <p:nvPicPr>
          <p:cNvPr id="12" name="Google Shape;12;p1" descr="ESnet_Full_Logo_CMYK.eps"/>
          <p:cNvPicPr preferRelativeResize="0"/>
          <p:nvPr/>
        </p:nvPicPr>
        <p:blipFill rotWithShape="1">
          <a:blip r:embed="rId13">
            <a:alphaModFix amt="50000"/>
          </a:blip>
          <a:srcRect/>
          <a:stretch/>
        </p:blipFill>
        <p:spPr>
          <a:xfrm>
            <a:off x="1234788" y="4586119"/>
            <a:ext cx="966829" cy="283213"/>
          </a:xfrm>
          <a:prstGeom prst="rect">
            <a:avLst/>
          </a:prstGeom>
          <a:noFill/>
          <a:ln>
            <a:noFill/>
          </a:ln>
        </p:spPr>
      </p:pic>
      <p:pic>
        <p:nvPicPr>
          <p:cNvPr id="13" name="Google Shape;13;p1" descr="1000px-Indiana_University_logotype_svg.png"/>
          <p:cNvPicPr preferRelativeResize="0"/>
          <p:nvPr/>
        </p:nvPicPr>
        <p:blipFill rotWithShape="1">
          <a:blip r:embed="rId14">
            <a:alphaModFix amt="50000"/>
          </a:blip>
          <a:srcRect/>
          <a:stretch/>
        </p:blipFill>
        <p:spPr>
          <a:xfrm>
            <a:off x="3666435" y="4626006"/>
            <a:ext cx="1445907" cy="216886"/>
          </a:xfrm>
          <a:prstGeom prst="rect">
            <a:avLst/>
          </a:prstGeom>
          <a:noFill/>
          <a:ln>
            <a:noFill/>
          </a:ln>
        </p:spPr>
      </p:pic>
      <p:sp>
        <p:nvSpPr>
          <p:cNvPr id="14" name="Google Shape;14;p1"/>
          <p:cNvSpPr txBox="1">
            <a:spLocks noGrp="1"/>
          </p:cNvSpPr>
          <p:nvPr>
            <p:ph type="title"/>
          </p:nvPr>
        </p:nvSpPr>
        <p:spPr>
          <a:xfrm>
            <a:off x="457200" y="360000"/>
            <a:ext cx="7886700" cy="5400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1"/>
          <p:cNvSpPr txBox="1">
            <a:spLocks noGrp="1"/>
          </p:cNvSpPr>
          <p:nvPr>
            <p:ph type="body" idx="1"/>
          </p:nvPr>
        </p:nvSpPr>
        <p:spPr>
          <a:xfrm>
            <a:off x="457201" y="900000"/>
            <a:ext cx="8429624" cy="3732723"/>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6" name="Google Shape;16;p1"/>
          <p:cNvSpPr/>
          <p:nvPr/>
        </p:nvSpPr>
        <p:spPr>
          <a:xfrm>
            <a:off x="0" y="0"/>
            <a:ext cx="137160" cy="5136360"/>
          </a:xfrm>
          <a:prstGeom prst="rect">
            <a:avLst/>
          </a:prstGeom>
          <a:solidFill>
            <a:srgbClr val="1DB118"/>
          </a:solidFill>
          <a:ln w="9525" cap="flat" cmpd="sng">
            <a:solidFill>
              <a:srgbClr val="1DB11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accent1"/>
              </a:solidFill>
              <a:latin typeface="Calibri"/>
              <a:ea typeface="Calibri"/>
              <a:cs typeface="Calibri"/>
              <a:sym typeface="Calibri"/>
            </a:endParaRPr>
          </a:p>
        </p:txBody>
      </p:sp>
      <p:pic>
        <p:nvPicPr>
          <p:cNvPr id="17" name="Google Shape;17;p1" descr="pS-Logo.png"/>
          <p:cNvPicPr preferRelativeResize="0"/>
          <p:nvPr/>
        </p:nvPicPr>
        <p:blipFill rotWithShape="1">
          <a:blip r:embed="rId15">
            <a:alphaModFix amt="50000"/>
          </a:blip>
          <a:srcRect/>
          <a:stretch/>
        </p:blipFill>
        <p:spPr>
          <a:xfrm>
            <a:off x="7497046" y="75234"/>
            <a:ext cx="1587422" cy="348658"/>
          </a:xfrm>
          <a:prstGeom prst="rect">
            <a:avLst/>
          </a:prstGeom>
          <a:noFill/>
          <a:ln>
            <a:noFill/>
          </a:ln>
        </p:spPr>
      </p:pic>
      <p:pic>
        <p:nvPicPr>
          <p:cNvPr id="18" name="Google Shape;18;p1" descr="internet2-black-red copy.png"/>
          <p:cNvPicPr preferRelativeResize="0"/>
          <p:nvPr/>
        </p:nvPicPr>
        <p:blipFill rotWithShape="1">
          <a:blip r:embed="rId16">
            <a:alphaModFix amt="50000"/>
          </a:blip>
          <a:srcRect/>
          <a:stretch/>
        </p:blipFill>
        <p:spPr>
          <a:xfrm>
            <a:off x="5345109" y="4576197"/>
            <a:ext cx="620625" cy="454014"/>
          </a:xfrm>
          <a:prstGeom prst="rect">
            <a:avLst/>
          </a:prstGeom>
          <a:noFill/>
          <a:ln>
            <a:noFill/>
          </a:ln>
        </p:spPr>
      </p:pic>
      <p:sp>
        <p:nvSpPr>
          <p:cNvPr id="19" name="Google Shape;19;p1"/>
          <p:cNvSpPr txBox="1">
            <a:spLocks noGrp="1"/>
          </p:cNvSpPr>
          <p:nvPr>
            <p:ph type="dt" idx="10"/>
          </p:nvPr>
        </p:nvSpPr>
        <p:spPr>
          <a:xfrm>
            <a:off x="628650" y="4944748"/>
            <a:ext cx="2057400" cy="19161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1"/>
          <p:cNvSpPr txBox="1">
            <a:spLocks noGrp="1"/>
          </p:cNvSpPr>
          <p:nvPr>
            <p:ph type="ftr" idx="11"/>
          </p:nvPr>
        </p:nvSpPr>
        <p:spPr>
          <a:xfrm>
            <a:off x="3028950" y="4944748"/>
            <a:ext cx="3086100" cy="19161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1"/>
          <p:cNvSpPr txBox="1">
            <a:spLocks noGrp="1"/>
          </p:cNvSpPr>
          <p:nvPr>
            <p:ph type="sldNum" idx="12"/>
          </p:nvPr>
        </p:nvSpPr>
        <p:spPr>
          <a:xfrm>
            <a:off x="6457950" y="4944748"/>
            <a:ext cx="2057400" cy="191611"/>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3"/>
          <p:cNvSpPr txBox="1">
            <a:spLocks noGrp="1"/>
          </p:cNvSpPr>
          <p:nvPr>
            <p:ph type="body" idx="1"/>
          </p:nvPr>
        </p:nvSpPr>
        <p:spPr>
          <a:xfrm>
            <a:off x="628650" y="1369219"/>
            <a:ext cx="7886700" cy="299750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3" name="Google Shape;13;p53"/>
          <p:cNvSpPr txBox="1">
            <a:spLocks noGrp="1"/>
          </p:cNvSpPr>
          <p:nvPr>
            <p:ph type="ftr" idx="11"/>
          </p:nvPr>
        </p:nvSpPr>
        <p:spPr>
          <a:xfrm>
            <a:off x="2916982" y="4764225"/>
            <a:ext cx="3255218"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4" name="Google Shape;14;p5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
        <p:nvSpPr>
          <p:cNvPr id="15" name="Google Shape;15;p53"/>
          <p:cNvSpPr/>
          <p:nvPr/>
        </p:nvSpPr>
        <p:spPr>
          <a:xfrm>
            <a:off x="0" y="0"/>
            <a:ext cx="102870" cy="5136360"/>
          </a:xfrm>
          <a:prstGeom prst="rect">
            <a:avLst/>
          </a:prstGeom>
          <a:gradFill>
            <a:gsLst>
              <a:gs pos="0">
                <a:srgbClr val="6CBFDC">
                  <a:alpha val="49019"/>
                </a:srgbClr>
              </a:gs>
              <a:gs pos="20000">
                <a:srgbClr val="459582">
                  <a:alpha val="49019"/>
                </a:srgbClr>
              </a:gs>
              <a:gs pos="42000">
                <a:srgbClr val="BAC851">
                  <a:alpha val="49019"/>
                </a:srgbClr>
              </a:gs>
              <a:gs pos="62000">
                <a:srgbClr val="A42E40">
                  <a:alpha val="49019"/>
                </a:srgbClr>
              </a:gs>
              <a:gs pos="85000">
                <a:srgbClr val="84C8D3">
                  <a:alpha val="49019"/>
                </a:srgbClr>
              </a:gs>
              <a:gs pos="100000">
                <a:srgbClr val="84C8D3">
                  <a:alpha val="49019"/>
                </a:srgbClr>
              </a:gs>
            </a:gsLst>
            <a:path path="circle">
              <a:fillToRect l="100000" t="100000"/>
            </a:path>
            <a:tileRect r="-100000" b="-100000"/>
          </a:gradFill>
          <a:ln>
            <a:noFill/>
          </a:ln>
          <a:effectLst>
            <a:outerShdw blurRad="40000" dist="23000" dir="5400000" rotWithShape="0">
              <a:srgbClr val="000000">
                <a:alpha val="33725"/>
              </a:srgbClr>
            </a:outerShdw>
          </a:effectLst>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350" b="0" i="0" u="none" strike="noStrike" cap="none">
              <a:solidFill>
                <a:schemeClr val="accent1"/>
              </a:solidFill>
              <a:latin typeface="Calibri"/>
              <a:ea typeface="Calibri"/>
              <a:cs typeface="Calibri"/>
              <a:sym typeface="Calibri"/>
            </a:endParaRPr>
          </a:p>
        </p:txBody>
      </p:sp>
    </p:spTree>
    <p:extLst>
      <p:ext uri="{BB962C8B-B14F-4D97-AF65-F5344CB8AC3E}">
        <p14:creationId xmlns:p14="http://schemas.microsoft.com/office/powerpoint/2010/main" val="262892306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14b1f6aa534_0_390"/>
          <p:cNvSpPr txBox="1">
            <a:spLocks noGrp="1"/>
          </p:cNvSpPr>
          <p:nvPr>
            <p:ph type="title"/>
          </p:nvPr>
        </p:nvSpPr>
        <p:spPr>
          <a:xfrm>
            <a:off x="628650" y="273844"/>
            <a:ext cx="7886700" cy="994275"/>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11" name="Google Shape;11;g14b1f6aa534_0_390"/>
          <p:cNvSpPr txBox="1">
            <a:spLocks noGrp="1"/>
          </p:cNvSpPr>
          <p:nvPr>
            <p:ph type="body" idx="1"/>
          </p:nvPr>
        </p:nvSpPr>
        <p:spPr>
          <a:xfrm>
            <a:off x="628650" y="1369219"/>
            <a:ext cx="7886700" cy="299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1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12" name="Google Shape;12;g14b1f6aa534_0_390"/>
          <p:cNvSpPr txBox="1">
            <a:spLocks noGrp="1"/>
          </p:cNvSpPr>
          <p:nvPr>
            <p:ph type="dt" idx="10"/>
          </p:nvPr>
        </p:nvSpPr>
        <p:spPr>
          <a:xfrm>
            <a:off x="628650" y="4767263"/>
            <a:ext cx="2057400" cy="2738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5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Calibri"/>
                <a:ea typeface="Calibri"/>
                <a:cs typeface="Calibri"/>
                <a:sym typeface="Calibri"/>
              </a:defRPr>
            </a:lvl9pPr>
          </a:lstStyle>
          <a:p>
            <a:endParaRPr/>
          </a:p>
        </p:txBody>
      </p:sp>
      <p:sp>
        <p:nvSpPr>
          <p:cNvPr id="13" name="Google Shape;13;g14b1f6aa534_0_390"/>
          <p:cNvSpPr txBox="1">
            <a:spLocks noGrp="1"/>
          </p:cNvSpPr>
          <p:nvPr>
            <p:ph type="ftr" idx="11"/>
          </p:nvPr>
        </p:nvSpPr>
        <p:spPr>
          <a:xfrm>
            <a:off x="2916983" y="4764225"/>
            <a:ext cx="3255300" cy="2738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5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Calibri"/>
                <a:ea typeface="Calibri"/>
                <a:cs typeface="Calibri"/>
                <a:sym typeface="Calibri"/>
              </a:defRPr>
            </a:lvl9pPr>
          </a:lstStyle>
          <a:p>
            <a:endParaRPr/>
          </a:p>
        </p:txBody>
      </p:sp>
      <p:sp>
        <p:nvSpPr>
          <p:cNvPr id="14" name="Google Shape;14;g14b1f6aa534_0_390"/>
          <p:cNvSpPr txBox="1">
            <a:spLocks noGrp="1"/>
          </p:cNvSpPr>
          <p:nvPr>
            <p:ph type="sldNum" idx="12"/>
          </p:nvPr>
        </p:nvSpPr>
        <p:spPr>
          <a:xfrm>
            <a:off x="6457950" y="4767263"/>
            <a:ext cx="2057400" cy="2738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
        <p:nvSpPr>
          <p:cNvPr id="15" name="Google Shape;15;g14b1f6aa534_0_390"/>
          <p:cNvSpPr/>
          <p:nvPr/>
        </p:nvSpPr>
        <p:spPr>
          <a:xfrm>
            <a:off x="0" y="0"/>
            <a:ext cx="102825" cy="5136300"/>
          </a:xfrm>
          <a:prstGeom prst="rect">
            <a:avLst/>
          </a:prstGeom>
          <a:gradFill>
            <a:gsLst>
              <a:gs pos="0">
                <a:srgbClr val="6CBFDC">
                  <a:alpha val="48235"/>
                </a:srgbClr>
              </a:gs>
              <a:gs pos="20000">
                <a:srgbClr val="459582">
                  <a:alpha val="48235"/>
                </a:srgbClr>
              </a:gs>
              <a:gs pos="42000">
                <a:srgbClr val="BAC851">
                  <a:alpha val="48235"/>
                </a:srgbClr>
              </a:gs>
              <a:gs pos="62000">
                <a:srgbClr val="A42E40">
                  <a:alpha val="48235"/>
                </a:srgbClr>
              </a:gs>
              <a:gs pos="85000">
                <a:srgbClr val="84C8D3">
                  <a:alpha val="48235"/>
                </a:srgbClr>
              </a:gs>
              <a:gs pos="100000">
                <a:srgbClr val="84C8D3">
                  <a:alpha val="48235"/>
                </a:srgbClr>
              </a:gs>
            </a:gsLst>
            <a:path path="circle">
              <a:fillToRect l="100000" t="100000"/>
            </a:path>
            <a:tileRect r="-100000" b="-100000"/>
          </a:gradFill>
          <a:ln>
            <a:noFill/>
          </a:ln>
          <a:effectLst>
            <a:outerShdw blurRad="40000" dist="23000" dir="5400000" rotWithShape="0">
              <a:srgbClr val="000000">
                <a:alpha val="32941"/>
              </a:srgbClr>
            </a:outerShdw>
          </a:effectLst>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chemeClr val="dk1"/>
              </a:buClr>
              <a:buSzPts val="1900"/>
              <a:buFont typeface="Calibri"/>
              <a:buNone/>
            </a:pPr>
            <a:endParaRPr sz="1425" b="0" i="0" u="none" strike="noStrike" cap="none">
              <a:solidFill>
                <a:schemeClr val="accent1"/>
              </a:solidFill>
              <a:latin typeface="Calibri"/>
              <a:ea typeface="Calibri"/>
              <a:cs typeface="Calibri"/>
              <a:sym typeface="Calibri"/>
            </a:endParaRPr>
          </a:p>
        </p:txBody>
      </p:sp>
    </p:spTree>
    <p:extLst>
      <p:ext uri="{BB962C8B-B14F-4D97-AF65-F5344CB8AC3E}">
        <p14:creationId xmlns:p14="http://schemas.microsoft.com/office/powerpoint/2010/main" val="3345030879"/>
      </p:ext>
    </p:extLst>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en@es.net"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hyperlink" Target="mailto:zurawski@es.ne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docs.perfsonar.net/install_getting.html"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tats.es.net/ServicesDirectory/"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pas.net.internet2.edu/"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hyperlink" Target="http://ps-dashboard.es.net/"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8" Type="http://schemas.openxmlformats.org/officeDocument/2006/relationships/hyperlink" Target="http://ae-2.4079.rtsw.ashb.net.internet2.edu/" TargetMode="External"/><Relationship Id="rId3" Type="http://schemas.openxmlformats.org/officeDocument/2006/relationships/image" Target="../media/image34.png"/><Relationship Id="rId7" Type="http://schemas.openxmlformats.org/officeDocument/2006/relationships/hyperlink" Target="http://ae-0.4079.rtsw2.ashb.net.internet2.edu/" TargetMode="External"/><Relationship Id="rId12" Type="http://schemas.openxmlformats.org/officeDocument/2006/relationships/hyperlink" Target="http://perfsonar-10.cv.nrao.edu/" TargetMode="External"/><Relationship Id="rId2" Type="http://schemas.openxmlformats.org/officeDocument/2006/relationships/notesSlide" Target="../notesSlides/notesSlide39.xml"/><Relationship Id="rId1" Type="http://schemas.openxmlformats.org/officeDocument/2006/relationships/slideLayout" Target="../slideLayouts/slideLayout19.xml"/><Relationship Id="rId6" Type="http://schemas.openxmlformats.org/officeDocument/2006/relationships/hyperlink" Target="http://ae-4.4079.rtsw.wash.net.internet2.edu/" TargetMode="External"/><Relationship Id="rId11" Type="http://schemas.openxmlformats.org/officeDocument/2006/relationships/hyperlink" Target="http://cr01-gil-et-7-0-0.net.virginia.edu/" TargetMode="External"/><Relationship Id="rId5" Type="http://schemas.openxmlformats.org/officeDocument/2006/relationships/hyperlink" Target="http://et-3-3-0.4079.rtsw.atla.net.internet2.edu/" TargetMode="External"/><Relationship Id="rId10" Type="http://schemas.openxmlformats.org/officeDocument/2006/relationships/hyperlink" Target="http://cr01-udc-et-4-2-0.net.virginia.edu/" TargetMode="External"/><Relationship Id="rId4" Type="http://schemas.openxmlformats.org/officeDocument/2006/relationships/hyperlink" Target="http://te0-1-0-1-cpt2-pe1.net.tenet.ac.za/" TargetMode="External"/><Relationship Id="rId9" Type="http://schemas.openxmlformats.org/officeDocument/2006/relationships/hyperlink" Target="http://br01-udc-et-1-0-0-20.net.virginia.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s://lists.internet2.edu/sympa/subscribe/perfsonar-announce" TargetMode="External"/><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hyperlink" Target="https://lists.internet2.edu/sympa/subscribe/perfsonar-user" TargetMode="External"/></Relationships>
</file>

<file path=ppt/slides/_rels/slide56.xml.rels><?xml version="1.0" encoding="UTF-8" standalone="yes"?>
<Relationships xmlns="http://schemas.openxmlformats.org/package/2006/relationships"><Relationship Id="rId8" Type="http://schemas.openxmlformats.org/officeDocument/2006/relationships/hyperlink" Target="http://fasterdata.es.net/" TargetMode="External"/><Relationship Id="rId3" Type="http://schemas.openxmlformats.org/officeDocument/2006/relationships/hyperlink" Target="http://www.perfsonar.net/" TargetMode="External"/><Relationship Id="rId7" Type="http://schemas.openxmlformats.org/officeDocument/2006/relationships/hyperlink" Target="https://www.youtube.com/channel/UCjK-P49pAKK9hUrrNbbe0Sg" TargetMode="External"/><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hyperlink" Target="http://stats.es.net/ServicesDirectory/" TargetMode="External"/><Relationship Id="rId5" Type="http://schemas.openxmlformats.org/officeDocument/2006/relationships/hyperlink" Target="http://www.perfsonar.net/about/getting-help/" TargetMode="External"/><Relationship Id="rId4" Type="http://schemas.openxmlformats.org/officeDocument/2006/relationships/hyperlink" Target="http://docs.perfsonar.net/" TargetMode="External"/><Relationship Id="rId9" Type="http://schemas.openxmlformats.org/officeDocument/2006/relationships/image" Target="../media/image40.jpg"/></Relationships>
</file>

<file path=ppt/slides/_rels/slide57.xml.rels><?xml version="1.0" encoding="UTF-8" standalone="yes"?>
<Relationships xmlns="http://schemas.openxmlformats.org/package/2006/relationships"><Relationship Id="rId3" Type="http://schemas.openxmlformats.org/officeDocument/2006/relationships/hyperlink" Target="mailto:ken@es.net" TargetMode="External"/><Relationship Id="rId2" Type="http://schemas.openxmlformats.org/officeDocument/2006/relationships/notesSlide" Target="../notesSlides/notesSlide57.xm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hyperlink" Target="mailto:zurawski@es.net"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www.es.net/science-engagement/science-requirements-review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p:nvPr/>
        </p:nvSpPr>
        <p:spPr>
          <a:xfrm>
            <a:off x="71437" y="4972050"/>
            <a:ext cx="2082404" cy="184636"/>
          </a:xfrm>
          <a:prstGeom prst="rect">
            <a:avLst/>
          </a:prstGeom>
          <a:noFill/>
          <a:ln>
            <a:noFill/>
          </a:ln>
        </p:spPr>
        <p:txBody>
          <a:bodyPr spcFirstLastPara="1" wrap="square" lIns="68569" tIns="34275" rIns="68569" bIns="34275" anchor="t" anchorCtr="0">
            <a:spAutoFit/>
          </a:bodyPr>
          <a:lstStyle/>
          <a:p>
            <a:pPr defTabSz="685800">
              <a:buSzPts val="1000"/>
            </a:pPr>
            <a:r>
              <a:rPr lang="en-US" sz="750" i="1">
                <a:latin typeface="Calibri"/>
                <a:ea typeface="Calibri"/>
                <a:cs typeface="Calibri"/>
                <a:sym typeface="Calibri"/>
              </a:rPr>
              <a:t>National Science Foundation Award #1826994 </a:t>
            </a:r>
            <a:endParaRPr sz="750" i="1">
              <a:latin typeface="Calibri"/>
              <a:ea typeface="Calibri"/>
              <a:cs typeface="Calibri"/>
              <a:sym typeface="Calibri"/>
            </a:endParaRPr>
          </a:p>
        </p:txBody>
      </p:sp>
      <p:sp>
        <p:nvSpPr>
          <p:cNvPr id="90" name="Google Shape;90;p1"/>
          <p:cNvSpPr txBox="1"/>
          <p:nvPr/>
        </p:nvSpPr>
        <p:spPr>
          <a:xfrm>
            <a:off x="180616" y="1807368"/>
            <a:ext cx="8922902" cy="745900"/>
          </a:xfrm>
          <a:prstGeom prst="rect">
            <a:avLst/>
          </a:prstGeom>
          <a:noFill/>
          <a:ln>
            <a:noFill/>
          </a:ln>
        </p:spPr>
        <p:txBody>
          <a:bodyPr spcFirstLastPara="1" wrap="square" lIns="68569" tIns="34275" rIns="68569" bIns="34275" anchor="b" anchorCtr="0">
            <a:normAutofit/>
          </a:bodyPr>
          <a:lstStyle/>
          <a:p>
            <a:pPr algn="ctr" defTabSz="685800">
              <a:lnSpc>
                <a:spcPct val="90000"/>
              </a:lnSpc>
              <a:buSzPct val="100000"/>
            </a:pPr>
            <a:r>
              <a:rPr lang="en-US" sz="4500" dirty="0" err="1">
                <a:latin typeface="Calibri"/>
                <a:ea typeface="Calibri"/>
                <a:cs typeface="Calibri"/>
                <a:sym typeface="Calibri"/>
              </a:rPr>
              <a:t>perfSONAR</a:t>
            </a:r>
            <a:r>
              <a:rPr lang="en-US" sz="4500" dirty="0">
                <a:latin typeface="Calibri"/>
                <a:ea typeface="Calibri"/>
                <a:cs typeface="Calibri"/>
                <a:sym typeface="Calibri"/>
              </a:rPr>
              <a:t> Topics</a:t>
            </a:r>
            <a:endParaRPr sz="1050" dirty="0"/>
          </a:p>
        </p:txBody>
      </p:sp>
      <p:sp>
        <p:nvSpPr>
          <p:cNvPr id="91" name="Google Shape;91;p1"/>
          <p:cNvSpPr txBox="1"/>
          <p:nvPr/>
        </p:nvSpPr>
        <p:spPr>
          <a:xfrm>
            <a:off x="180618" y="3987150"/>
            <a:ext cx="5446350" cy="831600"/>
          </a:xfrm>
          <a:prstGeom prst="rect">
            <a:avLst/>
          </a:prstGeom>
          <a:noFill/>
          <a:ln>
            <a:noFill/>
          </a:ln>
        </p:spPr>
        <p:txBody>
          <a:bodyPr spcFirstLastPara="1" wrap="square" lIns="68569" tIns="34275" rIns="68569" bIns="34275" anchor="b" anchorCtr="0">
            <a:normAutofit fontScale="70000" lnSpcReduction="20000"/>
          </a:bodyPr>
          <a:lstStyle/>
          <a:p>
            <a:pPr defTabSz="685800">
              <a:lnSpc>
                <a:spcPct val="90000"/>
              </a:lnSpc>
              <a:buSzPct val="100000"/>
            </a:pPr>
            <a:r>
              <a:rPr lang="en-US" sz="2400" b="1" i="1" dirty="0">
                <a:latin typeface="Calibri"/>
                <a:ea typeface="Calibri"/>
                <a:cs typeface="Calibri"/>
                <a:sym typeface="Calibri"/>
              </a:rPr>
              <a:t>Modern Cyberinfrastructure for Research Data Management Workshop</a:t>
            </a:r>
            <a:endParaRPr sz="1050" dirty="0"/>
          </a:p>
          <a:p>
            <a:pPr defTabSz="685800">
              <a:lnSpc>
                <a:spcPct val="90000"/>
              </a:lnSpc>
              <a:buSzPct val="100000"/>
            </a:pPr>
            <a:r>
              <a:rPr lang="en-US" sz="2400" b="1" i="1" dirty="0">
                <a:latin typeface="Calibri"/>
                <a:ea typeface="Calibri"/>
                <a:cs typeface="Calibri"/>
                <a:sym typeface="Calibri"/>
              </a:rPr>
              <a:t>University of Central Florida </a:t>
            </a:r>
            <a:endParaRPr sz="1050" dirty="0"/>
          </a:p>
          <a:p>
            <a:pPr defTabSz="685800">
              <a:lnSpc>
                <a:spcPct val="90000"/>
              </a:lnSpc>
              <a:buSzPct val="100000"/>
            </a:pPr>
            <a:r>
              <a:rPr lang="en-US" sz="2400" i="1" dirty="0">
                <a:latin typeface="Calibri"/>
                <a:ea typeface="Calibri"/>
                <a:cs typeface="Calibri"/>
                <a:sym typeface="Calibri"/>
              </a:rPr>
              <a:t>February 16-17, 2023</a:t>
            </a:r>
            <a:endParaRPr sz="2400" b="1" i="1" dirty="0">
              <a:latin typeface="Calibri"/>
              <a:ea typeface="Calibri"/>
              <a:cs typeface="Calibri"/>
              <a:sym typeface="Calibri"/>
            </a:endParaRPr>
          </a:p>
        </p:txBody>
      </p:sp>
      <p:sp>
        <p:nvSpPr>
          <p:cNvPr id="92" name="Google Shape;92;p1"/>
          <p:cNvSpPr/>
          <p:nvPr/>
        </p:nvSpPr>
        <p:spPr>
          <a:xfrm>
            <a:off x="8199783" y="4972050"/>
            <a:ext cx="903736" cy="184636"/>
          </a:xfrm>
          <a:prstGeom prst="rect">
            <a:avLst/>
          </a:prstGeom>
          <a:noFill/>
          <a:ln>
            <a:noFill/>
          </a:ln>
        </p:spPr>
        <p:txBody>
          <a:bodyPr spcFirstLastPara="1" wrap="square" lIns="68569" tIns="34275" rIns="68569" bIns="34275" anchor="t" anchorCtr="0">
            <a:spAutoFit/>
          </a:bodyPr>
          <a:lstStyle/>
          <a:p>
            <a:pPr defTabSz="685800">
              <a:buSzPts val="1000"/>
            </a:pPr>
            <a:r>
              <a:rPr lang="en-US" sz="750" i="1">
                <a:latin typeface="Calibri"/>
                <a:ea typeface="Calibri"/>
                <a:cs typeface="Calibri"/>
                <a:sym typeface="Calibri"/>
              </a:rPr>
              <a:t>https://epoc.global</a:t>
            </a:r>
            <a:endParaRPr sz="750" i="1">
              <a:latin typeface="Calibri"/>
              <a:ea typeface="Calibri"/>
              <a:cs typeface="Calibri"/>
              <a:sym typeface="Calibri"/>
            </a:endParaRPr>
          </a:p>
        </p:txBody>
      </p:sp>
      <p:sp>
        <p:nvSpPr>
          <p:cNvPr id="94" name="Google Shape;94;p1"/>
          <p:cNvSpPr txBox="1"/>
          <p:nvPr/>
        </p:nvSpPr>
        <p:spPr>
          <a:xfrm>
            <a:off x="2375080" y="2826059"/>
            <a:ext cx="4533975" cy="888300"/>
          </a:xfrm>
          <a:prstGeom prst="rect">
            <a:avLst/>
          </a:prstGeom>
          <a:noFill/>
          <a:ln>
            <a:noFill/>
          </a:ln>
        </p:spPr>
        <p:txBody>
          <a:bodyPr spcFirstLastPara="1" wrap="square" lIns="68569" tIns="34275" rIns="68569" bIns="34275" anchor="t" anchorCtr="0">
            <a:noAutofit/>
          </a:bodyPr>
          <a:lstStyle/>
          <a:p>
            <a:pPr algn="ctr" defTabSz="685800">
              <a:lnSpc>
                <a:spcPct val="90000"/>
              </a:lnSpc>
              <a:buSzPts val="2400"/>
            </a:pPr>
            <a:r>
              <a:rPr lang="en-US" sz="1800" dirty="0">
                <a:latin typeface="Calibri"/>
                <a:ea typeface="Calibri"/>
                <a:cs typeface="Calibri"/>
                <a:sym typeface="Calibri"/>
              </a:rPr>
              <a:t>Ken Miller, Jason </a:t>
            </a:r>
            <a:r>
              <a:rPr lang="en-US" sz="1800" dirty="0" err="1">
                <a:latin typeface="Calibri"/>
                <a:ea typeface="Calibri"/>
                <a:cs typeface="Calibri"/>
                <a:sym typeface="Calibri"/>
              </a:rPr>
              <a:t>Zurawski</a:t>
            </a:r>
            <a:endParaRPr sz="1050" dirty="0"/>
          </a:p>
          <a:p>
            <a:pPr algn="ctr" defTabSz="685800">
              <a:lnSpc>
                <a:spcPct val="90000"/>
              </a:lnSpc>
              <a:spcBef>
                <a:spcPts val="225"/>
              </a:spcBef>
              <a:buSzPts val="2400"/>
            </a:pPr>
            <a:r>
              <a:rPr lang="en-US" sz="1800" u="sng" dirty="0">
                <a:solidFill>
                  <a:srgbClr val="0563C1"/>
                </a:solidFill>
                <a:latin typeface="Calibri"/>
                <a:ea typeface="Calibri"/>
                <a:cs typeface="Calibri"/>
                <a:sym typeface="Calibri"/>
                <a:hlinkClick r:id="rId3"/>
              </a:rPr>
              <a:t>ken@es.net</a:t>
            </a:r>
            <a:r>
              <a:rPr lang="en-US" sz="1800" dirty="0">
                <a:latin typeface="Calibri"/>
                <a:ea typeface="Calibri"/>
                <a:cs typeface="Calibri"/>
                <a:sym typeface="Calibri"/>
              </a:rPr>
              <a:t>, </a:t>
            </a:r>
            <a:r>
              <a:rPr lang="en-US" sz="1800" dirty="0">
                <a:latin typeface="Calibri"/>
                <a:ea typeface="Calibri"/>
                <a:cs typeface="Calibri"/>
                <a:sym typeface="Calibri"/>
                <a:hlinkClick r:id="rId4"/>
              </a:rPr>
              <a:t>zurawski@es.net</a:t>
            </a:r>
            <a:r>
              <a:rPr lang="en-US" sz="1800" dirty="0">
                <a:latin typeface="Calibri"/>
                <a:ea typeface="Calibri"/>
                <a:cs typeface="Calibri"/>
                <a:sym typeface="Calibri"/>
              </a:rPr>
              <a:t> </a:t>
            </a:r>
          </a:p>
          <a:p>
            <a:pPr algn="ctr" defTabSz="685800">
              <a:lnSpc>
                <a:spcPct val="90000"/>
              </a:lnSpc>
              <a:spcBef>
                <a:spcPts val="225"/>
              </a:spcBef>
              <a:buSzPts val="2400"/>
            </a:pPr>
            <a:r>
              <a:rPr lang="en-US" sz="1800" dirty="0" err="1">
                <a:latin typeface="Calibri"/>
                <a:ea typeface="Calibri"/>
                <a:cs typeface="Calibri"/>
                <a:sym typeface="Calibri"/>
              </a:rPr>
              <a:t>ESnet</a:t>
            </a:r>
            <a:r>
              <a:rPr lang="en-US" sz="1800" dirty="0">
                <a:latin typeface="Calibri"/>
                <a:ea typeface="Calibri"/>
                <a:cs typeface="Calibri"/>
                <a:sym typeface="Calibri"/>
              </a:rPr>
              <a:t> / Lawrence Berkeley National Laboratory</a:t>
            </a:r>
            <a:endParaRPr sz="1800" dirty="0">
              <a:latin typeface="Calibri"/>
              <a:ea typeface="Calibri"/>
              <a:cs typeface="Calibri"/>
              <a:sym typeface="Calibri"/>
            </a:endParaRPr>
          </a:p>
        </p:txBody>
      </p:sp>
      <p:pic>
        <p:nvPicPr>
          <p:cNvPr id="3" name="Picture 2">
            <a:extLst>
              <a:ext uri="{FF2B5EF4-FFF2-40B4-BE49-F238E27FC236}">
                <a16:creationId xmlns:a16="http://schemas.microsoft.com/office/drawing/2014/main" id="{84E016B1-4B99-B2E1-78C3-F537DE8DAB4B}"/>
              </a:ext>
            </a:extLst>
          </p:cNvPr>
          <p:cNvPicPr>
            <a:picLocks noChangeAspect="1"/>
          </p:cNvPicPr>
          <p:nvPr/>
        </p:nvPicPr>
        <p:blipFill>
          <a:blip r:embed="rId5"/>
          <a:stretch>
            <a:fillRect/>
          </a:stretch>
        </p:blipFill>
        <p:spPr>
          <a:xfrm>
            <a:off x="5665442" y="4058322"/>
            <a:ext cx="1243613" cy="45540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3"/>
          <p:cNvSpPr txBox="1">
            <a:spLocks noGrp="1"/>
          </p:cNvSpPr>
          <p:nvPr>
            <p:ph type="title"/>
          </p:nvPr>
        </p:nvSpPr>
        <p:spPr>
          <a:xfrm>
            <a:off x="457200" y="360000"/>
            <a:ext cx="8229600" cy="540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Calibri"/>
              <a:buNone/>
            </a:pPr>
            <a:r>
              <a:rPr lang="en-US" sz="3600"/>
              <a:t>Let’s Talk Performance …</a:t>
            </a:r>
            <a:endParaRPr sz="3600"/>
          </a:p>
        </p:txBody>
      </p:sp>
      <p:sp>
        <p:nvSpPr>
          <p:cNvPr id="268" name="Google Shape;268;p23"/>
          <p:cNvSpPr txBox="1">
            <a:spLocks noGrp="1"/>
          </p:cNvSpPr>
          <p:nvPr>
            <p:ph type="body" idx="1"/>
          </p:nvPr>
        </p:nvSpPr>
        <p:spPr>
          <a:xfrm>
            <a:off x="457201" y="900001"/>
            <a:ext cx="6458576" cy="136021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Clr>
                <a:schemeClr val="dk1"/>
              </a:buClr>
              <a:buSzPts val="1375"/>
              <a:buNone/>
            </a:pPr>
            <a:r>
              <a:rPr lang="en-US" sz="1375"/>
              <a:t>"In any large system, there is always something broken.”</a:t>
            </a:r>
            <a:endParaRPr sz="1375"/>
          </a:p>
          <a:p>
            <a:pPr marL="2286000" lvl="0" indent="457200" algn="l" rtl="0">
              <a:lnSpc>
                <a:spcPct val="70000"/>
              </a:lnSpc>
              <a:spcBef>
                <a:spcPts val="0"/>
              </a:spcBef>
              <a:spcAft>
                <a:spcPts val="0"/>
              </a:spcAft>
              <a:buClr>
                <a:schemeClr val="dk1"/>
              </a:buClr>
              <a:buSzPts val="1375"/>
              <a:buNone/>
            </a:pPr>
            <a:r>
              <a:rPr lang="en-US" sz="1375"/>
              <a:t>- </a:t>
            </a:r>
            <a:r>
              <a:rPr lang="en-US" sz="1200" b="1" i="1"/>
              <a:t>Jon Postel</a:t>
            </a:r>
            <a:endParaRPr sz="1200"/>
          </a:p>
          <a:p>
            <a:pPr marL="171450" lvl="0" indent="-171450" algn="l" rtl="0">
              <a:lnSpc>
                <a:spcPct val="70000"/>
              </a:lnSpc>
              <a:spcBef>
                <a:spcPts val="750"/>
              </a:spcBef>
              <a:spcAft>
                <a:spcPts val="0"/>
              </a:spcAft>
              <a:buClr>
                <a:schemeClr val="dk1"/>
              </a:buClr>
              <a:buSzPts val="1312"/>
              <a:buChar char="•"/>
            </a:pPr>
            <a:r>
              <a:rPr lang="en-US" sz="1312"/>
              <a:t>Modern networks are occasionally designed to be </a:t>
            </a:r>
            <a:r>
              <a:rPr lang="en-US" sz="1312" i="1"/>
              <a:t>one-size-fits-most</a:t>
            </a:r>
            <a:endParaRPr/>
          </a:p>
          <a:p>
            <a:pPr marL="228600" lvl="1" indent="-171450" algn="l" rtl="0">
              <a:lnSpc>
                <a:spcPct val="70000"/>
              </a:lnSpc>
              <a:spcBef>
                <a:spcPts val="880"/>
              </a:spcBef>
              <a:spcAft>
                <a:spcPts val="0"/>
              </a:spcAft>
              <a:buClr>
                <a:schemeClr val="accent1"/>
              </a:buClr>
              <a:buSzPts val="1125"/>
              <a:buFont typeface="Arial"/>
              <a:buChar char="•"/>
            </a:pPr>
            <a:r>
              <a:rPr lang="en-US" sz="1125"/>
              <a:t>e.g. if you have ever heard the phrase “converged network”, the design is to facilitate CIA (Confidentiality, Integrity, Availability)</a:t>
            </a:r>
            <a:endParaRPr/>
          </a:p>
          <a:p>
            <a:pPr marL="171450" lvl="0" indent="-88138" algn="l" rtl="0">
              <a:lnSpc>
                <a:spcPct val="70000"/>
              </a:lnSpc>
              <a:spcBef>
                <a:spcPts val="750"/>
              </a:spcBef>
              <a:spcAft>
                <a:spcPts val="0"/>
              </a:spcAft>
              <a:buClr>
                <a:schemeClr val="dk1"/>
              </a:buClr>
              <a:buSzPts val="1312"/>
              <a:buNone/>
            </a:pPr>
            <a:endParaRPr sz="1312" i="1"/>
          </a:p>
        </p:txBody>
      </p:sp>
      <p:sp>
        <p:nvSpPr>
          <p:cNvPr id="269" name="Google Shape;269;p23"/>
          <p:cNvSpPr txBox="1">
            <a:spLocks noGrp="1"/>
          </p:cNvSpPr>
          <p:nvPr>
            <p:ph type="dt" idx="10"/>
          </p:nvPr>
        </p:nvSpPr>
        <p:spPr>
          <a:xfrm>
            <a:off x="628650" y="4944748"/>
            <a:ext cx="2057400" cy="1916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April 08, 2021</a:t>
            </a:r>
            <a:endParaRPr/>
          </a:p>
        </p:txBody>
      </p:sp>
      <p:sp>
        <p:nvSpPr>
          <p:cNvPr id="270" name="Google Shape;270;p23"/>
          <p:cNvSpPr txBox="1">
            <a:spLocks noGrp="1"/>
          </p:cNvSpPr>
          <p:nvPr>
            <p:ph type="ftr" idx="11"/>
          </p:nvPr>
        </p:nvSpPr>
        <p:spPr>
          <a:xfrm>
            <a:off x="3028950" y="4944748"/>
            <a:ext cx="3086100" cy="19161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 2021, http://www.perfsonar.net</a:t>
            </a:r>
            <a:endParaRPr/>
          </a:p>
        </p:txBody>
      </p:sp>
      <p:sp>
        <p:nvSpPr>
          <p:cNvPr id="271" name="Google Shape;271;p23"/>
          <p:cNvSpPr txBox="1">
            <a:spLocks noGrp="1"/>
          </p:cNvSpPr>
          <p:nvPr>
            <p:ph type="sldNum" idx="12"/>
          </p:nvPr>
        </p:nvSpPr>
        <p:spPr>
          <a:xfrm>
            <a:off x="6457950" y="4944748"/>
            <a:ext cx="2057400" cy="19161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272" name="Google Shape;272;p23" descr="tumblr_mayz1uMDON1re4ne0o1_1280.jpg"/>
          <p:cNvPicPr preferRelativeResize="0"/>
          <p:nvPr/>
        </p:nvPicPr>
        <p:blipFill rotWithShape="1">
          <a:blip r:embed="rId3">
            <a:alphaModFix/>
          </a:blip>
          <a:srcRect/>
          <a:stretch/>
        </p:blipFill>
        <p:spPr>
          <a:xfrm>
            <a:off x="6915777" y="346897"/>
            <a:ext cx="2134663" cy="2270522"/>
          </a:xfrm>
          <a:prstGeom prst="rect">
            <a:avLst/>
          </a:prstGeom>
          <a:noFill/>
          <a:ln>
            <a:noFill/>
          </a:ln>
        </p:spPr>
      </p:pic>
      <p:sp>
        <p:nvSpPr>
          <p:cNvPr id="273" name="Google Shape;273;p23"/>
          <p:cNvSpPr txBox="1"/>
          <p:nvPr/>
        </p:nvSpPr>
        <p:spPr>
          <a:xfrm>
            <a:off x="457200" y="1918261"/>
            <a:ext cx="8593200" cy="2436000"/>
          </a:xfrm>
          <a:prstGeom prst="rect">
            <a:avLst/>
          </a:prstGeom>
          <a:noFill/>
          <a:ln>
            <a:noFill/>
          </a:ln>
        </p:spPr>
        <p:txBody>
          <a:bodyPr spcFirstLastPara="1" wrap="square" lIns="91425" tIns="45700" rIns="91425" bIns="45700" anchor="t" anchorCtr="0">
            <a:noAutofit/>
          </a:bodyPr>
          <a:lstStyle/>
          <a:p>
            <a:pPr marL="228600" marR="0" lvl="0" indent="-247650" algn="l" rtl="0">
              <a:lnSpc>
                <a:spcPct val="80000"/>
              </a:lnSpc>
              <a:spcBef>
                <a:spcPts val="880"/>
              </a:spcBef>
              <a:spcAft>
                <a:spcPts val="0"/>
              </a:spcAft>
              <a:buClr>
                <a:schemeClr val="accent1"/>
              </a:buClr>
              <a:buSzPts val="1400"/>
              <a:buFont typeface="Arial"/>
              <a:buChar char="•"/>
            </a:pPr>
            <a:r>
              <a:rPr lang="en-US" b="0" i="0" u="none" strike="noStrike" cap="none">
                <a:solidFill>
                  <a:schemeClr val="dk1"/>
                </a:solidFill>
                <a:latin typeface="Calibri"/>
                <a:ea typeface="Calibri"/>
                <a:cs typeface="Calibri"/>
                <a:sym typeface="Calibri"/>
              </a:rPr>
              <a:t>It</a:t>
            </a:r>
            <a:r>
              <a:rPr lang="en-US">
                <a:solidFill>
                  <a:schemeClr val="dk1"/>
                </a:solidFill>
                <a:latin typeface="Calibri"/>
                <a:ea typeface="Calibri"/>
                <a:cs typeface="Calibri"/>
                <a:sym typeface="Calibri"/>
              </a:rPr>
              <a:t>’</a:t>
            </a:r>
            <a:r>
              <a:rPr lang="en-US" b="0" i="0" u="none" strike="noStrike" cap="none">
                <a:solidFill>
                  <a:schemeClr val="dk1"/>
                </a:solidFill>
                <a:latin typeface="Calibri"/>
                <a:ea typeface="Calibri"/>
                <a:cs typeface="Calibri"/>
                <a:sym typeface="Calibri"/>
              </a:rPr>
              <a:t>s all TCP</a:t>
            </a:r>
            <a:endParaRPr sz="1700"/>
          </a:p>
          <a:p>
            <a:pPr marL="458787" marR="0" lvl="1" indent="-247650" algn="l" rtl="0">
              <a:lnSpc>
                <a:spcPct val="80000"/>
              </a:lnSpc>
              <a:spcBef>
                <a:spcPts val="220"/>
              </a:spcBef>
              <a:spcAft>
                <a:spcPts val="0"/>
              </a:spcAft>
              <a:buClr>
                <a:schemeClr val="dk1"/>
              </a:buClr>
              <a:buSzPts val="1235"/>
              <a:buFont typeface="Arial"/>
              <a:buChar char="–"/>
            </a:pPr>
            <a:r>
              <a:rPr lang="en-US" b="0" i="0" u="none" strike="noStrike" cap="none">
                <a:solidFill>
                  <a:schemeClr val="dk1"/>
                </a:solidFill>
                <a:latin typeface="Calibri"/>
                <a:ea typeface="Calibri"/>
                <a:cs typeface="Calibri"/>
                <a:sym typeface="Calibri"/>
              </a:rPr>
              <a:t>Bulk data movement is a common thread (move the data from the microscope, to the storage, </a:t>
            </a:r>
            <a:endParaRPr b="0" i="0" u="none" strike="noStrike" cap="none">
              <a:solidFill>
                <a:schemeClr val="dk1"/>
              </a:solidFill>
              <a:latin typeface="Calibri"/>
              <a:ea typeface="Calibri"/>
              <a:cs typeface="Calibri"/>
              <a:sym typeface="Calibri"/>
            </a:endParaRPr>
          </a:p>
          <a:p>
            <a:pPr marL="0" marR="0" lvl="0" indent="457200" algn="l" rtl="0">
              <a:lnSpc>
                <a:spcPct val="80000"/>
              </a:lnSpc>
              <a:spcBef>
                <a:spcPts val="220"/>
              </a:spcBef>
              <a:spcAft>
                <a:spcPts val="0"/>
              </a:spcAft>
              <a:buNone/>
            </a:pPr>
            <a:r>
              <a:rPr lang="en-US" b="0" i="0" u="none" strike="noStrike" cap="none">
                <a:solidFill>
                  <a:schemeClr val="dk1"/>
                </a:solidFill>
                <a:latin typeface="Calibri"/>
                <a:ea typeface="Calibri"/>
                <a:cs typeface="Calibri"/>
                <a:sym typeface="Calibri"/>
              </a:rPr>
              <a:t>to the processing, to the people – and they are all sitting in different facilities)</a:t>
            </a:r>
            <a:endParaRPr sz="1700"/>
          </a:p>
          <a:p>
            <a:pPr marL="458788" marR="0" lvl="1" indent="-247649" algn="l" rtl="0">
              <a:lnSpc>
                <a:spcPct val="80000"/>
              </a:lnSpc>
              <a:spcBef>
                <a:spcPts val="220"/>
              </a:spcBef>
              <a:spcAft>
                <a:spcPts val="0"/>
              </a:spcAft>
              <a:buClr>
                <a:schemeClr val="dk1"/>
              </a:buClr>
              <a:buSzPts val="1235"/>
              <a:buFont typeface="Arial"/>
              <a:buChar char="–"/>
            </a:pPr>
            <a:r>
              <a:rPr lang="en-US" b="0" i="0" u="none" strike="noStrike" cap="none">
                <a:solidFill>
                  <a:schemeClr val="dk1"/>
                </a:solidFill>
                <a:latin typeface="Calibri"/>
                <a:ea typeface="Calibri"/>
                <a:cs typeface="Calibri"/>
                <a:sym typeface="Calibri"/>
              </a:rPr>
              <a:t>This fails when TCP suffers due to path problems (</a:t>
            </a:r>
            <a:r>
              <a:rPr lang="en-US" b="1" i="1" u="sng" strike="noStrike" cap="none">
                <a:solidFill>
                  <a:schemeClr val="dk1"/>
                </a:solidFill>
                <a:latin typeface="Calibri"/>
                <a:ea typeface="Calibri"/>
                <a:cs typeface="Calibri"/>
                <a:sym typeface="Calibri"/>
              </a:rPr>
              <a:t>ANYWHERE</a:t>
            </a:r>
            <a:r>
              <a:rPr lang="en-US" b="0" i="0" u="none" strike="noStrike" cap="none">
                <a:solidFill>
                  <a:schemeClr val="dk1"/>
                </a:solidFill>
                <a:latin typeface="Calibri"/>
                <a:ea typeface="Calibri"/>
                <a:cs typeface="Calibri"/>
                <a:sym typeface="Calibri"/>
              </a:rPr>
              <a:t> in the path)</a:t>
            </a:r>
            <a:endParaRPr sz="1700"/>
          </a:p>
          <a:p>
            <a:pPr marL="458787" marR="0" lvl="1" indent="-247650" algn="l" rtl="0">
              <a:lnSpc>
                <a:spcPct val="80000"/>
              </a:lnSpc>
              <a:spcBef>
                <a:spcPts val="220"/>
              </a:spcBef>
              <a:spcAft>
                <a:spcPts val="0"/>
              </a:spcAft>
              <a:buClr>
                <a:schemeClr val="dk1"/>
              </a:buClr>
              <a:buSzPts val="1235"/>
              <a:buFont typeface="Arial"/>
              <a:buChar char="–"/>
            </a:pPr>
            <a:r>
              <a:rPr lang="en-US">
                <a:solidFill>
                  <a:schemeClr val="dk1"/>
                </a:solidFill>
                <a:latin typeface="Calibri"/>
                <a:ea typeface="Calibri"/>
                <a:cs typeface="Calibri"/>
                <a:sym typeface="Calibri"/>
              </a:rPr>
              <a:t>I</a:t>
            </a:r>
            <a:r>
              <a:rPr lang="en-US" b="0" i="0" u="none" strike="noStrike" cap="none">
                <a:solidFill>
                  <a:schemeClr val="dk1"/>
                </a:solidFill>
                <a:latin typeface="Calibri"/>
                <a:ea typeface="Calibri"/>
                <a:cs typeface="Calibri"/>
                <a:sym typeface="Calibri"/>
              </a:rPr>
              <a:t>t</a:t>
            </a:r>
            <a:r>
              <a:rPr lang="en-US">
                <a:solidFill>
                  <a:schemeClr val="dk1"/>
                </a:solidFill>
                <a:latin typeface="Calibri"/>
                <a:ea typeface="Calibri"/>
                <a:cs typeface="Calibri"/>
                <a:sym typeface="Calibri"/>
              </a:rPr>
              <a:t>’</a:t>
            </a:r>
            <a:r>
              <a:rPr lang="en-US" b="0" i="0" u="none" strike="noStrike" cap="none">
                <a:solidFill>
                  <a:schemeClr val="dk1"/>
                </a:solidFill>
                <a:latin typeface="Calibri"/>
                <a:ea typeface="Calibri"/>
                <a:cs typeface="Calibri"/>
                <a:sym typeface="Calibri"/>
              </a:rPr>
              <a:t>s easier to work with TCP than to fix it (20+ years of trying…)</a:t>
            </a:r>
            <a:endParaRPr sz="1700"/>
          </a:p>
          <a:p>
            <a:pPr marL="228600" marR="0" lvl="0" indent="-247650" algn="l" rtl="0">
              <a:lnSpc>
                <a:spcPct val="80000"/>
              </a:lnSpc>
              <a:spcBef>
                <a:spcPts val="880"/>
              </a:spcBef>
              <a:spcAft>
                <a:spcPts val="0"/>
              </a:spcAft>
              <a:buClr>
                <a:schemeClr val="accent1"/>
              </a:buClr>
              <a:buSzPts val="1400"/>
              <a:buFont typeface="Arial"/>
              <a:buChar char="•"/>
            </a:pPr>
            <a:r>
              <a:rPr lang="en-US" b="0" i="0" u="none" strike="noStrike" cap="none">
                <a:solidFill>
                  <a:schemeClr val="dk1"/>
                </a:solidFill>
                <a:latin typeface="Calibri"/>
                <a:ea typeface="Calibri"/>
                <a:cs typeface="Calibri"/>
                <a:sym typeface="Calibri"/>
              </a:rPr>
              <a:t>TCP suffers the most from unpredictability; Packet loss/delays are the enemy</a:t>
            </a:r>
            <a:endParaRPr sz="1700"/>
          </a:p>
          <a:p>
            <a:pPr marL="458788" marR="0" lvl="1" indent="-247649" algn="l" rtl="0">
              <a:lnSpc>
                <a:spcPct val="80000"/>
              </a:lnSpc>
              <a:spcBef>
                <a:spcPts val="220"/>
              </a:spcBef>
              <a:spcAft>
                <a:spcPts val="0"/>
              </a:spcAft>
              <a:buClr>
                <a:schemeClr val="dk1"/>
              </a:buClr>
              <a:buSzPts val="1235"/>
              <a:buFont typeface="Arial"/>
              <a:buChar char="–"/>
            </a:pPr>
            <a:r>
              <a:rPr lang="en-US" b="0" i="0" u="none" strike="noStrike" cap="none">
                <a:solidFill>
                  <a:schemeClr val="dk1"/>
                </a:solidFill>
                <a:latin typeface="Calibri"/>
                <a:ea typeface="Calibri"/>
                <a:cs typeface="Calibri"/>
                <a:sym typeface="Calibri"/>
              </a:rPr>
              <a:t>Small buffers on the network gear and hosts</a:t>
            </a:r>
            <a:endParaRPr sz="1700"/>
          </a:p>
          <a:p>
            <a:pPr marL="458788" marR="0" lvl="1" indent="-247649" algn="l" rtl="0">
              <a:lnSpc>
                <a:spcPct val="80000"/>
              </a:lnSpc>
              <a:spcBef>
                <a:spcPts val="220"/>
              </a:spcBef>
              <a:spcAft>
                <a:spcPts val="0"/>
              </a:spcAft>
              <a:buClr>
                <a:schemeClr val="dk1"/>
              </a:buClr>
              <a:buSzPts val="1235"/>
              <a:buFont typeface="Arial"/>
              <a:buChar char="–"/>
            </a:pPr>
            <a:r>
              <a:rPr lang="en-US" b="0" i="0" u="none" strike="noStrike" cap="none">
                <a:solidFill>
                  <a:schemeClr val="dk1"/>
                </a:solidFill>
                <a:latin typeface="Calibri"/>
                <a:ea typeface="Calibri"/>
                <a:cs typeface="Calibri"/>
                <a:sym typeface="Calibri"/>
              </a:rPr>
              <a:t>Incorrect application choice</a:t>
            </a:r>
            <a:endParaRPr sz="1700"/>
          </a:p>
          <a:p>
            <a:pPr marL="458788" marR="0" lvl="1" indent="-247649" algn="l" rtl="0">
              <a:lnSpc>
                <a:spcPct val="80000"/>
              </a:lnSpc>
              <a:spcBef>
                <a:spcPts val="220"/>
              </a:spcBef>
              <a:spcAft>
                <a:spcPts val="0"/>
              </a:spcAft>
              <a:buClr>
                <a:schemeClr val="dk1"/>
              </a:buClr>
              <a:buSzPts val="1235"/>
              <a:buFont typeface="Arial"/>
              <a:buChar char="–"/>
            </a:pPr>
            <a:r>
              <a:rPr lang="en-US" b="0" i="0" u="none" strike="noStrike" cap="none">
                <a:solidFill>
                  <a:schemeClr val="dk1"/>
                </a:solidFill>
                <a:latin typeface="Calibri"/>
                <a:ea typeface="Calibri"/>
                <a:cs typeface="Calibri"/>
                <a:sym typeface="Calibri"/>
              </a:rPr>
              <a:t>Packet disruption caused by overzealous security</a:t>
            </a:r>
            <a:endParaRPr sz="1700"/>
          </a:p>
          <a:p>
            <a:pPr marL="458788" marR="0" lvl="1" indent="-247649" algn="l" rtl="0">
              <a:lnSpc>
                <a:spcPct val="80000"/>
              </a:lnSpc>
              <a:spcBef>
                <a:spcPts val="220"/>
              </a:spcBef>
              <a:spcAft>
                <a:spcPts val="0"/>
              </a:spcAft>
              <a:buClr>
                <a:schemeClr val="dk1"/>
              </a:buClr>
              <a:buSzPts val="1235"/>
              <a:buFont typeface="Arial"/>
              <a:buChar char="–"/>
            </a:pPr>
            <a:r>
              <a:rPr lang="en-US" b="0" i="0" u="none" strike="noStrike" cap="none">
                <a:solidFill>
                  <a:schemeClr val="dk1"/>
                </a:solidFill>
                <a:latin typeface="Calibri"/>
                <a:ea typeface="Calibri"/>
                <a:cs typeface="Calibri"/>
                <a:sym typeface="Calibri"/>
              </a:rPr>
              <a:t>Congestion from herds of mice</a:t>
            </a:r>
            <a:endParaRPr sz="1700"/>
          </a:p>
          <a:p>
            <a:pPr marL="228600" marR="0" lvl="0" indent="-247650" algn="l" rtl="0">
              <a:lnSpc>
                <a:spcPct val="80000"/>
              </a:lnSpc>
              <a:spcBef>
                <a:spcPts val="880"/>
              </a:spcBef>
              <a:spcAft>
                <a:spcPts val="0"/>
              </a:spcAft>
              <a:buClr>
                <a:schemeClr val="accent1"/>
              </a:buClr>
              <a:buSzPts val="1400"/>
              <a:buFont typeface="Arial"/>
              <a:buChar char="•"/>
            </a:pPr>
            <a:r>
              <a:rPr lang="en-US" b="0" i="0" u="none" strike="noStrike" cap="none">
                <a:solidFill>
                  <a:schemeClr val="dk1"/>
                </a:solidFill>
                <a:latin typeface="Calibri"/>
                <a:ea typeface="Calibri"/>
                <a:cs typeface="Calibri"/>
                <a:sym typeface="Calibri"/>
              </a:rPr>
              <a:t>It all starts with knowing your users, and knowing your network</a:t>
            </a:r>
            <a:endParaRPr b="0" i="0" u="none" strike="noStrike" cap="non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4"/>
          <p:cNvSpPr txBox="1">
            <a:spLocks noGrp="1"/>
          </p:cNvSpPr>
          <p:nvPr>
            <p:ph type="title"/>
          </p:nvPr>
        </p:nvSpPr>
        <p:spPr>
          <a:xfrm>
            <a:off x="457200" y="360000"/>
            <a:ext cx="8229600" cy="540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a:t>Where Are The Problems?</a:t>
            </a:r>
            <a:endParaRPr/>
          </a:p>
        </p:txBody>
      </p:sp>
      <p:sp>
        <p:nvSpPr>
          <p:cNvPr id="280" name="Google Shape;280;p24"/>
          <p:cNvSpPr txBox="1">
            <a:spLocks noGrp="1"/>
          </p:cNvSpPr>
          <p:nvPr>
            <p:ph type="dt" idx="10"/>
          </p:nvPr>
        </p:nvSpPr>
        <p:spPr>
          <a:xfrm>
            <a:off x="628650" y="4944748"/>
            <a:ext cx="2057400" cy="1916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April 08, 2021</a:t>
            </a:r>
            <a:endParaRPr/>
          </a:p>
        </p:txBody>
      </p:sp>
      <p:sp>
        <p:nvSpPr>
          <p:cNvPr id="281" name="Google Shape;281;p24"/>
          <p:cNvSpPr txBox="1">
            <a:spLocks noGrp="1"/>
          </p:cNvSpPr>
          <p:nvPr>
            <p:ph type="ftr" idx="11"/>
          </p:nvPr>
        </p:nvSpPr>
        <p:spPr>
          <a:xfrm>
            <a:off x="3028950" y="4944748"/>
            <a:ext cx="3086100" cy="19161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 2021, http://www.perfsonar.net</a:t>
            </a:r>
            <a:endParaRPr/>
          </a:p>
        </p:txBody>
      </p:sp>
      <p:sp>
        <p:nvSpPr>
          <p:cNvPr id="282" name="Google Shape;282;p24"/>
          <p:cNvSpPr txBox="1">
            <a:spLocks noGrp="1"/>
          </p:cNvSpPr>
          <p:nvPr>
            <p:ph type="sldNum" idx="12"/>
          </p:nvPr>
        </p:nvSpPr>
        <p:spPr>
          <a:xfrm>
            <a:off x="6457950" y="4944748"/>
            <a:ext cx="2057400" cy="19161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grpSp>
        <p:nvGrpSpPr>
          <p:cNvPr id="283" name="Google Shape;283;p24"/>
          <p:cNvGrpSpPr/>
          <p:nvPr/>
        </p:nvGrpSpPr>
        <p:grpSpPr>
          <a:xfrm>
            <a:off x="3654428" y="2234805"/>
            <a:ext cx="1800225" cy="606028"/>
            <a:chOff x="1134" y="2661"/>
            <a:chExt cx="1134" cy="918"/>
          </a:xfrm>
        </p:grpSpPr>
        <p:sp>
          <p:nvSpPr>
            <p:cNvPr id="284" name="Google Shape;284;p24"/>
            <p:cNvSpPr/>
            <p:nvPr/>
          </p:nvSpPr>
          <p:spPr>
            <a:xfrm>
              <a:off x="1134" y="2661"/>
              <a:ext cx="1134" cy="918"/>
            </a:xfrm>
            <a:custGeom>
              <a:avLst/>
              <a:gdLst/>
              <a:ahLst/>
              <a:cxnLst/>
              <a:rect l="l" t="t" r="r" b="b"/>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lt1"/>
            </a:solidFill>
            <a:ln w="28575" cap="flat" cmpd="sng">
              <a:solidFill>
                <a:schemeClr val="dk1"/>
              </a:solidFill>
              <a:prstDash val="solid"/>
              <a:miter lim="800000"/>
              <a:headEnd type="none" w="sm" len="sm"/>
              <a:tailEnd type="none" w="sm" len="sm"/>
            </a:ln>
            <a:effectLst>
              <a:outerShdw blurRad="63500" dist="107763" dir="2700000" algn="ctr" rotWithShape="0">
                <a:srgbClr val="000000">
                  <a:alpha val="7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400" b="0" i="0" u="none" strike="noStrike" cap="none">
                <a:solidFill>
                  <a:schemeClr val="dk1"/>
                </a:solidFill>
                <a:latin typeface="Calibri"/>
                <a:ea typeface="Calibri"/>
                <a:cs typeface="Calibri"/>
                <a:sym typeface="Calibri"/>
              </a:endParaRPr>
            </a:p>
          </p:txBody>
        </p:sp>
        <p:grpSp>
          <p:nvGrpSpPr>
            <p:cNvPr id="285" name="Google Shape;285;p24"/>
            <p:cNvGrpSpPr/>
            <p:nvPr/>
          </p:nvGrpSpPr>
          <p:grpSpPr>
            <a:xfrm>
              <a:off x="1346" y="2838"/>
              <a:ext cx="657" cy="548"/>
              <a:chOff x="200" y="2514"/>
              <a:chExt cx="657" cy="548"/>
            </a:xfrm>
          </p:grpSpPr>
          <p:cxnSp>
            <p:nvCxnSpPr>
              <p:cNvPr id="286" name="Google Shape;286;p24"/>
              <p:cNvCxnSpPr/>
              <p:nvPr/>
            </p:nvCxnSpPr>
            <p:spPr>
              <a:xfrm rot="-5400000" flipH="1">
                <a:off x="527" y="2549"/>
                <a:ext cx="2" cy="135"/>
              </a:xfrm>
              <a:prstGeom prst="straightConnector1">
                <a:avLst/>
              </a:prstGeom>
              <a:noFill/>
              <a:ln w="28575" cap="flat" cmpd="sng">
                <a:solidFill>
                  <a:schemeClr val="dk1"/>
                </a:solidFill>
                <a:prstDash val="solid"/>
                <a:round/>
                <a:headEnd type="none" w="med" len="med"/>
                <a:tailEnd type="none" w="med" len="med"/>
              </a:ln>
            </p:spPr>
          </p:cxnSp>
          <p:pic>
            <p:nvPicPr>
              <p:cNvPr id="287" name="Google Shape;287;p24"/>
              <p:cNvPicPr preferRelativeResize="0"/>
              <p:nvPr/>
            </p:nvPicPr>
            <p:blipFill rotWithShape="1">
              <a:blip r:embed="rId3">
                <a:alphaModFix/>
              </a:blip>
              <a:srcRect/>
              <a:stretch/>
            </p:blipFill>
            <p:spPr>
              <a:xfrm>
                <a:off x="200" y="2856"/>
                <a:ext cx="263" cy="206"/>
              </a:xfrm>
              <a:prstGeom prst="rect">
                <a:avLst/>
              </a:prstGeom>
              <a:noFill/>
              <a:ln>
                <a:noFill/>
              </a:ln>
            </p:spPr>
          </p:pic>
          <p:cxnSp>
            <p:nvCxnSpPr>
              <p:cNvPr id="288" name="Google Shape;288;p24"/>
              <p:cNvCxnSpPr/>
              <p:nvPr/>
            </p:nvCxnSpPr>
            <p:spPr>
              <a:xfrm>
                <a:off x="331" y="2717"/>
                <a:ext cx="0" cy="197"/>
              </a:xfrm>
              <a:prstGeom prst="straightConnector1">
                <a:avLst/>
              </a:prstGeom>
              <a:noFill/>
              <a:ln w="28575" cap="flat" cmpd="sng">
                <a:solidFill>
                  <a:schemeClr val="dk1"/>
                </a:solidFill>
                <a:prstDash val="solid"/>
                <a:round/>
                <a:headEnd type="none" w="med" len="med"/>
                <a:tailEnd type="none" w="med" len="med"/>
              </a:ln>
            </p:spPr>
          </p:cxnSp>
          <p:pic>
            <p:nvPicPr>
              <p:cNvPr id="289" name="Google Shape;289;p24"/>
              <p:cNvPicPr preferRelativeResize="0"/>
              <p:nvPr/>
            </p:nvPicPr>
            <p:blipFill rotWithShape="1">
              <a:blip r:embed="rId3">
                <a:alphaModFix/>
              </a:blip>
              <a:srcRect/>
              <a:stretch/>
            </p:blipFill>
            <p:spPr>
              <a:xfrm>
                <a:off x="200" y="2514"/>
                <a:ext cx="263" cy="206"/>
              </a:xfrm>
              <a:prstGeom prst="rect">
                <a:avLst/>
              </a:prstGeom>
              <a:noFill/>
              <a:ln>
                <a:noFill/>
              </a:ln>
            </p:spPr>
          </p:pic>
          <p:pic>
            <p:nvPicPr>
              <p:cNvPr id="290" name="Google Shape;290;p24"/>
              <p:cNvPicPr preferRelativeResize="0"/>
              <p:nvPr/>
            </p:nvPicPr>
            <p:blipFill rotWithShape="1">
              <a:blip r:embed="rId3">
                <a:alphaModFix/>
              </a:blip>
              <a:srcRect/>
              <a:stretch/>
            </p:blipFill>
            <p:spPr>
              <a:xfrm>
                <a:off x="594" y="2514"/>
                <a:ext cx="263" cy="206"/>
              </a:xfrm>
              <a:prstGeom prst="rect">
                <a:avLst/>
              </a:prstGeom>
              <a:noFill/>
              <a:ln>
                <a:noFill/>
              </a:ln>
            </p:spPr>
          </p:pic>
          <p:pic>
            <p:nvPicPr>
              <p:cNvPr id="291" name="Google Shape;291;p24"/>
              <p:cNvPicPr preferRelativeResize="0"/>
              <p:nvPr/>
            </p:nvPicPr>
            <p:blipFill rotWithShape="1">
              <a:blip r:embed="rId3">
                <a:alphaModFix/>
              </a:blip>
              <a:srcRect/>
              <a:stretch/>
            </p:blipFill>
            <p:spPr>
              <a:xfrm>
                <a:off x="594" y="2856"/>
                <a:ext cx="263" cy="206"/>
              </a:xfrm>
              <a:prstGeom prst="rect">
                <a:avLst/>
              </a:prstGeom>
              <a:noFill/>
              <a:ln>
                <a:noFill/>
              </a:ln>
            </p:spPr>
          </p:pic>
          <p:cxnSp>
            <p:nvCxnSpPr>
              <p:cNvPr id="292" name="Google Shape;292;p24"/>
              <p:cNvCxnSpPr/>
              <p:nvPr/>
            </p:nvCxnSpPr>
            <p:spPr>
              <a:xfrm>
                <a:off x="725" y="2717"/>
                <a:ext cx="0" cy="197"/>
              </a:xfrm>
              <a:prstGeom prst="straightConnector1">
                <a:avLst/>
              </a:prstGeom>
              <a:noFill/>
              <a:ln w="28575" cap="flat" cmpd="sng">
                <a:solidFill>
                  <a:schemeClr val="dk1"/>
                </a:solidFill>
                <a:prstDash val="solid"/>
                <a:round/>
                <a:headEnd type="none" w="med" len="med"/>
                <a:tailEnd type="none" w="med" len="med"/>
              </a:ln>
            </p:spPr>
          </p:cxnSp>
          <p:cxnSp>
            <p:nvCxnSpPr>
              <p:cNvPr id="293" name="Google Shape;293;p24"/>
              <p:cNvCxnSpPr/>
              <p:nvPr/>
            </p:nvCxnSpPr>
            <p:spPr>
              <a:xfrm rot="-5400000" flipH="1">
                <a:off x="527" y="2891"/>
                <a:ext cx="2" cy="135"/>
              </a:xfrm>
              <a:prstGeom prst="straightConnector1">
                <a:avLst/>
              </a:prstGeom>
              <a:noFill/>
              <a:ln w="28575" cap="flat" cmpd="sng">
                <a:solidFill>
                  <a:schemeClr val="dk1"/>
                </a:solidFill>
                <a:prstDash val="solid"/>
                <a:round/>
                <a:headEnd type="none" w="med" len="med"/>
                <a:tailEnd type="none" w="med" len="med"/>
              </a:ln>
            </p:spPr>
          </p:cxnSp>
        </p:grpSp>
      </p:grpSp>
      <p:grpSp>
        <p:nvGrpSpPr>
          <p:cNvPr id="294" name="Google Shape;294;p24"/>
          <p:cNvGrpSpPr/>
          <p:nvPr/>
        </p:nvGrpSpPr>
        <p:grpSpPr>
          <a:xfrm>
            <a:off x="2012950" y="2832498"/>
            <a:ext cx="1800225" cy="604838"/>
            <a:chOff x="1134" y="2661"/>
            <a:chExt cx="1134" cy="918"/>
          </a:xfrm>
        </p:grpSpPr>
        <p:sp>
          <p:nvSpPr>
            <p:cNvPr id="295" name="Google Shape;295;p24"/>
            <p:cNvSpPr/>
            <p:nvPr/>
          </p:nvSpPr>
          <p:spPr>
            <a:xfrm>
              <a:off x="1134" y="2661"/>
              <a:ext cx="1134" cy="918"/>
            </a:xfrm>
            <a:custGeom>
              <a:avLst/>
              <a:gdLst/>
              <a:ahLst/>
              <a:cxnLst/>
              <a:rect l="l" t="t" r="r" b="b"/>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lt1"/>
            </a:solidFill>
            <a:ln w="28575" cap="flat" cmpd="sng">
              <a:solidFill>
                <a:schemeClr val="dk1"/>
              </a:solidFill>
              <a:prstDash val="solid"/>
              <a:miter lim="800000"/>
              <a:headEnd type="none" w="sm" len="sm"/>
              <a:tailEnd type="none" w="sm" len="sm"/>
            </a:ln>
            <a:effectLst>
              <a:outerShdw blurRad="63500" dist="107763" dir="2700000" algn="ctr" rotWithShape="0">
                <a:srgbClr val="000000">
                  <a:alpha val="7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400" b="0" i="0" u="none" strike="noStrike" cap="none">
                <a:solidFill>
                  <a:schemeClr val="dk1"/>
                </a:solidFill>
                <a:latin typeface="Calibri"/>
                <a:ea typeface="Calibri"/>
                <a:cs typeface="Calibri"/>
                <a:sym typeface="Calibri"/>
              </a:endParaRPr>
            </a:p>
          </p:txBody>
        </p:sp>
        <p:grpSp>
          <p:nvGrpSpPr>
            <p:cNvPr id="296" name="Google Shape;296;p24"/>
            <p:cNvGrpSpPr/>
            <p:nvPr/>
          </p:nvGrpSpPr>
          <p:grpSpPr>
            <a:xfrm>
              <a:off x="1346" y="2838"/>
              <a:ext cx="657" cy="548"/>
              <a:chOff x="200" y="2514"/>
              <a:chExt cx="657" cy="548"/>
            </a:xfrm>
          </p:grpSpPr>
          <p:cxnSp>
            <p:nvCxnSpPr>
              <p:cNvPr id="297" name="Google Shape;297;p24"/>
              <p:cNvCxnSpPr/>
              <p:nvPr/>
            </p:nvCxnSpPr>
            <p:spPr>
              <a:xfrm rot="-5400000" flipH="1">
                <a:off x="527" y="2549"/>
                <a:ext cx="2" cy="135"/>
              </a:xfrm>
              <a:prstGeom prst="straightConnector1">
                <a:avLst/>
              </a:prstGeom>
              <a:noFill/>
              <a:ln w="28575" cap="flat" cmpd="sng">
                <a:solidFill>
                  <a:schemeClr val="dk1"/>
                </a:solidFill>
                <a:prstDash val="solid"/>
                <a:round/>
                <a:headEnd type="none" w="med" len="med"/>
                <a:tailEnd type="none" w="med" len="med"/>
              </a:ln>
            </p:spPr>
          </p:cxnSp>
          <p:pic>
            <p:nvPicPr>
              <p:cNvPr id="298" name="Google Shape;298;p24"/>
              <p:cNvPicPr preferRelativeResize="0"/>
              <p:nvPr/>
            </p:nvPicPr>
            <p:blipFill rotWithShape="1">
              <a:blip r:embed="rId3">
                <a:alphaModFix/>
              </a:blip>
              <a:srcRect/>
              <a:stretch/>
            </p:blipFill>
            <p:spPr>
              <a:xfrm>
                <a:off x="200" y="2856"/>
                <a:ext cx="263" cy="206"/>
              </a:xfrm>
              <a:prstGeom prst="rect">
                <a:avLst/>
              </a:prstGeom>
              <a:noFill/>
              <a:ln>
                <a:noFill/>
              </a:ln>
            </p:spPr>
          </p:pic>
          <p:cxnSp>
            <p:nvCxnSpPr>
              <p:cNvPr id="299" name="Google Shape;299;p24"/>
              <p:cNvCxnSpPr/>
              <p:nvPr/>
            </p:nvCxnSpPr>
            <p:spPr>
              <a:xfrm>
                <a:off x="331" y="2717"/>
                <a:ext cx="0" cy="197"/>
              </a:xfrm>
              <a:prstGeom prst="straightConnector1">
                <a:avLst/>
              </a:prstGeom>
              <a:noFill/>
              <a:ln w="28575" cap="flat" cmpd="sng">
                <a:solidFill>
                  <a:schemeClr val="dk1"/>
                </a:solidFill>
                <a:prstDash val="solid"/>
                <a:round/>
                <a:headEnd type="none" w="med" len="med"/>
                <a:tailEnd type="none" w="med" len="med"/>
              </a:ln>
            </p:spPr>
          </p:cxnSp>
          <p:pic>
            <p:nvPicPr>
              <p:cNvPr id="300" name="Google Shape;300;p24"/>
              <p:cNvPicPr preferRelativeResize="0"/>
              <p:nvPr/>
            </p:nvPicPr>
            <p:blipFill rotWithShape="1">
              <a:blip r:embed="rId3">
                <a:alphaModFix/>
              </a:blip>
              <a:srcRect/>
              <a:stretch/>
            </p:blipFill>
            <p:spPr>
              <a:xfrm>
                <a:off x="200" y="2514"/>
                <a:ext cx="263" cy="206"/>
              </a:xfrm>
              <a:prstGeom prst="rect">
                <a:avLst/>
              </a:prstGeom>
              <a:noFill/>
              <a:ln>
                <a:noFill/>
              </a:ln>
            </p:spPr>
          </p:pic>
          <p:pic>
            <p:nvPicPr>
              <p:cNvPr id="301" name="Google Shape;301;p24"/>
              <p:cNvPicPr preferRelativeResize="0"/>
              <p:nvPr/>
            </p:nvPicPr>
            <p:blipFill rotWithShape="1">
              <a:blip r:embed="rId3">
                <a:alphaModFix/>
              </a:blip>
              <a:srcRect/>
              <a:stretch/>
            </p:blipFill>
            <p:spPr>
              <a:xfrm>
                <a:off x="594" y="2514"/>
                <a:ext cx="263" cy="206"/>
              </a:xfrm>
              <a:prstGeom prst="rect">
                <a:avLst/>
              </a:prstGeom>
              <a:noFill/>
              <a:ln>
                <a:noFill/>
              </a:ln>
            </p:spPr>
          </p:pic>
          <p:pic>
            <p:nvPicPr>
              <p:cNvPr id="302" name="Google Shape;302;p24"/>
              <p:cNvPicPr preferRelativeResize="0"/>
              <p:nvPr/>
            </p:nvPicPr>
            <p:blipFill rotWithShape="1">
              <a:blip r:embed="rId3">
                <a:alphaModFix/>
              </a:blip>
              <a:srcRect/>
              <a:stretch/>
            </p:blipFill>
            <p:spPr>
              <a:xfrm>
                <a:off x="594" y="2856"/>
                <a:ext cx="263" cy="206"/>
              </a:xfrm>
              <a:prstGeom prst="rect">
                <a:avLst/>
              </a:prstGeom>
              <a:noFill/>
              <a:ln>
                <a:noFill/>
              </a:ln>
            </p:spPr>
          </p:pic>
          <p:cxnSp>
            <p:nvCxnSpPr>
              <p:cNvPr id="303" name="Google Shape;303;p24"/>
              <p:cNvCxnSpPr/>
              <p:nvPr/>
            </p:nvCxnSpPr>
            <p:spPr>
              <a:xfrm>
                <a:off x="725" y="2717"/>
                <a:ext cx="0" cy="197"/>
              </a:xfrm>
              <a:prstGeom prst="straightConnector1">
                <a:avLst/>
              </a:prstGeom>
              <a:noFill/>
              <a:ln w="28575" cap="flat" cmpd="sng">
                <a:solidFill>
                  <a:schemeClr val="dk1"/>
                </a:solidFill>
                <a:prstDash val="solid"/>
                <a:round/>
                <a:headEnd type="none" w="med" len="med"/>
                <a:tailEnd type="none" w="med" len="med"/>
              </a:ln>
            </p:spPr>
          </p:cxnSp>
          <p:cxnSp>
            <p:nvCxnSpPr>
              <p:cNvPr id="304" name="Google Shape;304;p24"/>
              <p:cNvCxnSpPr/>
              <p:nvPr/>
            </p:nvCxnSpPr>
            <p:spPr>
              <a:xfrm rot="-5400000" flipH="1">
                <a:off x="527" y="2891"/>
                <a:ext cx="2" cy="135"/>
              </a:xfrm>
              <a:prstGeom prst="straightConnector1">
                <a:avLst/>
              </a:prstGeom>
              <a:noFill/>
              <a:ln w="28575" cap="flat" cmpd="sng">
                <a:solidFill>
                  <a:schemeClr val="dk1"/>
                </a:solidFill>
                <a:prstDash val="solid"/>
                <a:round/>
                <a:headEnd type="none" w="med" len="med"/>
                <a:tailEnd type="none" w="med" len="med"/>
              </a:ln>
            </p:spPr>
          </p:cxnSp>
        </p:grpSp>
      </p:grpSp>
      <p:grpSp>
        <p:nvGrpSpPr>
          <p:cNvPr id="305" name="Google Shape;305;p24"/>
          <p:cNvGrpSpPr/>
          <p:nvPr/>
        </p:nvGrpSpPr>
        <p:grpSpPr>
          <a:xfrm>
            <a:off x="390528" y="2234805"/>
            <a:ext cx="1800225" cy="606028"/>
            <a:chOff x="210" y="2451"/>
            <a:chExt cx="1134" cy="918"/>
          </a:xfrm>
        </p:grpSpPr>
        <p:sp>
          <p:nvSpPr>
            <p:cNvPr id="306" name="Google Shape;306;p24"/>
            <p:cNvSpPr/>
            <p:nvPr/>
          </p:nvSpPr>
          <p:spPr>
            <a:xfrm>
              <a:off x="210" y="2451"/>
              <a:ext cx="1134" cy="918"/>
            </a:xfrm>
            <a:custGeom>
              <a:avLst/>
              <a:gdLst/>
              <a:ahLst/>
              <a:cxnLst/>
              <a:rect l="l" t="t" r="r" b="b"/>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lt1"/>
            </a:solidFill>
            <a:ln w="28575" cap="flat" cmpd="sng">
              <a:solidFill>
                <a:schemeClr val="dk1"/>
              </a:solidFill>
              <a:prstDash val="solid"/>
              <a:miter lim="800000"/>
              <a:headEnd type="none" w="sm" len="sm"/>
              <a:tailEnd type="none" w="sm" len="sm"/>
            </a:ln>
            <a:effectLst>
              <a:outerShdw blurRad="63500" dist="107763" dir="2700000" algn="ctr" rotWithShape="0">
                <a:srgbClr val="000000">
                  <a:alpha val="7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400" b="0" i="0" u="none" strike="noStrike" cap="none">
                <a:solidFill>
                  <a:schemeClr val="dk1"/>
                </a:solidFill>
                <a:latin typeface="Calibri"/>
                <a:ea typeface="Calibri"/>
                <a:cs typeface="Calibri"/>
                <a:sym typeface="Calibri"/>
              </a:endParaRPr>
            </a:p>
          </p:txBody>
        </p:sp>
        <p:grpSp>
          <p:nvGrpSpPr>
            <p:cNvPr id="307" name="Google Shape;307;p24"/>
            <p:cNvGrpSpPr/>
            <p:nvPr/>
          </p:nvGrpSpPr>
          <p:grpSpPr>
            <a:xfrm>
              <a:off x="422" y="2600"/>
              <a:ext cx="703" cy="576"/>
              <a:chOff x="422" y="2600"/>
              <a:chExt cx="703" cy="576"/>
            </a:xfrm>
          </p:grpSpPr>
          <p:pic>
            <p:nvPicPr>
              <p:cNvPr id="308" name="Google Shape;308;p24"/>
              <p:cNvPicPr preferRelativeResize="0"/>
              <p:nvPr/>
            </p:nvPicPr>
            <p:blipFill rotWithShape="1">
              <a:blip r:embed="rId3">
                <a:alphaModFix/>
              </a:blip>
              <a:srcRect/>
              <a:stretch/>
            </p:blipFill>
            <p:spPr>
              <a:xfrm>
                <a:off x="422" y="2970"/>
                <a:ext cx="263" cy="206"/>
              </a:xfrm>
              <a:prstGeom prst="rect">
                <a:avLst/>
              </a:prstGeom>
              <a:noFill/>
              <a:ln>
                <a:noFill/>
              </a:ln>
            </p:spPr>
          </p:pic>
          <p:cxnSp>
            <p:nvCxnSpPr>
              <p:cNvPr id="309" name="Google Shape;309;p24"/>
              <p:cNvCxnSpPr/>
              <p:nvPr/>
            </p:nvCxnSpPr>
            <p:spPr>
              <a:xfrm>
                <a:off x="553" y="2831"/>
                <a:ext cx="0" cy="197"/>
              </a:xfrm>
              <a:prstGeom prst="straightConnector1">
                <a:avLst/>
              </a:prstGeom>
              <a:noFill/>
              <a:ln w="28575" cap="flat" cmpd="sng">
                <a:solidFill>
                  <a:schemeClr val="dk1"/>
                </a:solidFill>
                <a:prstDash val="solid"/>
                <a:round/>
                <a:headEnd type="none" w="med" len="med"/>
                <a:tailEnd type="none" w="med" len="med"/>
              </a:ln>
            </p:spPr>
          </p:cxnSp>
          <p:cxnSp>
            <p:nvCxnSpPr>
              <p:cNvPr id="310" name="Google Shape;310;p24"/>
              <p:cNvCxnSpPr/>
              <p:nvPr/>
            </p:nvCxnSpPr>
            <p:spPr>
              <a:xfrm rot="-5400000" flipH="1">
                <a:off x="749" y="3005"/>
                <a:ext cx="2" cy="135"/>
              </a:xfrm>
              <a:prstGeom prst="straightConnector1">
                <a:avLst/>
              </a:prstGeom>
              <a:noFill/>
              <a:ln w="28575" cap="flat" cmpd="sng">
                <a:solidFill>
                  <a:schemeClr val="dk1"/>
                </a:solidFill>
                <a:prstDash val="solid"/>
                <a:round/>
                <a:headEnd type="none" w="med" len="med"/>
                <a:tailEnd type="none" w="med" len="med"/>
              </a:ln>
            </p:spPr>
          </p:cxnSp>
          <p:cxnSp>
            <p:nvCxnSpPr>
              <p:cNvPr id="311" name="Google Shape;311;p24"/>
              <p:cNvCxnSpPr/>
              <p:nvPr/>
            </p:nvCxnSpPr>
            <p:spPr>
              <a:xfrm rot="-5400000" flipH="1">
                <a:off x="564" y="2833"/>
                <a:ext cx="379" cy="168"/>
              </a:xfrm>
              <a:prstGeom prst="straightConnector1">
                <a:avLst/>
              </a:prstGeom>
              <a:noFill/>
              <a:ln w="28575" cap="flat" cmpd="sng">
                <a:solidFill>
                  <a:srgbClr val="FF0000"/>
                </a:solidFill>
                <a:prstDash val="solid"/>
                <a:round/>
                <a:headEnd type="none" w="med" len="med"/>
                <a:tailEnd type="none" w="med" len="med"/>
              </a:ln>
            </p:spPr>
          </p:cxnSp>
          <p:pic>
            <p:nvPicPr>
              <p:cNvPr id="312" name="Google Shape;312;p24"/>
              <p:cNvPicPr preferRelativeResize="0"/>
              <p:nvPr/>
            </p:nvPicPr>
            <p:blipFill rotWithShape="1">
              <a:blip r:embed="rId3">
                <a:alphaModFix/>
              </a:blip>
              <a:srcRect/>
              <a:stretch/>
            </p:blipFill>
            <p:spPr>
              <a:xfrm>
                <a:off x="422" y="2628"/>
                <a:ext cx="263" cy="206"/>
              </a:xfrm>
              <a:prstGeom prst="rect">
                <a:avLst/>
              </a:prstGeom>
              <a:noFill/>
              <a:ln>
                <a:noFill/>
              </a:ln>
            </p:spPr>
          </p:pic>
          <p:pic>
            <p:nvPicPr>
              <p:cNvPr id="313" name="Google Shape;313;p24"/>
              <p:cNvPicPr preferRelativeResize="0"/>
              <p:nvPr/>
            </p:nvPicPr>
            <p:blipFill rotWithShape="1">
              <a:blip r:embed="rId3">
                <a:alphaModFix/>
              </a:blip>
              <a:srcRect/>
              <a:stretch/>
            </p:blipFill>
            <p:spPr>
              <a:xfrm>
                <a:off x="816" y="2970"/>
                <a:ext cx="263" cy="206"/>
              </a:xfrm>
              <a:prstGeom prst="rect">
                <a:avLst/>
              </a:prstGeom>
              <a:noFill/>
              <a:ln>
                <a:noFill/>
              </a:ln>
            </p:spPr>
          </p:pic>
          <p:cxnSp>
            <p:nvCxnSpPr>
              <p:cNvPr id="314" name="Google Shape;314;p24"/>
              <p:cNvCxnSpPr/>
              <p:nvPr/>
            </p:nvCxnSpPr>
            <p:spPr>
              <a:xfrm flipH="1">
                <a:off x="947" y="2850"/>
                <a:ext cx="1" cy="178"/>
              </a:xfrm>
              <a:prstGeom prst="straightConnector1">
                <a:avLst/>
              </a:prstGeom>
              <a:noFill/>
              <a:ln w="28575" cap="flat" cmpd="sng">
                <a:solidFill>
                  <a:schemeClr val="dk1"/>
                </a:solidFill>
                <a:prstDash val="solid"/>
                <a:round/>
                <a:headEnd type="none" w="med" len="med"/>
                <a:tailEnd type="none" w="med" len="med"/>
              </a:ln>
            </p:spPr>
          </p:cxnSp>
          <p:sp>
            <p:nvSpPr>
              <p:cNvPr id="315" name="Google Shape;315;p24"/>
              <p:cNvSpPr/>
              <p:nvPr/>
            </p:nvSpPr>
            <p:spPr>
              <a:xfrm>
                <a:off x="873" y="2600"/>
                <a:ext cx="252" cy="252"/>
              </a:xfrm>
              <a:custGeom>
                <a:avLst/>
                <a:gdLst/>
                <a:ahLst/>
                <a:cxnLst/>
                <a:rect l="l" t="t" r="r" b="b"/>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C0C0C0"/>
              </a:solidFill>
              <a:ln w="2857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sp>
        <p:nvSpPr>
          <p:cNvPr id="316" name="Google Shape;316;p24"/>
          <p:cNvSpPr txBox="1"/>
          <p:nvPr/>
        </p:nvSpPr>
        <p:spPr>
          <a:xfrm>
            <a:off x="533400" y="1600200"/>
            <a:ext cx="914400"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b="0" u="none">
                <a:solidFill>
                  <a:schemeClr val="dk1"/>
                </a:solidFill>
                <a:latin typeface="Calibri"/>
                <a:ea typeface="Calibri"/>
                <a:cs typeface="Calibri"/>
                <a:sym typeface="Calibri"/>
              </a:rPr>
              <a:t>Source</a:t>
            </a:r>
            <a:endParaRPr/>
          </a:p>
          <a:p>
            <a:pPr marL="0" marR="0" lvl="0" indent="0" algn="ctr" rtl="0">
              <a:spcBef>
                <a:spcPts val="0"/>
              </a:spcBef>
              <a:spcAft>
                <a:spcPts val="0"/>
              </a:spcAft>
              <a:buNone/>
            </a:pPr>
            <a:r>
              <a:rPr lang="en-US" sz="1400" b="0" u="none">
                <a:solidFill>
                  <a:schemeClr val="dk1"/>
                </a:solidFill>
                <a:latin typeface="Calibri"/>
                <a:ea typeface="Calibri"/>
                <a:cs typeface="Calibri"/>
                <a:sym typeface="Calibri"/>
              </a:rPr>
              <a:t>Campus</a:t>
            </a:r>
            <a:endParaRPr/>
          </a:p>
        </p:txBody>
      </p:sp>
      <p:sp>
        <p:nvSpPr>
          <p:cNvPr id="317" name="Google Shape;317;p24"/>
          <p:cNvSpPr txBox="1"/>
          <p:nvPr/>
        </p:nvSpPr>
        <p:spPr>
          <a:xfrm>
            <a:off x="4230929" y="1600200"/>
            <a:ext cx="902811"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00" b="0" u="none">
              <a:solidFill>
                <a:schemeClr val="dk1"/>
              </a:solidFill>
              <a:latin typeface="Calibri"/>
              <a:ea typeface="Calibri"/>
              <a:cs typeface="Calibri"/>
              <a:sym typeface="Calibri"/>
            </a:endParaRPr>
          </a:p>
          <a:p>
            <a:pPr marL="0" marR="0" lvl="0" indent="0" algn="ctr" rtl="0">
              <a:spcBef>
                <a:spcPts val="0"/>
              </a:spcBef>
              <a:spcAft>
                <a:spcPts val="0"/>
              </a:spcAft>
              <a:buNone/>
            </a:pPr>
            <a:r>
              <a:rPr lang="en-US" sz="1400" b="0" u="none">
                <a:solidFill>
                  <a:schemeClr val="dk1"/>
                </a:solidFill>
                <a:latin typeface="Calibri"/>
                <a:ea typeface="Calibri"/>
                <a:cs typeface="Calibri"/>
                <a:sym typeface="Calibri"/>
              </a:rPr>
              <a:t>Backbone</a:t>
            </a:r>
            <a:endParaRPr/>
          </a:p>
        </p:txBody>
      </p:sp>
      <p:cxnSp>
        <p:nvCxnSpPr>
          <p:cNvPr id="318" name="Google Shape;318;p24"/>
          <p:cNvCxnSpPr/>
          <p:nvPr/>
        </p:nvCxnSpPr>
        <p:spPr>
          <a:xfrm>
            <a:off x="1860550" y="2731295"/>
            <a:ext cx="414338" cy="179785"/>
          </a:xfrm>
          <a:prstGeom prst="straightConnector1">
            <a:avLst/>
          </a:prstGeom>
          <a:noFill/>
          <a:ln w="57150" cap="flat" cmpd="sng">
            <a:solidFill>
              <a:schemeClr val="dk1"/>
            </a:solidFill>
            <a:prstDash val="solid"/>
            <a:round/>
            <a:headEnd type="none" w="med" len="med"/>
            <a:tailEnd type="none" w="med" len="med"/>
          </a:ln>
        </p:spPr>
      </p:cxnSp>
      <p:cxnSp>
        <p:nvCxnSpPr>
          <p:cNvPr id="319" name="Google Shape;319;p24"/>
          <p:cNvCxnSpPr/>
          <p:nvPr/>
        </p:nvCxnSpPr>
        <p:spPr>
          <a:xfrm flipH="1">
            <a:off x="3567113" y="2744392"/>
            <a:ext cx="334962" cy="123825"/>
          </a:xfrm>
          <a:prstGeom prst="straightConnector1">
            <a:avLst/>
          </a:prstGeom>
          <a:noFill/>
          <a:ln w="57150" cap="flat" cmpd="sng">
            <a:solidFill>
              <a:srgbClr val="FF0000"/>
            </a:solidFill>
            <a:prstDash val="solid"/>
            <a:round/>
            <a:headEnd type="none" w="med" len="med"/>
            <a:tailEnd type="none" w="med" len="med"/>
          </a:ln>
        </p:spPr>
      </p:cxnSp>
      <p:sp>
        <p:nvSpPr>
          <p:cNvPr id="320" name="Google Shape;320;p24"/>
          <p:cNvSpPr txBox="1"/>
          <p:nvPr/>
        </p:nvSpPr>
        <p:spPr>
          <a:xfrm>
            <a:off x="1885479" y="2271712"/>
            <a:ext cx="100959" cy="233910"/>
          </a:xfrm>
          <a:prstGeom prst="rect">
            <a:avLst/>
          </a:prstGeom>
          <a:solidFill>
            <a:srgbClr val="00CC99"/>
          </a:solidFill>
          <a:ln>
            <a:noFill/>
          </a:ln>
        </p:spPr>
        <p:txBody>
          <a:bodyPr spcFirstLastPara="1" wrap="square" lIns="9125" tIns="9125" rIns="9125" bIns="9125" anchor="t" anchorCtr="0">
            <a:noAutofit/>
          </a:bodyPr>
          <a:lstStyle/>
          <a:p>
            <a:pPr marL="0" marR="0" lvl="0" indent="0" algn="ctr" rtl="0">
              <a:spcBef>
                <a:spcPts val="0"/>
              </a:spcBef>
              <a:spcAft>
                <a:spcPts val="0"/>
              </a:spcAft>
              <a:buNone/>
            </a:pPr>
            <a:r>
              <a:rPr lang="en-US" sz="1400" b="0" u="none">
                <a:solidFill>
                  <a:schemeClr val="dk1"/>
                </a:solidFill>
                <a:latin typeface="Calibri"/>
                <a:ea typeface="Calibri"/>
                <a:cs typeface="Calibri"/>
                <a:sym typeface="Calibri"/>
              </a:rPr>
              <a:t>S</a:t>
            </a:r>
            <a:endParaRPr/>
          </a:p>
        </p:txBody>
      </p:sp>
      <p:sp>
        <p:nvSpPr>
          <p:cNvPr id="321" name="Google Shape;321;p24"/>
          <p:cNvSpPr txBox="1"/>
          <p:nvPr/>
        </p:nvSpPr>
        <p:spPr>
          <a:xfrm>
            <a:off x="2486855" y="3657600"/>
            <a:ext cx="601597"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b="0" u="none">
                <a:solidFill>
                  <a:schemeClr val="dk1"/>
                </a:solidFill>
                <a:latin typeface="Calibri"/>
                <a:ea typeface="Calibri"/>
                <a:cs typeface="Calibri"/>
                <a:sym typeface="Calibri"/>
              </a:rPr>
              <a:t>NREN</a:t>
            </a:r>
            <a:endParaRPr/>
          </a:p>
          <a:p>
            <a:pPr marL="0" marR="0" lvl="0" indent="0" algn="ctr" rtl="0">
              <a:spcBef>
                <a:spcPts val="0"/>
              </a:spcBef>
              <a:spcAft>
                <a:spcPts val="0"/>
              </a:spcAft>
              <a:buNone/>
            </a:pPr>
            <a:endParaRPr sz="1400" b="0" u="none">
              <a:solidFill>
                <a:schemeClr val="dk1"/>
              </a:solidFill>
              <a:latin typeface="Calibri"/>
              <a:ea typeface="Calibri"/>
              <a:cs typeface="Calibri"/>
              <a:sym typeface="Calibri"/>
            </a:endParaRPr>
          </a:p>
        </p:txBody>
      </p:sp>
      <p:sp>
        <p:nvSpPr>
          <p:cNvPr id="322" name="Google Shape;322;p24"/>
          <p:cNvSpPr txBox="1"/>
          <p:nvPr/>
        </p:nvSpPr>
        <p:spPr>
          <a:xfrm>
            <a:off x="2022475" y="1143000"/>
            <a:ext cx="222885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u="none">
                <a:solidFill>
                  <a:srgbClr val="FF0000"/>
                </a:solidFill>
                <a:latin typeface="Calibri"/>
                <a:ea typeface="Calibri"/>
                <a:cs typeface="Calibri"/>
                <a:sym typeface="Calibri"/>
              </a:rPr>
              <a:t>Congested or faulty links between domains</a:t>
            </a:r>
            <a:endParaRPr/>
          </a:p>
        </p:txBody>
      </p:sp>
      <p:cxnSp>
        <p:nvCxnSpPr>
          <p:cNvPr id="323" name="Google Shape;323;p24"/>
          <p:cNvCxnSpPr>
            <a:stCxn id="322" idx="2"/>
          </p:cNvCxnSpPr>
          <p:nvPr/>
        </p:nvCxnSpPr>
        <p:spPr>
          <a:xfrm>
            <a:off x="3136900" y="1666220"/>
            <a:ext cx="430200" cy="1000800"/>
          </a:xfrm>
          <a:prstGeom prst="straightConnector1">
            <a:avLst/>
          </a:prstGeom>
          <a:noFill/>
          <a:ln w="12700" cap="flat" cmpd="sng">
            <a:solidFill>
              <a:srgbClr val="FF0000"/>
            </a:solidFill>
            <a:prstDash val="solid"/>
            <a:miter lim="800000"/>
            <a:headEnd type="none" w="sm" len="sm"/>
            <a:tailEnd type="stealth" w="med" len="med"/>
          </a:ln>
        </p:spPr>
      </p:cxnSp>
      <p:sp>
        <p:nvSpPr>
          <p:cNvPr id="324" name="Google Shape;324;p24"/>
          <p:cNvSpPr txBox="1"/>
          <p:nvPr/>
        </p:nvSpPr>
        <p:spPr>
          <a:xfrm>
            <a:off x="137163" y="3807619"/>
            <a:ext cx="1990725"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u="none">
                <a:solidFill>
                  <a:srgbClr val="FF0000"/>
                </a:solidFill>
                <a:latin typeface="Calibri"/>
                <a:ea typeface="Calibri"/>
                <a:cs typeface="Calibri"/>
                <a:sym typeface="Calibri"/>
              </a:rPr>
              <a:t>Congested intra- campus links</a:t>
            </a:r>
            <a:endParaRPr/>
          </a:p>
        </p:txBody>
      </p:sp>
      <p:cxnSp>
        <p:nvCxnSpPr>
          <p:cNvPr id="325" name="Google Shape;325;p24"/>
          <p:cNvCxnSpPr/>
          <p:nvPr/>
        </p:nvCxnSpPr>
        <p:spPr>
          <a:xfrm rot="10800000" flipH="1">
            <a:off x="727078" y="3015855"/>
            <a:ext cx="207963" cy="791765"/>
          </a:xfrm>
          <a:prstGeom prst="straightConnector1">
            <a:avLst/>
          </a:prstGeom>
          <a:noFill/>
          <a:ln w="12700" cap="flat" cmpd="sng">
            <a:solidFill>
              <a:srgbClr val="FF0000"/>
            </a:solidFill>
            <a:prstDash val="solid"/>
            <a:miter lim="800000"/>
            <a:headEnd type="none" w="sm" len="sm"/>
            <a:tailEnd type="stealth" w="med" len="med"/>
          </a:ln>
        </p:spPr>
      </p:cxnSp>
      <p:sp>
        <p:nvSpPr>
          <p:cNvPr id="326" name="Google Shape;326;p24"/>
          <p:cNvSpPr txBox="1"/>
          <p:nvPr/>
        </p:nvSpPr>
        <p:spPr>
          <a:xfrm>
            <a:off x="8560359" y="2213281"/>
            <a:ext cx="128924" cy="233910"/>
          </a:xfrm>
          <a:prstGeom prst="rect">
            <a:avLst/>
          </a:prstGeom>
          <a:solidFill>
            <a:srgbClr val="00CC99"/>
          </a:solidFill>
          <a:ln>
            <a:noFill/>
          </a:ln>
        </p:spPr>
        <p:txBody>
          <a:bodyPr spcFirstLastPara="1" wrap="square" lIns="9125" tIns="9125" rIns="9125" bIns="9125" anchor="t" anchorCtr="0">
            <a:noAutofit/>
          </a:bodyPr>
          <a:lstStyle/>
          <a:p>
            <a:pPr marL="0" marR="0" lvl="0" indent="0" algn="ctr" rtl="0">
              <a:spcBef>
                <a:spcPts val="0"/>
              </a:spcBef>
              <a:spcAft>
                <a:spcPts val="0"/>
              </a:spcAft>
              <a:buNone/>
            </a:pPr>
            <a:r>
              <a:rPr lang="en-US" sz="1400" b="0" u="none">
                <a:solidFill>
                  <a:schemeClr val="dk1"/>
                </a:solidFill>
                <a:latin typeface="Calibri"/>
                <a:ea typeface="Calibri"/>
                <a:cs typeface="Calibri"/>
                <a:sym typeface="Calibri"/>
              </a:rPr>
              <a:t>D</a:t>
            </a:r>
            <a:endParaRPr/>
          </a:p>
        </p:txBody>
      </p:sp>
      <p:sp>
        <p:nvSpPr>
          <p:cNvPr id="327" name="Google Shape;327;p24"/>
          <p:cNvSpPr txBox="1"/>
          <p:nvPr/>
        </p:nvSpPr>
        <p:spPr>
          <a:xfrm>
            <a:off x="7660526" y="1796408"/>
            <a:ext cx="1024051"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b="0" u="none">
                <a:solidFill>
                  <a:schemeClr val="dk1"/>
                </a:solidFill>
                <a:latin typeface="Calibri"/>
                <a:ea typeface="Calibri"/>
                <a:cs typeface="Calibri"/>
                <a:sym typeface="Calibri"/>
              </a:rPr>
              <a:t>Destination</a:t>
            </a:r>
            <a:endParaRPr/>
          </a:p>
          <a:p>
            <a:pPr marL="0" marR="0" lvl="0" indent="0" algn="ctr" rtl="0">
              <a:spcBef>
                <a:spcPts val="0"/>
              </a:spcBef>
              <a:spcAft>
                <a:spcPts val="0"/>
              </a:spcAft>
              <a:buNone/>
            </a:pPr>
            <a:r>
              <a:rPr lang="en-US" sz="1400" b="0" u="none">
                <a:solidFill>
                  <a:schemeClr val="dk1"/>
                </a:solidFill>
                <a:latin typeface="Calibri"/>
                <a:ea typeface="Calibri"/>
                <a:cs typeface="Calibri"/>
                <a:sym typeface="Calibri"/>
              </a:rPr>
              <a:t>Campus</a:t>
            </a:r>
            <a:endParaRPr/>
          </a:p>
        </p:txBody>
      </p:sp>
      <p:sp>
        <p:nvSpPr>
          <p:cNvPr id="328" name="Google Shape;328;p24"/>
          <p:cNvSpPr txBox="1"/>
          <p:nvPr/>
        </p:nvSpPr>
        <p:spPr>
          <a:xfrm>
            <a:off x="5410200" y="1226835"/>
            <a:ext cx="28956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u="none">
                <a:solidFill>
                  <a:srgbClr val="FF0000"/>
                </a:solidFill>
                <a:latin typeface="Calibri"/>
                <a:ea typeface="Calibri"/>
                <a:cs typeface="Calibri"/>
                <a:sym typeface="Calibri"/>
              </a:rPr>
              <a:t>Latency dependant problems inside domains with small RTT</a:t>
            </a:r>
            <a:endParaRPr/>
          </a:p>
        </p:txBody>
      </p:sp>
      <p:cxnSp>
        <p:nvCxnSpPr>
          <p:cNvPr id="329" name="Google Shape;329;p24"/>
          <p:cNvCxnSpPr/>
          <p:nvPr/>
        </p:nvCxnSpPr>
        <p:spPr>
          <a:xfrm>
            <a:off x="6807200" y="1676402"/>
            <a:ext cx="866776" cy="712313"/>
          </a:xfrm>
          <a:prstGeom prst="straightConnector1">
            <a:avLst/>
          </a:prstGeom>
          <a:noFill/>
          <a:ln w="12700" cap="flat" cmpd="sng">
            <a:solidFill>
              <a:srgbClr val="FF0000"/>
            </a:solidFill>
            <a:prstDash val="solid"/>
            <a:miter lim="800000"/>
            <a:headEnd type="none" w="sm" len="sm"/>
            <a:tailEnd type="stealth" w="med" len="med"/>
          </a:ln>
        </p:spPr>
      </p:cxnSp>
      <p:grpSp>
        <p:nvGrpSpPr>
          <p:cNvPr id="330" name="Google Shape;330;p24"/>
          <p:cNvGrpSpPr/>
          <p:nvPr/>
        </p:nvGrpSpPr>
        <p:grpSpPr>
          <a:xfrm>
            <a:off x="5256216" y="2832498"/>
            <a:ext cx="1800225" cy="604838"/>
            <a:chOff x="1134" y="2661"/>
            <a:chExt cx="1134" cy="918"/>
          </a:xfrm>
        </p:grpSpPr>
        <p:sp>
          <p:nvSpPr>
            <p:cNvPr id="331" name="Google Shape;331;p24"/>
            <p:cNvSpPr/>
            <p:nvPr/>
          </p:nvSpPr>
          <p:spPr>
            <a:xfrm>
              <a:off x="1134" y="2661"/>
              <a:ext cx="1134" cy="918"/>
            </a:xfrm>
            <a:custGeom>
              <a:avLst/>
              <a:gdLst/>
              <a:ahLst/>
              <a:cxnLst/>
              <a:rect l="l" t="t" r="r" b="b"/>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lt1"/>
            </a:solidFill>
            <a:ln w="28575" cap="flat" cmpd="sng">
              <a:solidFill>
                <a:schemeClr val="dk1"/>
              </a:solidFill>
              <a:prstDash val="solid"/>
              <a:miter lim="800000"/>
              <a:headEnd type="none" w="sm" len="sm"/>
              <a:tailEnd type="none" w="sm" len="sm"/>
            </a:ln>
            <a:effectLst>
              <a:outerShdw blurRad="63500" dist="107763" dir="2700000" algn="ctr" rotWithShape="0">
                <a:srgbClr val="000000">
                  <a:alpha val="7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332" name="Google Shape;332;p24"/>
            <p:cNvGrpSpPr/>
            <p:nvPr/>
          </p:nvGrpSpPr>
          <p:grpSpPr>
            <a:xfrm>
              <a:off x="1346" y="2838"/>
              <a:ext cx="657" cy="548"/>
              <a:chOff x="200" y="2514"/>
              <a:chExt cx="657" cy="548"/>
            </a:xfrm>
          </p:grpSpPr>
          <p:cxnSp>
            <p:nvCxnSpPr>
              <p:cNvPr id="333" name="Google Shape;333;p24"/>
              <p:cNvCxnSpPr/>
              <p:nvPr/>
            </p:nvCxnSpPr>
            <p:spPr>
              <a:xfrm rot="-5400000" flipH="1">
                <a:off x="527" y="2549"/>
                <a:ext cx="2" cy="135"/>
              </a:xfrm>
              <a:prstGeom prst="straightConnector1">
                <a:avLst/>
              </a:prstGeom>
              <a:noFill/>
              <a:ln w="28575" cap="flat" cmpd="sng">
                <a:solidFill>
                  <a:schemeClr val="dk1"/>
                </a:solidFill>
                <a:prstDash val="solid"/>
                <a:round/>
                <a:headEnd type="none" w="med" len="med"/>
                <a:tailEnd type="none" w="med" len="med"/>
              </a:ln>
            </p:spPr>
          </p:cxnSp>
          <p:pic>
            <p:nvPicPr>
              <p:cNvPr id="334" name="Google Shape;334;p24"/>
              <p:cNvPicPr preferRelativeResize="0"/>
              <p:nvPr/>
            </p:nvPicPr>
            <p:blipFill rotWithShape="1">
              <a:blip r:embed="rId3">
                <a:alphaModFix/>
              </a:blip>
              <a:srcRect/>
              <a:stretch/>
            </p:blipFill>
            <p:spPr>
              <a:xfrm>
                <a:off x="200" y="2856"/>
                <a:ext cx="263" cy="206"/>
              </a:xfrm>
              <a:prstGeom prst="rect">
                <a:avLst/>
              </a:prstGeom>
              <a:noFill/>
              <a:ln>
                <a:noFill/>
              </a:ln>
            </p:spPr>
          </p:pic>
          <p:cxnSp>
            <p:nvCxnSpPr>
              <p:cNvPr id="335" name="Google Shape;335;p24"/>
              <p:cNvCxnSpPr/>
              <p:nvPr/>
            </p:nvCxnSpPr>
            <p:spPr>
              <a:xfrm>
                <a:off x="331" y="2717"/>
                <a:ext cx="0" cy="197"/>
              </a:xfrm>
              <a:prstGeom prst="straightConnector1">
                <a:avLst/>
              </a:prstGeom>
              <a:noFill/>
              <a:ln w="28575" cap="flat" cmpd="sng">
                <a:solidFill>
                  <a:schemeClr val="dk1"/>
                </a:solidFill>
                <a:prstDash val="solid"/>
                <a:round/>
                <a:headEnd type="none" w="med" len="med"/>
                <a:tailEnd type="none" w="med" len="med"/>
              </a:ln>
            </p:spPr>
          </p:cxnSp>
          <p:pic>
            <p:nvPicPr>
              <p:cNvPr id="336" name="Google Shape;336;p24"/>
              <p:cNvPicPr preferRelativeResize="0"/>
              <p:nvPr/>
            </p:nvPicPr>
            <p:blipFill rotWithShape="1">
              <a:blip r:embed="rId3">
                <a:alphaModFix/>
              </a:blip>
              <a:srcRect/>
              <a:stretch/>
            </p:blipFill>
            <p:spPr>
              <a:xfrm>
                <a:off x="200" y="2514"/>
                <a:ext cx="263" cy="206"/>
              </a:xfrm>
              <a:prstGeom prst="rect">
                <a:avLst/>
              </a:prstGeom>
              <a:noFill/>
              <a:ln>
                <a:noFill/>
              </a:ln>
            </p:spPr>
          </p:pic>
          <p:pic>
            <p:nvPicPr>
              <p:cNvPr id="337" name="Google Shape;337;p24"/>
              <p:cNvPicPr preferRelativeResize="0"/>
              <p:nvPr/>
            </p:nvPicPr>
            <p:blipFill rotWithShape="1">
              <a:blip r:embed="rId3">
                <a:alphaModFix/>
              </a:blip>
              <a:srcRect/>
              <a:stretch/>
            </p:blipFill>
            <p:spPr>
              <a:xfrm>
                <a:off x="594" y="2514"/>
                <a:ext cx="263" cy="206"/>
              </a:xfrm>
              <a:prstGeom prst="rect">
                <a:avLst/>
              </a:prstGeom>
              <a:noFill/>
              <a:ln>
                <a:noFill/>
              </a:ln>
            </p:spPr>
          </p:pic>
          <p:pic>
            <p:nvPicPr>
              <p:cNvPr id="338" name="Google Shape;338;p24"/>
              <p:cNvPicPr preferRelativeResize="0"/>
              <p:nvPr/>
            </p:nvPicPr>
            <p:blipFill rotWithShape="1">
              <a:blip r:embed="rId3">
                <a:alphaModFix/>
              </a:blip>
              <a:srcRect/>
              <a:stretch/>
            </p:blipFill>
            <p:spPr>
              <a:xfrm>
                <a:off x="594" y="2856"/>
                <a:ext cx="263" cy="206"/>
              </a:xfrm>
              <a:prstGeom prst="rect">
                <a:avLst/>
              </a:prstGeom>
              <a:noFill/>
              <a:ln>
                <a:noFill/>
              </a:ln>
            </p:spPr>
          </p:pic>
          <p:cxnSp>
            <p:nvCxnSpPr>
              <p:cNvPr id="339" name="Google Shape;339;p24"/>
              <p:cNvCxnSpPr/>
              <p:nvPr/>
            </p:nvCxnSpPr>
            <p:spPr>
              <a:xfrm>
                <a:off x="725" y="2717"/>
                <a:ext cx="0" cy="197"/>
              </a:xfrm>
              <a:prstGeom prst="straightConnector1">
                <a:avLst/>
              </a:prstGeom>
              <a:noFill/>
              <a:ln w="28575" cap="flat" cmpd="sng">
                <a:solidFill>
                  <a:schemeClr val="dk1"/>
                </a:solidFill>
                <a:prstDash val="solid"/>
                <a:round/>
                <a:headEnd type="none" w="med" len="med"/>
                <a:tailEnd type="none" w="med" len="med"/>
              </a:ln>
            </p:spPr>
          </p:cxnSp>
          <p:cxnSp>
            <p:nvCxnSpPr>
              <p:cNvPr id="340" name="Google Shape;340;p24"/>
              <p:cNvCxnSpPr/>
              <p:nvPr/>
            </p:nvCxnSpPr>
            <p:spPr>
              <a:xfrm rot="-5400000" flipH="1">
                <a:off x="527" y="2891"/>
                <a:ext cx="2" cy="135"/>
              </a:xfrm>
              <a:prstGeom prst="straightConnector1">
                <a:avLst/>
              </a:prstGeom>
              <a:noFill/>
              <a:ln w="28575" cap="flat" cmpd="sng">
                <a:solidFill>
                  <a:schemeClr val="dk1"/>
                </a:solidFill>
                <a:prstDash val="solid"/>
                <a:round/>
                <a:headEnd type="none" w="med" len="med"/>
                <a:tailEnd type="none" w="med" len="med"/>
              </a:ln>
            </p:spPr>
          </p:cxnSp>
        </p:grpSp>
      </p:grpSp>
      <p:sp>
        <p:nvSpPr>
          <p:cNvPr id="341" name="Google Shape;341;p24"/>
          <p:cNvSpPr txBox="1"/>
          <p:nvPr/>
        </p:nvSpPr>
        <p:spPr>
          <a:xfrm>
            <a:off x="5602786" y="3714751"/>
            <a:ext cx="813394" cy="30777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b="0" u="none">
                <a:solidFill>
                  <a:schemeClr val="dk1"/>
                </a:solidFill>
                <a:latin typeface="Calibri"/>
                <a:ea typeface="Calibri"/>
                <a:cs typeface="Calibri"/>
                <a:sym typeface="Calibri"/>
              </a:rPr>
              <a:t>Regional</a:t>
            </a:r>
            <a:endParaRPr/>
          </a:p>
        </p:txBody>
      </p:sp>
      <p:cxnSp>
        <p:nvCxnSpPr>
          <p:cNvPr id="342" name="Google Shape;342;p24"/>
          <p:cNvCxnSpPr/>
          <p:nvPr/>
        </p:nvCxnSpPr>
        <p:spPr>
          <a:xfrm>
            <a:off x="5130803" y="2731295"/>
            <a:ext cx="404813" cy="173831"/>
          </a:xfrm>
          <a:prstGeom prst="straightConnector1">
            <a:avLst/>
          </a:prstGeom>
          <a:noFill/>
          <a:ln w="57150" cap="flat" cmpd="sng">
            <a:solidFill>
              <a:schemeClr val="dk1"/>
            </a:solidFill>
            <a:prstDash val="solid"/>
            <a:round/>
            <a:headEnd type="none" w="med" len="med"/>
            <a:tailEnd type="none" w="med" len="med"/>
          </a:ln>
        </p:spPr>
      </p:cxnSp>
      <p:cxnSp>
        <p:nvCxnSpPr>
          <p:cNvPr id="343" name="Google Shape;343;p24"/>
          <p:cNvCxnSpPr/>
          <p:nvPr/>
        </p:nvCxnSpPr>
        <p:spPr>
          <a:xfrm flipH="1">
            <a:off x="6807203" y="2744391"/>
            <a:ext cx="320675" cy="122634"/>
          </a:xfrm>
          <a:prstGeom prst="straightConnector1">
            <a:avLst/>
          </a:prstGeom>
          <a:noFill/>
          <a:ln w="57150" cap="flat" cmpd="sng">
            <a:solidFill>
              <a:schemeClr val="dk1"/>
            </a:solidFill>
            <a:prstDash val="solid"/>
            <a:round/>
            <a:headEnd type="none" w="med" len="med"/>
            <a:tailEnd type="none" w="med" len="med"/>
          </a:ln>
        </p:spPr>
      </p:cxnSp>
      <p:grpSp>
        <p:nvGrpSpPr>
          <p:cNvPr id="344" name="Google Shape;344;p24"/>
          <p:cNvGrpSpPr/>
          <p:nvPr/>
        </p:nvGrpSpPr>
        <p:grpSpPr>
          <a:xfrm>
            <a:off x="7129466" y="2388714"/>
            <a:ext cx="1800225" cy="606028"/>
            <a:chOff x="210" y="2451"/>
            <a:chExt cx="1134" cy="918"/>
          </a:xfrm>
        </p:grpSpPr>
        <p:sp>
          <p:nvSpPr>
            <p:cNvPr id="345" name="Google Shape;345;p24"/>
            <p:cNvSpPr/>
            <p:nvPr/>
          </p:nvSpPr>
          <p:spPr>
            <a:xfrm>
              <a:off x="210" y="2451"/>
              <a:ext cx="1134" cy="918"/>
            </a:xfrm>
            <a:custGeom>
              <a:avLst/>
              <a:gdLst/>
              <a:ahLst/>
              <a:cxnLst/>
              <a:rect l="l" t="t" r="r" b="b"/>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lt1"/>
            </a:solidFill>
            <a:ln w="28575" cap="flat" cmpd="sng">
              <a:solidFill>
                <a:schemeClr val="dk1"/>
              </a:solidFill>
              <a:prstDash val="solid"/>
              <a:miter lim="800000"/>
              <a:headEnd type="none" w="sm" len="sm"/>
              <a:tailEnd type="none" w="sm" len="sm"/>
            </a:ln>
            <a:effectLst>
              <a:outerShdw blurRad="63500" dist="107763" dir="2700000" algn="ctr" rotWithShape="0">
                <a:srgbClr val="000000">
                  <a:alpha val="7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346" name="Google Shape;346;p24"/>
            <p:cNvGrpSpPr/>
            <p:nvPr/>
          </p:nvGrpSpPr>
          <p:grpSpPr>
            <a:xfrm>
              <a:off x="422" y="2600"/>
              <a:ext cx="703" cy="576"/>
              <a:chOff x="422" y="2600"/>
              <a:chExt cx="703" cy="576"/>
            </a:xfrm>
          </p:grpSpPr>
          <p:pic>
            <p:nvPicPr>
              <p:cNvPr id="347" name="Google Shape;347;p24"/>
              <p:cNvPicPr preferRelativeResize="0"/>
              <p:nvPr/>
            </p:nvPicPr>
            <p:blipFill rotWithShape="1">
              <a:blip r:embed="rId3">
                <a:alphaModFix/>
              </a:blip>
              <a:srcRect/>
              <a:stretch/>
            </p:blipFill>
            <p:spPr>
              <a:xfrm>
                <a:off x="422" y="2970"/>
                <a:ext cx="263" cy="206"/>
              </a:xfrm>
              <a:prstGeom prst="rect">
                <a:avLst/>
              </a:prstGeom>
              <a:noFill/>
              <a:ln>
                <a:noFill/>
              </a:ln>
            </p:spPr>
          </p:pic>
          <p:cxnSp>
            <p:nvCxnSpPr>
              <p:cNvPr id="348" name="Google Shape;348;p24"/>
              <p:cNvCxnSpPr/>
              <p:nvPr/>
            </p:nvCxnSpPr>
            <p:spPr>
              <a:xfrm>
                <a:off x="553" y="2831"/>
                <a:ext cx="0" cy="197"/>
              </a:xfrm>
              <a:prstGeom prst="straightConnector1">
                <a:avLst/>
              </a:prstGeom>
              <a:noFill/>
              <a:ln w="28575" cap="flat" cmpd="sng">
                <a:solidFill>
                  <a:schemeClr val="dk1"/>
                </a:solidFill>
                <a:prstDash val="solid"/>
                <a:round/>
                <a:headEnd type="none" w="med" len="med"/>
                <a:tailEnd type="none" w="med" len="med"/>
              </a:ln>
            </p:spPr>
          </p:cxnSp>
          <p:cxnSp>
            <p:nvCxnSpPr>
              <p:cNvPr id="349" name="Google Shape;349;p24"/>
              <p:cNvCxnSpPr/>
              <p:nvPr/>
            </p:nvCxnSpPr>
            <p:spPr>
              <a:xfrm rot="-5400000" flipH="1">
                <a:off x="749" y="3005"/>
                <a:ext cx="2" cy="135"/>
              </a:xfrm>
              <a:prstGeom prst="straightConnector1">
                <a:avLst/>
              </a:prstGeom>
              <a:noFill/>
              <a:ln w="28575" cap="flat" cmpd="sng">
                <a:solidFill>
                  <a:schemeClr val="dk1"/>
                </a:solidFill>
                <a:prstDash val="solid"/>
                <a:round/>
                <a:headEnd type="none" w="med" len="med"/>
                <a:tailEnd type="none" w="med" len="med"/>
              </a:ln>
            </p:spPr>
          </p:cxnSp>
          <p:cxnSp>
            <p:nvCxnSpPr>
              <p:cNvPr id="350" name="Google Shape;350;p24"/>
              <p:cNvCxnSpPr/>
              <p:nvPr/>
            </p:nvCxnSpPr>
            <p:spPr>
              <a:xfrm rot="-5400000" flipH="1">
                <a:off x="564" y="2833"/>
                <a:ext cx="379" cy="168"/>
              </a:xfrm>
              <a:prstGeom prst="straightConnector1">
                <a:avLst/>
              </a:prstGeom>
              <a:noFill/>
              <a:ln w="28575" cap="flat" cmpd="sng">
                <a:solidFill>
                  <a:srgbClr val="FF0000"/>
                </a:solidFill>
                <a:prstDash val="solid"/>
                <a:round/>
                <a:headEnd type="none" w="med" len="med"/>
                <a:tailEnd type="none" w="med" len="med"/>
              </a:ln>
            </p:spPr>
          </p:cxnSp>
          <p:pic>
            <p:nvPicPr>
              <p:cNvPr id="351" name="Google Shape;351;p24"/>
              <p:cNvPicPr preferRelativeResize="0"/>
              <p:nvPr/>
            </p:nvPicPr>
            <p:blipFill rotWithShape="1">
              <a:blip r:embed="rId3">
                <a:alphaModFix/>
              </a:blip>
              <a:srcRect/>
              <a:stretch/>
            </p:blipFill>
            <p:spPr>
              <a:xfrm>
                <a:off x="422" y="2628"/>
                <a:ext cx="263" cy="206"/>
              </a:xfrm>
              <a:prstGeom prst="rect">
                <a:avLst/>
              </a:prstGeom>
              <a:noFill/>
              <a:ln>
                <a:noFill/>
              </a:ln>
            </p:spPr>
          </p:pic>
          <p:pic>
            <p:nvPicPr>
              <p:cNvPr id="352" name="Google Shape;352;p24"/>
              <p:cNvPicPr preferRelativeResize="0"/>
              <p:nvPr/>
            </p:nvPicPr>
            <p:blipFill rotWithShape="1">
              <a:blip r:embed="rId3">
                <a:alphaModFix/>
              </a:blip>
              <a:srcRect/>
              <a:stretch/>
            </p:blipFill>
            <p:spPr>
              <a:xfrm>
                <a:off x="816" y="2970"/>
                <a:ext cx="263" cy="206"/>
              </a:xfrm>
              <a:prstGeom prst="rect">
                <a:avLst/>
              </a:prstGeom>
              <a:noFill/>
              <a:ln>
                <a:noFill/>
              </a:ln>
            </p:spPr>
          </p:pic>
          <p:cxnSp>
            <p:nvCxnSpPr>
              <p:cNvPr id="353" name="Google Shape;353;p24"/>
              <p:cNvCxnSpPr/>
              <p:nvPr/>
            </p:nvCxnSpPr>
            <p:spPr>
              <a:xfrm flipH="1">
                <a:off x="947" y="2850"/>
                <a:ext cx="1" cy="178"/>
              </a:xfrm>
              <a:prstGeom prst="straightConnector1">
                <a:avLst/>
              </a:prstGeom>
              <a:noFill/>
              <a:ln w="28575" cap="flat" cmpd="sng">
                <a:solidFill>
                  <a:schemeClr val="dk1"/>
                </a:solidFill>
                <a:prstDash val="solid"/>
                <a:round/>
                <a:headEnd type="none" w="med" len="med"/>
                <a:tailEnd type="none" w="med" len="med"/>
              </a:ln>
            </p:spPr>
          </p:cxnSp>
          <p:sp>
            <p:nvSpPr>
              <p:cNvPr id="354" name="Google Shape;354;p24"/>
              <p:cNvSpPr/>
              <p:nvPr/>
            </p:nvSpPr>
            <p:spPr>
              <a:xfrm>
                <a:off x="873" y="2600"/>
                <a:ext cx="252" cy="252"/>
              </a:xfrm>
              <a:custGeom>
                <a:avLst/>
                <a:gdLst/>
                <a:ahLst/>
                <a:cxnLst/>
                <a:rect l="l" t="t" r="r" b="b"/>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C0C0C0"/>
              </a:solidFill>
              <a:ln w="2857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5"/>
          <p:cNvSpPr/>
          <p:nvPr/>
        </p:nvSpPr>
        <p:spPr>
          <a:xfrm>
            <a:off x="304800" y="857250"/>
            <a:ext cx="8767482" cy="3600450"/>
          </a:xfrm>
          <a:prstGeom prst="ellipse">
            <a:avLst/>
          </a:prstGeom>
          <a:solidFill>
            <a:srgbClr val="FF0000">
              <a:alpha val="36862"/>
            </a:srgbClr>
          </a:solidFill>
          <a:ln w="9525" cap="flat" cmpd="sng">
            <a:solidFill>
              <a:srgbClr val="3E6EC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1" name="Google Shape;361;p25"/>
          <p:cNvSpPr/>
          <p:nvPr/>
        </p:nvSpPr>
        <p:spPr>
          <a:xfrm>
            <a:off x="4572000" y="857250"/>
            <a:ext cx="4500282" cy="3600450"/>
          </a:xfrm>
          <a:prstGeom prst="ellipse">
            <a:avLst/>
          </a:prstGeom>
          <a:solidFill>
            <a:srgbClr val="CCFFCC"/>
          </a:solidFill>
          <a:ln w="9525" cap="flat" cmpd="sng">
            <a:solidFill>
              <a:srgbClr val="3E6EC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362" name="Google Shape;362;p25"/>
          <p:cNvGrpSpPr/>
          <p:nvPr/>
        </p:nvGrpSpPr>
        <p:grpSpPr>
          <a:xfrm>
            <a:off x="2012950" y="2832498"/>
            <a:ext cx="1800225" cy="604838"/>
            <a:chOff x="1134" y="2661"/>
            <a:chExt cx="1134" cy="918"/>
          </a:xfrm>
        </p:grpSpPr>
        <p:sp>
          <p:nvSpPr>
            <p:cNvPr id="363" name="Google Shape;363;p25"/>
            <p:cNvSpPr/>
            <p:nvPr/>
          </p:nvSpPr>
          <p:spPr>
            <a:xfrm>
              <a:off x="1134" y="2661"/>
              <a:ext cx="1134" cy="918"/>
            </a:xfrm>
            <a:custGeom>
              <a:avLst/>
              <a:gdLst/>
              <a:ahLst/>
              <a:cxnLst/>
              <a:rect l="l" t="t" r="r" b="b"/>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lt1"/>
            </a:solidFill>
            <a:ln w="28575" cap="flat" cmpd="sng">
              <a:solidFill>
                <a:schemeClr val="dk1"/>
              </a:solidFill>
              <a:prstDash val="solid"/>
              <a:miter lim="800000"/>
              <a:headEnd type="none" w="sm" len="sm"/>
              <a:tailEnd type="none" w="sm" len="sm"/>
            </a:ln>
            <a:effectLst>
              <a:outerShdw blurRad="63500" dist="107763" dir="2700000" algn="ctr" rotWithShape="0">
                <a:srgbClr val="000000">
                  <a:alpha val="7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364" name="Google Shape;364;p25"/>
            <p:cNvGrpSpPr/>
            <p:nvPr/>
          </p:nvGrpSpPr>
          <p:grpSpPr>
            <a:xfrm>
              <a:off x="1346" y="2838"/>
              <a:ext cx="657" cy="548"/>
              <a:chOff x="200" y="2514"/>
              <a:chExt cx="657" cy="548"/>
            </a:xfrm>
          </p:grpSpPr>
          <p:cxnSp>
            <p:nvCxnSpPr>
              <p:cNvPr id="365" name="Google Shape;365;p25"/>
              <p:cNvCxnSpPr/>
              <p:nvPr/>
            </p:nvCxnSpPr>
            <p:spPr>
              <a:xfrm rot="-5400000" flipH="1">
                <a:off x="527" y="2549"/>
                <a:ext cx="2" cy="135"/>
              </a:xfrm>
              <a:prstGeom prst="straightConnector1">
                <a:avLst/>
              </a:prstGeom>
              <a:noFill/>
              <a:ln w="28575" cap="flat" cmpd="sng">
                <a:solidFill>
                  <a:schemeClr val="dk1"/>
                </a:solidFill>
                <a:prstDash val="solid"/>
                <a:round/>
                <a:headEnd type="none" w="med" len="med"/>
                <a:tailEnd type="none" w="med" len="med"/>
              </a:ln>
            </p:spPr>
          </p:cxnSp>
          <p:pic>
            <p:nvPicPr>
              <p:cNvPr id="366" name="Google Shape;366;p25"/>
              <p:cNvPicPr preferRelativeResize="0"/>
              <p:nvPr/>
            </p:nvPicPr>
            <p:blipFill rotWithShape="1">
              <a:blip r:embed="rId3">
                <a:alphaModFix/>
              </a:blip>
              <a:srcRect/>
              <a:stretch/>
            </p:blipFill>
            <p:spPr>
              <a:xfrm>
                <a:off x="200" y="2856"/>
                <a:ext cx="263" cy="206"/>
              </a:xfrm>
              <a:prstGeom prst="rect">
                <a:avLst/>
              </a:prstGeom>
              <a:noFill/>
              <a:ln>
                <a:noFill/>
              </a:ln>
            </p:spPr>
          </p:pic>
          <p:cxnSp>
            <p:nvCxnSpPr>
              <p:cNvPr id="367" name="Google Shape;367;p25"/>
              <p:cNvCxnSpPr/>
              <p:nvPr/>
            </p:nvCxnSpPr>
            <p:spPr>
              <a:xfrm>
                <a:off x="331" y="2717"/>
                <a:ext cx="0" cy="197"/>
              </a:xfrm>
              <a:prstGeom prst="straightConnector1">
                <a:avLst/>
              </a:prstGeom>
              <a:noFill/>
              <a:ln w="28575" cap="flat" cmpd="sng">
                <a:solidFill>
                  <a:schemeClr val="dk1"/>
                </a:solidFill>
                <a:prstDash val="solid"/>
                <a:round/>
                <a:headEnd type="none" w="med" len="med"/>
                <a:tailEnd type="none" w="med" len="med"/>
              </a:ln>
            </p:spPr>
          </p:cxnSp>
          <p:pic>
            <p:nvPicPr>
              <p:cNvPr id="368" name="Google Shape;368;p25"/>
              <p:cNvPicPr preferRelativeResize="0"/>
              <p:nvPr/>
            </p:nvPicPr>
            <p:blipFill rotWithShape="1">
              <a:blip r:embed="rId3">
                <a:alphaModFix/>
              </a:blip>
              <a:srcRect/>
              <a:stretch/>
            </p:blipFill>
            <p:spPr>
              <a:xfrm>
                <a:off x="200" y="2514"/>
                <a:ext cx="263" cy="206"/>
              </a:xfrm>
              <a:prstGeom prst="rect">
                <a:avLst/>
              </a:prstGeom>
              <a:noFill/>
              <a:ln>
                <a:noFill/>
              </a:ln>
            </p:spPr>
          </p:pic>
          <p:pic>
            <p:nvPicPr>
              <p:cNvPr id="369" name="Google Shape;369;p25"/>
              <p:cNvPicPr preferRelativeResize="0"/>
              <p:nvPr/>
            </p:nvPicPr>
            <p:blipFill rotWithShape="1">
              <a:blip r:embed="rId3">
                <a:alphaModFix/>
              </a:blip>
              <a:srcRect/>
              <a:stretch/>
            </p:blipFill>
            <p:spPr>
              <a:xfrm>
                <a:off x="594" y="2514"/>
                <a:ext cx="263" cy="206"/>
              </a:xfrm>
              <a:prstGeom prst="rect">
                <a:avLst/>
              </a:prstGeom>
              <a:noFill/>
              <a:ln>
                <a:noFill/>
              </a:ln>
            </p:spPr>
          </p:pic>
          <p:pic>
            <p:nvPicPr>
              <p:cNvPr id="370" name="Google Shape;370;p25"/>
              <p:cNvPicPr preferRelativeResize="0"/>
              <p:nvPr/>
            </p:nvPicPr>
            <p:blipFill rotWithShape="1">
              <a:blip r:embed="rId3">
                <a:alphaModFix/>
              </a:blip>
              <a:srcRect/>
              <a:stretch/>
            </p:blipFill>
            <p:spPr>
              <a:xfrm>
                <a:off x="594" y="2856"/>
                <a:ext cx="263" cy="206"/>
              </a:xfrm>
              <a:prstGeom prst="rect">
                <a:avLst/>
              </a:prstGeom>
              <a:noFill/>
              <a:ln>
                <a:noFill/>
              </a:ln>
            </p:spPr>
          </p:pic>
          <p:cxnSp>
            <p:nvCxnSpPr>
              <p:cNvPr id="371" name="Google Shape;371;p25"/>
              <p:cNvCxnSpPr/>
              <p:nvPr/>
            </p:nvCxnSpPr>
            <p:spPr>
              <a:xfrm>
                <a:off x="725" y="2717"/>
                <a:ext cx="0" cy="197"/>
              </a:xfrm>
              <a:prstGeom prst="straightConnector1">
                <a:avLst/>
              </a:prstGeom>
              <a:noFill/>
              <a:ln w="28575" cap="flat" cmpd="sng">
                <a:solidFill>
                  <a:schemeClr val="dk1"/>
                </a:solidFill>
                <a:prstDash val="solid"/>
                <a:round/>
                <a:headEnd type="none" w="med" len="med"/>
                <a:tailEnd type="none" w="med" len="med"/>
              </a:ln>
            </p:spPr>
          </p:cxnSp>
          <p:cxnSp>
            <p:nvCxnSpPr>
              <p:cNvPr id="372" name="Google Shape;372;p25"/>
              <p:cNvCxnSpPr/>
              <p:nvPr/>
            </p:nvCxnSpPr>
            <p:spPr>
              <a:xfrm rot="-5400000" flipH="1">
                <a:off x="527" y="2891"/>
                <a:ext cx="2" cy="135"/>
              </a:xfrm>
              <a:prstGeom prst="straightConnector1">
                <a:avLst/>
              </a:prstGeom>
              <a:noFill/>
              <a:ln w="28575" cap="flat" cmpd="sng">
                <a:solidFill>
                  <a:schemeClr val="dk1"/>
                </a:solidFill>
                <a:prstDash val="solid"/>
                <a:round/>
                <a:headEnd type="none" w="med" len="med"/>
                <a:tailEnd type="none" w="med" len="med"/>
              </a:ln>
            </p:spPr>
          </p:cxnSp>
        </p:grpSp>
      </p:grpSp>
      <p:grpSp>
        <p:nvGrpSpPr>
          <p:cNvPr id="373" name="Google Shape;373;p25"/>
          <p:cNvGrpSpPr/>
          <p:nvPr/>
        </p:nvGrpSpPr>
        <p:grpSpPr>
          <a:xfrm>
            <a:off x="5256216" y="2832498"/>
            <a:ext cx="1800225" cy="604838"/>
            <a:chOff x="1134" y="2661"/>
            <a:chExt cx="1134" cy="918"/>
          </a:xfrm>
        </p:grpSpPr>
        <p:sp>
          <p:nvSpPr>
            <p:cNvPr id="374" name="Google Shape;374;p25"/>
            <p:cNvSpPr/>
            <p:nvPr/>
          </p:nvSpPr>
          <p:spPr>
            <a:xfrm>
              <a:off x="1134" y="2661"/>
              <a:ext cx="1134" cy="918"/>
            </a:xfrm>
            <a:custGeom>
              <a:avLst/>
              <a:gdLst/>
              <a:ahLst/>
              <a:cxnLst/>
              <a:rect l="l" t="t" r="r" b="b"/>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lt1"/>
            </a:solidFill>
            <a:ln w="28575" cap="flat" cmpd="sng">
              <a:solidFill>
                <a:schemeClr val="dk1"/>
              </a:solidFill>
              <a:prstDash val="solid"/>
              <a:miter lim="800000"/>
              <a:headEnd type="none" w="sm" len="sm"/>
              <a:tailEnd type="none" w="sm" len="sm"/>
            </a:ln>
            <a:effectLst>
              <a:outerShdw blurRad="63500" dist="107763" dir="2700000" algn="ctr" rotWithShape="0">
                <a:srgbClr val="000000">
                  <a:alpha val="7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375" name="Google Shape;375;p25"/>
            <p:cNvGrpSpPr/>
            <p:nvPr/>
          </p:nvGrpSpPr>
          <p:grpSpPr>
            <a:xfrm>
              <a:off x="1346" y="2838"/>
              <a:ext cx="657" cy="548"/>
              <a:chOff x="200" y="2514"/>
              <a:chExt cx="657" cy="548"/>
            </a:xfrm>
          </p:grpSpPr>
          <p:cxnSp>
            <p:nvCxnSpPr>
              <p:cNvPr id="376" name="Google Shape;376;p25"/>
              <p:cNvCxnSpPr/>
              <p:nvPr/>
            </p:nvCxnSpPr>
            <p:spPr>
              <a:xfrm rot="-5400000" flipH="1">
                <a:off x="527" y="2549"/>
                <a:ext cx="2" cy="135"/>
              </a:xfrm>
              <a:prstGeom prst="straightConnector1">
                <a:avLst/>
              </a:prstGeom>
              <a:noFill/>
              <a:ln w="28575" cap="flat" cmpd="sng">
                <a:solidFill>
                  <a:schemeClr val="dk1"/>
                </a:solidFill>
                <a:prstDash val="solid"/>
                <a:round/>
                <a:headEnd type="none" w="med" len="med"/>
                <a:tailEnd type="none" w="med" len="med"/>
              </a:ln>
            </p:spPr>
          </p:cxnSp>
          <p:pic>
            <p:nvPicPr>
              <p:cNvPr id="377" name="Google Shape;377;p25"/>
              <p:cNvPicPr preferRelativeResize="0"/>
              <p:nvPr/>
            </p:nvPicPr>
            <p:blipFill rotWithShape="1">
              <a:blip r:embed="rId3">
                <a:alphaModFix/>
              </a:blip>
              <a:srcRect/>
              <a:stretch/>
            </p:blipFill>
            <p:spPr>
              <a:xfrm>
                <a:off x="200" y="2856"/>
                <a:ext cx="263" cy="206"/>
              </a:xfrm>
              <a:prstGeom prst="rect">
                <a:avLst/>
              </a:prstGeom>
              <a:noFill/>
              <a:ln>
                <a:noFill/>
              </a:ln>
            </p:spPr>
          </p:pic>
          <p:cxnSp>
            <p:nvCxnSpPr>
              <p:cNvPr id="378" name="Google Shape;378;p25"/>
              <p:cNvCxnSpPr/>
              <p:nvPr/>
            </p:nvCxnSpPr>
            <p:spPr>
              <a:xfrm>
                <a:off x="331" y="2717"/>
                <a:ext cx="0" cy="197"/>
              </a:xfrm>
              <a:prstGeom prst="straightConnector1">
                <a:avLst/>
              </a:prstGeom>
              <a:noFill/>
              <a:ln w="28575" cap="flat" cmpd="sng">
                <a:solidFill>
                  <a:schemeClr val="dk1"/>
                </a:solidFill>
                <a:prstDash val="solid"/>
                <a:round/>
                <a:headEnd type="none" w="med" len="med"/>
                <a:tailEnd type="none" w="med" len="med"/>
              </a:ln>
            </p:spPr>
          </p:cxnSp>
          <p:pic>
            <p:nvPicPr>
              <p:cNvPr id="379" name="Google Shape;379;p25"/>
              <p:cNvPicPr preferRelativeResize="0"/>
              <p:nvPr/>
            </p:nvPicPr>
            <p:blipFill rotWithShape="1">
              <a:blip r:embed="rId3">
                <a:alphaModFix/>
              </a:blip>
              <a:srcRect/>
              <a:stretch/>
            </p:blipFill>
            <p:spPr>
              <a:xfrm>
                <a:off x="200" y="2514"/>
                <a:ext cx="263" cy="206"/>
              </a:xfrm>
              <a:prstGeom prst="rect">
                <a:avLst/>
              </a:prstGeom>
              <a:noFill/>
              <a:ln>
                <a:noFill/>
              </a:ln>
            </p:spPr>
          </p:pic>
          <p:pic>
            <p:nvPicPr>
              <p:cNvPr id="380" name="Google Shape;380;p25"/>
              <p:cNvPicPr preferRelativeResize="0"/>
              <p:nvPr/>
            </p:nvPicPr>
            <p:blipFill rotWithShape="1">
              <a:blip r:embed="rId3">
                <a:alphaModFix/>
              </a:blip>
              <a:srcRect/>
              <a:stretch/>
            </p:blipFill>
            <p:spPr>
              <a:xfrm>
                <a:off x="594" y="2514"/>
                <a:ext cx="263" cy="206"/>
              </a:xfrm>
              <a:prstGeom prst="rect">
                <a:avLst/>
              </a:prstGeom>
              <a:noFill/>
              <a:ln>
                <a:noFill/>
              </a:ln>
            </p:spPr>
          </p:pic>
          <p:pic>
            <p:nvPicPr>
              <p:cNvPr id="381" name="Google Shape;381;p25"/>
              <p:cNvPicPr preferRelativeResize="0"/>
              <p:nvPr/>
            </p:nvPicPr>
            <p:blipFill rotWithShape="1">
              <a:blip r:embed="rId3">
                <a:alphaModFix/>
              </a:blip>
              <a:srcRect/>
              <a:stretch/>
            </p:blipFill>
            <p:spPr>
              <a:xfrm>
                <a:off x="594" y="2856"/>
                <a:ext cx="263" cy="206"/>
              </a:xfrm>
              <a:prstGeom prst="rect">
                <a:avLst/>
              </a:prstGeom>
              <a:noFill/>
              <a:ln>
                <a:noFill/>
              </a:ln>
            </p:spPr>
          </p:pic>
          <p:cxnSp>
            <p:nvCxnSpPr>
              <p:cNvPr id="382" name="Google Shape;382;p25"/>
              <p:cNvCxnSpPr/>
              <p:nvPr/>
            </p:nvCxnSpPr>
            <p:spPr>
              <a:xfrm>
                <a:off x="725" y="2717"/>
                <a:ext cx="0" cy="197"/>
              </a:xfrm>
              <a:prstGeom prst="straightConnector1">
                <a:avLst/>
              </a:prstGeom>
              <a:noFill/>
              <a:ln w="28575" cap="flat" cmpd="sng">
                <a:solidFill>
                  <a:schemeClr val="dk1"/>
                </a:solidFill>
                <a:prstDash val="solid"/>
                <a:round/>
                <a:headEnd type="none" w="med" len="med"/>
                <a:tailEnd type="none" w="med" len="med"/>
              </a:ln>
            </p:spPr>
          </p:cxnSp>
          <p:cxnSp>
            <p:nvCxnSpPr>
              <p:cNvPr id="383" name="Google Shape;383;p25"/>
              <p:cNvCxnSpPr/>
              <p:nvPr/>
            </p:nvCxnSpPr>
            <p:spPr>
              <a:xfrm rot="-5400000" flipH="1">
                <a:off x="527" y="2891"/>
                <a:ext cx="2" cy="135"/>
              </a:xfrm>
              <a:prstGeom prst="straightConnector1">
                <a:avLst/>
              </a:prstGeom>
              <a:noFill/>
              <a:ln w="28575" cap="flat" cmpd="sng">
                <a:solidFill>
                  <a:schemeClr val="dk1"/>
                </a:solidFill>
                <a:prstDash val="solid"/>
                <a:round/>
                <a:headEnd type="none" w="med" len="med"/>
                <a:tailEnd type="none" w="med" len="med"/>
              </a:ln>
            </p:spPr>
          </p:cxnSp>
        </p:grpSp>
      </p:grpSp>
      <p:grpSp>
        <p:nvGrpSpPr>
          <p:cNvPr id="384" name="Google Shape;384;p25"/>
          <p:cNvGrpSpPr/>
          <p:nvPr/>
        </p:nvGrpSpPr>
        <p:grpSpPr>
          <a:xfrm>
            <a:off x="390528" y="2234805"/>
            <a:ext cx="1800225" cy="606028"/>
            <a:chOff x="210" y="2451"/>
            <a:chExt cx="1134" cy="918"/>
          </a:xfrm>
        </p:grpSpPr>
        <p:sp>
          <p:nvSpPr>
            <p:cNvPr id="385" name="Google Shape;385;p25"/>
            <p:cNvSpPr/>
            <p:nvPr/>
          </p:nvSpPr>
          <p:spPr>
            <a:xfrm>
              <a:off x="210" y="2451"/>
              <a:ext cx="1134" cy="918"/>
            </a:xfrm>
            <a:custGeom>
              <a:avLst/>
              <a:gdLst/>
              <a:ahLst/>
              <a:cxnLst/>
              <a:rect l="l" t="t" r="r" b="b"/>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lt1"/>
            </a:solidFill>
            <a:ln w="28575" cap="flat" cmpd="sng">
              <a:solidFill>
                <a:schemeClr val="dk1"/>
              </a:solidFill>
              <a:prstDash val="solid"/>
              <a:miter lim="800000"/>
              <a:headEnd type="none" w="sm" len="sm"/>
              <a:tailEnd type="none" w="sm" len="sm"/>
            </a:ln>
            <a:effectLst>
              <a:outerShdw blurRad="63500" dist="107763" dir="2700000" algn="ctr" rotWithShape="0">
                <a:srgbClr val="000000">
                  <a:alpha val="7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386" name="Google Shape;386;p25"/>
            <p:cNvGrpSpPr/>
            <p:nvPr/>
          </p:nvGrpSpPr>
          <p:grpSpPr>
            <a:xfrm>
              <a:off x="422" y="2600"/>
              <a:ext cx="703" cy="576"/>
              <a:chOff x="422" y="2600"/>
              <a:chExt cx="703" cy="576"/>
            </a:xfrm>
          </p:grpSpPr>
          <p:pic>
            <p:nvPicPr>
              <p:cNvPr id="387" name="Google Shape;387;p25"/>
              <p:cNvPicPr preferRelativeResize="0"/>
              <p:nvPr/>
            </p:nvPicPr>
            <p:blipFill rotWithShape="1">
              <a:blip r:embed="rId3">
                <a:alphaModFix/>
              </a:blip>
              <a:srcRect/>
              <a:stretch/>
            </p:blipFill>
            <p:spPr>
              <a:xfrm>
                <a:off x="422" y="2970"/>
                <a:ext cx="263" cy="206"/>
              </a:xfrm>
              <a:prstGeom prst="rect">
                <a:avLst/>
              </a:prstGeom>
              <a:noFill/>
              <a:ln>
                <a:noFill/>
              </a:ln>
            </p:spPr>
          </p:pic>
          <p:cxnSp>
            <p:nvCxnSpPr>
              <p:cNvPr id="388" name="Google Shape;388;p25"/>
              <p:cNvCxnSpPr/>
              <p:nvPr/>
            </p:nvCxnSpPr>
            <p:spPr>
              <a:xfrm>
                <a:off x="553" y="2831"/>
                <a:ext cx="0" cy="197"/>
              </a:xfrm>
              <a:prstGeom prst="straightConnector1">
                <a:avLst/>
              </a:prstGeom>
              <a:noFill/>
              <a:ln w="28575" cap="flat" cmpd="sng">
                <a:solidFill>
                  <a:schemeClr val="dk1"/>
                </a:solidFill>
                <a:prstDash val="solid"/>
                <a:round/>
                <a:headEnd type="none" w="med" len="med"/>
                <a:tailEnd type="none" w="med" len="med"/>
              </a:ln>
            </p:spPr>
          </p:cxnSp>
          <p:cxnSp>
            <p:nvCxnSpPr>
              <p:cNvPr id="389" name="Google Shape;389;p25"/>
              <p:cNvCxnSpPr/>
              <p:nvPr/>
            </p:nvCxnSpPr>
            <p:spPr>
              <a:xfrm rot="-5400000" flipH="1">
                <a:off x="749" y="3005"/>
                <a:ext cx="2" cy="135"/>
              </a:xfrm>
              <a:prstGeom prst="straightConnector1">
                <a:avLst/>
              </a:prstGeom>
              <a:noFill/>
              <a:ln w="28575" cap="flat" cmpd="sng">
                <a:solidFill>
                  <a:schemeClr val="dk1"/>
                </a:solidFill>
                <a:prstDash val="solid"/>
                <a:round/>
                <a:headEnd type="none" w="med" len="med"/>
                <a:tailEnd type="none" w="med" len="med"/>
              </a:ln>
            </p:spPr>
          </p:cxnSp>
          <p:cxnSp>
            <p:nvCxnSpPr>
              <p:cNvPr id="390" name="Google Shape;390;p25"/>
              <p:cNvCxnSpPr/>
              <p:nvPr/>
            </p:nvCxnSpPr>
            <p:spPr>
              <a:xfrm rot="-5400000" flipH="1">
                <a:off x="564" y="2833"/>
                <a:ext cx="379" cy="168"/>
              </a:xfrm>
              <a:prstGeom prst="straightConnector1">
                <a:avLst/>
              </a:prstGeom>
              <a:noFill/>
              <a:ln w="28575" cap="flat" cmpd="sng">
                <a:solidFill>
                  <a:schemeClr val="dk1"/>
                </a:solidFill>
                <a:prstDash val="solid"/>
                <a:round/>
                <a:headEnd type="none" w="med" len="med"/>
                <a:tailEnd type="none" w="med" len="med"/>
              </a:ln>
            </p:spPr>
          </p:cxnSp>
          <p:pic>
            <p:nvPicPr>
              <p:cNvPr id="391" name="Google Shape;391;p25"/>
              <p:cNvPicPr preferRelativeResize="0"/>
              <p:nvPr/>
            </p:nvPicPr>
            <p:blipFill rotWithShape="1">
              <a:blip r:embed="rId3">
                <a:alphaModFix/>
              </a:blip>
              <a:srcRect/>
              <a:stretch/>
            </p:blipFill>
            <p:spPr>
              <a:xfrm>
                <a:off x="422" y="2628"/>
                <a:ext cx="263" cy="206"/>
              </a:xfrm>
              <a:prstGeom prst="rect">
                <a:avLst/>
              </a:prstGeom>
              <a:noFill/>
              <a:ln>
                <a:noFill/>
              </a:ln>
            </p:spPr>
          </p:pic>
          <p:pic>
            <p:nvPicPr>
              <p:cNvPr id="392" name="Google Shape;392;p25"/>
              <p:cNvPicPr preferRelativeResize="0"/>
              <p:nvPr/>
            </p:nvPicPr>
            <p:blipFill rotWithShape="1">
              <a:blip r:embed="rId3">
                <a:alphaModFix/>
              </a:blip>
              <a:srcRect/>
              <a:stretch/>
            </p:blipFill>
            <p:spPr>
              <a:xfrm>
                <a:off x="816" y="2970"/>
                <a:ext cx="263" cy="206"/>
              </a:xfrm>
              <a:prstGeom prst="rect">
                <a:avLst/>
              </a:prstGeom>
              <a:noFill/>
              <a:ln>
                <a:noFill/>
              </a:ln>
            </p:spPr>
          </p:pic>
          <p:cxnSp>
            <p:nvCxnSpPr>
              <p:cNvPr id="393" name="Google Shape;393;p25"/>
              <p:cNvCxnSpPr/>
              <p:nvPr/>
            </p:nvCxnSpPr>
            <p:spPr>
              <a:xfrm flipH="1">
                <a:off x="947" y="2850"/>
                <a:ext cx="1" cy="178"/>
              </a:xfrm>
              <a:prstGeom prst="straightConnector1">
                <a:avLst/>
              </a:prstGeom>
              <a:noFill/>
              <a:ln w="28575" cap="flat" cmpd="sng">
                <a:solidFill>
                  <a:schemeClr val="dk1"/>
                </a:solidFill>
                <a:prstDash val="solid"/>
                <a:round/>
                <a:headEnd type="none" w="med" len="med"/>
                <a:tailEnd type="none" w="med" len="med"/>
              </a:ln>
            </p:spPr>
          </p:cxnSp>
          <p:sp>
            <p:nvSpPr>
              <p:cNvPr id="394" name="Google Shape;394;p25"/>
              <p:cNvSpPr/>
              <p:nvPr/>
            </p:nvSpPr>
            <p:spPr>
              <a:xfrm>
                <a:off x="873" y="2600"/>
                <a:ext cx="252" cy="252"/>
              </a:xfrm>
              <a:custGeom>
                <a:avLst/>
                <a:gdLst/>
                <a:ahLst/>
                <a:cxnLst/>
                <a:rect l="l" t="t" r="r" b="b"/>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C0C0C0"/>
              </a:solidFill>
              <a:ln w="2857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grpSp>
        <p:nvGrpSpPr>
          <p:cNvPr id="395" name="Google Shape;395;p25"/>
          <p:cNvGrpSpPr/>
          <p:nvPr/>
        </p:nvGrpSpPr>
        <p:grpSpPr>
          <a:xfrm>
            <a:off x="6877053" y="2234805"/>
            <a:ext cx="1800225" cy="606028"/>
            <a:chOff x="210" y="2451"/>
            <a:chExt cx="1134" cy="918"/>
          </a:xfrm>
        </p:grpSpPr>
        <p:sp>
          <p:nvSpPr>
            <p:cNvPr id="396" name="Google Shape;396;p25"/>
            <p:cNvSpPr/>
            <p:nvPr/>
          </p:nvSpPr>
          <p:spPr>
            <a:xfrm>
              <a:off x="210" y="2451"/>
              <a:ext cx="1134" cy="918"/>
            </a:xfrm>
            <a:custGeom>
              <a:avLst/>
              <a:gdLst/>
              <a:ahLst/>
              <a:cxnLst/>
              <a:rect l="l" t="t" r="r" b="b"/>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lt1"/>
            </a:solidFill>
            <a:ln w="28575" cap="flat" cmpd="sng">
              <a:solidFill>
                <a:schemeClr val="dk1"/>
              </a:solidFill>
              <a:prstDash val="solid"/>
              <a:miter lim="800000"/>
              <a:headEnd type="none" w="sm" len="sm"/>
              <a:tailEnd type="none" w="sm" len="sm"/>
            </a:ln>
            <a:effectLst>
              <a:outerShdw blurRad="63500" dist="107763" dir="2700000" algn="ctr" rotWithShape="0">
                <a:srgbClr val="000000">
                  <a:alpha val="7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397" name="Google Shape;397;p25"/>
            <p:cNvGrpSpPr/>
            <p:nvPr/>
          </p:nvGrpSpPr>
          <p:grpSpPr>
            <a:xfrm>
              <a:off x="422" y="2600"/>
              <a:ext cx="703" cy="576"/>
              <a:chOff x="422" y="2600"/>
              <a:chExt cx="703" cy="576"/>
            </a:xfrm>
          </p:grpSpPr>
          <p:pic>
            <p:nvPicPr>
              <p:cNvPr id="398" name="Google Shape;398;p25"/>
              <p:cNvPicPr preferRelativeResize="0"/>
              <p:nvPr/>
            </p:nvPicPr>
            <p:blipFill rotWithShape="1">
              <a:blip r:embed="rId3">
                <a:alphaModFix/>
              </a:blip>
              <a:srcRect/>
              <a:stretch/>
            </p:blipFill>
            <p:spPr>
              <a:xfrm>
                <a:off x="422" y="2970"/>
                <a:ext cx="263" cy="206"/>
              </a:xfrm>
              <a:prstGeom prst="rect">
                <a:avLst/>
              </a:prstGeom>
              <a:noFill/>
              <a:ln>
                <a:noFill/>
              </a:ln>
            </p:spPr>
          </p:pic>
          <p:cxnSp>
            <p:nvCxnSpPr>
              <p:cNvPr id="399" name="Google Shape;399;p25"/>
              <p:cNvCxnSpPr/>
              <p:nvPr/>
            </p:nvCxnSpPr>
            <p:spPr>
              <a:xfrm>
                <a:off x="553" y="2831"/>
                <a:ext cx="0" cy="197"/>
              </a:xfrm>
              <a:prstGeom prst="straightConnector1">
                <a:avLst/>
              </a:prstGeom>
              <a:noFill/>
              <a:ln w="28575" cap="flat" cmpd="sng">
                <a:solidFill>
                  <a:schemeClr val="dk1"/>
                </a:solidFill>
                <a:prstDash val="solid"/>
                <a:round/>
                <a:headEnd type="none" w="med" len="med"/>
                <a:tailEnd type="none" w="med" len="med"/>
              </a:ln>
            </p:spPr>
          </p:cxnSp>
          <p:cxnSp>
            <p:nvCxnSpPr>
              <p:cNvPr id="400" name="Google Shape;400;p25"/>
              <p:cNvCxnSpPr/>
              <p:nvPr/>
            </p:nvCxnSpPr>
            <p:spPr>
              <a:xfrm rot="-5400000" flipH="1">
                <a:off x="749" y="3005"/>
                <a:ext cx="2" cy="135"/>
              </a:xfrm>
              <a:prstGeom prst="straightConnector1">
                <a:avLst/>
              </a:prstGeom>
              <a:noFill/>
              <a:ln w="28575" cap="flat" cmpd="sng">
                <a:solidFill>
                  <a:schemeClr val="dk1"/>
                </a:solidFill>
                <a:prstDash val="solid"/>
                <a:round/>
                <a:headEnd type="none" w="med" len="med"/>
                <a:tailEnd type="none" w="med" len="med"/>
              </a:ln>
            </p:spPr>
          </p:cxnSp>
          <p:cxnSp>
            <p:nvCxnSpPr>
              <p:cNvPr id="401" name="Google Shape;401;p25"/>
              <p:cNvCxnSpPr/>
              <p:nvPr/>
            </p:nvCxnSpPr>
            <p:spPr>
              <a:xfrm rot="-5400000" flipH="1">
                <a:off x="564" y="2833"/>
                <a:ext cx="379" cy="168"/>
              </a:xfrm>
              <a:prstGeom prst="straightConnector1">
                <a:avLst/>
              </a:prstGeom>
              <a:noFill/>
              <a:ln w="28575" cap="flat" cmpd="sng">
                <a:solidFill>
                  <a:schemeClr val="dk1"/>
                </a:solidFill>
                <a:prstDash val="solid"/>
                <a:round/>
                <a:headEnd type="none" w="med" len="med"/>
                <a:tailEnd type="none" w="med" len="med"/>
              </a:ln>
            </p:spPr>
          </p:cxnSp>
          <p:pic>
            <p:nvPicPr>
              <p:cNvPr id="402" name="Google Shape;402;p25"/>
              <p:cNvPicPr preferRelativeResize="0"/>
              <p:nvPr/>
            </p:nvPicPr>
            <p:blipFill rotWithShape="1">
              <a:blip r:embed="rId3">
                <a:alphaModFix/>
              </a:blip>
              <a:srcRect/>
              <a:stretch/>
            </p:blipFill>
            <p:spPr>
              <a:xfrm>
                <a:off x="422" y="2628"/>
                <a:ext cx="263" cy="206"/>
              </a:xfrm>
              <a:prstGeom prst="rect">
                <a:avLst/>
              </a:prstGeom>
              <a:noFill/>
              <a:ln>
                <a:noFill/>
              </a:ln>
            </p:spPr>
          </p:pic>
          <p:pic>
            <p:nvPicPr>
              <p:cNvPr id="403" name="Google Shape;403;p25"/>
              <p:cNvPicPr preferRelativeResize="0"/>
              <p:nvPr/>
            </p:nvPicPr>
            <p:blipFill rotWithShape="1">
              <a:blip r:embed="rId3">
                <a:alphaModFix amt="35000"/>
              </a:blip>
              <a:srcRect/>
              <a:stretch/>
            </p:blipFill>
            <p:spPr>
              <a:xfrm>
                <a:off x="816" y="2970"/>
                <a:ext cx="263" cy="206"/>
              </a:xfrm>
              <a:prstGeom prst="rect">
                <a:avLst/>
              </a:prstGeom>
              <a:solidFill>
                <a:srgbClr val="FF0000">
                  <a:alpha val="34509"/>
                </a:srgbClr>
              </a:solidFill>
              <a:ln>
                <a:noFill/>
              </a:ln>
            </p:spPr>
          </p:pic>
          <p:cxnSp>
            <p:nvCxnSpPr>
              <p:cNvPr id="404" name="Google Shape;404;p25"/>
              <p:cNvCxnSpPr/>
              <p:nvPr/>
            </p:nvCxnSpPr>
            <p:spPr>
              <a:xfrm flipH="1">
                <a:off x="947" y="2850"/>
                <a:ext cx="1" cy="178"/>
              </a:xfrm>
              <a:prstGeom prst="straightConnector1">
                <a:avLst/>
              </a:prstGeom>
              <a:noFill/>
              <a:ln w="28575" cap="flat" cmpd="sng">
                <a:solidFill>
                  <a:schemeClr val="dk1"/>
                </a:solidFill>
                <a:prstDash val="solid"/>
                <a:round/>
                <a:headEnd type="none" w="med" len="med"/>
                <a:tailEnd type="none" w="med" len="med"/>
              </a:ln>
            </p:spPr>
          </p:cxnSp>
          <p:sp>
            <p:nvSpPr>
              <p:cNvPr id="405" name="Google Shape;405;p25"/>
              <p:cNvSpPr/>
              <p:nvPr/>
            </p:nvSpPr>
            <p:spPr>
              <a:xfrm>
                <a:off x="873" y="2600"/>
                <a:ext cx="252" cy="252"/>
              </a:xfrm>
              <a:custGeom>
                <a:avLst/>
                <a:gdLst/>
                <a:ahLst/>
                <a:cxnLst/>
                <a:rect l="l" t="t" r="r" b="b"/>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C0C0C0"/>
              </a:solidFill>
              <a:ln w="2857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sp>
        <p:nvSpPr>
          <p:cNvPr id="406" name="Google Shape;406;p25"/>
          <p:cNvSpPr txBox="1"/>
          <p:nvPr/>
        </p:nvSpPr>
        <p:spPr>
          <a:xfrm>
            <a:off x="685800" y="1835944"/>
            <a:ext cx="914400"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b="1">
                <a:solidFill>
                  <a:schemeClr val="dk1"/>
                </a:solidFill>
                <a:latin typeface="Calibri"/>
                <a:ea typeface="Calibri"/>
                <a:cs typeface="Calibri"/>
                <a:sym typeface="Calibri"/>
              </a:rPr>
              <a:t>Source</a:t>
            </a:r>
            <a:endParaRPr/>
          </a:p>
          <a:p>
            <a:pPr marL="0" marR="0" lvl="0" indent="0" algn="ctr" rtl="0">
              <a:spcBef>
                <a:spcPts val="0"/>
              </a:spcBef>
              <a:spcAft>
                <a:spcPts val="0"/>
              </a:spcAft>
              <a:buNone/>
            </a:pPr>
            <a:r>
              <a:rPr lang="en-US" sz="1400" b="1">
                <a:solidFill>
                  <a:schemeClr val="dk1"/>
                </a:solidFill>
                <a:latin typeface="Calibri"/>
                <a:ea typeface="Calibri"/>
                <a:cs typeface="Calibri"/>
                <a:sym typeface="Calibri"/>
              </a:rPr>
              <a:t>Campus</a:t>
            </a:r>
            <a:endParaRPr/>
          </a:p>
        </p:txBody>
      </p:sp>
      <p:sp>
        <p:nvSpPr>
          <p:cNvPr id="407" name="Google Shape;407;p25"/>
          <p:cNvSpPr txBox="1"/>
          <p:nvPr/>
        </p:nvSpPr>
        <p:spPr>
          <a:xfrm>
            <a:off x="4224517" y="1778794"/>
            <a:ext cx="915635"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b="1">
                <a:solidFill>
                  <a:schemeClr val="dk1"/>
                </a:solidFill>
                <a:latin typeface="Calibri"/>
                <a:ea typeface="Calibri"/>
                <a:cs typeface="Calibri"/>
                <a:sym typeface="Calibri"/>
              </a:rPr>
              <a:t>R&amp;E</a:t>
            </a:r>
            <a:endParaRPr/>
          </a:p>
          <a:p>
            <a:pPr marL="0" marR="0" lvl="0" indent="0" algn="ctr" rtl="0">
              <a:spcBef>
                <a:spcPts val="0"/>
              </a:spcBef>
              <a:spcAft>
                <a:spcPts val="0"/>
              </a:spcAft>
              <a:buNone/>
            </a:pPr>
            <a:r>
              <a:rPr lang="en-US" sz="1400" b="1">
                <a:solidFill>
                  <a:schemeClr val="dk1"/>
                </a:solidFill>
                <a:latin typeface="Calibri"/>
                <a:ea typeface="Calibri"/>
                <a:cs typeface="Calibri"/>
                <a:sym typeface="Calibri"/>
              </a:rPr>
              <a:t>Backbone</a:t>
            </a:r>
            <a:endParaRPr/>
          </a:p>
        </p:txBody>
      </p:sp>
      <p:sp>
        <p:nvSpPr>
          <p:cNvPr id="408" name="Google Shape;408;p25"/>
          <p:cNvSpPr txBox="1"/>
          <p:nvPr/>
        </p:nvSpPr>
        <p:spPr>
          <a:xfrm>
            <a:off x="5594021" y="3714752"/>
            <a:ext cx="830927" cy="30777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b="1">
                <a:solidFill>
                  <a:schemeClr val="dk1"/>
                </a:solidFill>
                <a:latin typeface="Calibri"/>
                <a:ea typeface="Calibri"/>
                <a:cs typeface="Calibri"/>
                <a:sym typeface="Calibri"/>
              </a:rPr>
              <a:t>Regional</a:t>
            </a:r>
            <a:endParaRPr/>
          </a:p>
        </p:txBody>
      </p:sp>
      <p:cxnSp>
        <p:nvCxnSpPr>
          <p:cNvPr id="409" name="Google Shape;409;p25"/>
          <p:cNvCxnSpPr/>
          <p:nvPr/>
        </p:nvCxnSpPr>
        <p:spPr>
          <a:xfrm>
            <a:off x="1860550" y="2731295"/>
            <a:ext cx="414338" cy="179785"/>
          </a:xfrm>
          <a:prstGeom prst="straightConnector1">
            <a:avLst/>
          </a:prstGeom>
          <a:noFill/>
          <a:ln w="57150" cap="flat" cmpd="sng">
            <a:solidFill>
              <a:schemeClr val="dk1"/>
            </a:solidFill>
            <a:prstDash val="solid"/>
            <a:round/>
            <a:headEnd type="none" w="med" len="med"/>
            <a:tailEnd type="none" w="med" len="med"/>
          </a:ln>
        </p:spPr>
      </p:cxnSp>
      <p:cxnSp>
        <p:nvCxnSpPr>
          <p:cNvPr id="410" name="Google Shape;410;p25"/>
          <p:cNvCxnSpPr/>
          <p:nvPr/>
        </p:nvCxnSpPr>
        <p:spPr>
          <a:xfrm>
            <a:off x="5130803" y="2731295"/>
            <a:ext cx="404813" cy="173831"/>
          </a:xfrm>
          <a:prstGeom prst="straightConnector1">
            <a:avLst/>
          </a:prstGeom>
          <a:noFill/>
          <a:ln w="57150" cap="flat" cmpd="sng">
            <a:solidFill>
              <a:schemeClr val="dk1"/>
            </a:solidFill>
            <a:prstDash val="solid"/>
            <a:round/>
            <a:headEnd type="none" w="med" len="med"/>
            <a:tailEnd type="none" w="med" len="med"/>
          </a:ln>
        </p:spPr>
      </p:cxnSp>
      <p:cxnSp>
        <p:nvCxnSpPr>
          <p:cNvPr id="411" name="Google Shape;411;p25"/>
          <p:cNvCxnSpPr/>
          <p:nvPr/>
        </p:nvCxnSpPr>
        <p:spPr>
          <a:xfrm flipH="1">
            <a:off x="3567113" y="2744392"/>
            <a:ext cx="334962" cy="123825"/>
          </a:xfrm>
          <a:prstGeom prst="straightConnector1">
            <a:avLst/>
          </a:prstGeom>
          <a:noFill/>
          <a:ln w="57150" cap="flat" cmpd="sng">
            <a:solidFill>
              <a:srgbClr val="000000"/>
            </a:solidFill>
            <a:prstDash val="solid"/>
            <a:round/>
            <a:headEnd type="none" w="med" len="med"/>
            <a:tailEnd type="none" w="med" len="med"/>
          </a:ln>
        </p:spPr>
      </p:cxnSp>
      <p:cxnSp>
        <p:nvCxnSpPr>
          <p:cNvPr id="412" name="Google Shape;412;p25"/>
          <p:cNvCxnSpPr/>
          <p:nvPr/>
        </p:nvCxnSpPr>
        <p:spPr>
          <a:xfrm flipH="1">
            <a:off x="6807203" y="2744391"/>
            <a:ext cx="320675" cy="122634"/>
          </a:xfrm>
          <a:prstGeom prst="straightConnector1">
            <a:avLst/>
          </a:prstGeom>
          <a:noFill/>
          <a:ln w="57150" cap="flat" cmpd="sng">
            <a:solidFill>
              <a:schemeClr val="dk1"/>
            </a:solidFill>
            <a:prstDash val="solid"/>
            <a:round/>
            <a:headEnd type="none" w="med" len="med"/>
            <a:tailEnd type="none" w="med" len="med"/>
          </a:ln>
        </p:spPr>
      </p:cxnSp>
      <p:sp>
        <p:nvSpPr>
          <p:cNvPr id="413" name="Google Shape;413;p25"/>
          <p:cNvSpPr txBox="1"/>
          <p:nvPr/>
        </p:nvSpPr>
        <p:spPr>
          <a:xfrm>
            <a:off x="8410407" y="2268142"/>
            <a:ext cx="128924" cy="233910"/>
          </a:xfrm>
          <a:prstGeom prst="rect">
            <a:avLst/>
          </a:prstGeom>
          <a:solidFill>
            <a:srgbClr val="00CC99"/>
          </a:solidFill>
          <a:ln>
            <a:noFill/>
          </a:ln>
        </p:spPr>
        <p:txBody>
          <a:bodyPr spcFirstLastPara="1" wrap="square" lIns="9125" tIns="9125" rIns="9125" bIns="9125" anchor="t" anchorCtr="0">
            <a:no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D</a:t>
            </a:r>
            <a:endParaRPr/>
          </a:p>
        </p:txBody>
      </p:sp>
      <p:sp>
        <p:nvSpPr>
          <p:cNvPr id="414" name="Google Shape;414;p25"/>
          <p:cNvSpPr txBox="1"/>
          <p:nvPr/>
        </p:nvSpPr>
        <p:spPr>
          <a:xfrm>
            <a:off x="1885480" y="2271713"/>
            <a:ext cx="100959" cy="233910"/>
          </a:xfrm>
          <a:prstGeom prst="rect">
            <a:avLst/>
          </a:prstGeom>
          <a:solidFill>
            <a:srgbClr val="00CC99"/>
          </a:solidFill>
          <a:ln>
            <a:noFill/>
          </a:ln>
        </p:spPr>
        <p:txBody>
          <a:bodyPr spcFirstLastPara="1" wrap="square" lIns="9125" tIns="9125" rIns="9125" bIns="9125" anchor="t" anchorCtr="0">
            <a:no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S</a:t>
            </a:r>
            <a:endParaRPr/>
          </a:p>
        </p:txBody>
      </p:sp>
      <p:sp>
        <p:nvSpPr>
          <p:cNvPr id="415" name="Google Shape;415;p25"/>
          <p:cNvSpPr txBox="1"/>
          <p:nvPr/>
        </p:nvSpPr>
        <p:spPr>
          <a:xfrm>
            <a:off x="7684221" y="1765698"/>
            <a:ext cx="1047896"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b="1">
                <a:solidFill>
                  <a:schemeClr val="dk1"/>
                </a:solidFill>
                <a:latin typeface="Calibri"/>
                <a:ea typeface="Calibri"/>
                <a:cs typeface="Calibri"/>
                <a:sym typeface="Calibri"/>
              </a:rPr>
              <a:t>Destination</a:t>
            </a:r>
            <a:endParaRPr/>
          </a:p>
          <a:p>
            <a:pPr marL="0" marR="0" lvl="0" indent="0" algn="ctr" rtl="0">
              <a:spcBef>
                <a:spcPts val="0"/>
              </a:spcBef>
              <a:spcAft>
                <a:spcPts val="0"/>
              </a:spcAft>
              <a:buNone/>
            </a:pPr>
            <a:r>
              <a:rPr lang="en-US" sz="1400" b="1">
                <a:solidFill>
                  <a:schemeClr val="dk1"/>
                </a:solidFill>
                <a:latin typeface="Calibri"/>
                <a:ea typeface="Calibri"/>
                <a:cs typeface="Calibri"/>
                <a:sym typeface="Calibri"/>
              </a:rPr>
              <a:t>Campus</a:t>
            </a:r>
            <a:endParaRPr/>
          </a:p>
        </p:txBody>
      </p:sp>
      <p:sp>
        <p:nvSpPr>
          <p:cNvPr id="416" name="Google Shape;416;p25"/>
          <p:cNvSpPr txBox="1"/>
          <p:nvPr/>
        </p:nvSpPr>
        <p:spPr>
          <a:xfrm>
            <a:off x="2372190" y="3657602"/>
            <a:ext cx="830927" cy="30777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b="1">
                <a:solidFill>
                  <a:schemeClr val="dk1"/>
                </a:solidFill>
                <a:latin typeface="Calibri"/>
                <a:ea typeface="Calibri"/>
                <a:cs typeface="Calibri"/>
                <a:sym typeface="Calibri"/>
              </a:rPr>
              <a:t>Regional</a:t>
            </a:r>
            <a:endParaRPr/>
          </a:p>
        </p:txBody>
      </p:sp>
      <p:sp>
        <p:nvSpPr>
          <p:cNvPr id="417" name="Google Shape;417;p25"/>
          <p:cNvSpPr txBox="1"/>
          <p:nvPr/>
        </p:nvSpPr>
        <p:spPr>
          <a:xfrm>
            <a:off x="5441950" y="1200150"/>
            <a:ext cx="28956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a:solidFill>
                  <a:srgbClr val="000000"/>
                </a:solidFill>
                <a:latin typeface="Calibri"/>
                <a:ea typeface="Calibri"/>
                <a:cs typeface="Calibri"/>
                <a:sym typeface="Calibri"/>
              </a:rPr>
              <a:t>Performance is good when RTT is &lt; ~10 ms</a:t>
            </a:r>
            <a:endParaRPr sz="1400" b="1">
              <a:solidFill>
                <a:srgbClr val="000000"/>
              </a:solidFill>
              <a:latin typeface="Calibri"/>
              <a:ea typeface="Calibri"/>
              <a:cs typeface="Calibri"/>
              <a:sym typeface="Calibri"/>
            </a:endParaRPr>
          </a:p>
        </p:txBody>
      </p:sp>
      <p:grpSp>
        <p:nvGrpSpPr>
          <p:cNvPr id="418" name="Google Shape;418;p25"/>
          <p:cNvGrpSpPr/>
          <p:nvPr/>
        </p:nvGrpSpPr>
        <p:grpSpPr>
          <a:xfrm>
            <a:off x="3654428" y="2234805"/>
            <a:ext cx="1800225" cy="606028"/>
            <a:chOff x="1134" y="2661"/>
            <a:chExt cx="1134" cy="918"/>
          </a:xfrm>
        </p:grpSpPr>
        <p:sp>
          <p:nvSpPr>
            <p:cNvPr id="419" name="Google Shape;419;p25"/>
            <p:cNvSpPr/>
            <p:nvPr/>
          </p:nvSpPr>
          <p:spPr>
            <a:xfrm>
              <a:off x="1134" y="2661"/>
              <a:ext cx="1134" cy="918"/>
            </a:xfrm>
            <a:custGeom>
              <a:avLst/>
              <a:gdLst/>
              <a:ahLst/>
              <a:cxnLst/>
              <a:rect l="l" t="t" r="r" b="b"/>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lt1"/>
            </a:solidFill>
            <a:ln w="28575" cap="flat" cmpd="sng">
              <a:solidFill>
                <a:schemeClr val="dk1"/>
              </a:solidFill>
              <a:prstDash val="solid"/>
              <a:miter lim="800000"/>
              <a:headEnd type="none" w="sm" len="sm"/>
              <a:tailEnd type="none" w="sm" len="sm"/>
            </a:ln>
            <a:effectLst>
              <a:outerShdw blurRad="63500" dist="107763" dir="2700000" algn="ctr" rotWithShape="0">
                <a:srgbClr val="000000">
                  <a:alpha val="7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nvGrpSpPr>
            <p:cNvPr id="420" name="Google Shape;420;p25"/>
            <p:cNvGrpSpPr/>
            <p:nvPr/>
          </p:nvGrpSpPr>
          <p:grpSpPr>
            <a:xfrm>
              <a:off x="1346" y="2838"/>
              <a:ext cx="657" cy="548"/>
              <a:chOff x="200" y="2514"/>
              <a:chExt cx="657" cy="548"/>
            </a:xfrm>
          </p:grpSpPr>
          <p:cxnSp>
            <p:nvCxnSpPr>
              <p:cNvPr id="421" name="Google Shape;421;p25"/>
              <p:cNvCxnSpPr/>
              <p:nvPr/>
            </p:nvCxnSpPr>
            <p:spPr>
              <a:xfrm rot="-5400000" flipH="1">
                <a:off x="527" y="2549"/>
                <a:ext cx="2" cy="135"/>
              </a:xfrm>
              <a:prstGeom prst="straightConnector1">
                <a:avLst/>
              </a:prstGeom>
              <a:noFill/>
              <a:ln w="28575" cap="flat" cmpd="sng">
                <a:solidFill>
                  <a:schemeClr val="dk1"/>
                </a:solidFill>
                <a:prstDash val="solid"/>
                <a:round/>
                <a:headEnd type="none" w="med" len="med"/>
                <a:tailEnd type="none" w="med" len="med"/>
              </a:ln>
            </p:spPr>
          </p:cxnSp>
          <p:pic>
            <p:nvPicPr>
              <p:cNvPr id="422" name="Google Shape;422;p25"/>
              <p:cNvPicPr preferRelativeResize="0"/>
              <p:nvPr/>
            </p:nvPicPr>
            <p:blipFill rotWithShape="1">
              <a:blip r:embed="rId3">
                <a:alphaModFix/>
              </a:blip>
              <a:srcRect/>
              <a:stretch/>
            </p:blipFill>
            <p:spPr>
              <a:xfrm>
                <a:off x="200" y="2856"/>
                <a:ext cx="263" cy="206"/>
              </a:xfrm>
              <a:prstGeom prst="rect">
                <a:avLst/>
              </a:prstGeom>
              <a:noFill/>
              <a:ln>
                <a:noFill/>
              </a:ln>
            </p:spPr>
          </p:pic>
          <p:cxnSp>
            <p:nvCxnSpPr>
              <p:cNvPr id="423" name="Google Shape;423;p25"/>
              <p:cNvCxnSpPr/>
              <p:nvPr/>
            </p:nvCxnSpPr>
            <p:spPr>
              <a:xfrm>
                <a:off x="331" y="2717"/>
                <a:ext cx="0" cy="197"/>
              </a:xfrm>
              <a:prstGeom prst="straightConnector1">
                <a:avLst/>
              </a:prstGeom>
              <a:noFill/>
              <a:ln w="28575" cap="flat" cmpd="sng">
                <a:solidFill>
                  <a:schemeClr val="dk1"/>
                </a:solidFill>
                <a:prstDash val="solid"/>
                <a:round/>
                <a:headEnd type="none" w="med" len="med"/>
                <a:tailEnd type="none" w="med" len="med"/>
              </a:ln>
            </p:spPr>
          </p:cxnSp>
          <p:pic>
            <p:nvPicPr>
              <p:cNvPr id="424" name="Google Shape;424;p25"/>
              <p:cNvPicPr preferRelativeResize="0"/>
              <p:nvPr/>
            </p:nvPicPr>
            <p:blipFill rotWithShape="1">
              <a:blip r:embed="rId3">
                <a:alphaModFix/>
              </a:blip>
              <a:srcRect/>
              <a:stretch/>
            </p:blipFill>
            <p:spPr>
              <a:xfrm>
                <a:off x="200" y="2514"/>
                <a:ext cx="263" cy="206"/>
              </a:xfrm>
              <a:prstGeom prst="rect">
                <a:avLst/>
              </a:prstGeom>
              <a:noFill/>
              <a:ln>
                <a:noFill/>
              </a:ln>
            </p:spPr>
          </p:pic>
          <p:pic>
            <p:nvPicPr>
              <p:cNvPr id="425" name="Google Shape;425;p25"/>
              <p:cNvPicPr preferRelativeResize="0"/>
              <p:nvPr/>
            </p:nvPicPr>
            <p:blipFill rotWithShape="1">
              <a:blip r:embed="rId3">
                <a:alphaModFix/>
              </a:blip>
              <a:srcRect/>
              <a:stretch/>
            </p:blipFill>
            <p:spPr>
              <a:xfrm>
                <a:off x="594" y="2514"/>
                <a:ext cx="263" cy="206"/>
              </a:xfrm>
              <a:prstGeom prst="rect">
                <a:avLst/>
              </a:prstGeom>
              <a:noFill/>
              <a:ln>
                <a:noFill/>
              </a:ln>
            </p:spPr>
          </p:pic>
          <p:pic>
            <p:nvPicPr>
              <p:cNvPr id="426" name="Google Shape;426;p25"/>
              <p:cNvPicPr preferRelativeResize="0"/>
              <p:nvPr/>
            </p:nvPicPr>
            <p:blipFill rotWithShape="1">
              <a:blip r:embed="rId4">
                <a:alphaModFix/>
              </a:blip>
              <a:srcRect/>
              <a:stretch/>
            </p:blipFill>
            <p:spPr>
              <a:xfrm>
                <a:off x="594" y="2856"/>
                <a:ext cx="263" cy="206"/>
              </a:xfrm>
              <a:prstGeom prst="rect">
                <a:avLst/>
              </a:prstGeom>
              <a:noFill/>
              <a:ln>
                <a:noFill/>
              </a:ln>
            </p:spPr>
          </p:pic>
          <p:cxnSp>
            <p:nvCxnSpPr>
              <p:cNvPr id="427" name="Google Shape;427;p25"/>
              <p:cNvCxnSpPr/>
              <p:nvPr/>
            </p:nvCxnSpPr>
            <p:spPr>
              <a:xfrm>
                <a:off x="725" y="2717"/>
                <a:ext cx="0" cy="197"/>
              </a:xfrm>
              <a:prstGeom prst="straightConnector1">
                <a:avLst/>
              </a:prstGeom>
              <a:noFill/>
              <a:ln w="28575" cap="flat" cmpd="sng">
                <a:solidFill>
                  <a:schemeClr val="dk1"/>
                </a:solidFill>
                <a:prstDash val="solid"/>
                <a:round/>
                <a:headEnd type="none" w="med" len="med"/>
                <a:tailEnd type="none" w="med" len="med"/>
              </a:ln>
            </p:spPr>
          </p:cxnSp>
          <p:cxnSp>
            <p:nvCxnSpPr>
              <p:cNvPr id="428" name="Google Shape;428;p25"/>
              <p:cNvCxnSpPr/>
              <p:nvPr/>
            </p:nvCxnSpPr>
            <p:spPr>
              <a:xfrm rot="-5400000" flipH="1">
                <a:off x="527" y="2891"/>
                <a:ext cx="2" cy="135"/>
              </a:xfrm>
              <a:prstGeom prst="straightConnector1">
                <a:avLst/>
              </a:prstGeom>
              <a:noFill/>
              <a:ln w="28575" cap="flat" cmpd="sng">
                <a:solidFill>
                  <a:schemeClr val="dk1"/>
                </a:solidFill>
                <a:prstDash val="solid"/>
                <a:round/>
                <a:headEnd type="none" w="med" len="med"/>
                <a:tailEnd type="none" w="med" len="med"/>
              </a:ln>
            </p:spPr>
          </p:cxnSp>
        </p:grpSp>
      </p:grpSp>
      <p:sp>
        <p:nvSpPr>
          <p:cNvPr id="429" name="Google Shape;429;p25"/>
          <p:cNvSpPr txBox="1"/>
          <p:nvPr/>
        </p:nvSpPr>
        <p:spPr>
          <a:xfrm>
            <a:off x="2209800" y="1200150"/>
            <a:ext cx="28956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a:solidFill>
                  <a:srgbClr val="000000"/>
                </a:solidFill>
                <a:latin typeface="Calibri"/>
                <a:ea typeface="Calibri"/>
                <a:cs typeface="Calibri"/>
                <a:sym typeface="Calibri"/>
              </a:rPr>
              <a:t>Performance is poor when RTT exceeds ~10 ms</a:t>
            </a:r>
            <a:endParaRPr sz="1400" b="1">
              <a:solidFill>
                <a:srgbClr val="000000"/>
              </a:solidFill>
              <a:latin typeface="Calibri"/>
              <a:ea typeface="Calibri"/>
              <a:cs typeface="Calibri"/>
              <a:sym typeface="Calibri"/>
            </a:endParaRPr>
          </a:p>
        </p:txBody>
      </p:sp>
      <p:sp>
        <p:nvSpPr>
          <p:cNvPr id="430" name="Google Shape;430;p25"/>
          <p:cNvSpPr txBox="1"/>
          <p:nvPr/>
        </p:nvSpPr>
        <p:spPr>
          <a:xfrm>
            <a:off x="7315200" y="3458766"/>
            <a:ext cx="16764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rgbClr val="FF0000"/>
                </a:solidFill>
                <a:latin typeface="Calibri"/>
                <a:ea typeface="Calibri"/>
                <a:cs typeface="Calibri"/>
                <a:sym typeface="Calibri"/>
              </a:rPr>
              <a:t>Switch with small buffers</a:t>
            </a:r>
            <a:endParaRPr/>
          </a:p>
        </p:txBody>
      </p:sp>
      <p:cxnSp>
        <p:nvCxnSpPr>
          <p:cNvPr id="431" name="Google Shape;431;p25"/>
          <p:cNvCxnSpPr/>
          <p:nvPr/>
        </p:nvCxnSpPr>
        <p:spPr>
          <a:xfrm rot="5400000" flipH="1">
            <a:off x="7886700" y="3067050"/>
            <a:ext cx="685800" cy="152400"/>
          </a:xfrm>
          <a:prstGeom prst="straightConnector1">
            <a:avLst/>
          </a:prstGeom>
          <a:noFill/>
          <a:ln w="98425" cap="flat" cmpd="sng">
            <a:solidFill>
              <a:srgbClr val="FF0000"/>
            </a:solidFill>
            <a:prstDash val="solid"/>
            <a:round/>
            <a:headEnd type="none" w="sm" len="sm"/>
            <a:tailEnd type="stealth" w="med" len="med"/>
          </a:ln>
        </p:spPr>
      </p:cxnSp>
      <p:pic>
        <p:nvPicPr>
          <p:cNvPr id="432" name="Google Shape;432;p25"/>
          <p:cNvPicPr preferRelativeResize="0"/>
          <p:nvPr/>
        </p:nvPicPr>
        <p:blipFill rotWithShape="1">
          <a:blip r:embed="rId5">
            <a:alphaModFix/>
          </a:blip>
          <a:srcRect/>
          <a:stretch/>
        </p:blipFill>
        <p:spPr>
          <a:xfrm>
            <a:off x="4619628" y="2575323"/>
            <a:ext cx="417513" cy="136922"/>
          </a:xfrm>
          <a:prstGeom prst="rect">
            <a:avLst/>
          </a:prstGeom>
          <a:noFill/>
          <a:ln>
            <a:noFill/>
          </a:ln>
        </p:spPr>
      </p:pic>
      <p:sp>
        <p:nvSpPr>
          <p:cNvPr id="433" name="Google Shape;433;p25"/>
          <p:cNvSpPr txBox="1">
            <a:spLocks noGrp="1"/>
          </p:cNvSpPr>
          <p:nvPr>
            <p:ph type="title"/>
          </p:nvPr>
        </p:nvSpPr>
        <p:spPr>
          <a:xfrm>
            <a:off x="0" y="205979"/>
            <a:ext cx="9144000" cy="85725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a:t>Local Testing Will Not Find Everything</a:t>
            </a:r>
            <a:endParaRPr/>
          </a:p>
        </p:txBody>
      </p:sp>
      <p:sp>
        <p:nvSpPr>
          <p:cNvPr id="434" name="Google Shape;434;p25"/>
          <p:cNvSpPr txBox="1">
            <a:spLocks noGrp="1"/>
          </p:cNvSpPr>
          <p:nvPr>
            <p:ph type="dt" idx="10"/>
          </p:nvPr>
        </p:nvSpPr>
        <p:spPr>
          <a:xfrm>
            <a:off x="628650" y="4944748"/>
            <a:ext cx="2057400" cy="1916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April 08, 2021</a:t>
            </a:r>
            <a:endParaRPr/>
          </a:p>
        </p:txBody>
      </p:sp>
      <p:sp>
        <p:nvSpPr>
          <p:cNvPr id="435" name="Google Shape;435;p25"/>
          <p:cNvSpPr txBox="1">
            <a:spLocks noGrp="1"/>
          </p:cNvSpPr>
          <p:nvPr>
            <p:ph type="ftr" idx="11"/>
          </p:nvPr>
        </p:nvSpPr>
        <p:spPr>
          <a:xfrm>
            <a:off x="3028950" y="4944748"/>
            <a:ext cx="3086100" cy="19161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 2021, http://www.perfsonar.net</a:t>
            </a:r>
            <a:endParaRPr/>
          </a:p>
        </p:txBody>
      </p:sp>
      <p:sp>
        <p:nvSpPr>
          <p:cNvPr id="436" name="Google Shape;436;p25"/>
          <p:cNvSpPr txBox="1">
            <a:spLocks noGrp="1"/>
          </p:cNvSpPr>
          <p:nvPr>
            <p:ph type="sldNum" idx="12"/>
          </p:nvPr>
        </p:nvSpPr>
        <p:spPr>
          <a:xfrm>
            <a:off x="6457950" y="4944748"/>
            <a:ext cx="2057400" cy="19161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26"/>
          <p:cNvSpPr txBox="1">
            <a:spLocks noGrp="1"/>
          </p:cNvSpPr>
          <p:nvPr>
            <p:ph type="title"/>
          </p:nvPr>
        </p:nvSpPr>
        <p:spPr>
          <a:xfrm>
            <a:off x="457200" y="360000"/>
            <a:ext cx="8229600" cy="540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240"/>
              <a:buFont typeface="Calibri"/>
              <a:buNone/>
            </a:pPr>
            <a:r>
              <a:rPr lang="en-US" sz="3240"/>
              <a:t>Soft Failures Cause Packet Loss and </a:t>
            </a:r>
            <a:br>
              <a:rPr lang="en-US" sz="3240"/>
            </a:br>
            <a:r>
              <a:rPr lang="en-US" sz="3240"/>
              <a:t>Degraded TCP Performance</a:t>
            </a:r>
            <a:endParaRPr sz="3240">
              <a:latin typeface="Arial Narrow"/>
              <a:ea typeface="Arial Narrow"/>
              <a:cs typeface="Arial Narrow"/>
              <a:sym typeface="Arial Narrow"/>
            </a:endParaRPr>
          </a:p>
        </p:txBody>
      </p:sp>
      <p:sp>
        <p:nvSpPr>
          <p:cNvPr id="443" name="Google Shape;443;p26"/>
          <p:cNvSpPr txBox="1">
            <a:spLocks noGrp="1"/>
          </p:cNvSpPr>
          <p:nvPr>
            <p:ph type="body" idx="1"/>
          </p:nvPr>
        </p:nvSpPr>
        <p:spPr>
          <a:xfrm>
            <a:off x="457201" y="900000"/>
            <a:ext cx="8429624" cy="3732723"/>
          </a:xfrm>
          <a:prstGeom prst="rect">
            <a:avLst/>
          </a:prstGeom>
          <a:noFill/>
          <a:ln>
            <a:noFill/>
          </a:ln>
        </p:spPr>
        <p:txBody>
          <a:bodyPr spcFirstLastPara="1" wrap="square" lIns="91425" tIns="45700" rIns="91425" bIns="45700" anchor="t" anchorCtr="0">
            <a:noAutofit/>
          </a:bodyPr>
          <a:lstStyle/>
          <a:p>
            <a:pPr marL="171450" lvl="0" indent="-38100" algn="l" rtl="0">
              <a:lnSpc>
                <a:spcPct val="90000"/>
              </a:lnSpc>
              <a:spcBef>
                <a:spcPts val="0"/>
              </a:spcBef>
              <a:spcAft>
                <a:spcPts val="0"/>
              </a:spcAft>
              <a:buClr>
                <a:schemeClr val="dk1"/>
              </a:buClr>
              <a:buSzPts val="2100"/>
              <a:buNone/>
            </a:pPr>
            <a:endParaRPr/>
          </a:p>
        </p:txBody>
      </p:sp>
      <p:sp>
        <p:nvSpPr>
          <p:cNvPr id="444" name="Google Shape;444;p26"/>
          <p:cNvSpPr txBox="1">
            <a:spLocks noGrp="1"/>
          </p:cNvSpPr>
          <p:nvPr>
            <p:ph type="dt" idx="10"/>
          </p:nvPr>
        </p:nvSpPr>
        <p:spPr>
          <a:xfrm>
            <a:off x="628650" y="4944748"/>
            <a:ext cx="2057400" cy="1916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April 08, 2021</a:t>
            </a:r>
            <a:endParaRPr/>
          </a:p>
        </p:txBody>
      </p:sp>
      <p:sp>
        <p:nvSpPr>
          <p:cNvPr id="445" name="Google Shape;445;p26"/>
          <p:cNvSpPr txBox="1">
            <a:spLocks noGrp="1"/>
          </p:cNvSpPr>
          <p:nvPr>
            <p:ph type="ftr" idx="11"/>
          </p:nvPr>
        </p:nvSpPr>
        <p:spPr>
          <a:xfrm>
            <a:off x="3028950" y="4944748"/>
            <a:ext cx="3086100" cy="19161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 2021, http://www.perfsonar.net</a:t>
            </a:r>
            <a:endParaRPr/>
          </a:p>
        </p:txBody>
      </p:sp>
      <p:sp>
        <p:nvSpPr>
          <p:cNvPr id="446" name="Google Shape;446;p26"/>
          <p:cNvSpPr txBox="1">
            <a:spLocks noGrp="1"/>
          </p:cNvSpPr>
          <p:nvPr>
            <p:ph type="sldNum" idx="12"/>
          </p:nvPr>
        </p:nvSpPr>
        <p:spPr>
          <a:xfrm>
            <a:off x="6457950" y="4944748"/>
            <a:ext cx="2057400" cy="19161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pic>
        <p:nvPicPr>
          <p:cNvPr id="447" name="Google Shape;447;p26"/>
          <p:cNvPicPr preferRelativeResize="0"/>
          <p:nvPr/>
        </p:nvPicPr>
        <p:blipFill rotWithShape="1">
          <a:blip r:embed="rId3">
            <a:alphaModFix/>
          </a:blip>
          <a:srcRect l="2962" t="4778" r="999" b="272"/>
          <a:stretch/>
        </p:blipFill>
        <p:spPr>
          <a:xfrm>
            <a:off x="284163" y="980800"/>
            <a:ext cx="8523287" cy="3603069"/>
          </a:xfrm>
          <a:prstGeom prst="rect">
            <a:avLst/>
          </a:prstGeom>
          <a:noFill/>
          <a:ln>
            <a:noFill/>
          </a:ln>
        </p:spPr>
      </p:pic>
      <p:sp>
        <p:nvSpPr>
          <p:cNvPr id="448" name="Google Shape;448;p26"/>
          <p:cNvSpPr/>
          <p:nvPr/>
        </p:nvSpPr>
        <p:spPr>
          <a:xfrm>
            <a:off x="2171700" y="2447889"/>
            <a:ext cx="838200" cy="350044"/>
          </a:xfrm>
          <a:prstGeom prst="wedgeRoundRectCallout">
            <a:avLst>
              <a:gd name="adj1" fmla="val -143822"/>
              <a:gd name="adj2" fmla="val -40114"/>
              <a:gd name="adj3" fmla="val 16667"/>
            </a:avLst>
          </a:prstGeom>
          <a:noFill/>
          <a:ln w="12700"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200">
                <a:solidFill>
                  <a:srgbClr val="000000"/>
                </a:solidFill>
                <a:latin typeface="Calibri"/>
                <a:ea typeface="Calibri"/>
                <a:cs typeface="Calibri"/>
                <a:sym typeface="Calibri"/>
              </a:rPr>
              <a:t>Metro Area</a:t>
            </a:r>
            <a:endParaRPr/>
          </a:p>
        </p:txBody>
      </p:sp>
      <p:sp>
        <p:nvSpPr>
          <p:cNvPr id="449" name="Google Shape;449;p26"/>
          <p:cNvSpPr/>
          <p:nvPr/>
        </p:nvSpPr>
        <p:spPr>
          <a:xfrm>
            <a:off x="2430463" y="1735895"/>
            <a:ext cx="836612" cy="475059"/>
          </a:xfrm>
          <a:prstGeom prst="wedgeRoundRectCallout">
            <a:avLst>
              <a:gd name="adj1" fmla="val -227975"/>
              <a:gd name="adj2" fmla="val -85359"/>
              <a:gd name="adj3" fmla="val 16667"/>
            </a:avLst>
          </a:prstGeom>
          <a:noFill/>
          <a:ln w="12700"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200">
                <a:solidFill>
                  <a:srgbClr val="000000"/>
                </a:solidFill>
                <a:latin typeface="Calibri"/>
                <a:ea typeface="Calibri"/>
                <a:cs typeface="Calibri"/>
                <a:sym typeface="Calibri"/>
              </a:rPr>
              <a:t>Local</a:t>
            </a:r>
            <a:endParaRPr/>
          </a:p>
          <a:p>
            <a:pPr marL="0" marR="0" lvl="0" indent="0" algn="ctr" rtl="0">
              <a:spcBef>
                <a:spcPts val="0"/>
              </a:spcBef>
              <a:spcAft>
                <a:spcPts val="0"/>
              </a:spcAft>
              <a:buNone/>
            </a:pPr>
            <a:r>
              <a:rPr lang="en-US" sz="1200">
                <a:solidFill>
                  <a:srgbClr val="000000"/>
                </a:solidFill>
                <a:latin typeface="Calibri"/>
                <a:ea typeface="Calibri"/>
                <a:cs typeface="Calibri"/>
                <a:sym typeface="Calibri"/>
              </a:rPr>
              <a:t>(LAN)</a:t>
            </a:r>
            <a:endParaRPr/>
          </a:p>
        </p:txBody>
      </p:sp>
      <p:sp>
        <p:nvSpPr>
          <p:cNvPr id="450" name="Google Shape;450;p26"/>
          <p:cNvSpPr/>
          <p:nvPr/>
        </p:nvSpPr>
        <p:spPr>
          <a:xfrm>
            <a:off x="3392488" y="2456223"/>
            <a:ext cx="836612" cy="348854"/>
          </a:xfrm>
          <a:prstGeom prst="wedgeRoundRectCallout">
            <a:avLst>
              <a:gd name="adj1" fmla="val -204254"/>
              <a:gd name="adj2" fmla="val 221554"/>
              <a:gd name="adj3" fmla="val 16667"/>
            </a:avLst>
          </a:prstGeom>
          <a:noFill/>
          <a:ln w="12700"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200">
                <a:solidFill>
                  <a:srgbClr val="000000"/>
                </a:solidFill>
                <a:latin typeface="Calibri"/>
                <a:ea typeface="Calibri"/>
                <a:cs typeface="Calibri"/>
                <a:sym typeface="Calibri"/>
              </a:rPr>
              <a:t>Regional</a:t>
            </a:r>
            <a:endParaRPr/>
          </a:p>
        </p:txBody>
      </p:sp>
      <p:sp>
        <p:nvSpPr>
          <p:cNvPr id="451" name="Google Shape;451;p26"/>
          <p:cNvSpPr/>
          <p:nvPr/>
        </p:nvSpPr>
        <p:spPr>
          <a:xfrm>
            <a:off x="5043489" y="2699110"/>
            <a:ext cx="928687" cy="348854"/>
          </a:xfrm>
          <a:prstGeom prst="wedgeRoundRectCallout">
            <a:avLst>
              <a:gd name="adj1" fmla="val 162253"/>
              <a:gd name="adj2" fmla="val 205386"/>
              <a:gd name="adj3" fmla="val 16667"/>
            </a:avLst>
          </a:prstGeom>
          <a:noFill/>
          <a:ln w="12700"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200">
                <a:solidFill>
                  <a:srgbClr val="000000"/>
                </a:solidFill>
                <a:latin typeface="Calibri"/>
                <a:ea typeface="Calibri"/>
                <a:cs typeface="Calibri"/>
                <a:sym typeface="Calibri"/>
              </a:rPr>
              <a:t>Continental</a:t>
            </a:r>
            <a:endParaRPr/>
          </a:p>
        </p:txBody>
      </p:sp>
      <p:sp>
        <p:nvSpPr>
          <p:cNvPr id="452" name="Google Shape;452;p26"/>
          <p:cNvSpPr/>
          <p:nvPr/>
        </p:nvSpPr>
        <p:spPr>
          <a:xfrm>
            <a:off x="6818313" y="2194285"/>
            <a:ext cx="1281112" cy="348854"/>
          </a:xfrm>
          <a:prstGeom prst="wedgeRoundRectCallout">
            <a:avLst>
              <a:gd name="adj1" fmla="val 105870"/>
              <a:gd name="adj2" fmla="val 348839"/>
              <a:gd name="adj3" fmla="val 16667"/>
            </a:avLst>
          </a:prstGeom>
          <a:noFill/>
          <a:ln w="12700"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200">
                <a:solidFill>
                  <a:srgbClr val="000000"/>
                </a:solidFill>
                <a:latin typeface="Calibri"/>
                <a:ea typeface="Calibri"/>
                <a:cs typeface="Calibri"/>
                <a:sym typeface="Calibri"/>
              </a:rPr>
              <a:t>International</a:t>
            </a:r>
            <a:endParaRPr/>
          </a:p>
        </p:txBody>
      </p:sp>
      <p:sp>
        <p:nvSpPr>
          <p:cNvPr id="453" name="Google Shape;453;p26"/>
          <p:cNvSpPr/>
          <p:nvPr/>
        </p:nvSpPr>
        <p:spPr>
          <a:xfrm>
            <a:off x="457200" y="4260020"/>
            <a:ext cx="8350250" cy="3238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454" name="Google Shape;454;p26"/>
          <p:cNvCxnSpPr/>
          <p:nvPr/>
        </p:nvCxnSpPr>
        <p:spPr>
          <a:xfrm>
            <a:off x="7526338" y="4498145"/>
            <a:ext cx="1281112" cy="0"/>
          </a:xfrm>
          <a:prstGeom prst="straightConnector1">
            <a:avLst/>
          </a:prstGeom>
          <a:noFill/>
          <a:ln w="76200" cap="flat" cmpd="sng">
            <a:solidFill>
              <a:srgbClr val="660066"/>
            </a:solidFill>
            <a:prstDash val="solid"/>
            <a:miter lim="800000"/>
            <a:headEnd type="none" w="sm" len="sm"/>
            <a:tailEnd type="none" w="sm" len="sm"/>
          </a:ln>
        </p:spPr>
      </p:cxnSp>
      <p:cxnSp>
        <p:nvCxnSpPr>
          <p:cNvPr id="455" name="Google Shape;455;p26"/>
          <p:cNvCxnSpPr/>
          <p:nvPr/>
        </p:nvCxnSpPr>
        <p:spPr>
          <a:xfrm>
            <a:off x="5183188" y="4502908"/>
            <a:ext cx="1281112" cy="0"/>
          </a:xfrm>
          <a:prstGeom prst="straightConnector1">
            <a:avLst/>
          </a:prstGeom>
          <a:noFill/>
          <a:ln w="76200" cap="flat" cmpd="sng">
            <a:solidFill>
              <a:srgbClr val="9FC244"/>
            </a:solidFill>
            <a:prstDash val="dot"/>
            <a:miter lim="800000"/>
            <a:headEnd type="none" w="sm" len="sm"/>
            <a:tailEnd type="none" w="sm" len="sm"/>
          </a:ln>
        </p:spPr>
      </p:cxnSp>
      <p:cxnSp>
        <p:nvCxnSpPr>
          <p:cNvPr id="456" name="Google Shape;456;p26"/>
          <p:cNvCxnSpPr/>
          <p:nvPr/>
        </p:nvCxnSpPr>
        <p:spPr>
          <a:xfrm>
            <a:off x="2757488" y="4498145"/>
            <a:ext cx="1281112" cy="0"/>
          </a:xfrm>
          <a:prstGeom prst="straightConnector1">
            <a:avLst/>
          </a:prstGeom>
          <a:noFill/>
          <a:ln w="76200" cap="flat" cmpd="sng">
            <a:solidFill>
              <a:srgbClr val="FF0000"/>
            </a:solidFill>
            <a:prstDash val="solid"/>
            <a:miter lim="800000"/>
            <a:headEnd type="none" w="sm" len="sm"/>
            <a:tailEnd type="none" w="sm" len="sm"/>
          </a:ln>
        </p:spPr>
      </p:cxnSp>
      <p:cxnSp>
        <p:nvCxnSpPr>
          <p:cNvPr id="457" name="Google Shape;457;p26"/>
          <p:cNvCxnSpPr/>
          <p:nvPr/>
        </p:nvCxnSpPr>
        <p:spPr>
          <a:xfrm>
            <a:off x="457201" y="4496954"/>
            <a:ext cx="1281113" cy="0"/>
          </a:xfrm>
          <a:prstGeom prst="straightConnector1">
            <a:avLst/>
          </a:prstGeom>
          <a:noFill/>
          <a:ln w="76200" cap="flat" cmpd="sng">
            <a:solidFill>
              <a:srgbClr val="2F5496"/>
            </a:solidFill>
            <a:prstDash val="solid"/>
            <a:miter lim="800000"/>
            <a:headEnd type="none" w="sm" len="sm"/>
            <a:tailEnd type="none" w="sm" len="sm"/>
          </a:ln>
        </p:spPr>
      </p:cxnSp>
      <p:sp>
        <p:nvSpPr>
          <p:cNvPr id="458" name="Google Shape;458;p26"/>
          <p:cNvSpPr txBox="1"/>
          <p:nvPr/>
        </p:nvSpPr>
        <p:spPr>
          <a:xfrm>
            <a:off x="361950" y="4267164"/>
            <a:ext cx="17780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chemeClr val="dk1"/>
                </a:solidFill>
                <a:latin typeface="Arial Narrow"/>
                <a:ea typeface="Arial Narrow"/>
                <a:cs typeface="Arial Narrow"/>
                <a:sym typeface="Arial Narrow"/>
              </a:rPr>
              <a:t>Measured (TCP Reno)</a:t>
            </a:r>
            <a:endParaRPr/>
          </a:p>
        </p:txBody>
      </p:sp>
      <p:sp>
        <p:nvSpPr>
          <p:cNvPr id="459" name="Google Shape;459;p26"/>
          <p:cNvSpPr txBox="1"/>
          <p:nvPr/>
        </p:nvSpPr>
        <p:spPr>
          <a:xfrm>
            <a:off x="2660650" y="4265973"/>
            <a:ext cx="1563688"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chemeClr val="dk1"/>
                </a:solidFill>
                <a:latin typeface="Arial Narrow"/>
                <a:ea typeface="Arial Narrow"/>
                <a:cs typeface="Arial Narrow"/>
                <a:sym typeface="Arial Narrow"/>
              </a:rPr>
              <a:t>Measured (HTCP)</a:t>
            </a:r>
            <a:endParaRPr/>
          </a:p>
        </p:txBody>
      </p:sp>
      <p:sp>
        <p:nvSpPr>
          <p:cNvPr id="460" name="Google Shape;460;p26"/>
          <p:cNvSpPr txBox="1"/>
          <p:nvPr/>
        </p:nvSpPr>
        <p:spPr>
          <a:xfrm>
            <a:off x="5081589" y="4265973"/>
            <a:ext cx="1984375"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chemeClr val="dk1"/>
                </a:solidFill>
                <a:latin typeface="Arial Narrow"/>
                <a:ea typeface="Arial Narrow"/>
                <a:cs typeface="Arial Narrow"/>
                <a:sym typeface="Arial Narrow"/>
              </a:rPr>
              <a:t>Theoretical (TCP Reno)</a:t>
            </a:r>
            <a:endParaRPr/>
          </a:p>
        </p:txBody>
      </p:sp>
      <p:sp>
        <p:nvSpPr>
          <p:cNvPr id="461" name="Google Shape;461;p26"/>
          <p:cNvSpPr txBox="1"/>
          <p:nvPr/>
        </p:nvSpPr>
        <p:spPr>
          <a:xfrm>
            <a:off x="7426326" y="4264783"/>
            <a:ext cx="1731963"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chemeClr val="dk1"/>
                </a:solidFill>
                <a:latin typeface="Arial Narrow"/>
                <a:ea typeface="Arial Narrow"/>
                <a:cs typeface="Arial Narrow"/>
                <a:sym typeface="Arial Narrow"/>
              </a:rPr>
              <a:t>Measured (no loss)</a:t>
            </a:r>
            <a:endParaRPr/>
          </a:p>
        </p:txBody>
      </p:sp>
      <p:sp>
        <p:nvSpPr>
          <p:cNvPr id="462" name="Google Shape;462;p26"/>
          <p:cNvSpPr txBox="1"/>
          <p:nvPr/>
        </p:nvSpPr>
        <p:spPr>
          <a:xfrm>
            <a:off x="4278313" y="1651949"/>
            <a:ext cx="3387725"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Arial Narrow"/>
                <a:ea typeface="Arial Narrow"/>
                <a:cs typeface="Arial Narrow"/>
                <a:sym typeface="Arial Narrow"/>
              </a:rPr>
              <a:t>With loss, high performance  beyond metro distances is essentially impossible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7"/>
          <p:cNvSpPr txBox="1">
            <a:spLocks noGrp="1"/>
          </p:cNvSpPr>
          <p:nvPr>
            <p:ph type="title"/>
          </p:nvPr>
        </p:nvSpPr>
        <p:spPr>
          <a:xfrm>
            <a:off x="457200" y="360000"/>
            <a:ext cx="8229600" cy="540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a:t>Soft Network Failures</a:t>
            </a:r>
            <a:endParaRPr/>
          </a:p>
        </p:txBody>
      </p:sp>
      <p:sp>
        <p:nvSpPr>
          <p:cNvPr id="469" name="Google Shape;469;p27"/>
          <p:cNvSpPr txBox="1">
            <a:spLocks noGrp="1"/>
          </p:cNvSpPr>
          <p:nvPr>
            <p:ph type="body" idx="1"/>
          </p:nvPr>
        </p:nvSpPr>
        <p:spPr>
          <a:xfrm>
            <a:off x="457201" y="900000"/>
            <a:ext cx="5827058" cy="3732723"/>
          </a:xfrm>
          <a:prstGeom prst="rect">
            <a:avLst/>
          </a:prstGeom>
          <a:noFill/>
          <a:ln>
            <a:noFill/>
          </a:ln>
        </p:spPr>
        <p:txBody>
          <a:bodyPr spcFirstLastPara="1" wrap="square" lIns="91425" tIns="45700" rIns="91425" bIns="45700" anchor="t" anchorCtr="0">
            <a:noAutofit/>
          </a:bodyPr>
          <a:lstStyle/>
          <a:p>
            <a:pPr marL="171450" lvl="0" indent="-162433" algn="l" rtl="0">
              <a:lnSpc>
                <a:spcPct val="80000"/>
              </a:lnSpc>
              <a:spcBef>
                <a:spcPts val="0"/>
              </a:spcBef>
              <a:spcAft>
                <a:spcPts val="0"/>
              </a:spcAft>
              <a:buClr>
                <a:schemeClr val="dk1"/>
              </a:buClr>
              <a:buSzPts val="1800"/>
              <a:buChar char="•"/>
            </a:pPr>
            <a:r>
              <a:rPr lang="en-US" sz="1800" b="1"/>
              <a:t>Soft failures are where basic connectivity functions, but high performance is not possible.</a:t>
            </a:r>
            <a:endParaRPr sz="1800" b="1"/>
          </a:p>
          <a:p>
            <a:pPr marL="171450" lvl="0" indent="-162433" algn="l" rtl="0">
              <a:lnSpc>
                <a:spcPct val="80000"/>
              </a:lnSpc>
              <a:spcBef>
                <a:spcPts val="750"/>
              </a:spcBef>
              <a:spcAft>
                <a:spcPts val="0"/>
              </a:spcAft>
              <a:buClr>
                <a:schemeClr val="dk1"/>
              </a:buClr>
              <a:buSzPts val="1800"/>
              <a:buChar char="•"/>
            </a:pPr>
            <a:r>
              <a:rPr lang="en-US" sz="1800" b="1"/>
              <a:t>TCP was intentionally designed to hide all transmission errors from the user:</a:t>
            </a:r>
            <a:endParaRPr sz="1800" b="1"/>
          </a:p>
          <a:p>
            <a:pPr marL="514350" lvl="1" indent="-154622" algn="l" rtl="0">
              <a:lnSpc>
                <a:spcPct val="80000"/>
              </a:lnSpc>
              <a:spcBef>
                <a:spcPts val="375"/>
              </a:spcBef>
              <a:spcAft>
                <a:spcPts val="0"/>
              </a:spcAft>
              <a:buClr>
                <a:schemeClr val="dk1"/>
              </a:buClr>
              <a:buSzPts val="1400"/>
              <a:buChar char="•"/>
            </a:pPr>
            <a:r>
              <a:rPr lang="en-US" sz="1400" b="1"/>
              <a:t>“As long as the TCPs continue to function properly and the internet system does not become completely partitioned, no transmission errors will affect the users.” (From IEN 129, RFC 716)</a:t>
            </a:r>
            <a:endParaRPr sz="1400" b="1"/>
          </a:p>
          <a:p>
            <a:pPr marL="171450" lvl="0" indent="-162433" algn="l" rtl="0">
              <a:lnSpc>
                <a:spcPct val="80000"/>
              </a:lnSpc>
              <a:spcBef>
                <a:spcPts val="750"/>
              </a:spcBef>
              <a:spcAft>
                <a:spcPts val="0"/>
              </a:spcAft>
              <a:buClr>
                <a:schemeClr val="dk1"/>
              </a:buClr>
              <a:buSzPts val="1800"/>
              <a:buChar char="•"/>
            </a:pPr>
            <a:r>
              <a:rPr lang="en-US" sz="1800" b="1"/>
              <a:t>Some soft failures only affect high bandwidth long RTT flows.</a:t>
            </a:r>
            <a:endParaRPr sz="1800" b="1"/>
          </a:p>
          <a:p>
            <a:pPr marL="171450" lvl="0" indent="-171450" algn="l" rtl="0">
              <a:lnSpc>
                <a:spcPct val="80000"/>
              </a:lnSpc>
              <a:spcBef>
                <a:spcPts val="750"/>
              </a:spcBef>
              <a:spcAft>
                <a:spcPts val="0"/>
              </a:spcAft>
              <a:buClr>
                <a:schemeClr val="dk1"/>
              </a:buClr>
              <a:buSzPts val="1942"/>
              <a:buChar char="•"/>
            </a:pPr>
            <a:r>
              <a:rPr lang="en-US" sz="1800" b="1"/>
              <a:t>Hard failures are easy to detect &amp; fix</a:t>
            </a:r>
            <a:r>
              <a:rPr lang="en-US" sz="1942" b="1"/>
              <a:t> </a:t>
            </a:r>
            <a:endParaRPr b="1"/>
          </a:p>
          <a:p>
            <a:pPr marL="514350" lvl="1" indent="-171450" algn="l" rtl="0">
              <a:lnSpc>
                <a:spcPct val="80000"/>
              </a:lnSpc>
              <a:spcBef>
                <a:spcPts val="375"/>
              </a:spcBef>
              <a:spcAft>
                <a:spcPts val="0"/>
              </a:spcAft>
              <a:buClr>
                <a:schemeClr val="dk1"/>
              </a:buClr>
              <a:buSzPts val="1665"/>
              <a:buChar char="•"/>
            </a:pPr>
            <a:r>
              <a:rPr lang="en-US" sz="1665" b="1"/>
              <a:t>soft failures can lie hidden for years!</a:t>
            </a:r>
            <a:endParaRPr b="1"/>
          </a:p>
          <a:p>
            <a:pPr marL="171450" lvl="0" indent="-162433" algn="l" rtl="0">
              <a:lnSpc>
                <a:spcPct val="80000"/>
              </a:lnSpc>
              <a:spcBef>
                <a:spcPts val="750"/>
              </a:spcBef>
              <a:spcAft>
                <a:spcPts val="0"/>
              </a:spcAft>
              <a:buClr>
                <a:schemeClr val="dk1"/>
              </a:buClr>
              <a:buSzPts val="1800"/>
              <a:buChar char="•"/>
            </a:pPr>
            <a:r>
              <a:rPr lang="en-US" sz="1800" b="1"/>
              <a:t>One network problem can often mask others</a:t>
            </a:r>
            <a:endParaRPr sz="1800" b="1"/>
          </a:p>
          <a:p>
            <a:pPr marL="171450" lvl="0" indent="-48133" algn="l" rtl="0">
              <a:lnSpc>
                <a:spcPct val="80000"/>
              </a:lnSpc>
              <a:spcBef>
                <a:spcPts val="750"/>
              </a:spcBef>
              <a:spcAft>
                <a:spcPts val="0"/>
              </a:spcAft>
              <a:buClr>
                <a:schemeClr val="dk1"/>
              </a:buClr>
              <a:buSzPts val="1942"/>
              <a:buNone/>
            </a:pPr>
            <a:endParaRPr sz="1942" b="1"/>
          </a:p>
        </p:txBody>
      </p:sp>
      <p:sp>
        <p:nvSpPr>
          <p:cNvPr id="470" name="Google Shape;470;p27"/>
          <p:cNvSpPr txBox="1">
            <a:spLocks noGrp="1"/>
          </p:cNvSpPr>
          <p:nvPr>
            <p:ph type="dt" idx="10"/>
          </p:nvPr>
        </p:nvSpPr>
        <p:spPr>
          <a:xfrm>
            <a:off x="628650" y="4944748"/>
            <a:ext cx="2057400" cy="1916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April 08, 2021</a:t>
            </a:r>
            <a:endParaRPr/>
          </a:p>
        </p:txBody>
      </p:sp>
      <p:sp>
        <p:nvSpPr>
          <p:cNvPr id="471" name="Google Shape;471;p27"/>
          <p:cNvSpPr txBox="1">
            <a:spLocks noGrp="1"/>
          </p:cNvSpPr>
          <p:nvPr>
            <p:ph type="ftr" idx="11"/>
          </p:nvPr>
        </p:nvSpPr>
        <p:spPr>
          <a:xfrm>
            <a:off x="3028950" y="4944748"/>
            <a:ext cx="3086100" cy="19161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 2021, http://www.perfsonar.net</a:t>
            </a:r>
            <a:endParaRPr/>
          </a:p>
        </p:txBody>
      </p:sp>
      <p:sp>
        <p:nvSpPr>
          <p:cNvPr id="472" name="Google Shape;472;p27"/>
          <p:cNvSpPr txBox="1">
            <a:spLocks noGrp="1"/>
          </p:cNvSpPr>
          <p:nvPr>
            <p:ph type="sldNum" idx="12"/>
          </p:nvPr>
        </p:nvSpPr>
        <p:spPr>
          <a:xfrm>
            <a:off x="6457950" y="4944748"/>
            <a:ext cx="2057400" cy="19161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473" name="Google Shape;473;p27" descr="router-shaming.jpeg"/>
          <p:cNvPicPr preferRelativeResize="0"/>
          <p:nvPr/>
        </p:nvPicPr>
        <p:blipFill rotWithShape="1">
          <a:blip r:embed="rId3">
            <a:alphaModFix/>
          </a:blip>
          <a:srcRect/>
          <a:stretch/>
        </p:blipFill>
        <p:spPr>
          <a:xfrm>
            <a:off x="6365812" y="1136650"/>
            <a:ext cx="2692400" cy="2692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28"/>
          <p:cNvSpPr txBox="1">
            <a:spLocks noGrp="1"/>
          </p:cNvSpPr>
          <p:nvPr>
            <p:ph type="title"/>
          </p:nvPr>
        </p:nvSpPr>
        <p:spPr>
          <a:xfrm>
            <a:off x="457200" y="360000"/>
            <a:ext cx="8229600" cy="540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Calibri"/>
              <a:buNone/>
            </a:pPr>
            <a:r>
              <a:rPr lang="en-US" sz="3600"/>
              <a:t>Problem Statement: Hard vs. Soft Failures</a:t>
            </a:r>
            <a:endParaRPr sz="3600"/>
          </a:p>
        </p:txBody>
      </p:sp>
      <p:sp>
        <p:nvSpPr>
          <p:cNvPr id="480" name="Google Shape;480;p28"/>
          <p:cNvSpPr txBox="1">
            <a:spLocks noGrp="1"/>
          </p:cNvSpPr>
          <p:nvPr>
            <p:ph type="body" idx="1"/>
          </p:nvPr>
        </p:nvSpPr>
        <p:spPr>
          <a:xfrm>
            <a:off x="457201" y="900000"/>
            <a:ext cx="8429624" cy="3732723"/>
          </a:xfrm>
          <a:prstGeom prst="rect">
            <a:avLst/>
          </a:prstGeom>
          <a:noFill/>
          <a:ln>
            <a:noFill/>
          </a:ln>
        </p:spPr>
        <p:txBody>
          <a:bodyPr spcFirstLastPara="1" wrap="square" lIns="91425" tIns="45700" rIns="91425" bIns="45700" anchor="t" anchorCtr="0">
            <a:noAutofit/>
          </a:bodyPr>
          <a:lstStyle/>
          <a:p>
            <a:pPr marL="171450" lvl="0" indent="-152400" algn="l" rtl="0">
              <a:lnSpc>
                <a:spcPct val="90000"/>
              </a:lnSpc>
              <a:spcBef>
                <a:spcPts val="0"/>
              </a:spcBef>
              <a:spcAft>
                <a:spcPts val="0"/>
              </a:spcAft>
              <a:buClr>
                <a:schemeClr val="dk1"/>
              </a:buClr>
              <a:buSzPts val="1800"/>
              <a:buChar char="•"/>
            </a:pPr>
            <a:r>
              <a:rPr lang="en-US" sz="1800" b="1"/>
              <a:t>“Hard failures” are the kind of problems every organization understands</a:t>
            </a:r>
            <a:endParaRPr sz="1800" b="1"/>
          </a:p>
          <a:p>
            <a:pPr marL="514350" lvl="1" indent="-158750" algn="l" rtl="0">
              <a:lnSpc>
                <a:spcPct val="90000"/>
              </a:lnSpc>
              <a:spcBef>
                <a:spcPts val="375"/>
              </a:spcBef>
              <a:spcAft>
                <a:spcPts val="0"/>
              </a:spcAft>
              <a:buClr>
                <a:schemeClr val="dk1"/>
              </a:buClr>
              <a:buSzPts val="1600"/>
              <a:buChar char="•"/>
            </a:pPr>
            <a:r>
              <a:rPr lang="en-US" sz="1600" b="1"/>
              <a:t>Fiber cut</a:t>
            </a:r>
            <a:endParaRPr sz="1600" b="1"/>
          </a:p>
          <a:p>
            <a:pPr marL="514350" lvl="1" indent="-158750" algn="l" rtl="0">
              <a:lnSpc>
                <a:spcPct val="90000"/>
              </a:lnSpc>
              <a:spcBef>
                <a:spcPts val="375"/>
              </a:spcBef>
              <a:spcAft>
                <a:spcPts val="0"/>
              </a:spcAft>
              <a:buClr>
                <a:schemeClr val="dk1"/>
              </a:buClr>
              <a:buSzPts val="1600"/>
              <a:buChar char="•"/>
            </a:pPr>
            <a:r>
              <a:rPr lang="en-US" sz="1600" b="1"/>
              <a:t>Power failure takes down routers</a:t>
            </a:r>
            <a:endParaRPr sz="1600" b="1"/>
          </a:p>
          <a:p>
            <a:pPr marL="514350" lvl="1" indent="-158750" algn="l" rtl="0">
              <a:lnSpc>
                <a:spcPct val="90000"/>
              </a:lnSpc>
              <a:spcBef>
                <a:spcPts val="375"/>
              </a:spcBef>
              <a:spcAft>
                <a:spcPts val="0"/>
              </a:spcAft>
              <a:buClr>
                <a:schemeClr val="dk1"/>
              </a:buClr>
              <a:buSzPts val="1600"/>
              <a:buChar char="•"/>
            </a:pPr>
            <a:r>
              <a:rPr lang="en-US" sz="1600" b="1"/>
              <a:t>Hardware ceases to function</a:t>
            </a:r>
            <a:endParaRPr sz="1600" b="1"/>
          </a:p>
          <a:p>
            <a:pPr marL="171450" lvl="0" indent="-152400" algn="l" rtl="0">
              <a:lnSpc>
                <a:spcPct val="90000"/>
              </a:lnSpc>
              <a:spcBef>
                <a:spcPts val="750"/>
              </a:spcBef>
              <a:spcAft>
                <a:spcPts val="0"/>
              </a:spcAft>
              <a:buClr>
                <a:schemeClr val="dk1"/>
              </a:buClr>
              <a:buSzPts val="1800"/>
              <a:buChar char="•"/>
            </a:pPr>
            <a:r>
              <a:rPr lang="en-US" sz="1800" b="1"/>
              <a:t>Classic monitoring systems are good at alerting hard failures</a:t>
            </a:r>
            <a:endParaRPr sz="1800" b="1"/>
          </a:p>
          <a:p>
            <a:pPr marL="514350" lvl="1" indent="-158750" algn="l" rtl="0">
              <a:lnSpc>
                <a:spcPct val="90000"/>
              </a:lnSpc>
              <a:spcBef>
                <a:spcPts val="375"/>
              </a:spcBef>
              <a:spcAft>
                <a:spcPts val="0"/>
              </a:spcAft>
              <a:buClr>
                <a:schemeClr val="dk1"/>
              </a:buClr>
              <a:buSzPts val="1600"/>
              <a:buChar char="•"/>
            </a:pPr>
            <a:r>
              <a:rPr lang="en-US" sz="1600" b="1"/>
              <a:t>i.e., NOC sees something turn red on their screen</a:t>
            </a:r>
            <a:endParaRPr sz="1600" b="1"/>
          </a:p>
          <a:p>
            <a:pPr marL="514350" lvl="1" indent="-158750" algn="l" rtl="0">
              <a:lnSpc>
                <a:spcPct val="90000"/>
              </a:lnSpc>
              <a:spcBef>
                <a:spcPts val="375"/>
              </a:spcBef>
              <a:spcAft>
                <a:spcPts val="0"/>
              </a:spcAft>
              <a:buClr>
                <a:schemeClr val="dk1"/>
              </a:buClr>
              <a:buSzPts val="1600"/>
              <a:buChar char="•"/>
            </a:pPr>
            <a:r>
              <a:rPr lang="en-US" sz="1600" b="1"/>
              <a:t>Engineers paged by monitoring systems</a:t>
            </a:r>
            <a:endParaRPr sz="1600" b="1"/>
          </a:p>
          <a:p>
            <a:pPr marL="171450" lvl="0" indent="-152400" algn="l" rtl="0">
              <a:lnSpc>
                <a:spcPct val="90000"/>
              </a:lnSpc>
              <a:spcBef>
                <a:spcPts val="750"/>
              </a:spcBef>
              <a:spcAft>
                <a:spcPts val="0"/>
              </a:spcAft>
              <a:buClr>
                <a:schemeClr val="dk1"/>
              </a:buClr>
              <a:buSzPts val="1800"/>
              <a:buChar char="•"/>
            </a:pPr>
            <a:r>
              <a:rPr lang="en-US" sz="1800" b="1"/>
              <a:t>“Soft failures” are different and often go undetected</a:t>
            </a:r>
            <a:endParaRPr sz="1800" b="1"/>
          </a:p>
          <a:p>
            <a:pPr marL="514350" lvl="1" indent="-158750" algn="l" rtl="0">
              <a:lnSpc>
                <a:spcPct val="90000"/>
              </a:lnSpc>
              <a:spcBef>
                <a:spcPts val="375"/>
              </a:spcBef>
              <a:spcAft>
                <a:spcPts val="0"/>
              </a:spcAft>
              <a:buClr>
                <a:schemeClr val="dk1"/>
              </a:buClr>
              <a:buSzPts val="1600"/>
              <a:buChar char="•"/>
            </a:pPr>
            <a:r>
              <a:rPr lang="en-US" sz="1600" b="1"/>
              <a:t>Basic connectivity (ping, traceroute, web pages, email) works</a:t>
            </a:r>
            <a:endParaRPr sz="1600" b="1"/>
          </a:p>
          <a:p>
            <a:pPr marL="514350" lvl="1" indent="-158750" algn="l" rtl="0">
              <a:lnSpc>
                <a:spcPct val="90000"/>
              </a:lnSpc>
              <a:spcBef>
                <a:spcPts val="375"/>
              </a:spcBef>
              <a:spcAft>
                <a:spcPts val="0"/>
              </a:spcAft>
              <a:buClr>
                <a:schemeClr val="dk1"/>
              </a:buClr>
              <a:buSzPts val="1600"/>
              <a:buChar char="•"/>
            </a:pPr>
            <a:r>
              <a:rPr lang="en-US" sz="1600" b="1"/>
              <a:t>Performance is just poor</a:t>
            </a:r>
            <a:endParaRPr sz="1600" b="1"/>
          </a:p>
          <a:p>
            <a:pPr marL="171450" lvl="0" indent="-152400" algn="l" rtl="0">
              <a:lnSpc>
                <a:spcPct val="90000"/>
              </a:lnSpc>
              <a:spcBef>
                <a:spcPts val="750"/>
              </a:spcBef>
              <a:spcAft>
                <a:spcPts val="0"/>
              </a:spcAft>
              <a:buClr>
                <a:schemeClr val="dk1"/>
              </a:buClr>
              <a:buSzPts val="1800"/>
              <a:buChar char="•"/>
            </a:pPr>
            <a:r>
              <a:rPr lang="en-US" sz="1800" b="1"/>
              <a:t>How much should we care about soft failures?</a:t>
            </a:r>
            <a:endParaRPr sz="1800" b="1"/>
          </a:p>
        </p:txBody>
      </p:sp>
      <p:sp>
        <p:nvSpPr>
          <p:cNvPr id="481" name="Google Shape;481;p28"/>
          <p:cNvSpPr txBox="1">
            <a:spLocks noGrp="1"/>
          </p:cNvSpPr>
          <p:nvPr>
            <p:ph type="dt" idx="10"/>
          </p:nvPr>
        </p:nvSpPr>
        <p:spPr>
          <a:xfrm>
            <a:off x="628650" y="4944748"/>
            <a:ext cx="2057400" cy="1916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April 08, 2021</a:t>
            </a:r>
            <a:endParaRPr/>
          </a:p>
        </p:txBody>
      </p:sp>
      <p:sp>
        <p:nvSpPr>
          <p:cNvPr id="482" name="Google Shape;482;p28"/>
          <p:cNvSpPr txBox="1">
            <a:spLocks noGrp="1"/>
          </p:cNvSpPr>
          <p:nvPr>
            <p:ph type="ftr" idx="11"/>
          </p:nvPr>
        </p:nvSpPr>
        <p:spPr>
          <a:xfrm>
            <a:off x="3028950" y="4944748"/>
            <a:ext cx="3086100" cy="19161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 2021, http://www.perfsonar.net</a:t>
            </a:r>
            <a:endParaRPr/>
          </a:p>
        </p:txBody>
      </p:sp>
      <p:sp>
        <p:nvSpPr>
          <p:cNvPr id="483" name="Google Shape;483;p28"/>
          <p:cNvSpPr txBox="1">
            <a:spLocks noGrp="1"/>
          </p:cNvSpPr>
          <p:nvPr>
            <p:ph type="sldNum" idx="12"/>
          </p:nvPr>
        </p:nvSpPr>
        <p:spPr>
          <a:xfrm>
            <a:off x="6457950" y="4944748"/>
            <a:ext cx="2057400" cy="19161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29"/>
          <p:cNvSpPr txBox="1">
            <a:spLocks noGrp="1"/>
          </p:cNvSpPr>
          <p:nvPr>
            <p:ph type="title"/>
          </p:nvPr>
        </p:nvSpPr>
        <p:spPr>
          <a:xfrm>
            <a:off x="457200" y="360000"/>
            <a:ext cx="8229600" cy="540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a:t>Causes of Packet Loss</a:t>
            </a:r>
            <a:endParaRPr/>
          </a:p>
        </p:txBody>
      </p:sp>
      <p:sp>
        <p:nvSpPr>
          <p:cNvPr id="489" name="Google Shape;489;p29"/>
          <p:cNvSpPr txBox="1">
            <a:spLocks noGrp="1"/>
          </p:cNvSpPr>
          <p:nvPr>
            <p:ph type="body" idx="1"/>
          </p:nvPr>
        </p:nvSpPr>
        <p:spPr>
          <a:xfrm>
            <a:off x="457201" y="900000"/>
            <a:ext cx="8429700" cy="3732600"/>
          </a:xfrm>
          <a:prstGeom prst="rect">
            <a:avLst/>
          </a:prstGeom>
          <a:noFill/>
          <a:ln>
            <a:noFill/>
          </a:ln>
        </p:spPr>
        <p:txBody>
          <a:bodyPr spcFirstLastPara="1" wrap="square" lIns="91425" tIns="45700" rIns="91425" bIns="45700" anchor="t" anchorCtr="0">
            <a:noAutofit/>
          </a:bodyPr>
          <a:lstStyle/>
          <a:p>
            <a:pPr marL="171450" lvl="0" indent="-149733" algn="l" rtl="0">
              <a:lnSpc>
                <a:spcPct val="80000"/>
              </a:lnSpc>
              <a:spcBef>
                <a:spcPts val="0"/>
              </a:spcBef>
              <a:spcAft>
                <a:spcPts val="0"/>
              </a:spcAft>
              <a:buClr>
                <a:schemeClr val="dk1"/>
              </a:buClr>
              <a:buSzPts val="1600"/>
              <a:buChar char="•"/>
            </a:pPr>
            <a:r>
              <a:rPr lang="en-US" sz="1600" b="1"/>
              <a:t>Network Congestion</a:t>
            </a:r>
            <a:endParaRPr sz="1600" b="1"/>
          </a:p>
          <a:p>
            <a:pPr marL="514350" lvl="1" indent="-154622" algn="l" rtl="0">
              <a:lnSpc>
                <a:spcPct val="80000"/>
              </a:lnSpc>
              <a:spcBef>
                <a:spcPts val="375"/>
              </a:spcBef>
              <a:spcAft>
                <a:spcPts val="0"/>
              </a:spcAft>
              <a:buClr>
                <a:schemeClr val="dk1"/>
              </a:buClr>
              <a:buSzPts val="1400"/>
              <a:buChar char="•"/>
            </a:pPr>
            <a:r>
              <a:rPr lang="en-US" sz="1400" b="1"/>
              <a:t>Easy to confirm via SNMP, easy to fix with $$</a:t>
            </a:r>
            <a:endParaRPr sz="1400" b="1"/>
          </a:p>
          <a:p>
            <a:pPr marL="514350" lvl="1" indent="-154622" algn="l" rtl="0">
              <a:lnSpc>
                <a:spcPct val="80000"/>
              </a:lnSpc>
              <a:spcBef>
                <a:spcPts val="375"/>
              </a:spcBef>
              <a:spcAft>
                <a:spcPts val="0"/>
              </a:spcAft>
              <a:buClr>
                <a:schemeClr val="dk1"/>
              </a:buClr>
              <a:buSzPts val="1400"/>
              <a:buChar char="•"/>
            </a:pPr>
            <a:r>
              <a:rPr lang="en-US" sz="1400" b="1"/>
              <a:t>This is not a ‘soft failure’, but just a network capacity issue</a:t>
            </a:r>
            <a:endParaRPr sz="1400" b="1"/>
          </a:p>
          <a:p>
            <a:pPr marL="514350" lvl="1" indent="-154622" algn="l" rtl="0">
              <a:lnSpc>
                <a:spcPct val="80000"/>
              </a:lnSpc>
              <a:spcBef>
                <a:spcPts val="375"/>
              </a:spcBef>
              <a:spcAft>
                <a:spcPts val="0"/>
              </a:spcAft>
              <a:buClr>
                <a:schemeClr val="dk1"/>
              </a:buClr>
              <a:buSzPts val="1400"/>
              <a:buChar char="•"/>
            </a:pPr>
            <a:r>
              <a:rPr lang="en-US" sz="1400" b="1"/>
              <a:t>Often people assume congestion is the issue when it fact it is not.</a:t>
            </a:r>
            <a:endParaRPr sz="1400" b="1"/>
          </a:p>
          <a:p>
            <a:pPr marL="171450" lvl="0" indent="-149733" algn="l" rtl="0">
              <a:lnSpc>
                <a:spcPct val="80000"/>
              </a:lnSpc>
              <a:spcBef>
                <a:spcPts val="750"/>
              </a:spcBef>
              <a:spcAft>
                <a:spcPts val="0"/>
              </a:spcAft>
              <a:buClr>
                <a:schemeClr val="dk1"/>
              </a:buClr>
              <a:buSzPts val="1600"/>
              <a:buChar char="•"/>
            </a:pPr>
            <a:r>
              <a:rPr lang="en-US" sz="1600" b="1"/>
              <a:t>Under-buffered switch dropping packets</a:t>
            </a:r>
            <a:endParaRPr sz="1600" b="1"/>
          </a:p>
          <a:p>
            <a:pPr marL="514350" lvl="1" indent="-154622" algn="l" rtl="0">
              <a:lnSpc>
                <a:spcPct val="80000"/>
              </a:lnSpc>
              <a:spcBef>
                <a:spcPts val="375"/>
              </a:spcBef>
              <a:spcAft>
                <a:spcPts val="0"/>
              </a:spcAft>
              <a:buClr>
                <a:schemeClr val="dk1"/>
              </a:buClr>
              <a:buSzPts val="1400"/>
              <a:buChar char="•"/>
            </a:pPr>
            <a:r>
              <a:rPr lang="en-US" sz="1400" b="1"/>
              <a:t>Hard to confirm</a:t>
            </a:r>
            <a:endParaRPr sz="1400" b="1"/>
          </a:p>
          <a:p>
            <a:pPr marL="171450" lvl="0" indent="-149733" algn="l" rtl="0">
              <a:lnSpc>
                <a:spcPct val="80000"/>
              </a:lnSpc>
              <a:spcBef>
                <a:spcPts val="750"/>
              </a:spcBef>
              <a:spcAft>
                <a:spcPts val="0"/>
              </a:spcAft>
              <a:buClr>
                <a:schemeClr val="dk1"/>
              </a:buClr>
              <a:buSzPts val="1600"/>
              <a:buChar char="•"/>
            </a:pPr>
            <a:r>
              <a:rPr lang="en-US" sz="1600" b="1"/>
              <a:t>Under-powered firewall dropping packets</a:t>
            </a:r>
            <a:endParaRPr sz="1600" b="1"/>
          </a:p>
          <a:p>
            <a:pPr marL="514350" lvl="1" indent="-154622" algn="l" rtl="0">
              <a:lnSpc>
                <a:spcPct val="80000"/>
              </a:lnSpc>
              <a:spcBef>
                <a:spcPts val="375"/>
              </a:spcBef>
              <a:spcAft>
                <a:spcPts val="0"/>
              </a:spcAft>
              <a:buClr>
                <a:schemeClr val="dk1"/>
              </a:buClr>
              <a:buSzPts val="1400"/>
              <a:buChar char="•"/>
            </a:pPr>
            <a:r>
              <a:rPr lang="en-US" sz="1400" b="1"/>
              <a:t>Hard to confirm</a:t>
            </a:r>
            <a:endParaRPr sz="1400" b="1"/>
          </a:p>
          <a:p>
            <a:pPr marL="171450" lvl="0" indent="-149733" algn="l" rtl="0">
              <a:lnSpc>
                <a:spcPct val="80000"/>
              </a:lnSpc>
              <a:spcBef>
                <a:spcPts val="750"/>
              </a:spcBef>
              <a:spcAft>
                <a:spcPts val="0"/>
              </a:spcAft>
              <a:buClr>
                <a:schemeClr val="dk1"/>
              </a:buClr>
              <a:buSzPts val="1600"/>
              <a:buChar char="•"/>
            </a:pPr>
            <a:r>
              <a:rPr lang="en-US" sz="1600" b="1"/>
              <a:t>Dirty fibers or connectors, failing optics/light levels</a:t>
            </a:r>
            <a:endParaRPr sz="1600" b="1"/>
          </a:p>
          <a:p>
            <a:pPr marL="514350" lvl="1" indent="-154622" algn="l" rtl="0">
              <a:lnSpc>
                <a:spcPct val="80000"/>
              </a:lnSpc>
              <a:spcBef>
                <a:spcPts val="375"/>
              </a:spcBef>
              <a:spcAft>
                <a:spcPts val="0"/>
              </a:spcAft>
              <a:buClr>
                <a:schemeClr val="dk1"/>
              </a:buClr>
              <a:buSzPts val="1400"/>
              <a:buChar char="•"/>
            </a:pPr>
            <a:r>
              <a:rPr lang="en-US" sz="1400" b="1"/>
              <a:t>Sometimes easy to confirm by looking at error counters in the routers</a:t>
            </a:r>
            <a:endParaRPr sz="1400" b="1"/>
          </a:p>
          <a:p>
            <a:pPr marL="171450" lvl="0" indent="-149733" algn="l" rtl="0">
              <a:lnSpc>
                <a:spcPct val="80000"/>
              </a:lnSpc>
              <a:spcBef>
                <a:spcPts val="750"/>
              </a:spcBef>
              <a:spcAft>
                <a:spcPts val="0"/>
              </a:spcAft>
              <a:buClr>
                <a:schemeClr val="dk1"/>
              </a:buClr>
              <a:buSzPts val="1600"/>
              <a:buChar char="•"/>
            </a:pPr>
            <a:r>
              <a:rPr lang="en-US" sz="1600" b="1"/>
              <a:t>Overloaded or slow receive host dropping packets</a:t>
            </a:r>
            <a:endParaRPr sz="1600" b="1"/>
          </a:p>
          <a:p>
            <a:pPr marL="514350" lvl="1" indent="-167322" algn="l" rtl="0">
              <a:lnSpc>
                <a:spcPct val="80000"/>
              </a:lnSpc>
              <a:spcBef>
                <a:spcPts val="375"/>
              </a:spcBef>
              <a:spcAft>
                <a:spcPts val="0"/>
              </a:spcAft>
              <a:buClr>
                <a:schemeClr val="dk1"/>
              </a:buClr>
              <a:buSzPts val="1600"/>
              <a:buChar char="•"/>
            </a:pPr>
            <a:r>
              <a:rPr lang="en-US" sz="1600" b="1"/>
              <a:t>E</a:t>
            </a:r>
            <a:r>
              <a:rPr lang="en-US" sz="1400" b="1"/>
              <a:t>asy to confirm by looking at CPU load on the host</a:t>
            </a:r>
            <a:endParaRPr sz="1400" b="1"/>
          </a:p>
          <a:p>
            <a:pPr marL="171450" lvl="0" indent="-48133" algn="l" rtl="0">
              <a:lnSpc>
                <a:spcPct val="80000"/>
              </a:lnSpc>
              <a:spcBef>
                <a:spcPts val="750"/>
              </a:spcBef>
              <a:spcAft>
                <a:spcPts val="0"/>
              </a:spcAft>
              <a:buClr>
                <a:schemeClr val="dk1"/>
              </a:buClr>
              <a:buSzPts val="1942"/>
              <a:buFont typeface="Arial"/>
              <a:buNone/>
            </a:pPr>
            <a:endParaRPr sz="1942" b="1"/>
          </a:p>
        </p:txBody>
      </p:sp>
      <p:sp>
        <p:nvSpPr>
          <p:cNvPr id="490" name="Google Shape;490;p29"/>
          <p:cNvSpPr txBox="1">
            <a:spLocks noGrp="1"/>
          </p:cNvSpPr>
          <p:nvPr>
            <p:ph type="dt" idx="10"/>
          </p:nvPr>
        </p:nvSpPr>
        <p:spPr>
          <a:xfrm>
            <a:off x="628650" y="4944748"/>
            <a:ext cx="2057400" cy="1916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April 08, 2021</a:t>
            </a:r>
            <a:endParaRPr/>
          </a:p>
        </p:txBody>
      </p:sp>
      <p:sp>
        <p:nvSpPr>
          <p:cNvPr id="491" name="Google Shape;491;p29"/>
          <p:cNvSpPr txBox="1">
            <a:spLocks noGrp="1"/>
          </p:cNvSpPr>
          <p:nvPr>
            <p:ph type="ftr" idx="11"/>
          </p:nvPr>
        </p:nvSpPr>
        <p:spPr>
          <a:xfrm>
            <a:off x="3028950" y="4944748"/>
            <a:ext cx="3086100" cy="19161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 2021, http://www.perfsonar.net</a:t>
            </a:r>
            <a:endParaRPr/>
          </a:p>
        </p:txBody>
      </p:sp>
      <p:sp>
        <p:nvSpPr>
          <p:cNvPr id="492" name="Google Shape;492;p29"/>
          <p:cNvSpPr txBox="1">
            <a:spLocks noGrp="1"/>
          </p:cNvSpPr>
          <p:nvPr>
            <p:ph type="sldNum" idx="12"/>
          </p:nvPr>
        </p:nvSpPr>
        <p:spPr>
          <a:xfrm>
            <a:off x="6457950" y="4944748"/>
            <a:ext cx="2057400" cy="19161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pic>
        <p:nvPicPr>
          <p:cNvPr id="498" name="Google Shape;498;p30"/>
          <p:cNvPicPr preferRelativeResize="0"/>
          <p:nvPr/>
        </p:nvPicPr>
        <p:blipFill rotWithShape="1">
          <a:blip r:embed="rId3">
            <a:alphaModFix/>
          </a:blip>
          <a:srcRect/>
          <a:stretch/>
        </p:blipFill>
        <p:spPr>
          <a:xfrm>
            <a:off x="1483783" y="1282568"/>
            <a:ext cx="5903135" cy="3265564"/>
          </a:xfrm>
          <a:prstGeom prst="rect">
            <a:avLst/>
          </a:prstGeom>
          <a:noFill/>
          <a:ln>
            <a:noFill/>
          </a:ln>
        </p:spPr>
      </p:pic>
      <p:sp>
        <p:nvSpPr>
          <p:cNvPr id="499" name="Google Shape;499;p30"/>
          <p:cNvSpPr txBox="1">
            <a:spLocks noGrp="1"/>
          </p:cNvSpPr>
          <p:nvPr>
            <p:ph type="title"/>
          </p:nvPr>
        </p:nvSpPr>
        <p:spPr>
          <a:xfrm>
            <a:off x="457200" y="375409"/>
            <a:ext cx="8229600" cy="86605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sz="3600"/>
              <a:t>Under-buffered Switches are probably our biggest problem today</a:t>
            </a:r>
            <a:endParaRPr sz="3600"/>
          </a:p>
        </p:txBody>
      </p:sp>
      <p:sp>
        <p:nvSpPr>
          <p:cNvPr id="500" name="Google Shape;500;p30"/>
          <p:cNvSpPr txBox="1">
            <a:spLocks noGrp="1"/>
          </p:cNvSpPr>
          <p:nvPr>
            <p:ph type="dt" idx="10"/>
          </p:nvPr>
        </p:nvSpPr>
        <p:spPr>
          <a:xfrm>
            <a:off x="628650" y="4944748"/>
            <a:ext cx="2057400" cy="1916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April 08, 2021</a:t>
            </a:r>
            <a:endParaRPr/>
          </a:p>
        </p:txBody>
      </p:sp>
      <p:sp>
        <p:nvSpPr>
          <p:cNvPr id="501" name="Google Shape;501;p30"/>
          <p:cNvSpPr txBox="1">
            <a:spLocks noGrp="1"/>
          </p:cNvSpPr>
          <p:nvPr>
            <p:ph type="ftr" idx="11"/>
          </p:nvPr>
        </p:nvSpPr>
        <p:spPr>
          <a:xfrm>
            <a:off x="3028950" y="4944748"/>
            <a:ext cx="3086100" cy="19161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 2021, http://www.perfsonar.net</a:t>
            </a:r>
            <a:endParaRPr/>
          </a:p>
        </p:txBody>
      </p:sp>
      <p:sp>
        <p:nvSpPr>
          <p:cNvPr id="502" name="Google Shape;502;p30"/>
          <p:cNvSpPr txBox="1">
            <a:spLocks noGrp="1"/>
          </p:cNvSpPr>
          <p:nvPr>
            <p:ph type="sldNum" idx="12"/>
          </p:nvPr>
        </p:nvSpPr>
        <p:spPr>
          <a:xfrm>
            <a:off x="6457950" y="4944748"/>
            <a:ext cx="2057400" cy="19161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33"/>
          <p:cNvSpPr txBox="1">
            <a:spLocks noGrp="1"/>
          </p:cNvSpPr>
          <p:nvPr>
            <p:ph type="title"/>
          </p:nvPr>
        </p:nvSpPr>
        <p:spPr>
          <a:xfrm>
            <a:off x="457200" y="360000"/>
            <a:ext cx="8229600" cy="540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a:t>Outline</a:t>
            </a:r>
            <a:endParaRPr/>
          </a:p>
        </p:txBody>
      </p:sp>
      <p:sp>
        <p:nvSpPr>
          <p:cNvPr id="533" name="Google Shape;533;p33"/>
          <p:cNvSpPr txBox="1">
            <a:spLocks noGrp="1"/>
          </p:cNvSpPr>
          <p:nvPr>
            <p:ph type="body" idx="1"/>
          </p:nvPr>
        </p:nvSpPr>
        <p:spPr>
          <a:xfrm>
            <a:off x="457201" y="900000"/>
            <a:ext cx="8429624" cy="3732723"/>
          </a:xfrm>
          <a:prstGeom prst="rect">
            <a:avLst/>
          </a:prstGeom>
          <a:noFill/>
          <a:ln>
            <a:noFill/>
          </a:ln>
        </p:spPr>
        <p:txBody>
          <a:bodyPr spcFirstLastPara="1" wrap="square" lIns="91425" tIns="45700" rIns="91425" bIns="45700" anchor="t" anchorCtr="0">
            <a:noAutofit/>
          </a:bodyPr>
          <a:lstStyle/>
          <a:p>
            <a:pPr marL="171450" lvl="0" indent="-177800" algn="l" rtl="0">
              <a:lnSpc>
                <a:spcPct val="90000"/>
              </a:lnSpc>
              <a:spcBef>
                <a:spcPts val="0"/>
              </a:spcBef>
              <a:spcAft>
                <a:spcPts val="0"/>
              </a:spcAft>
              <a:buClr>
                <a:schemeClr val="dk1"/>
              </a:buClr>
              <a:buSzPts val="2800"/>
              <a:buChar char="•"/>
            </a:pPr>
            <a:r>
              <a:rPr lang="en-US" sz="2800" dirty="0"/>
              <a:t>Problem Statement on Network Connectivity</a:t>
            </a:r>
            <a:endParaRPr dirty="0"/>
          </a:p>
          <a:p>
            <a:pPr marL="171450" lvl="0" indent="-177800" algn="l" rtl="0">
              <a:lnSpc>
                <a:spcPct val="90000"/>
              </a:lnSpc>
              <a:spcBef>
                <a:spcPts val="750"/>
              </a:spcBef>
              <a:spcAft>
                <a:spcPts val="0"/>
              </a:spcAft>
              <a:buClr>
                <a:schemeClr val="dk1"/>
              </a:buClr>
              <a:buSzPts val="2800"/>
              <a:buChar char="•"/>
            </a:pPr>
            <a:r>
              <a:rPr lang="en-US" sz="2800" dirty="0"/>
              <a:t>Supporting Scientific Users</a:t>
            </a:r>
            <a:endParaRPr dirty="0"/>
          </a:p>
          <a:p>
            <a:pPr marL="171450" lvl="0" indent="-177800" algn="l" rtl="0">
              <a:lnSpc>
                <a:spcPct val="90000"/>
              </a:lnSpc>
              <a:spcBef>
                <a:spcPts val="750"/>
              </a:spcBef>
              <a:spcAft>
                <a:spcPts val="0"/>
              </a:spcAft>
              <a:buClr>
                <a:schemeClr val="dk1"/>
              </a:buClr>
              <a:buSzPts val="2800"/>
              <a:buChar char="•"/>
            </a:pPr>
            <a:r>
              <a:rPr lang="en-US" sz="2800" dirty="0"/>
              <a:t>Network Performance &amp; TCP Behaviors w/ Packet Loss</a:t>
            </a:r>
            <a:endParaRPr dirty="0"/>
          </a:p>
          <a:p>
            <a:pPr marL="171450" lvl="0" indent="-177800" algn="l" rtl="0">
              <a:lnSpc>
                <a:spcPct val="90000"/>
              </a:lnSpc>
              <a:spcBef>
                <a:spcPts val="750"/>
              </a:spcBef>
              <a:spcAft>
                <a:spcPts val="0"/>
              </a:spcAft>
              <a:buClr>
                <a:srgbClr val="FF0000"/>
              </a:buClr>
              <a:buSzPts val="2800"/>
              <a:buChar char="•"/>
            </a:pPr>
            <a:r>
              <a:rPr lang="en-US" sz="2800" dirty="0">
                <a:solidFill>
                  <a:srgbClr val="FF0000"/>
                </a:solidFill>
              </a:rPr>
              <a:t>What is </a:t>
            </a:r>
            <a:r>
              <a:rPr lang="en-US" sz="2800" dirty="0" err="1">
                <a:solidFill>
                  <a:srgbClr val="FF0000"/>
                </a:solidFill>
              </a:rPr>
              <a:t>perfSONAR</a:t>
            </a:r>
            <a:endParaRPr sz="2800" dirty="0">
              <a:solidFill>
                <a:srgbClr val="FF0000"/>
              </a:solidFill>
            </a:endParaRPr>
          </a:p>
          <a:p>
            <a:pPr marL="171450" lvl="0" indent="-177800" algn="l" rtl="0">
              <a:lnSpc>
                <a:spcPct val="90000"/>
              </a:lnSpc>
              <a:spcBef>
                <a:spcPts val="750"/>
              </a:spcBef>
              <a:spcAft>
                <a:spcPts val="0"/>
              </a:spcAft>
              <a:buClr>
                <a:schemeClr val="dk1"/>
              </a:buClr>
              <a:buSzPts val="2800"/>
              <a:buChar char="•"/>
            </a:pPr>
            <a:r>
              <a:rPr lang="en-US" sz="2800" dirty="0"/>
              <a:t>Deployment Overview</a:t>
            </a:r>
          </a:p>
          <a:p>
            <a:pPr marL="171450" lvl="0" indent="-177800" algn="l" rtl="0">
              <a:lnSpc>
                <a:spcPct val="90000"/>
              </a:lnSpc>
              <a:spcBef>
                <a:spcPts val="750"/>
              </a:spcBef>
              <a:spcAft>
                <a:spcPts val="0"/>
              </a:spcAft>
              <a:buClr>
                <a:schemeClr val="dk1"/>
              </a:buClr>
              <a:buSzPts val="2800"/>
              <a:buChar char="•"/>
            </a:pPr>
            <a:r>
              <a:rPr lang="en-US" sz="2400" dirty="0"/>
              <a:t>Command's &amp; Syntax</a:t>
            </a:r>
          </a:p>
          <a:p>
            <a:pPr marL="171450" lvl="0" indent="-177800" algn="l" rtl="0">
              <a:lnSpc>
                <a:spcPct val="90000"/>
              </a:lnSpc>
              <a:spcBef>
                <a:spcPts val="750"/>
              </a:spcBef>
              <a:spcAft>
                <a:spcPts val="0"/>
              </a:spcAft>
              <a:buClr>
                <a:schemeClr val="dk1"/>
              </a:buClr>
              <a:buSzPts val="2800"/>
              <a:buChar char="•"/>
            </a:pPr>
            <a:r>
              <a:rPr lang="en-US" sz="2400" dirty="0"/>
              <a:t>Examples</a:t>
            </a:r>
            <a:endParaRPr dirty="0"/>
          </a:p>
          <a:p>
            <a:pPr marL="171450" lvl="0" indent="-177800" algn="l" rtl="0">
              <a:lnSpc>
                <a:spcPct val="90000"/>
              </a:lnSpc>
              <a:spcBef>
                <a:spcPts val="750"/>
              </a:spcBef>
              <a:spcAft>
                <a:spcPts val="0"/>
              </a:spcAft>
              <a:buClr>
                <a:schemeClr val="dk1"/>
              </a:buClr>
              <a:buSzPts val="2800"/>
              <a:buChar char="•"/>
            </a:pPr>
            <a:r>
              <a:rPr lang="en-US" sz="2800" dirty="0"/>
              <a:t>Conclusions</a:t>
            </a:r>
            <a:endParaRPr dirty="0"/>
          </a:p>
        </p:txBody>
      </p:sp>
      <p:sp>
        <p:nvSpPr>
          <p:cNvPr id="534" name="Google Shape;534;p33"/>
          <p:cNvSpPr txBox="1">
            <a:spLocks noGrp="1"/>
          </p:cNvSpPr>
          <p:nvPr>
            <p:ph type="dt" idx="10"/>
          </p:nvPr>
        </p:nvSpPr>
        <p:spPr>
          <a:xfrm>
            <a:off x="628650" y="4944748"/>
            <a:ext cx="2057400" cy="1916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April 08, 2021</a:t>
            </a:r>
            <a:endParaRPr/>
          </a:p>
        </p:txBody>
      </p:sp>
      <p:sp>
        <p:nvSpPr>
          <p:cNvPr id="535" name="Google Shape;535;p33"/>
          <p:cNvSpPr txBox="1">
            <a:spLocks noGrp="1"/>
          </p:cNvSpPr>
          <p:nvPr>
            <p:ph type="ftr" idx="11"/>
          </p:nvPr>
        </p:nvSpPr>
        <p:spPr>
          <a:xfrm>
            <a:off x="3028950" y="4944748"/>
            <a:ext cx="3086100" cy="19161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 2021, http://www.perfsonar.net</a:t>
            </a:r>
            <a:endParaRPr/>
          </a:p>
        </p:txBody>
      </p:sp>
      <p:sp>
        <p:nvSpPr>
          <p:cNvPr id="536" name="Google Shape;536;p33"/>
          <p:cNvSpPr txBox="1">
            <a:spLocks noGrp="1"/>
          </p:cNvSpPr>
          <p:nvPr>
            <p:ph type="sldNum" idx="12"/>
          </p:nvPr>
        </p:nvSpPr>
        <p:spPr>
          <a:xfrm>
            <a:off x="6457950" y="4944748"/>
            <a:ext cx="2057400" cy="19161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34"/>
          <p:cNvSpPr txBox="1">
            <a:spLocks noGrp="1"/>
          </p:cNvSpPr>
          <p:nvPr>
            <p:ph type="title"/>
          </p:nvPr>
        </p:nvSpPr>
        <p:spPr>
          <a:xfrm>
            <a:off x="457200" y="360000"/>
            <a:ext cx="8229600" cy="540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a:t>But … It’s Not Just the Network</a:t>
            </a:r>
            <a:endParaRPr/>
          </a:p>
        </p:txBody>
      </p:sp>
      <p:sp>
        <p:nvSpPr>
          <p:cNvPr id="543" name="Google Shape;543;p34"/>
          <p:cNvSpPr txBox="1">
            <a:spLocks noGrp="1"/>
          </p:cNvSpPr>
          <p:nvPr>
            <p:ph type="body" idx="1"/>
          </p:nvPr>
        </p:nvSpPr>
        <p:spPr>
          <a:xfrm>
            <a:off x="457201" y="900000"/>
            <a:ext cx="8429624" cy="3732723"/>
          </a:xfrm>
          <a:prstGeom prst="rect">
            <a:avLst/>
          </a:prstGeom>
          <a:noFill/>
          <a:ln>
            <a:noFill/>
          </a:ln>
        </p:spPr>
        <p:txBody>
          <a:bodyPr spcFirstLastPara="1" wrap="square" lIns="91425" tIns="45700" rIns="91425" bIns="45700" anchor="t" anchorCtr="0">
            <a:noAutofit/>
          </a:bodyPr>
          <a:lstStyle/>
          <a:p>
            <a:pPr marL="171450" lvl="0" indent="-162433" algn="l" rtl="0">
              <a:lnSpc>
                <a:spcPct val="90000"/>
              </a:lnSpc>
              <a:spcBef>
                <a:spcPts val="0"/>
              </a:spcBef>
              <a:spcAft>
                <a:spcPts val="0"/>
              </a:spcAft>
              <a:buClr>
                <a:schemeClr val="dk1"/>
              </a:buClr>
              <a:buSzPts val="1800"/>
              <a:buChar char="•"/>
            </a:pPr>
            <a:r>
              <a:rPr lang="en-US" sz="1800" b="1"/>
              <a:t>Perhaps you are saying to yourself “I have no control over parts of my campus, let alone the 5 networks that sit between me and my collaborators”</a:t>
            </a:r>
            <a:endParaRPr sz="1800" b="1"/>
          </a:p>
          <a:p>
            <a:pPr marL="514350" lvl="1" indent="-167322" algn="l" rtl="0">
              <a:lnSpc>
                <a:spcPct val="90000"/>
              </a:lnSpc>
              <a:spcBef>
                <a:spcPts val="375"/>
              </a:spcBef>
              <a:spcAft>
                <a:spcPts val="0"/>
              </a:spcAft>
              <a:buClr>
                <a:schemeClr val="dk1"/>
              </a:buClr>
              <a:buSzPts val="1600"/>
              <a:buChar char="•"/>
            </a:pPr>
            <a:r>
              <a:rPr lang="en-US" sz="1600"/>
              <a:t>Significant gains are possible in isolated areas of the OSI Stack</a:t>
            </a:r>
            <a:endParaRPr sz="1600"/>
          </a:p>
          <a:p>
            <a:pPr marL="171450" lvl="0" indent="-162433" algn="l" rtl="0">
              <a:lnSpc>
                <a:spcPct val="90000"/>
              </a:lnSpc>
              <a:spcBef>
                <a:spcPts val="750"/>
              </a:spcBef>
              <a:spcAft>
                <a:spcPts val="0"/>
              </a:spcAft>
              <a:buClr>
                <a:schemeClr val="dk1"/>
              </a:buClr>
              <a:buSzPts val="1800"/>
              <a:buChar char="•"/>
            </a:pPr>
            <a:r>
              <a:rPr lang="en-US" sz="1800" b="1"/>
              <a:t>Things “you” control:</a:t>
            </a:r>
            <a:endParaRPr sz="1800" b="1"/>
          </a:p>
          <a:p>
            <a:pPr marL="514350" lvl="1" indent="-167322" algn="l" rtl="0">
              <a:lnSpc>
                <a:spcPct val="90000"/>
              </a:lnSpc>
              <a:spcBef>
                <a:spcPts val="375"/>
              </a:spcBef>
              <a:spcAft>
                <a:spcPts val="0"/>
              </a:spcAft>
              <a:buClr>
                <a:schemeClr val="dk1"/>
              </a:buClr>
              <a:buSzPts val="1600"/>
              <a:buChar char="•"/>
            </a:pPr>
            <a:r>
              <a:rPr lang="en-US" sz="1600"/>
              <a:t>Choice of data movement applications (say no to SCP and RSYNC)</a:t>
            </a:r>
            <a:endParaRPr sz="1600"/>
          </a:p>
          <a:p>
            <a:pPr marL="514350" lvl="1" indent="-167322" algn="l" rtl="0">
              <a:lnSpc>
                <a:spcPct val="90000"/>
              </a:lnSpc>
              <a:spcBef>
                <a:spcPts val="375"/>
              </a:spcBef>
              <a:spcAft>
                <a:spcPts val="0"/>
              </a:spcAft>
              <a:buClr>
                <a:schemeClr val="dk1"/>
              </a:buClr>
              <a:buSzPts val="1600"/>
              <a:buChar char="•"/>
            </a:pPr>
            <a:r>
              <a:rPr lang="en-US" sz="1600"/>
              <a:t>Configuration of local gear (hosts, network devices)</a:t>
            </a:r>
            <a:endParaRPr sz="1600"/>
          </a:p>
          <a:p>
            <a:pPr marL="514350" lvl="1" indent="-167322" algn="l" rtl="0">
              <a:lnSpc>
                <a:spcPct val="90000"/>
              </a:lnSpc>
              <a:spcBef>
                <a:spcPts val="375"/>
              </a:spcBef>
              <a:spcAft>
                <a:spcPts val="0"/>
              </a:spcAft>
              <a:buClr>
                <a:schemeClr val="dk1"/>
              </a:buClr>
              <a:buSzPts val="1600"/>
              <a:buChar char="•"/>
            </a:pPr>
            <a:r>
              <a:rPr lang="en-US" sz="1600"/>
              <a:t>Placement and configuration of diagnostic tools, e.g. </a:t>
            </a:r>
            <a:r>
              <a:rPr lang="en-US" sz="1600" i="1"/>
              <a:t>perfSONAR</a:t>
            </a:r>
            <a:endParaRPr sz="1600" i="1"/>
          </a:p>
          <a:p>
            <a:pPr marL="514350" lvl="1" indent="-167322" algn="l" rtl="0">
              <a:lnSpc>
                <a:spcPct val="90000"/>
              </a:lnSpc>
              <a:spcBef>
                <a:spcPts val="375"/>
              </a:spcBef>
              <a:spcAft>
                <a:spcPts val="0"/>
              </a:spcAft>
              <a:buClr>
                <a:schemeClr val="dk1"/>
              </a:buClr>
              <a:buSzPts val="1600"/>
              <a:buChar char="•"/>
            </a:pPr>
            <a:r>
              <a:rPr lang="en-US" sz="1600"/>
              <a:t>Use of the diagnostic tools</a:t>
            </a:r>
            <a:endParaRPr sz="1600"/>
          </a:p>
          <a:p>
            <a:pPr marL="171450" lvl="0" indent="-162433" algn="l" rtl="0">
              <a:lnSpc>
                <a:spcPct val="90000"/>
              </a:lnSpc>
              <a:spcBef>
                <a:spcPts val="750"/>
              </a:spcBef>
              <a:spcAft>
                <a:spcPts val="0"/>
              </a:spcAft>
              <a:buClr>
                <a:schemeClr val="dk1"/>
              </a:buClr>
              <a:buSzPts val="1800"/>
              <a:buChar char="•"/>
            </a:pPr>
            <a:r>
              <a:rPr lang="en-US" sz="1800" b="1"/>
              <a:t>Things that need some help:</a:t>
            </a:r>
            <a:endParaRPr sz="1800" b="1"/>
          </a:p>
          <a:p>
            <a:pPr marL="514350" lvl="1" indent="-167322" algn="l" rtl="0">
              <a:lnSpc>
                <a:spcPct val="90000"/>
              </a:lnSpc>
              <a:spcBef>
                <a:spcPts val="375"/>
              </a:spcBef>
              <a:spcAft>
                <a:spcPts val="0"/>
              </a:spcAft>
              <a:buClr>
                <a:schemeClr val="dk1"/>
              </a:buClr>
              <a:buSzPts val="1600"/>
              <a:buChar char="•"/>
            </a:pPr>
            <a:r>
              <a:rPr lang="en-US" sz="1600"/>
              <a:t>Configuration of remote gear</a:t>
            </a:r>
            <a:endParaRPr sz="1600"/>
          </a:p>
          <a:p>
            <a:pPr marL="514350" lvl="1" indent="-167322" algn="l" rtl="0">
              <a:lnSpc>
                <a:spcPct val="90000"/>
              </a:lnSpc>
              <a:spcBef>
                <a:spcPts val="375"/>
              </a:spcBef>
              <a:spcAft>
                <a:spcPts val="0"/>
              </a:spcAft>
              <a:buClr>
                <a:schemeClr val="dk1"/>
              </a:buClr>
              <a:buSzPts val="1600"/>
              <a:buChar char="•"/>
            </a:pPr>
            <a:r>
              <a:rPr lang="en-US" sz="1600"/>
              <a:t>Addressing issues when the diagnostic tools alarm</a:t>
            </a:r>
            <a:endParaRPr sz="1600"/>
          </a:p>
          <a:p>
            <a:pPr marL="514350" lvl="1" indent="-167322" algn="l" rtl="0">
              <a:lnSpc>
                <a:spcPct val="90000"/>
              </a:lnSpc>
              <a:spcBef>
                <a:spcPts val="375"/>
              </a:spcBef>
              <a:spcAft>
                <a:spcPts val="0"/>
              </a:spcAft>
              <a:buClr>
                <a:schemeClr val="dk1"/>
              </a:buClr>
              <a:buSzPts val="1600"/>
              <a:buChar char="•"/>
            </a:pPr>
            <a:r>
              <a:rPr lang="en-US" sz="1600"/>
              <a:t>Getting someone to “care”</a:t>
            </a:r>
            <a:endParaRPr sz="1600"/>
          </a:p>
          <a:p>
            <a:pPr marL="0" lvl="0" indent="0" algn="l" rtl="0">
              <a:lnSpc>
                <a:spcPct val="90000"/>
              </a:lnSpc>
              <a:spcBef>
                <a:spcPts val="750"/>
              </a:spcBef>
              <a:spcAft>
                <a:spcPts val="0"/>
              </a:spcAft>
              <a:buClr>
                <a:schemeClr val="dk1"/>
              </a:buClr>
              <a:buSzPts val="1942"/>
              <a:buNone/>
            </a:pPr>
            <a:endParaRPr sz="1942" b="1"/>
          </a:p>
          <a:p>
            <a:pPr marL="230188" lvl="1" indent="0" algn="l" rtl="0">
              <a:lnSpc>
                <a:spcPct val="90000"/>
              </a:lnSpc>
              <a:spcBef>
                <a:spcPts val="375"/>
              </a:spcBef>
              <a:spcAft>
                <a:spcPts val="0"/>
              </a:spcAft>
              <a:buClr>
                <a:schemeClr val="dk1"/>
              </a:buClr>
              <a:buSzPts val="1665"/>
              <a:buNone/>
            </a:pPr>
            <a:endParaRPr sz="1665" b="1"/>
          </a:p>
        </p:txBody>
      </p:sp>
      <p:sp>
        <p:nvSpPr>
          <p:cNvPr id="544" name="Google Shape;544;p34"/>
          <p:cNvSpPr txBox="1">
            <a:spLocks noGrp="1"/>
          </p:cNvSpPr>
          <p:nvPr>
            <p:ph type="dt" idx="10"/>
          </p:nvPr>
        </p:nvSpPr>
        <p:spPr>
          <a:xfrm>
            <a:off x="628650" y="4944748"/>
            <a:ext cx="2057400" cy="1916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April 08, 2021</a:t>
            </a:r>
            <a:endParaRPr/>
          </a:p>
        </p:txBody>
      </p:sp>
      <p:sp>
        <p:nvSpPr>
          <p:cNvPr id="545" name="Google Shape;545;p34"/>
          <p:cNvSpPr txBox="1">
            <a:spLocks noGrp="1"/>
          </p:cNvSpPr>
          <p:nvPr>
            <p:ph type="ftr" idx="11"/>
          </p:nvPr>
        </p:nvSpPr>
        <p:spPr>
          <a:xfrm>
            <a:off x="3028950" y="4944748"/>
            <a:ext cx="3086100" cy="19161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 2021, http://www.perfsonar.net</a:t>
            </a:r>
            <a:endParaRPr/>
          </a:p>
        </p:txBody>
      </p:sp>
      <p:sp>
        <p:nvSpPr>
          <p:cNvPr id="546" name="Google Shape;546;p34"/>
          <p:cNvSpPr txBox="1">
            <a:spLocks noGrp="1"/>
          </p:cNvSpPr>
          <p:nvPr>
            <p:ph type="sldNum" idx="12"/>
          </p:nvPr>
        </p:nvSpPr>
        <p:spPr>
          <a:xfrm>
            <a:off x="6457950" y="4944748"/>
            <a:ext cx="2057400" cy="19161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4"/>
          <p:cNvSpPr txBox="1">
            <a:spLocks noGrp="1"/>
          </p:cNvSpPr>
          <p:nvPr>
            <p:ph type="title"/>
          </p:nvPr>
        </p:nvSpPr>
        <p:spPr>
          <a:xfrm>
            <a:off x="457200" y="360000"/>
            <a:ext cx="8229600" cy="540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a:t>Outline</a:t>
            </a:r>
            <a:endParaRPr/>
          </a:p>
        </p:txBody>
      </p:sp>
      <p:sp>
        <p:nvSpPr>
          <p:cNvPr id="170" name="Google Shape;170;p14"/>
          <p:cNvSpPr txBox="1">
            <a:spLocks noGrp="1"/>
          </p:cNvSpPr>
          <p:nvPr>
            <p:ph type="body" idx="1"/>
          </p:nvPr>
        </p:nvSpPr>
        <p:spPr>
          <a:xfrm>
            <a:off x="457201" y="900000"/>
            <a:ext cx="8429624" cy="3732723"/>
          </a:xfrm>
          <a:prstGeom prst="rect">
            <a:avLst/>
          </a:prstGeom>
          <a:noFill/>
          <a:ln>
            <a:noFill/>
          </a:ln>
        </p:spPr>
        <p:txBody>
          <a:bodyPr spcFirstLastPara="1" wrap="square" lIns="91425" tIns="45700" rIns="91425" bIns="45700" anchor="t" anchorCtr="0">
            <a:noAutofit/>
          </a:bodyPr>
          <a:lstStyle/>
          <a:p>
            <a:pPr marL="171450" lvl="0" indent="-177800" algn="l" rtl="0">
              <a:lnSpc>
                <a:spcPct val="90000"/>
              </a:lnSpc>
              <a:spcBef>
                <a:spcPts val="0"/>
              </a:spcBef>
              <a:spcAft>
                <a:spcPts val="0"/>
              </a:spcAft>
              <a:buClr>
                <a:srgbClr val="FF0000"/>
              </a:buClr>
              <a:buSzPts val="2800"/>
              <a:buChar char="•"/>
            </a:pPr>
            <a:r>
              <a:rPr lang="en-US" sz="2800" dirty="0">
                <a:solidFill>
                  <a:srgbClr val="FF0000"/>
                </a:solidFill>
              </a:rPr>
              <a:t>Problem Statement on Network Connectivity</a:t>
            </a:r>
            <a:endParaRPr dirty="0"/>
          </a:p>
          <a:p>
            <a:pPr marL="171450" lvl="0" indent="-177800" algn="l" rtl="0">
              <a:lnSpc>
                <a:spcPct val="90000"/>
              </a:lnSpc>
              <a:spcBef>
                <a:spcPts val="750"/>
              </a:spcBef>
              <a:spcAft>
                <a:spcPts val="0"/>
              </a:spcAft>
              <a:buClr>
                <a:schemeClr val="dk1"/>
              </a:buClr>
              <a:buSzPts val="2800"/>
              <a:buChar char="•"/>
            </a:pPr>
            <a:r>
              <a:rPr lang="en-US" sz="2800" dirty="0"/>
              <a:t>Supporting Scientific Users</a:t>
            </a:r>
            <a:endParaRPr dirty="0"/>
          </a:p>
          <a:p>
            <a:pPr marL="171450" lvl="0" indent="-177800" algn="l" rtl="0">
              <a:lnSpc>
                <a:spcPct val="90000"/>
              </a:lnSpc>
              <a:spcBef>
                <a:spcPts val="750"/>
              </a:spcBef>
              <a:spcAft>
                <a:spcPts val="0"/>
              </a:spcAft>
              <a:buClr>
                <a:schemeClr val="dk1"/>
              </a:buClr>
              <a:buSzPts val="2800"/>
              <a:buChar char="•"/>
            </a:pPr>
            <a:r>
              <a:rPr lang="en-US" sz="2800" dirty="0"/>
              <a:t>Network Performance &amp; TCP Behaviors w/ Packet Loss</a:t>
            </a:r>
            <a:endParaRPr dirty="0"/>
          </a:p>
          <a:p>
            <a:pPr marL="171450" lvl="0" indent="-177800" algn="l" rtl="0">
              <a:lnSpc>
                <a:spcPct val="90000"/>
              </a:lnSpc>
              <a:spcBef>
                <a:spcPts val="750"/>
              </a:spcBef>
              <a:spcAft>
                <a:spcPts val="0"/>
              </a:spcAft>
              <a:buClr>
                <a:schemeClr val="dk1"/>
              </a:buClr>
              <a:buSzPts val="2800"/>
              <a:buChar char="•"/>
            </a:pPr>
            <a:r>
              <a:rPr lang="en-US" sz="2800" dirty="0"/>
              <a:t>What is </a:t>
            </a:r>
            <a:r>
              <a:rPr lang="en-US" sz="2800" dirty="0" err="1"/>
              <a:t>perfSONAR</a:t>
            </a:r>
            <a:endParaRPr sz="2800" dirty="0"/>
          </a:p>
          <a:p>
            <a:pPr marL="171450" lvl="0" indent="-177800" algn="l" rtl="0">
              <a:lnSpc>
                <a:spcPct val="90000"/>
              </a:lnSpc>
              <a:spcBef>
                <a:spcPts val="750"/>
              </a:spcBef>
              <a:spcAft>
                <a:spcPts val="0"/>
              </a:spcAft>
              <a:buClr>
                <a:schemeClr val="dk1"/>
              </a:buClr>
              <a:buSzPts val="2800"/>
              <a:buChar char="•"/>
            </a:pPr>
            <a:r>
              <a:rPr lang="en-US" sz="2800" dirty="0"/>
              <a:t>Deployment Overview</a:t>
            </a:r>
            <a:endParaRPr dirty="0"/>
          </a:p>
          <a:p>
            <a:pPr marL="171450" lvl="0" indent="-177800" algn="l" rtl="0">
              <a:lnSpc>
                <a:spcPct val="90000"/>
              </a:lnSpc>
              <a:spcBef>
                <a:spcPts val="750"/>
              </a:spcBef>
              <a:spcAft>
                <a:spcPts val="0"/>
              </a:spcAft>
              <a:buClr>
                <a:schemeClr val="dk1"/>
              </a:buClr>
              <a:buSzPts val="2800"/>
              <a:buChar char="•"/>
            </a:pPr>
            <a:r>
              <a:rPr lang="en-US" sz="2800" dirty="0"/>
              <a:t>Command's &amp; Syntax</a:t>
            </a:r>
          </a:p>
          <a:p>
            <a:pPr marL="171450" lvl="0" indent="-177800" algn="l" rtl="0">
              <a:lnSpc>
                <a:spcPct val="90000"/>
              </a:lnSpc>
              <a:spcBef>
                <a:spcPts val="750"/>
              </a:spcBef>
              <a:spcAft>
                <a:spcPts val="0"/>
              </a:spcAft>
              <a:buClr>
                <a:schemeClr val="dk1"/>
              </a:buClr>
              <a:buSzPts val="2800"/>
              <a:buChar char="•"/>
            </a:pPr>
            <a:r>
              <a:rPr lang="en-US" sz="2800" dirty="0"/>
              <a:t>Examples</a:t>
            </a:r>
          </a:p>
          <a:p>
            <a:pPr marL="171450" lvl="0" indent="-177800" algn="l" rtl="0">
              <a:lnSpc>
                <a:spcPct val="90000"/>
              </a:lnSpc>
              <a:spcBef>
                <a:spcPts val="750"/>
              </a:spcBef>
              <a:spcAft>
                <a:spcPts val="0"/>
              </a:spcAft>
              <a:buClr>
                <a:schemeClr val="dk1"/>
              </a:buClr>
              <a:buSzPts val="2800"/>
              <a:buChar char="•"/>
            </a:pPr>
            <a:r>
              <a:rPr lang="en-US" sz="2800" dirty="0"/>
              <a:t>Conclusions</a:t>
            </a:r>
            <a:endParaRPr dirty="0"/>
          </a:p>
        </p:txBody>
      </p:sp>
      <p:sp>
        <p:nvSpPr>
          <p:cNvPr id="171" name="Google Shape;171;p14"/>
          <p:cNvSpPr txBox="1">
            <a:spLocks noGrp="1"/>
          </p:cNvSpPr>
          <p:nvPr>
            <p:ph type="dt" idx="10"/>
          </p:nvPr>
        </p:nvSpPr>
        <p:spPr>
          <a:xfrm>
            <a:off x="628650" y="4944748"/>
            <a:ext cx="2057400" cy="1916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April 08, 2021</a:t>
            </a:r>
            <a:endParaRPr/>
          </a:p>
        </p:txBody>
      </p:sp>
      <p:sp>
        <p:nvSpPr>
          <p:cNvPr id="172" name="Google Shape;172;p14"/>
          <p:cNvSpPr txBox="1">
            <a:spLocks noGrp="1"/>
          </p:cNvSpPr>
          <p:nvPr>
            <p:ph type="ftr" idx="11"/>
          </p:nvPr>
        </p:nvSpPr>
        <p:spPr>
          <a:xfrm>
            <a:off x="3028950" y="4944748"/>
            <a:ext cx="3086100" cy="19161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 2021, http://www.perfsonar.net</a:t>
            </a:r>
            <a:endParaRPr/>
          </a:p>
        </p:txBody>
      </p:sp>
      <p:sp>
        <p:nvSpPr>
          <p:cNvPr id="173" name="Google Shape;173;p14"/>
          <p:cNvSpPr txBox="1">
            <a:spLocks noGrp="1"/>
          </p:cNvSpPr>
          <p:nvPr>
            <p:ph type="sldNum" idx="12"/>
          </p:nvPr>
        </p:nvSpPr>
        <p:spPr>
          <a:xfrm>
            <a:off x="6457950" y="4944748"/>
            <a:ext cx="2057400" cy="19161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35"/>
          <p:cNvSpPr txBox="1">
            <a:spLocks noGrp="1"/>
          </p:cNvSpPr>
          <p:nvPr>
            <p:ph type="title"/>
          </p:nvPr>
        </p:nvSpPr>
        <p:spPr>
          <a:xfrm>
            <a:off x="457200" y="360000"/>
            <a:ext cx="8229600" cy="540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a:t>Network Monitoring</a:t>
            </a:r>
            <a:endParaRPr/>
          </a:p>
        </p:txBody>
      </p:sp>
      <p:sp>
        <p:nvSpPr>
          <p:cNvPr id="553" name="Google Shape;553;p35"/>
          <p:cNvSpPr txBox="1">
            <a:spLocks noGrp="1"/>
          </p:cNvSpPr>
          <p:nvPr>
            <p:ph type="body" idx="1"/>
          </p:nvPr>
        </p:nvSpPr>
        <p:spPr>
          <a:xfrm>
            <a:off x="457201" y="900000"/>
            <a:ext cx="8429624" cy="3732723"/>
          </a:xfrm>
          <a:prstGeom prst="rect">
            <a:avLst/>
          </a:prstGeom>
          <a:noFill/>
          <a:ln>
            <a:noFill/>
          </a:ln>
        </p:spPr>
        <p:txBody>
          <a:bodyPr spcFirstLastPara="1" wrap="square" lIns="91425" tIns="45700" rIns="91425" bIns="45700" anchor="t" anchorCtr="0">
            <a:noAutofit/>
          </a:bodyPr>
          <a:lstStyle/>
          <a:p>
            <a:pPr marL="171450" lvl="0" indent="-133985" algn="l" rtl="0">
              <a:lnSpc>
                <a:spcPct val="80000"/>
              </a:lnSpc>
              <a:spcBef>
                <a:spcPts val="0"/>
              </a:spcBef>
              <a:spcAft>
                <a:spcPts val="0"/>
              </a:spcAft>
              <a:buClr>
                <a:schemeClr val="dk1"/>
              </a:buClr>
              <a:buSzPts val="2000"/>
              <a:buChar char="•"/>
            </a:pPr>
            <a:r>
              <a:rPr lang="en-US" sz="2400" b="1"/>
              <a:t>All networks do some form monitoring.</a:t>
            </a:r>
            <a:r>
              <a:rPr lang="en-US" sz="2000" b="1"/>
              <a:t>  </a:t>
            </a:r>
            <a:endParaRPr sz="2000" b="1"/>
          </a:p>
          <a:p>
            <a:pPr marL="514350" lvl="1" indent="-157480" algn="l" rtl="0">
              <a:lnSpc>
                <a:spcPct val="80000"/>
              </a:lnSpc>
              <a:spcBef>
                <a:spcPts val="375"/>
              </a:spcBef>
              <a:spcAft>
                <a:spcPts val="0"/>
              </a:spcAft>
              <a:buClr>
                <a:schemeClr val="dk1"/>
              </a:buClr>
              <a:buSzPts val="2000"/>
              <a:buChar char="•"/>
            </a:pPr>
            <a:r>
              <a:rPr lang="en-US" sz="2000"/>
              <a:t>Addresses needs of local staff for understanding state of the network</a:t>
            </a:r>
            <a:endParaRPr sz="2000"/>
          </a:p>
          <a:p>
            <a:pPr marL="857250" lvl="2" indent="-180975" algn="l" rtl="0">
              <a:lnSpc>
                <a:spcPct val="80000"/>
              </a:lnSpc>
              <a:spcBef>
                <a:spcPts val="375"/>
              </a:spcBef>
              <a:spcAft>
                <a:spcPts val="0"/>
              </a:spcAft>
              <a:buClr>
                <a:schemeClr val="dk1"/>
              </a:buClr>
              <a:buSzPts val="2000"/>
              <a:buChar char="•"/>
            </a:pPr>
            <a:r>
              <a:rPr lang="en-US" sz="2000"/>
              <a:t>Would this information be useful to external users?</a:t>
            </a:r>
            <a:endParaRPr sz="2000"/>
          </a:p>
          <a:p>
            <a:pPr marL="857250" lvl="2" indent="-180975" algn="l" rtl="0">
              <a:lnSpc>
                <a:spcPct val="80000"/>
              </a:lnSpc>
              <a:spcBef>
                <a:spcPts val="375"/>
              </a:spcBef>
              <a:spcAft>
                <a:spcPts val="0"/>
              </a:spcAft>
              <a:buClr>
                <a:schemeClr val="dk1"/>
              </a:buClr>
              <a:buSzPts val="2000"/>
              <a:buChar char="•"/>
            </a:pPr>
            <a:r>
              <a:rPr lang="en-US" sz="2000"/>
              <a:t>Can these tools function on a multi-domain basis?</a:t>
            </a:r>
            <a:endParaRPr sz="2000"/>
          </a:p>
          <a:p>
            <a:pPr marL="171450" lvl="0" indent="-159385" algn="l" rtl="0">
              <a:lnSpc>
                <a:spcPct val="80000"/>
              </a:lnSpc>
              <a:spcBef>
                <a:spcPts val="750"/>
              </a:spcBef>
              <a:spcAft>
                <a:spcPts val="0"/>
              </a:spcAft>
              <a:buClr>
                <a:schemeClr val="dk1"/>
              </a:buClr>
              <a:buSzPts val="2400"/>
              <a:buChar char="•"/>
            </a:pPr>
            <a:r>
              <a:rPr lang="en-US" sz="2400" b="1"/>
              <a:t>Beyond passive methods, there are active tools.  </a:t>
            </a:r>
            <a:endParaRPr sz="2400" b="1"/>
          </a:p>
          <a:p>
            <a:pPr marL="514350" lvl="1" indent="-157480" algn="l" rtl="0">
              <a:lnSpc>
                <a:spcPct val="80000"/>
              </a:lnSpc>
              <a:spcBef>
                <a:spcPts val="375"/>
              </a:spcBef>
              <a:spcAft>
                <a:spcPts val="0"/>
              </a:spcAft>
              <a:buClr>
                <a:schemeClr val="dk1"/>
              </a:buClr>
              <a:buSzPts val="2000"/>
              <a:buChar char="•"/>
            </a:pPr>
            <a:r>
              <a:rPr lang="en-US" sz="2000"/>
              <a:t>E.g. often we want a ‘throughput’ number.  Can we automate that idea?</a:t>
            </a:r>
            <a:endParaRPr sz="2000"/>
          </a:p>
          <a:p>
            <a:pPr marL="514350" lvl="1" indent="-157480" algn="l" rtl="0">
              <a:lnSpc>
                <a:spcPct val="80000"/>
              </a:lnSpc>
              <a:spcBef>
                <a:spcPts val="375"/>
              </a:spcBef>
              <a:spcAft>
                <a:spcPts val="0"/>
              </a:spcAft>
              <a:buClr>
                <a:schemeClr val="dk1"/>
              </a:buClr>
              <a:buSzPts val="2000"/>
              <a:buChar char="•"/>
            </a:pPr>
            <a:r>
              <a:rPr lang="en-US" sz="2000"/>
              <a:t>Wouldn’t it be nice to get some sort of plot of performance over the course of a day?  Week?  Year?  Multiple endpoints?</a:t>
            </a:r>
            <a:endParaRPr sz="2000"/>
          </a:p>
          <a:p>
            <a:pPr marL="171450" lvl="0" indent="-159385" algn="l" rtl="0">
              <a:lnSpc>
                <a:spcPct val="80000"/>
              </a:lnSpc>
              <a:spcBef>
                <a:spcPts val="750"/>
              </a:spcBef>
              <a:spcAft>
                <a:spcPts val="0"/>
              </a:spcAft>
              <a:buClr>
                <a:schemeClr val="dk1"/>
              </a:buClr>
              <a:buSzPts val="2400"/>
              <a:buChar char="•"/>
            </a:pPr>
            <a:r>
              <a:rPr lang="en-US" sz="2400" b="1"/>
              <a:t>perfSONAR = Measurement Middleware</a:t>
            </a:r>
            <a:endParaRPr sz="2400" b="1"/>
          </a:p>
          <a:p>
            <a:pPr marL="171450" lvl="0" indent="-6985" algn="l" rtl="0">
              <a:lnSpc>
                <a:spcPct val="80000"/>
              </a:lnSpc>
              <a:spcBef>
                <a:spcPts val="750"/>
              </a:spcBef>
              <a:spcAft>
                <a:spcPts val="0"/>
              </a:spcAft>
              <a:buClr>
                <a:schemeClr val="dk1"/>
              </a:buClr>
              <a:buSzPts val="2590"/>
              <a:buNone/>
            </a:pPr>
            <a:endParaRPr sz="2000" b="1"/>
          </a:p>
          <a:p>
            <a:pPr marL="171450" lvl="0" indent="-6985" algn="l" rtl="0">
              <a:lnSpc>
                <a:spcPct val="80000"/>
              </a:lnSpc>
              <a:spcBef>
                <a:spcPts val="750"/>
              </a:spcBef>
              <a:spcAft>
                <a:spcPts val="0"/>
              </a:spcAft>
              <a:buClr>
                <a:schemeClr val="dk1"/>
              </a:buClr>
              <a:buSzPts val="2590"/>
              <a:buNone/>
            </a:pPr>
            <a:endParaRPr sz="2000" b="1"/>
          </a:p>
        </p:txBody>
      </p:sp>
      <p:sp>
        <p:nvSpPr>
          <p:cNvPr id="554" name="Google Shape;554;p35"/>
          <p:cNvSpPr txBox="1">
            <a:spLocks noGrp="1"/>
          </p:cNvSpPr>
          <p:nvPr>
            <p:ph type="dt" idx="10"/>
          </p:nvPr>
        </p:nvSpPr>
        <p:spPr>
          <a:xfrm>
            <a:off x="628650" y="4944748"/>
            <a:ext cx="2057400" cy="1916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April 08, 2021</a:t>
            </a:r>
            <a:endParaRPr/>
          </a:p>
        </p:txBody>
      </p:sp>
      <p:sp>
        <p:nvSpPr>
          <p:cNvPr id="555" name="Google Shape;555;p35"/>
          <p:cNvSpPr txBox="1">
            <a:spLocks noGrp="1"/>
          </p:cNvSpPr>
          <p:nvPr>
            <p:ph type="ftr" idx="11"/>
          </p:nvPr>
        </p:nvSpPr>
        <p:spPr>
          <a:xfrm>
            <a:off x="3028950" y="4944748"/>
            <a:ext cx="3086100" cy="19161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 2021, http://www.perfsonar.net</a:t>
            </a:r>
            <a:endParaRPr/>
          </a:p>
        </p:txBody>
      </p:sp>
      <p:sp>
        <p:nvSpPr>
          <p:cNvPr id="556" name="Google Shape;556;p35"/>
          <p:cNvSpPr txBox="1">
            <a:spLocks noGrp="1"/>
          </p:cNvSpPr>
          <p:nvPr>
            <p:ph type="sldNum" idx="12"/>
          </p:nvPr>
        </p:nvSpPr>
        <p:spPr>
          <a:xfrm>
            <a:off x="6457950" y="4944748"/>
            <a:ext cx="2057400" cy="19161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36"/>
          <p:cNvSpPr txBox="1">
            <a:spLocks noGrp="1"/>
          </p:cNvSpPr>
          <p:nvPr>
            <p:ph type="title"/>
          </p:nvPr>
        </p:nvSpPr>
        <p:spPr>
          <a:xfrm>
            <a:off x="457200" y="360000"/>
            <a:ext cx="8229600" cy="540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a:t>perfSONAR</a:t>
            </a:r>
            <a:endParaRPr/>
          </a:p>
        </p:txBody>
      </p:sp>
      <p:sp>
        <p:nvSpPr>
          <p:cNvPr id="563" name="Google Shape;563;p36"/>
          <p:cNvSpPr txBox="1">
            <a:spLocks noGrp="1"/>
          </p:cNvSpPr>
          <p:nvPr>
            <p:ph type="body" idx="1"/>
          </p:nvPr>
        </p:nvSpPr>
        <p:spPr>
          <a:xfrm>
            <a:off x="457201" y="900001"/>
            <a:ext cx="6241302" cy="1216670"/>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chemeClr val="dk1"/>
              </a:buClr>
              <a:buSzPts val="1600"/>
              <a:buChar char="•"/>
            </a:pPr>
            <a:r>
              <a:rPr lang="en-US" sz="1600"/>
              <a:t>All the previous Science DMZ network diagrams have little perfSONAR boxes everywhere</a:t>
            </a:r>
            <a:endParaRPr/>
          </a:p>
          <a:p>
            <a:pPr marL="514350" lvl="1" indent="-171450" algn="l" rtl="0">
              <a:lnSpc>
                <a:spcPct val="90000"/>
              </a:lnSpc>
              <a:spcBef>
                <a:spcPts val="375"/>
              </a:spcBef>
              <a:spcAft>
                <a:spcPts val="0"/>
              </a:spcAft>
              <a:buClr>
                <a:schemeClr val="dk1"/>
              </a:buClr>
              <a:buSzPts val="1600"/>
              <a:buChar char="•"/>
            </a:pPr>
            <a:r>
              <a:rPr lang="en-US" sz="1600"/>
              <a:t>The reason for this is that consistent behavior requires correctness</a:t>
            </a:r>
            <a:endParaRPr/>
          </a:p>
          <a:p>
            <a:pPr marL="514350" lvl="1" indent="-171450" algn="l" rtl="0">
              <a:lnSpc>
                <a:spcPct val="90000"/>
              </a:lnSpc>
              <a:spcBef>
                <a:spcPts val="375"/>
              </a:spcBef>
              <a:spcAft>
                <a:spcPts val="0"/>
              </a:spcAft>
              <a:buClr>
                <a:schemeClr val="dk1"/>
              </a:buClr>
              <a:buSzPts val="1600"/>
              <a:buChar char="•"/>
            </a:pPr>
            <a:r>
              <a:rPr lang="en-US" sz="1600"/>
              <a:t>Correctness requires the ability to find and fix problems</a:t>
            </a:r>
            <a:endParaRPr sz="1600"/>
          </a:p>
        </p:txBody>
      </p:sp>
      <p:sp>
        <p:nvSpPr>
          <p:cNvPr id="564" name="Google Shape;564;p36"/>
          <p:cNvSpPr txBox="1">
            <a:spLocks noGrp="1"/>
          </p:cNvSpPr>
          <p:nvPr>
            <p:ph type="dt" idx="10"/>
          </p:nvPr>
        </p:nvSpPr>
        <p:spPr>
          <a:xfrm>
            <a:off x="628650" y="4944748"/>
            <a:ext cx="2057400" cy="1916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April 08, 2021</a:t>
            </a:r>
            <a:endParaRPr/>
          </a:p>
        </p:txBody>
      </p:sp>
      <p:sp>
        <p:nvSpPr>
          <p:cNvPr id="565" name="Google Shape;565;p36"/>
          <p:cNvSpPr txBox="1">
            <a:spLocks noGrp="1"/>
          </p:cNvSpPr>
          <p:nvPr>
            <p:ph type="ftr" idx="11"/>
          </p:nvPr>
        </p:nvSpPr>
        <p:spPr>
          <a:xfrm>
            <a:off x="3028950" y="4944748"/>
            <a:ext cx="3086100" cy="19161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 2021, http://www.perfsonar.net</a:t>
            </a:r>
            <a:endParaRPr/>
          </a:p>
        </p:txBody>
      </p:sp>
      <p:sp>
        <p:nvSpPr>
          <p:cNvPr id="566" name="Google Shape;566;p36"/>
          <p:cNvSpPr txBox="1">
            <a:spLocks noGrp="1"/>
          </p:cNvSpPr>
          <p:nvPr>
            <p:ph type="sldNum" idx="12"/>
          </p:nvPr>
        </p:nvSpPr>
        <p:spPr>
          <a:xfrm>
            <a:off x="6457950" y="4944748"/>
            <a:ext cx="2057400" cy="19161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
        <p:nvSpPr>
          <p:cNvPr id="567" name="Google Shape;567;p36"/>
          <p:cNvSpPr txBox="1"/>
          <p:nvPr/>
        </p:nvSpPr>
        <p:spPr>
          <a:xfrm>
            <a:off x="381000" y="2116670"/>
            <a:ext cx="8229600" cy="2133600"/>
          </a:xfrm>
          <a:prstGeom prst="rect">
            <a:avLst/>
          </a:prstGeom>
          <a:noFill/>
          <a:ln>
            <a:noFill/>
          </a:ln>
        </p:spPr>
        <p:txBody>
          <a:bodyPr spcFirstLastPara="1" wrap="square" lIns="91425" tIns="45700" rIns="91425" bIns="45700" anchor="t" anchorCtr="0">
            <a:noAutofit/>
          </a:bodyPr>
          <a:lstStyle/>
          <a:p>
            <a:pPr marL="1143000" marR="0" lvl="2" indent="-228600" algn="l" rtl="0">
              <a:spcBef>
                <a:spcPts val="0"/>
              </a:spcBef>
              <a:spcAft>
                <a:spcPts val="0"/>
              </a:spcAft>
              <a:buClr>
                <a:schemeClr val="dk1"/>
              </a:buClr>
              <a:buSzPts val="1800"/>
              <a:buFont typeface="Arial"/>
              <a:buChar char="•"/>
            </a:pPr>
            <a:r>
              <a:rPr lang="en-US" sz="1800" b="1" i="1" u="none" strike="noStrike" cap="none">
                <a:solidFill>
                  <a:schemeClr val="dk1"/>
                </a:solidFill>
                <a:latin typeface="Calibri"/>
                <a:ea typeface="Calibri"/>
                <a:cs typeface="Calibri"/>
                <a:sym typeface="Calibri"/>
              </a:rPr>
              <a:t>You can’t fix what you can’t find </a:t>
            </a:r>
            <a:endParaRPr/>
          </a:p>
          <a:p>
            <a:pPr marL="1143000" marR="0" lvl="2" indent="-228600" algn="l" rtl="0">
              <a:spcBef>
                <a:spcPts val="360"/>
              </a:spcBef>
              <a:spcAft>
                <a:spcPts val="0"/>
              </a:spcAft>
              <a:buClr>
                <a:schemeClr val="dk1"/>
              </a:buClr>
              <a:buSzPts val="1800"/>
              <a:buFont typeface="Arial"/>
              <a:buChar char="•"/>
            </a:pPr>
            <a:r>
              <a:rPr lang="en-US" sz="1800" b="1" i="1" u="none" strike="noStrike" cap="none">
                <a:solidFill>
                  <a:schemeClr val="dk1"/>
                </a:solidFill>
                <a:latin typeface="Calibri"/>
                <a:ea typeface="Calibri"/>
                <a:cs typeface="Calibri"/>
                <a:sym typeface="Calibri"/>
              </a:rPr>
              <a:t>You can’t find what you can’t see</a:t>
            </a:r>
            <a:endParaRPr/>
          </a:p>
          <a:p>
            <a:pPr marL="1143000" marR="0" lvl="2" indent="-228600" algn="l" rtl="0">
              <a:spcBef>
                <a:spcPts val="360"/>
              </a:spcBef>
              <a:spcAft>
                <a:spcPts val="0"/>
              </a:spcAft>
              <a:buClr>
                <a:schemeClr val="dk1"/>
              </a:buClr>
              <a:buSzPts val="1800"/>
              <a:buFont typeface="Arial"/>
              <a:buChar char="•"/>
            </a:pPr>
            <a:r>
              <a:rPr lang="en-US" sz="1800" b="1" i="1" u="none" strike="noStrike" cap="none">
                <a:solidFill>
                  <a:schemeClr val="dk1"/>
                </a:solidFill>
                <a:latin typeface="Calibri"/>
                <a:ea typeface="Calibri"/>
                <a:cs typeface="Calibri"/>
                <a:sym typeface="Calibri"/>
              </a:rPr>
              <a:t>perfSONAR lets you see</a:t>
            </a:r>
            <a:endParaRPr/>
          </a:p>
          <a:p>
            <a:pPr marL="342900" marR="0" lvl="0" indent="-342900" algn="l" rtl="0">
              <a:spcBef>
                <a:spcPts val="32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Especially important when deploying high performance services</a:t>
            </a:r>
            <a:endParaRPr/>
          </a:p>
          <a:p>
            <a:pPr marL="742950" marR="0" lvl="1" indent="-285750" algn="l" rtl="0">
              <a:spcBef>
                <a:spcPts val="32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If there is a problem with the infrastructure, need to fix it</a:t>
            </a:r>
            <a:endParaRPr/>
          </a:p>
          <a:p>
            <a:pPr marL="742950" marR="0" lvl="1" indent="-285750" algn="l" rtl="0">
              <a:spcBef>
                <a:spcPts val="32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If the problem is not with your stuff, need to prove it</a:t>
            </a:r>
            <a:endParaRPr/>
          </a:p>
          <a:p>
            <a:pPr marL="1143000" marR="0" lvl="2" indent="-228600" algn="l" rtl="0">
              <a:spcBef>
                <a:spcPts val="32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Many players in an end to end path</a:t>
            </a:r>
            <a:endParaRPr/>
          </a:p>
          <a:p>
            <a:pPr marL="1143000" marR="0" lvl="2" indent="-228600" algn="l" rtl="0">
              <a:spcBef>
                <a:spcPts val="32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Ability to show correct behavior aids in problem localization</a:t>
            </a:r>
            <a:endParaRPr sz="1600" b="0" i="0" u="none" strike="noStrike" cap="none">
              <a:solidFill>
                <a:schemeClr val="dk1"/>
              </a:solidFill>
              <a:latin typeface="Calibri"/>
              <a:ea typeface="Calibri"/>
              <a:cs typeface="Calibri"/>
              <a:sym typeface="Calibri"/>
            </a:endParaRPr>
          </a:p>
        </p:txBody>
      </p:sp>
      <p:pic>
        <p:nvPicPr>
          <p:cNvPr id="568" name="Google Shape;568;p36" descr="science-dmz-simple.pdf"/>
          <p:cNvPicPr preferRelativeResize="0"/>
          <p:nvPr/>
        </p:nvPicPr>
        <p:blipFill rotWithShape="1">
          <a:blip r:embed="rId3">
            <a:alphaModFix/>
          </a:blip>
          <a:srcRect l="17305" t="9838" r="18675" b="12886"/>
          <a:stretch/>
        </p:blipFill>
        <p:spPr>
          <a:xfrm>
            <a:off x="6217625" y="1165675"/>
            <a:ext cx="2535450" cy="3253250"/>
          </a:xfrm>
          <a:prstGeom prst="rect">
            <a:avLst/>
          </a:prstGeom>
          <a:noFill/>
          <a:ln>
            <a:noFill/>
          </a:ln>
        </p:spPr>
      </p:pic>
      <p:sp>
        <p:nvSpPr>
          <p:cNvPr id="569" name="Google Shape;569;p36"/>
          <p:cNvSpPr/>
          <p:nvPr/>
        </p:nvSpPr>
        <p:spPr>
          <a:xfrm>
            <a:off x="7987145" y="3047960"/>
            <a:ext cx="609600" cy="516600"/>
          </a:xfrm>
          <a:prstGeom prst="ellipse">
            <a:avLst/>
          </a:prstGeom>
          <a:noFill/>
          <a:ln w="95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570" name="Google Shape;570;p36"/>
          <p:cNvCxnSpPr/>
          <p:nvPr/>
        </p:nvCxnSpPr>
        <p:spPr>
          <a:xfrm>
            <a:off x="5210174" y="1980955"/>
            <a:ext cx="1105200" cy="338100"/>
          </a:xfrm>
          <a:prstGeom prst="straightConnector1">
            <a:avLst/>
          </a:prstGeom>
          <a:noFill/>
          <a:ln w="12700" cap="flat" cmpd="sng">
            <a:solidFill>
              <a:srgbClr val="FF0000"/>
            </a:solidFill>
            <a:prstDash val="solid"/>
            <a:miter lim="800000"/>
            <a:headEnd type="none" w="sm" len="sm"/>
            <a:tailEnd type="stealth" w="med" len="med"/>
          </a:ln>
        </p:spPr>
      </p:cxnSp>
      <p:sp>
        <p:nvSpPr>
          <p:cNvPr id="571" name="Google Shape;571;p36"/>
          <p:cNvSpPr/>
          <p:nvPr/>
        </p:nvSpPr>
        <p:spPr>
          <a:xfrm>
            <a:off x="6226050" y="2221976"/>
            <a:ext cx="609600" cy="516600"/>
          </a:xfrm>
          <a:prstGeom prst="ellipse">
            <a:avLst/>
          </a:prstGeom>
          <a:noFill/>
          <a:ln w="95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572" name="Google Shape;572;p36"/>
          <p:cNvCxnSpPr/>
          <p:nvPr/>
        </p:nvCxnSpPr>
        <p:spPr>
          <a:xfrm>
            <a:off x="5210095" y="1980932"/>
            <a:ext cx="2777100" cy="1261500"/>
          </a:xfrm>
          <a:prstGeom prst="straightConnector1">
            <a:avLst/>
          </a:prstGeom>
          <a:noFill/>
          <a:ln w="12700" cap="flat" cmpd="sng">
            <a:solidFill>
              <a:srgbClr val="FF0000"/>
            </a:solidFill>
            <a:prstDash val="solid"/>
            <a:miter lim="800000"/>
            <a:headEnd type="none" w="sm" len="sm"/>
            <a:tailEnd type="stealth" w="med" len="med"/>
          </a:ln>
        </p:spPr>
      </p:cxnSp>
      <p:sp>
        <p:nvSpPr>
          <p:cNvPr id="573" name="Google Shape;573;p36"/>
          <p:cNvSpPr/>
          <p:nvPr/>
        </p:nvSpPr>
        <p:spPr>
          <a:xfrm>
            <a:off x="7775500" y="1573475"/>
            <a:ext cx="492900" cy="402600"/>
          </a:xfrm>
          <a:prstGeom prst="ellipse">
            <a:avLst/>
          </a:prstGeom>
          <a:noFill/>
          <a:ln w="95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574" name="Google Shape;574;p36"/>
          <p:cNvCxnSpPr/>
          <p:nvPr/>
        </p:nvCxnSpPr>
        <p:spPr>
          <a:xfrm rot="10800000" flipH="1">
            <a:off x="5210095" y="1638032"/>
            <a:ext cx="2641500" cy="342900"/>
          </a:xfrm>
          <a:prstGeom prst="straightConnector1">
            <a:avLst/>
          </a:prstGeom>
          <a:noFill/>
          <a:ln w="12700" cap="flat" cmpd="sng">
            <a:solidFill>
              <a:srgbClr val="FF0000"/>
            </a:solidFill>
            <a:prstDash val="solid"/>
            <a:miter lim="800000"/>
            <a:headEnd type="none" w="sm" len="sm"/>
            <a:tailEnd type="stealth" w="med" len="me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37"/>
          <p:cNvSpPr txBox="1">
            <a:spLocks noGrp="1"/>
          </p:cNvSpPr>
          <p:nvPr>
            <p:ph type="title"/>
          </p:nvPr>
        </p:nvSpPr>
        <p:spPr>
          <a:xfrm>
            <a:off x="457200" y="360000"/>
            <a:ext cx="8229600" cy="540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a:t>What is perfSONAR?</a:t>
            </a:r>
            <a:endParaRPr/>
          </a:p>
        </p:txBody>
      </p:sp>
      <p:sp>
        <p:nvSpPr>
          <p:cNvPr id="581" name="Google Shape;581;p37"/>
          <p:cNvSpPr txBox="1">
            <a:spLocks noGrp="1"/>
          </p:cNvSpPr>
          <p:nvPr>
            <p:ph type="body" idx="1"/>
          </p:nvPr>
        </p:nvSpPr>
        <p:spPr>
          <a:xfrm>
            <a:off x="457201" y="1212025"/>
            <a:ext cx="8429700" cy="3732600"/>
          </a:xfrm>
          <a:prstGeom prst="rect">
            <a:avLst/>
          </a:prstGeom>
          <a:noFill/>
          <a:ln>
            <a:noFill/>
          </a:ln>
        </p:spPr>
        <p:txBody>
          <a:bodyPr spcFirstLastPara="1" wrap="square" lIns="91425" tIns="45700" rIns="91425" bIns="45700" anchor="t" anchorCtr="0">
            <a:noAutofit/>
          </a:bodyPr>
          <a:lstStyle/>
          <a:p>
            <a:pPr marL="171450" lvl="0" indent="-147320" algn="l" rtl="0">
              <a:lnSpc>
                <a:spcPct val="70000"/>
              </a:lnSpc>
              <a:spcBef>
                <a:spcPts val="0"/>
              </a:spcBef>
              <a:spcAft>
                <a:spcPts val="0"/>
              </a:spcAft>
              <a:buClr>
                <a:schemeClr val="dk1"/>
              </a:buClr>
              <a:buSzPts val="2000"/>
              <a:buChar char="•"/>
            </a:pPr>
            <a:r>
              <a:rPr lang="en-US" sz="2000"/>
              <a:t>perfSONAR is a tool coordinated suite of tools to:</a:t>
            </a:r>
            <a:endParaRPr sz="2000"/>
          </a:p>
          <a:p>
            <a:pPr marL="514350" lvl="1" indent="-158115" algn="l" rtl="0">
              <a:lnSpc>
                <a:spcPct val="70000"/>
              </a:lnSpc>
              <a:spcBef>
                <a:spcPts val="375"/>
              </a:spcBef>
              <a:spcAft>
                <a:spcPts val="0"/>
              </a:spcAft>
              <a:buClr>
                <a:schemeClr val="dk1"/>
              </a:buClr>
              <a:buSzPts val="2000"/>
              <a:buChar char="•"/>
            </a:pPr>
            <a:r>
              <a:rPr lang="en-US" sz="2000"/>
              <a:t>Set network performance expectations</a:t>
            </a:r>
            <a:endParaRPr sz="2000"/>
          </a:p>
          <a:p>
            <a:pPr marL="514350" lvl="1" indent="-158115" algn="l" rtl="0">
              <a:lnSpc>
                <a:spcPct val="70000"/>
              </a:lnSpc>
              <a:spcBef>
                <a:spcPts val="375"/>
              </a:spcBef>
              <a:spcAft>
                <a:spcPts val="0"/>
              </a:spcAft>
              <a:buClr>
                <a:schemeClr val="dk1"/>
              </a:buClr>
              <a:buSzPts val="2000"/>
              <a:buChar char="•"/>
            </a:pPr>
            <a:r>
              <a:rPr lang="en-US" sz="2000"/>
              <a:t>Find network problems (“soft failures”)</a:t>
            </a:r>
            <a:endParaRPr sz="2000"/>
          </a:p>
          <a:p>
            <a:pPr marL="514350" lvl="1" indent="-158115" algn="l" rtl="0">
              <a:lnSpc>
                <a:spcPct val="70000"/>
              </a:lnSpc>
              <a:spcBef>
                <a:spcPts val="375"/>
              </a:spcBef>
              <a:spcAft>
                <a:spcPts val="0"/>
              </a:spcAft>
              <a:buClr>
                <a:schemeClr val="dk1"/>
              </a:buClr>
              <a:buSzPts val="2000"/>
              <a:buChar char="•"/>
            </a:pPr>
            <a:r>
              <a:rPr lang="en-US" sz="2000"/>
              <a:t>Helps coordinate fixing these problems</a:t>
            </a:r>
            <a:endParaRPr sz="2000"/>
          </a:p>
          <a:p>
            <a:pPr marL="514350" lvl="0" indent="0" algn="l" rtl="0">
              <a:lnSpc>
                <a:spcPct val="70000"/>
              </a:lnSpc>
              <a:spcBef>
                <a:spcPts val="375"/>
              </a:spcBef>
              <a:spcAft>
                <a:spcPts val="0"/>
              </a:spcAft>
              <a:buNone/>
            </a:pPr>
            <a:r>
              <a:rPr lang="en-US" sz="2000"/>
              <a:t>… all in multi-domain environments</a:t>
            </a:r>
            <a:br>
              <a:rPr lang="en-US" sz="2000"/>
            </a:br>
            <a:endParaRPr sz="2000"/>
          </a:p>
          <a:p>
            <a:pPr marL="171450" lvl="0" indent="-147320" algn="l" rtl="0">
              <a:lnSpc>
                <a:spcPct val="70000"/>
              </a:lnSpc>
              <a:spcBef>
                <a:spcPts val="750"/>
              </a:spcBef>
              <a:spcAft>
                <a:spcPts val="0"/>
              </a:spcAft>
              <a:buClr>
                <a:schemeClr val="dk1"/>
              </a:buClr>
              <a:buSzPts val="2000"/>
              <a:buChar char="•"/>
            </a:pPr>
            <a:r>
              <a:rPr lang="en-US" sz="2000"/>
              <a:t>These problems are all harder when multiple networks are involved</a:t>
            </a:r>
            <a:br>
              <a:rPr lang="en-US" sz="2000"/>
            </a:br>
            <a:endParaRPr sz="2000"/>
          </a:p>
          <a:p>
            <a:pPr marL="171450" lvl="0" indent="-147320" algn="l" rtl="0">
              <a:lnSpc>
                <a:spcPct val="70000"/>
              </a:lnSpc>
              <a:spcBef>
                <a:spcPts val="750"/>
              </a:spcBef>
              <a:spcAft>
                <a:spcPts val="0"/>
              </a:spcAft>
              <a:buClr>
                <a:schemeClr val="dk1"/>
              </a:buClr>
              <a:buSzPts val="2000"/>
              <a:buChar char="•"/>
            </a:pPr>
            <a:r>
              <a:rPr lang="en-US" sz="2000"/>
              <a:t>perfSONAR provides a standardized way to publish active and passive monitoring data</a:t>
            </a:r>
            <a:endParaRPr sz="2000"/>
          </a:p>
          <a:p>
            <a:pPr marL="514350" lvl="1" indent="-168909" algn="l" rtl="0">
              <a:lnSpc>
                <a:spcPct val="70000"/>
              </a:lnSpc>
              <a:spcBef>
                <a:spcPts val="375"/>
              </a:spcBef>
              <a:spcAft>
                <a:spcPts val="0"/>
              </a:spcAft>
              <a:buClr>
                <a:schemeClr val="dk1"/>
              </a:buClr>
              <a:buSzPts val="2000"/>
              <a:buChar char="•"/>
            </a:pPr>
            <a:r>
              <a:rPr lang="en-US" sz="2000"/>
              <a:t>This data is interesting to network researchers as well as network operators</a:t>
            </a:r>
            <a:endParaRPr sz="2000"/>
          </a:p>
        </p:txBody>
      </p:sp>
      <p:sp>
        <p:nvSpPr>
          <p:cNvPr id="582" name="Google Shape;582;p37"/>
          <p:cNvSpPr txBox="1">
            <a:spLocks noGrp="1"/>
          </p:cNvSpPr>
          <p:nvPr>
            <p:ph type="dt" idx="10"/>
          </p:nvPr>
        </p:nvSpPr>
        <p:spPr>
          <a:xfrm>
            <a:off x="628650" y="4944748"/>
            <a:ext cx="2057400" cy="1916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April 08, 2021</a:t>
            </a:r>
            <a:endParaRPr/>
          </a:p>
        </p:txBody>
      </p:sp>
      <p:sp>
        <p:nvSpPr>
          <p:cNvPr id="583" name="Google Shape;583;p37"/>
          <p:cNvSpPr txBox="1">
            <a:spLocks noGrp="1"/>
          </p:cNvSpPr>
          <p:nvPr>
            <p:ph type="ftr" idx="11"/>
          </p:nvPr>
        </p:nvSpPr>
        <p:spPr>
          <a:xfrm>
            <a:off x="3028950" y="4944748"/>
            <a:ext cx="3086100" cy="19161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 2021, http://www.perfsonar.net</a:t>
            </a:r>
            <a:endParaRPr/>
          </a:p>
        </p:txBody>
      </p:sp>
      <p:sp>
        <p:nvSpPr>
          <p:cNvPr id="584" name="Google Shape;584;p37"/>
          <p:cNvSpPr txBox="1">
            <a:spLocks noGrp="1"/>
          </p:cNvSpPr>
          <p:nvPr>
            <p:ph type="sldNum" idx="12"/>
          </p:nvPr>
        </p:nvSpPr>
        <p:spPr>
          <a:xfrm>
            <a:off x="6457950" y="4944748"/>
            <a:ext cx="2057400" cy="19161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38"/>
          <p:cNvSpPr txBox="1">
            <a:spLocks noGrp="1"/>
          </p:cNvSpPr>
          <p:nvPr>
            <p:ph type="title"/>
          </p:nvPr>
        </p:nvSpPr>
        <p:spPr>
          <a:xfrm>
            <a:off x="457200" y="360000"/>
            <a:ext cx="8229600" cy="540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a:t>perfSONAR History</a:t>
            </a:r>
            <a:endParaRPr/>
          </a:p>
        </p:txBody>
      </p:sp>
      <p:sp>
        <p:nvSpPr>
          <p:cNvPr id="591" name="Google Shape;591;p38"/>
          <p:cNvSpPr txBox="1">
            <a:spLocks noGrp="1"/>
          </p:cNvSpPr>
          <p:nvPr>
            <p:ph type="body" idx="1"/>
          </p:nvPr>
        </p:nvSpPr>
        <p:spPr>
          <a:xfrm>
            <a:off x="457201" y="900000"/>
            <a:ext cx="8429624" cy="3732723"/>
          </a:xfrm>
          <a:prstGeom prst="rect">
            <a:avLst/>
          </a:prstGeom>
          <a:noFill/>
          <a:ln>
            <a:noFill/>
          </a:ln>
        </p:spPr>
        <p:txBody>
          <a:bodyPr spcFirstLastPara="1" wrap="square" lIns="91425" tIns="45700" rIns="91425" bIns="45700" anchor="t" anchorCtr="0">
            <a:noAutofit/>
          </a:bodyPr>
          <a:lstStyle/>
          <a:p>
            <a:pPr marL="171450" lvl="0" indent="-171450" algn="l" rtl="0">
              <a:lnSpc>
                <a:spcPct val="80000"/>
              </a:lnSpc>
              <a:spcBef>
                <a:spcPts val="0"/>
              </a:spcBef>
              <a:spcAft>
                <a:spcPts val="0"/>
              </a:spcAft>
              <a:buClr>
                <a:schemeClr val="dk1"/>
              </a:buClr>
              <a:buSzPts val="1942"/>
              <a:buChar char="•"/>
            </a:pPr>
            <a:r>
              <a:rPr lang="en-US" sz="1942"/>
              <a:t>perfSONAR can trace its origin to the Internet2 “End 2 End performance Initiative” from the year 2000. What has changed since then?</a:t>
            </a:r>
            <a:endParaRPr sz="1942"/>
          </a:p>
          <a:p>
            <a:pPr marL="0" lvl="0" indent="0" algn="l" rtl="0">
              <a:lnSpc>
                <a:spcPct val="80000"/>
              </a:lnSpc>
              <a:spcBef>
                <a:spcPts val="0"/>
              </a:spcBef>
              <a:spcAft>
                <a:spcPts val="0"/>
              </a:spcAft>
              <a:buNone/>
            </a:pPr>
            <a:endParaRPr sz="1942"/>
          </a:p>
          <a:p>
            <a:pPr marL="514350" lvl="1" indent="-171450" algn="l" rtl="0">
              <a:lnSpc>
                <a:spcPct val="80000"/>
              </a:lnSpc>
              <a:spcBef>
                <a:spcPts val="375"/>
              </a:spcBef>
              <a:spcAft>
                <a:spcPts val="0"/>
              </a:spcAft>
              <a:buClr>
                <a:schemeClr val="dk1"/>
              </a:buClr>
              <a:buSzPts val="1665"/>
              <a:buChar char="•"/>
            </a:pPr>
            <a:r>
              <a:rPr lang="en-US" sz="1665"/>
              <a:t>The Good News:</a:t>
            </a:r>
            <a:endParaRPr/>
          </a:p>
          <a:p>
            <a:pPr marL="857250" lvl="2" indent="-171450" algn="l" rtl="0">
              <a:lnSpc>
                <a:spcPct val="80000"/>
              </a:lnSpc>
              <a:spcBef>
                <a:spcPts val="375"/>
              </a:spcBef>
              <a:spcAft>
                <a:spcPts val="0"/>
              </a:spcAft>
              <a:buClr>
                <a:schemeClr val="dk1"/>
              </a:buClr>
              <a:buSzPts val="1387"/>
              <a:buChar char="•"/>
            </a:pPr>
            <a:r>
              <a:rPr lang="en-US" sz="1387"/>
              <a:t>TCP is much less fragile; Cubic is the default CC alg, autotuning is and larger TCP buffers are everywhere</a:t>
            </a:r>
            <a:endParaRPr/>
          </a:p>
          <a:p>
            <a:pPr marL="857250" lvl="2" indent="-171450" algn="l" rtl="0">
              <a:lnSpc>
                <a:spcPct val="80000"/>
              </a:lnSpc>
              <a:spcBef>
                <a:spcPts val="375"/>
              </a:spcBef>
              <a:spcAft>
                <a:spcPts val="0"/>
              </a:spcAft>
              <a:buClr>
                <a:schemeClr val="dk1"/>
              </a:buClr>
              <a:buSzPts val="1387"/>
              <a:buChar char="•"/>
            </a:pPr>
            <a:r>
              <a:rPr lang="en-US" sz="1387"/>
              <a:t>Reliable parallel transfers via tools like Globus Online</a:t>
            </a:r>
            <a:endParaRPr/>
          </a:p>
          <a:p>
            <a:pPr marL="857250" lvl="2" indent="-171450" algn="l" rtl="0">
              <a:lnSpc>
                <a:spcPct val="80000"/>
              </a:lnSpc>
              <a:spcBef>
                <a:spcPts val="375"/>
              </a:spcBef>
              <a:spcAft>
                <a:spcPts val="0"/>
              </a:spcAft>
              <a:buClr>
                <a:schemeClr val="dk1"/>
              </a:buClr>
              <a:buSzPts val="1387"/>
              <a:buChar char="•"/>
            </a:pPr>
            <a:r>
              <a:rPr lang="en-US" sz="1387"/>
              <a:t>High-performance UDP-based commercial tools like Aspera</a:t>
            </a:r>
            <a:endParaRPr sz="1387"/>
          </a:p>
          <a:p>
            <a:pPr marL="0" lvl="0" indent="0" algn="l" rtl="0">
              <a:lnSpc>
                <a:spcPct val="80000"/>
              </a:lnSpc>
              <a:spcBef>
                <a:spcPts val="375"/>
              </a:spcBef>
              <a:spcAft>
                <a:spcPts val="0"/>
              </a:spcAft>
              <a:buNone/>
            </a:pPr>
            <a:endParaRPr sz="1387"/>
          </a:p>
          <a:p>
            <a:pPr marL="514350" lvl="1" indent="-171450" algn="l" rtl="0">
              <a:lnSpc>
                <a:spcPct val="80000"/>
              </a:lnSpc>
              <a:spcBef>
                <a:spcPts val="375"/>
              </a:spcBef>
              <a:spcAft>
                <a:spcPts val="0"/>
              </a:spcAft>
              <a:buClr>
                <a:schemeClr val="dk1"/>
              </a:buClr>
              <a:buSzPts val="1665"/>
              <a:buChar char="•"/>
            </a:pPr>
            <a:r>
              <a:rPr lang="en-US" sz="1665"/>
              <a:t>The Bad News:</a:t>
            </a:r>
            <a:endParaRPr/>
          </a:p>
          <a:p>
            <a:pPr marL="857250" lvl="2" indent="-171450" algn="l" rtl="0">
              <a:lnSpc>
                <a:spcPct val="80000"/>
              </a:lnSpc>
              <a:spcBef>
                <a:spcPts val="375"/>
              </a:spcBef>
              <a:spcAft>
                <a:spcPts val="0"/>
              </a:spcAft>
              <a:buClr>
                <a:schemeClr val="dk1"/>
              </a:buClr>
              <a:buSzPts val="1387"/>
              <a:buChar char="•"/>
            </a:pPr>
            <a:r>
              <a:rPr lang="en-US" sz="1387"/>
              <a:t>The </a:t>
            </a:r>
            <a:r>
              <a:rPr lang="en-US" sz="1387" b="1" i="1"/>
              <a:t>wizard gap </a:t>
            </a:r>
            <a:r>
              <a:rPr lang="en-US" sz="1387"/>
              <a:t>is still large</a:t>
            </a:r>
            <a:endParaRPr/>
          </a:p>
          <a:p>
            <a:pPr marL="857250" lvl="2" indent="-171450" algn="l" rtl="0">
              <a:lnSpc>
                <a:spcPct val="80000"/>
              </a:lnSpc>
              <a:spcBef>
                <a:spcPts val="375"/>
              </a:spcBef>
              <a:spcAft>
                <a:spcPts val="0"/>
              </a:spcAft>
              <a:buClr>
                <a:schemeClr val="dk1"/>
              </a:buClr>
              <a:buSzPts val="1387"/>
              <a:buChar char="•"/>
            </a:pPr>
            <a:r>
              <a:rPr lang="en-US" sz="1387"/>
              <a:t>Jumbo frame use is still small</a:t>
            </a:r>
            <a:endParaRPr/>
          </a:p>
          <a:p>
            <a:pPr marL="857250" lvl="2" indent="-171450" algn="l" rtl="0">
              <a:lnSpc>
                <a:spcPct val="80000"/>
              </a:lnSpc>
              <a:spcBef>
                <a:spcPts val="375"/>
              </a:spcBef>
              <a:spcAft>
                <a:spcPts val="0"/>
              </a:spcAft>
              <a:buClr>
                <a:schemeClr val="dk1"/>
              </a:buClr>
              <a:buSzPts val="1387"/>
              <a:buChar char="•"/>
            </a:pPr>
            <a:r>
              <a:rPr lang="en-US" sz="1387"/>
              <a:t>Under-buffered and switches and routers are still common</a:t>
            </a:r>
            <a:endParaRPr/>
          </a:p>
          <a:p>
            <a:pPr marL="857250" lvl="2" indent="-171450" algn="l" rtl="0">
              <a:lnSpc>
                <a:spcPct val="80000"/>
              </a:lnSpc>
              <a:spcBef>
                <a:spcPts val="375"/>
              </a:spcBef>
              <a:spcAft>
                <a:spcPts val="0"/>
              </a:spcAft>
              <a:buClr>
                <a:schemeClr val="dk1"/>
              </a:buClr>
              <a:buSzPts val="1387"/>
              <a:buChar char="•"/>
            </a:pPr>
            <a:r>
              <a:rPr lang="en-US" sz="1387"/>
              <a:t>Under-powered/misconfigured firewalls are common</a:t>
            </a:r>
            <a:endParaRPr/>
          </a:p>
          <a:p>
            <a:pPr marL="857250" lvl="2" indent="-171450" algn="l" rtl="0">
              <a:lnSpc>
                <a:spcPct val="80000"/>
              </a:lnSpc>
              <a:spcBef>
                <a:spcPts val="375"/>
              </a:spcBef>
              <a:spcAft>
                <a:spcPts val="0"/>
              </a:spcAft>
              <a:buClr>
                <a:schemeClr val="dk1"/>
              </a:buClr>
              <a:buSzPts val="1387"/>
              <a:buChar char="•"/>
            </a:pPr>
            <a:r>
              <a:rPr lang="en-US" sz="1387"/>
              <a:t>Soft failures still go undetected for months</a:t>
            </a:r>
            <a:endParaRPr/>
          </a:p>
          <a:p>
            <a:pPr marL="857250" lvl="2" indent="-171450" algn="l" rtl="0">
              <a:lnSpc>
                <a:spcPct val="80000"/>
              </a:lnSpc>
              <a:spcBef>
                <a:spcPts val="375"/>
              </a:spcBef>
              <a:spcAft>
                <a:spcPts val="0"/>
              </a:spcAft>
              <a:buClr>
                <a:schemeClr val="dk1"/>
              </a:buClr>
              <a:buSzPts val="1387"/>
              <a:buChar char="•"/>
            </a:pPr>
            <a:r>
              <a:rPr lang="en-US" sz="1387"/>
              <a:t>Users still might not know or understand what kind of performance to expect</a:t>
            </a:r>
            <a:endParaRPr/>
          </a:p>
          <a:p>
            <a:pPr marL="171450" lvl="0" indent="-48133" algn="l" rtl="0">
              <a:lnSpc>
                <a:spcPct val="80000"/>
              </a:lnSpc>
              <a:spcBef>
                <a:spcPts val="750"/>
              </a:spcBef>
              <a:spcAft>
                <a:spcPts val="0"/>
              </a:spcAft>
              <a:buClr>
                <a:schemeClr val="dk1"/>
              </a:buClr>
              <a:buSzPts val="1942"/>
              <a:buNone/>
            </a:pPr>
            <a:endParaRPr sz="1942"/>
          </a:p>
          <a:p>
            <a:pPr marL="171450" lvl="0" indent="-48133" algn="l" rtl="0">
              <a:lnSpc>
                <a:spcPct val="80000"/>
              </a:lnSpc>
              <a:spcBef>
                <a:spcPts val="750"/>
              </a:spcBef>
              <a:spcAft>
                <a:spcPts val="0"/>
              </a:spcAft>
              <a:buClr>
                <a:schemeClr val="dk1"/>
              </a:buClr>
              <a:buSzPts val="1942"/>
              <a:buNone/>
            </a:pPr>
            <a:endParaRPr sz="1942"/>
          </a:p>
        </p:txBody>
      </p:sp>
      <p:sp>
        <p:nvSpPr>
          <p:cNvPr id="592" name="Google Shape;592;p38"/>
          <p:cNvSpPr txBox="1">
            <a:spLocks noGrp="1"/>
          </p:cNvSpPr>
          <p:nvPr>
            <p:ph type="dt" idx="10"/>
          </p:nvPr>
        </p:nvSpPr>
        <p:spPr>
          <a:xfrm>
            <a:off x="628650" y="4944748"/>
            <a:ext cx="2057400" cy="1916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April 08, 2021</a:t>
            </a:r>
            <a:endParaRPr/>
          </a:p>
        </p:txBody>
      </p:sp>
      <p:sp>
        <p:nvSpPr>
          <p:cNvPr id="593" name="Google Shape;593;p38"/>
          <p:cNvSpPr txBox="1">
            <a:spLocks noGrp="1"/>
          </p:cNvSpPr>
          <p:nvPr>
            <p:ph type="ftr" idx="11"/>
          </p:nvPr>
        </p:nvSpPr>
        <p:spPr>
          <a:xfrm>
            <a:off x="3028950" y="4944748"/>
            <a:ext cx="3086100" cy="19161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 2021, http://www.perfsonar.net</a:t>
            </a:r>
            <a:endParaRPr/>
          </a:p>
        </p:txBody>
      </p:sp>
      <p:sp>
        <p:nvSpPr>
          <p:cNvPr id="594" name="Google Shape;594;p38"/>
          <p:cNvSpPr txBox="1">
            <a:spLocks noGrp="1"/>
          </p:cNvSpPr>
          <p:nvPr>
            <p:ph type="sldNum" idx="12"/>
          </p:nvPr>
        </p:nvSpPr>
        <p:spPr>
          <a:xfrm>
            <a:off x="6457950" y="4944748"/>
            <a:ext cx="2057400" cy="19161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39"/>
          <p:cNvSpPr txBox="1">
            <a:spLocks noGrp="1"/>
          </p:cNvSpPr>
          <p:nvPr>
            <p:ph type="title"/>
          </p:nvPr>
        </p:nvSpPr>
        <p:spPr>
          <a:xfrm>
            <a:off x="457200" y="360000"/>
            <a:ext cx="8229600" cy="540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a:t>Simulating Performance</a:t>
            </a:r>
            <a:endParaRPr/>
          </a:p>
        </p:txBody>
      </p:sp>
      <p:sp>
        <p:nvSpPr>
          <p:cNvPr id="601" name="Google Shape;601;p39"/>
          <p:cNvSpPr txBox="1">
            <a:spLocks noGrp="1"/>
          </p:cNvSpPr>
          <p:nvPr>
            <p:ph type="body" idx="1"/>
          </p:nvPr>
        </p:nvSpPr>
        <p:spPr>
          <a:xfrm>
            <a:off x="457201" y="900000"/>
            <a:ext cx="8429624" cy="3732723"/>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chemeClr val="dk1"/>
              </a:buClr>
              <a:buSzPts val="2200"/>
              <a:buChar char="•"/>
            </a:pPr>
            <a:r>
              <a:rPr lang="en-US" sz="2200"/>
              <a:t>It’s infeasible to perform at-scale data movement all the time – as we see in other forms of science, we need to rely on simulations</a:t>
            </a:r>
            <a:endParaRPr/>
          </a:p>
          <a:p>
            <a:pPr marL="171450" lvl="0" indent="-171450" algn="l" rtl="0">
              <a:lnSpc>
                <a:spcPct val="90000"/>
              </a:lnSpc>
              <a:spcBef>
                <a:spcPts val="750"/>
              </a:spcBef>
              <a:spcAft>
                <a:spcPts val="0"/>
              </a:spcAft>
              <a:buClr>
                <a:schemeClr val="dk1"/>
              </a:buClr>
              <a:buSzPts val="2200"/>
              <a:buChar char="•"/>
            </a:pPr>
            <a:r>
              <a:rPr lang="en-US" sz="2200"/>
              <a:t>Network performance comes down to a couple of key metrics:</a:t>
            </a:r>
            <a:endParaRPr/>
          </a:p>
          <a:p>
            <a:pPr marL="514350" lvl="1" indent="-171450" algn="l" rtl="0">
              <a:lnSpc>
                <a:spcPct val="90000"/>
              </a:lnSpc>
              <a:spcBef>
                <a:spcPts val="375"/>
              </a:spcBef>
              <a:spcAft>
                <a:spcPts val="0"/>
              </a:spcAft>
              <a:buClr>
                <a:schemeClr val="dk1"/>
              </a:buClr>
              <a:buSzPts val="1800"/>
              <a:buChar char="•"/>
            </a:pPr>
            <a:r>
              <a:rPr lang="en-US"/>
              <a:t>Throughput (e.g. “how much can I get out of the network”)</a:t>
            </a:r>
            <a:endParaRPr/>
          </a:p>
          <a:p>
            <a:pPr marL="514350" lvl="1" indent="-171450" algn="l" rtl="0">
              <a:lnSpc>
                <a:spcPct val="90000"/>
              </a:lnSpc>
              <a:spcBef>
                <a:spcPts val="375"/>
              </a:spcBef>
              <a:spcAft>
                <a:spcPts val="0"/>
              </a:spcAft>
              <a:buClr>
                <a:schemeClr val="dk1"/>
              </a:buClr>
              <a:buSzPts val="1800"/>
              <a:buChar char="•"/>
            </a:pPr>
            <a:r>
              <a:rPr lang="en-US"/>
              <a:t>Latency (time it takes to get to/from a destination)</a:t>
            </a:r>
            <a:endParaRPr/>
          </a:p>
          <a:p>
            <a:pPr marL="514350" lvl="1" indent="-171450" algn="l" rtl="0">
              <a:lnSpc>
                <a:spcPct val="90000"/>
              </a:lnSpc>
              <a:spcBef>
                <a:spcPts val="375"/>
              </a:spcBef>
              <a:spcAft>
                <a:spcPts val="0"/>
              </a:spcAft>
              <a:buClr>
                <a:schemeClr val="dk1"/>
              </a:buClr>
              <a:buSzPts val="1800"/>
              <a:buChar char="•"/>
            </a:pPr>
            <a:r>
              <a:rPr lang="en-US"/>
              <a:t>Packet loss/duplication/ordering (for some sampling of packets, do they all make it to the other side without serious abnormalities occurring?)</a:t>
            </a:r>
            <a:endParaRPr/>
          </a:p>
          <a:p>
            <a:pPr marL="514350" lvl="1" indent="-171450" algn="l" rtl="0">
              <a:lnSpc>
                <a:spcPct val="90000"/>
              </a:lnSpc>
              <a:spcBef>
                <a:spcPts val="375"/>
              </a:spcBef>
              <a:spcAft>
                <a:spcPts val="0"/>
              </a:spcAft>
              <a:buClr>
                <a:schemeClr val="dk1"/>
              </a:buClr>
              <a:buSzPts val="1800"/>
              <a:buChar char="•"/>
            </a:pPr>
            <a:r>
              <a:rPr lang="en-US"/>
              <a:t>Network utilization (the opposite of “throughput” for a moment in time)</a:t>
            </a:r>
            <a:endParaRPr/>
          </a:p>
          <a:p>
            <a:pPr marL="171450" lvl="0" indent="-171450" algn="l" rtl="0">
              <a:lnSpc>
                <a:spcPct val="90000"/>
              </a:lnSpc>
              <a:spcBef>
                <a:spcPts val="750"/>
              </a:spcBef>
              <a:spcAft>
                <a:spcPts val="0"/>
              </a:spcAft>
              <a:buClr>
                <a:schemeClr val="dk1"/>
              </a:buClr>
              <a:buSzPts val="2200"/>
              <a:buChar char="•"/>
            </a:pPr>
            <a:r>
              <a:rPr lang="en-US" sz="2200"/>
              <a:t>We can get many of these from a selection of active and passive measurement tools – enter the perfSONAR Toolkit</a:t>
            </a:r>
            <a:endParaRPr/>
          </a:p>
          <a:p>
            <a:pPr marL="0" lvl="0" indent="0" algn="l" rtl="0">
              <a:lnSpc>
                <a:spcPct val="90000"/>
              </a:lnSpc>
              <a:spcBef>
                <a:spcPts val="750"/>
              </a:spcBef>
              <a:spcAft>
                <a:spcPts val="0"/>
              </a:spcAft>
              <a:buClr>
                <a:schemeClr val="dk1"/>
              </a:buClr>
              <a:buSzPts val="2100"/>
              <a:buNone/>
            </a:pPr>
            <a:endParaRPr/>
          </a:p>
        </p:txBody>
      </p:sp>
      <p:sp>
        <p:nvSpPr>
          <p:cNvPr id="602" name="Google Shape;602;p39"/>
          <p:cNvSpPr txBox="1">
            <a:spLocks noGrp="1"/>
          </p:cNvSpPr>
          <p:nvPr>
            <p:ph type="dt" idx="10"/>
          </p:nvPr>
        </p:nvSpPr>
        <p:spPr>
          <a:xfrm>
            <a:off x="628650" y="4944748"/>
            <a:ext cx="2057400" cy="1916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April 08, 2021</a:t>
            </a:r>
            <a:endParaRPr/>
          </a:p>
        </p:txBody>
      </p:sp>
      <p:sp>
        <p:nvSpPr>
          <p:cNvPr id="603" name="Google Shape;603;p39"/>
          <p:cNvSpPr txBox="1">
            <a:spLocks noGrp="1"/>
          </p:cNvSpPr>
          <p:nvPr>
            <p:ph type="ftr" idx="11"/>
          </p:nvPr>
        </p:nvSpPr>
        <p:spPr>
          <a:xfrm>
            <a:off x="3028950" y="4944748"/>
            <a:ext cx="3086100" cy="19161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 2021, http://www.perfsonar.net</a:t>
            </a:r>
            <a:endParaRPr/>
          </a:p>
        </p:txBody>
      </p:sp>
      <p:sp>
        <p:nvSpPr>
          <p:cNvPr id="604" name="Google Shape;604;p39"/>
          <p:cNvSpPr txBox="1">
            <a:spLocks noGrp="1"/>
          </p:cNvSpPr>
          <p:nvPr>
            <p:ph type="sldNum" idx="12"/>
          </p:nvPr>
        </p:nvSpPr>
        <p:spPr>
          <a:xfrm>
            <a:off x="6457950" y="4944748"/>
            <a:ext cx="2057400" cy="19161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40"/>
          <p:cNvSpPr txBox="1">
            <a:spLocks noGrp="1"/>
          </p:cNvSpPr>
          <p:nvPr>
            <p:ph type="title"/>
          </p:nvPr>
        </p:nvSpPr>
        <p:spPr>
          <a:xfrm>
            <a:off x="457200" y="360000"/>
            <a:ext cx="8229600" cy="540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a:t>perfSONAR Toolkit</a:t>
            </a:r>
            <a:endParaRPr/>
          </a:p>
        </p:txBody>
      </p:sp>
      <p:sp>
        <p:nvSpPr>
          <p:cNvPr id="611" name="Google Shape;611;p40"/>
          <p:cNvSpPr txBox="1">
            <a:spLocks noGrp="1"/>
          </p:cNvSpPr>
          <p:nvPr>
            <p:ph type="body" idx="1"/>
          </p:nvPr>
        </p:nvSpPr>
        <p:spPr>
          <a:xfrm>
            <a:off x="457201" y="900000"/>
            <a:ext cx="8429624" cy="3732723"/>
          </a:xfrm>
          <a:prstGeom prst="rect">
            <a:avLst/>
          </a:prstGeom>
          <a:noFill/>
          <a:ln>
            <a:noFill/>
          </a:ln>
        </p:spPr>
        <p:txBody>
          <a:bodyPr spcFirstLastPara="1" wrap="square" lIns="91425" tIns="45700" rIns="91425" bIns="45700" anchor="t" anchorCtr="0">
            <a:noAutofit/>
          </a:bodyPr>
          <a:lstStyle/>
          <a:p>
            <a:pPr marL="171450" lvl="0" indent="-158750" algn="l" rtl="0">
              <a:lnSpc>
                <a:spcPct val="80000"/>
              </a:lnSpc>
              <a:spcBef>
                <a:spcPts val="0"/>
              </a:spcBef>
              <a:spcAft>
                <a:spcPts val="0"/>
              </a:spcAft>
              <a:buClr>
                <a:schemeClr val="dk1"/>
              </a:buClr>
              <a:buSzPts val="2200"/>
              <a:buChar char="•"/>
            </a:pPr>
            <a:r>
              <a:rPr lang="en-US" sz="2200" dirty="0"/>
              <a:t>The “</a:t>
            </a:r>
            <a:r>
              <a:rPr lang="en-US" sz="2200" dirty="0" err="1"/>
              <a:t>perfSONAR</a:t>
            </a:r>
            <a:r>
              <a:rPr lang="en-US" sz="2200" dirty="0"/>
              <a:t> Toolkit” is an open source implementation  and packaging of the </a:t>
            </a:r>
            <a:r>
              <a:rPr lang="en-US" sz="2200" dirty="0" err="1"/>
              <a:t>perfSONAR</a:t>
            </a:r>
            <a:r>
              <a:rPr lang="en-US" sz="2200" dirty="0"/>
              <a:t> measurement infrastructure and protocols</a:t>
            </a:r>
            <a:endParaRPr sz="2200" dirty="0"/>
          </a:p>
          <a:p>
            <a:pPr marL="514350" lvl="1" indent="-171450" algn="l" rtl="0">
              <a:lnSpc>
                <a:spcPct val="80000"/>
              </a:lnSpc>
              <a:spcBef>
                <a:spcPts val="375"/>
              </a:spcBef>
              <a:spcAft>
                <a:spcPts val="0"/>
              </a:spcAft>
              <a:buClr>
                <a:schemeClr val="dk1"/>
              </a:buClr>
              <a:buSzPts val="2000"/>
              <a:buChar char="•"/>
            </a:pPr>
            <a:r>
              <a:rPr lang="en-US" sz="2000" u="sng" dirty="0">
                <a:solidFill>
                  <a:schemeClr val="hlink"/>
                </a:solidFill>
                <a:hlinkClick r:id="rId3"/>
              </a:rPr>
              <a:t>http://docs.perfsonar.net/install_getting.html</a:t>
            </a:r>
            <a:r>
              <a:rPr lang="en-US" sz="2000" dirty="0"/>
              <a:t>  </a:t>
            </a:r>
            <a:br>
              <a:rPr lang="en-US" sz="2000" dirty="0"/>
            </a:br>
            <a:endParaRPr dirty="0"/>
          </a:p>
          <a:p>
            <a:pPr marL="171450" lvl="0" indent="-158750" algn="l" rtl="0">
              <a:lnSpc>
                <a:spcPct val="80000"/>
              </a:lnSpc>
              <a:spcBef>
                <a:spcPts val="750"/>
              </a:spcBef>
              <a:spcAft>
                <a:spcPts val="0"/>
              </a:spcAft>
              <a:buClr>
                <a:schemeClr val="dk1"/>
              </a:buClr>
              <a:buSzPts val="2200"/>
              <a:buChar char="•"/>
            </a:pPr>
            <a:r>
              <a:rPr lang="en-US" sz="2200" dirty="0"/>
              <a:t>All components are available as RPMs, DEBs, and bundled as CentOS 7, Debian 9 or Ubuntu 16 and 18-based packages (as of </a:t>
            </a:r>
            <a:r>
              <a:rPr lang="en-US" sz="2200" dirty="0" err="1"/>
              <a:t>perfSONAR</a:t>
            </a:r>
            <a:r>
              <a:rPr lang="en-US" sz="2200" dirty="0"/>
              <a:t> v. 4.2.4)</a:t>
            </a:r>
            <a:endParaRPr sz="2200" dirty="0"/>
          </a:p>
          <a:p>
            <a:pPr marL="514350" lvl="1" indent="-158750" algn="l" rtl="0">
              <a:lnSpc>
                <a:spcPct val="80000"/>
              </a:lnSpc>
              <a:spcBef>
                <a:spcPts val="375"/>
              </a:spcBef>
              <a:spcAft>
                <a:spcPts val="0"/>
              </a:spcAft>
              <a:buClr>
                <a:schemeClr val="dk1"/>
              </a:buClr>
              <a:buSzPts val="1800"/>
              <a:buChar char="•"/>
            </a:pPr>
            <a:r>
              <a:rPr lang="en-US" dirty="0" err="1"/>
              <a:t>perfSONAR</a:t>
            </a:r>
            <a:r>
              <a:rPr lang="en-US" dirty="0"/>
              <a:t> tools are much more accurate if run on a dedicated </a:t>
            </a:r>
            <a:r>
              <a:rPr lang="en-US" dirty="0" err="1"/>
              <a:t>perfSONAR</a:t>
            </a:r>
            <a:r>
              <a:rPr lang="en-US" dirty="0"/>
              <a:t> host</a:t>
            </a:r>
            <a:br>
              <a:rPr lang="en-US" dirty="0"/>
            </a:br>
            <a:endParaRPr dirty="0"/>
          </a:p>
          <a:p>
            <a:pPr marL="171450" lvl="0" indent="-158750" algn="l" rtl="0">
              <a:lnSpc>
                <a:spcPct val="80000"/>
              </a:lnSpc>
              <a:spcBef>
                <a:spcPts val="750"/>
              </a:spcBef>
              <a:spcAft>
                <a:spcPts val="0"/>
              </a:spcAft>
              <a:buClr>
                <a:schemeClr val="dk1"/>
              </a:buClr>
              <a:buSzPts val="2200"/>
              <a:buChar char="•"/>
            </a:pPr>
            <a:r>
              <a:rPr lang="en-US" sz="2200" dirty="0"/>
              <a:t>Very easy to install and configure</a:t>
            </a:r>
            <a:endParaRPr sz="2200" dirty="0"/>
          </a:p>
          <a:p>
            <a:pPr marL="514350" lvl="1" indent="-158750" algn="l" rtl="0">
              <a:lnSpc>
                <a:spcPct val="80000"/>
              </a:lnSpc>
              <a:spcBef>
                <a:spcPts val="375"/>
              </a:spcBef>
              <a:spcAft>
                <a:spcPts val="0"/>
              </a:spcAft>
              <a:buClr>
                <a:schemeClr val="dk1"/>
              </a:buClr>
              <a:buSzPts val="1800"/>
              <a:buFont typeface="Arial"/>
              <a:buChar char="•"/>
            </a:pPr>
            <a:r>
              <a:rPr lang="en-US" dirty="0"/>
              <a:t>Usually takes less than 30 minutes</a:t>
            </a:r>
            <a:endParaRPr dirty="0"/>
          </a:p>
          <a:p>
            <a:pPr marL="171450" lvl="0" indent="-38100" algn="l" rtl="0">
              <a:lnSpc>
                <a:spcPct val="80000"/>
              </a:lnSpc>
              <a:spcBef>
                <a:spcPts val="750"/>
              </a:spcBef>
              <a:spcAft>
                <a:spcPts val="0"/>
              </a:spcAft>
              <a:buClr>
                <a:schemeClr val="dk1"/>
              </a:buClr>
              <a:buSzPts val="2100"/>
              <a:buNone/>
            </a:pPr>
            <a:endParaRPr dirty="0"/>
          </a:p>
        </p:txBody>
      </p:sp>
      <p:sp>
        <p:nvSpPr>
          <p:cNvPr id="612" name="Google Shape;612;p40"/>
          <p:cNvSpPr txBox="1">
            <a:spLocks noGrp="1"/>
          </p:cNvSpPr>
          <p:nvPr>
            <p:ph type="dt" idx="10"/>
          </p:nvPr>
        </p:nvSpPr>
        <p:spPr>
          <a:xfrm>
            <a:off x="628650" y="4944748"/>
            <a:ext cx="2057400" cy="1916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April 08, 2021</a:t>
            </a:r>
            <a:endParaRPr/>
          </a:p>
        </p:txBody>
      </p:sp>
      <p:sp>
        <p:nvSpPr>
          <p:cNvPr id="613" name="Google Shape;613;p40"/>
          <p:cNvSpPr txBox="1">
            <a:spLocks noGrp="1"/>
          </p:cNvSpPr>
          <p:nvPr>
            <p:ph type="ftr" idx="11"/>
          </p:nvPr>
        </p:nvSpPr>
        <p:spPr>
          <a:xfrm>
            <a:off x="3028950" y="4944748"/>
            <a:ext cx="3086100" cy="19161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 2021, http://www.perfsonar.net</a:t>
            </a:r>
            <a:endParaRPr/>
          </a:p>
        </p:txBody>
      </p:sp>
      <p:sp>
        <p:nvSpPr>
          <p:cNvPr id="614" name="Google Shape;614;p40"/>
          <p:cNvSpPr txBox="1">
            <a:spLocks noGrp="1"/>
          </p:cNvSpPr>
          <p:nvPr>
            <p:ph type="sldNum" idx="12"/>
          </p:nvPr>
        </p:nvSpPr>
        <p:spPr>
          <a:xfrm>
            <a:off x="6457950" y="4944748"/>
            <a:ext cx="2057400" cy="19161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41"/>
          <p:cNvSpPr txBox="1">
            <a:spLocks noGrp="1"/>
          </p:cNvSpPr>
          <p:nvPr>
            <p:ph type="title"/>
          </p:nvPr>
        </p:nvSpPr>
        <p:spPr>
          <a:xfrm>
            <a:off x="457200" y="360000"/>
            <a:ext cx="8229600" cy="540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a:t>Outline</a:t>
            </a:r>
            <a:endParaRPr/>
          </a:p>
        </p:txBody>
      </p:sp>
      <p:sp>
        <p:nvSpPr>
          <p:cNvPr id="621" name="Google Shape;621;p41"/>
          <p:cNvSpPr txBox="1">
            <a:spLocks noGrp="1"/>
          </p:cNvSpPr>
          <p:nvPr>
            <p:ph type="body" idx="1"/>
          </p:nvPr>
        </p:nvSpPr>
        <p:spPr>
          <a:xfrm>
            <a:off x="457201" y="900000"/>
            <a:ext cx="8429624" cy="3732723"/>
          </a:xfrm>
          <a:prstGeom prst="rect">
            <a:avLst/>
          </a:prstGeom>
          <a:noFill/>
          <a:ln>
            <a:noFill/>
          </a:ln>
        </p:spPr>
        <p:txBody>
          <a:bodyPr spcFirstLastPara="1" wrap="square" lIns="91425" tIns="45700" rIns="91425" bIns="45700" anchor="t" anchorCtr="0">
            <a:noAutofit/>
          </a:bodyPr>
          <a:lstStyle/>
          <a:p>
            <a:pPr marL="171450" lvl="0" indent="-177800" algn="l" rtl="0">
              <a:lnSpc>
                <a:spcPct val="90000"/>
              </a:lnSpc>
              <a:spcBef>
                <a:spcPts val="0"/>
              </a:spcBef>
              <a:spcAft>
                <a:spcPts val="0"/>
              </a:spcAft>
              <a:buClr>
                <a:schemeClr val="dk1"/>
              </a:buClr>
              <a:buSzPts val="2800"/>
              <a:buChar char="•"/>
            </a:pPr>
            <a:r>
              <a:rPr lang="en-US" sz="2800" dirty="0"/>
              <a:t>Problem Statement on Network Connectivity</a:t>
            </a:r>
            <a:endParaRPr dirty="0"/>
          </a:p>
          <a:p>
            <a:pPr marL="171450" lvl="0" indent="-177800" algn="l" rtl="0">
              <a:lnSpc>
                <a:spcPct val="90000"/>
              </a:lnSpc>
              <a:spcBef>
                <a:spcPts val="750"/>
              </a:spcBef>
              <a:spcAft>
                <a:spcPts val="0"/>
              </a:spcAft>
              <a:buClr>
                <a:schemeClr val="dk1"/>
              </a:buClr>
              <a:buSzPts val="2800"/>
              <a:buChar char="•"/>
            </a:pPr>
            <a:r>
              <a:rPr lang="en-US" sz="2800" dirty="0"/>
              <a:t>Supporting Scientific Users</a:t>
            </a:r>
            <a:endParaRPr dirty="0"/>
          </a:p>
          <a:p>
            <a:pPr marL="171450" lvl="0" indent="-177800" algn="l" rtl="0">
              <a:lnSpc>
                <a:spcPct val="90000"/>
              </a:lnSpc>
              <a:spcBef>
                <a:spcPts val="750"/>
              </a:spcBef>
              <a:spcAft>
                <a:spcPts val="0"/>
              </a:spcAft>
              <a:buClr>
                <a:schemeClr val="dk1"/>
              </a:buClr>
              <a:buSzPts val="2800"/>
              <a:buChar char="•"/>
            </a:pPr>
            <a:r>
              <a:rPr lang="en-US" sz="2800" dirty="0"/>
              <a:t>Network Performance &amp; TCP Behaviors w/ Packet Loss</a:t>
            </a:r>
            <a:endParaRPr dirty="0"/>
          </a:p>
          <a:p>
            <a:pPr marL="171450" lvl="0" indent="-177800" algn="l" rtl="0">
              <a:lnSpc>
                <a:spcPct val="90000"/>
              </a:lnSpc>
              <a:spcBef>
                <a:spcPts val="750"/>
              </a:spcBef>
              <a:spcAft>
                <a:spcPts val="0"/>
              </a:spcAft>
              <a:buClr>
                <a:schemeClr val="dk1"/>
              </a:buClr>
              <a:buSzPts val="2800"/>
              <a:buChar char="•"/>
            </a:pPr>
            <a:r>
              <a:rPr lang="en-US" sz="2800" dirty="0"/>
              <a:t>What is </a:t>
            </a:r>
            <a:r>
              <a:rPr lang="en-US" sz="2800" dirty="0" err="1"/>
              <a:t>perfSONAR</a:t>
            </a:r>
            <a:endParaRPr sz="2800" dirty="0"/>
          </a:p>
          <a:p>
            <a:pPr marL="171450" lvl="0" indent="-177800" algn="l" rtl="0">
              <a:lnSpc>
                <a:spcPct val="90000"/>
              </a:lnSpc>
              <a:spcBef>
                <a:spcPts val="750"/>
              </a:spcBef>
              <a:spcAft>
                <a:spcPts val="0"/>
              </a:spcAft>
              <a:buClr>
                <a:srgbClr val="FF0000"/>
              </a:buClr>
              <a:buSzPts val="2800"/>
              <a:buChar char="•"/>
            </a:pPr>
            <a:r>
              <a:rPr lang="en-US" sz="2800" dirty="0">
                <a:solidFill>
                  <a:srgbClr val="FF0000"/>
                </a:solidFill>
              </a:rPr>
              <a:t>Deployment Overview</a:t>
            </a:r>
            <a:endParaRPr dirty="0"/>
          </a:p>
          <a:p>
            <a:pPr marL="171450" lvl="0" indent="-177800" algn="l" rtl="0">
              <a:lnSpc>
                <a:spcPct val="90000"/>
              </a:lnSpc>
              <a:spcBef>
                <a:spcPts val="750"/>
              </a:spcBef>
              <a:spcAft>
                <a:spcPts val="0"/>
              </a:spcAft>
              <a:buClr>
                <a:schemeClr val="dk1"/>
              </a:buClr>
              <a:buSzPts val="2800"/>
              <a:buChar char="•"/>
            </a:pPr>
            <a:r>
              <a:rPr lang="en-US" sz="2800" dirty="0"/>
              <a:t>Command's &amp; Syntax</a:t>
            </a:r>
          </a:p>
          <a:p>
            <a:pPr marL="171450" lvl="0" indent="-177800" algn="l" rtl="0">
              <a:lnSpc>
                <a:spcPct val="90000"/>
              </a:lnSpc>
              <a:spcBef>
                <a:spcPts val="750"/>
              </a:spcBef>
              <a:spcAft>
                <a:spcPts val="0"/>
              </a:spcAft>
              <a:buClr>
                <a:schemeClr val="dk1"/>
              </a:buClr>
              <a:buSzPts val="2800"/>
              <a:buChar char="•"/>
            </a:pPr>
            <a:r>
              <a:rPr lang="en-US" sz="2800" dirty="0"/>
              <a:t>Examples</a:t>
            </a:r>
          </a:p>
          <a:p>
            <a:pPr marL="171450" lvl="0" indent="-177800" algn="l" rtl="0">
              <a:lnSpc>
                <a:spcPct val="90000"/>
              </a:lnSpc>
              <a:spcBef>
                <a:spcPts val="750"/>
              </a:spcBef>
              <a:spcAft>
                <a:spcPts val="0"/>
              </a:spcAft>
              <a:buClr>
                <a:schemeClr val="dk1"/>
              </a:buClr>
              <a:buSzPts val="2800"/>
              <a:buChar char="•"/>
            </a:pPr>
            <a:r>
              <a:rPr lang="en-US" sz="2800" dirty="0"/>
              <a:t>Conclusions</a:t>
            </a:r>
            <a:endParaRPr dirty="0"/>
          </a:p>
        </p:txBody>
      </p:sp>
      <p:sp>
        <p:nvSpPr>
          <p:cNvPr id="622" name="Google Shape;622;p41"/>
          <p:cNvSpPr txBox="1">
            <a:spLocks noGrp="1"/>
          </p:cNvSpPr>
          <p:nvPr>
            <p:ph type="dt" idx="10"/>
          </p:nvPr>
        </p:nvSpPr>
        <p:spPr>
          <a:xfrm>
            <a:off x="628650" y="4944748"/>
            <a:ext cx="2057400" cy="1916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April 08, 2021</a:t>
            </a:r>
            <a:endParaRPr/>
          </a:p>
        </p:txBody>
      </p:sp>
      <p:sp>
        <p:nvSpPr>
          <p:cNvPr id="623" name="Google Shape;623;p41"/>
          <p:cNvSpPr txBox="1">
            <a:spLocks noGrp="1"/>
          </p:cNvSpPr>
          <p:nvPr>
            <p:ph type="ftr" idx="11"/>
          </p:nvPr>
        </p:nvSpPr>
        <p:spPr>
          <a:xfrm>
            <a:off x="3028950" y="4944748"/>
            <a:ext cx="3086100" cy="19161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 2021, http://www.perfsonar.net</a:t>
            </a:r>
            <a:endParaRPr/>
          </a:p>
        </p:txBody>
      </p:sp>
      <p:sp>
        <p:nvSpPr>
          <p:cNvPr id="624" name="Google Shape;624;p41"/>
          <p:cNvSpPr txBox="1">
            <a:spLocks noGrp="1"/>
          </p:cNvSpPr>
          <p:nvPr>
            <p:ph type="sldNum" idx="12"/>
          </p:nvPr>
        </p:nvSpPr>
        <p:spPr>
          <a:xfrm>
            <a:off x="6457950" y="4944748"/>
            <a:ext cx="2057400" cy="19161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42"/>
          <p:cNvSpPr txBox="1">
            <a:spLocks noGrp="1"/>
          </p:cNvSpPr>
          <p:nvPr>
            <p:ph type="title"/>
          </p:nvPr>
        </p:nvSpPr>
        <p:spPr>
          <a:xfrm>
            <a:off x="457200" y="360000"/>
            <a:ext cx="8229600" cy="540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a:t>Toolkit “Beacon” Use Case</a:t>
            </a:r>
            <a:endParaRPr/>
          </a:p>
        </p:txBody>
      </p:sp>
      <p:sp>
        <p:nvSpPr>
          <p:cNvPr id="631" name="Google Shape;631;p42"/>
          <p:cNvSpPr txBox="1">
            <a:spLocks noGrp="1"/>
          </p:cNvSpPr>
          <p:nvPr>
            <p:ph type="body" idx="1"/>
          </p:nvPr>
        </p:nvSpPr>
        <p:spPr>
          <a:xfrm>
            <a:off x="4571999" y="900000"/>
            <a:ext cx="4314825" cy="3732723"/>
          </a:xfrm>
          <a:prstGeom prst="rect">
            <a:avLst/>
          </a:prstGeom>
          <a:noFill/>
          <a:ln>
            <a:noFill/>
          </a:ln>
        </p:spPr>
        <p:txBody>
          <a:bodyPr spcFirstLastPara="1" wrap="square" lIns="91425" tIns="45700" rIns="91425" bIns="45700" anchor="t" anchorCtr="0">
            <a:noAutofit/>
          </a:bodyPr>
          <a:lstStyle/>
          <a:p>
            <a:pPr marL="171450" lvl="0" indent="-152400" algn="l" rtl="0">
              <a:lnSpc>
                <a:spcPct val="80000"/>
              </a:lnSpc>
              <a:spcBef>
                <a:spcPts val="0"/>
              </a:spcBef>
              <a:spcAft>
                <a:spcPts val="0"/>
              </a:spcAft>
              <a:buClr>
                <a:schemeClr val="dk1"/>
              </a:buClr>
              <a:buSzPts val="1800"/>
              <a:buChar char="•"/>
            </a:pPr>
            <a:r>
              <a:rPr lang="en-US" sz="1800"/>
              <a:t>The general use case is to establish some set of tests to other locations/facilities</a:t>
            </a:r>
            <a:endParaRPr sz="1800"/>
          </a:p>
          <a:p>
            <a:pPr marL="171450" lvl="0" indent="-152400" algn="l" rtl="0">
              <a:lnSpc>
                <a:spcPct val="80000"/>
              </a:lnSpc>
              <a:spcBef>
                <a:spcPts val="750"/>
              </a:spcBef>
              <a:spcAft>
                <a:spcPts val="0"/>
              </a:spcAft>
              <a:buClr>
                <a:schemeClr val="dk1"/>
              </a:buClr>
              <a:buSzPts val="1800"/>
              <a:buChar char="•"/>
            </a:pPr>
            <a:r>
              <a:rPr lang="en-US" sz="1800"/>
              <a:t>To answer the what/why questions:</a:t>
            </a:r>
            <a:endParaRPr sz="1800"/>
          </a:p>
          <a:p>
            <a:pPr marL="514350" lvl="1" indent="-158750" algn="l" rtl="0">
              <a:lnSpc>
                <a:spcPct val="80000"/>
              </a:lnSpc>
              <a:spcBef>
                <a:spcPts val="375"/>
              </a:spcBef>
              <a:spcAft>
                <a:spcPts val="0"/>
              </a:spcAft>
              <a:buClr>
                <a:schemeClr val="dk1"/>
              </a:buClr>
              <a:buSzPts val="1600"/>
              <a:buChar char="•"/>
            </a:pPr>
            <a:r>
              <a:rPr lang="en-US" sz="1600"/>
              <a:t>Regular testing with select tools helps to establish patterns – how much bandwidth we would see during the course of the day – or when packet loss appears</a:t>
            </a:r>
            <a:endParaRPr sz="1600"/>
          </a:p>
          <a:p>
            <a:pPr marL="514350" lvl="1" indent="-171450" algn="l" rtl="0">
              <a:lnSpc>
                <a:spcPct val="80000"/>
              </a:lnSpc>
              <a:spcBef>
                <a:spcPts val="375"/>
              </a:spcBef>
              <a:spcAft>
                <a:spcPts val="0"/>
              </a:spcAft>
              <a:buClr>
                <a:schemeClr val="dk1"/>
              </a:buClr>
              <a:buSzPts val="1800"/>
              <a:buChar char="•"/>
            </a:pPr>
            <a:r>
              <a:rPr lang="en-US" sz="1600"/>
              <a:t>We do this to ‘points of interest’ to see how well a real activity (e.g. Globus transfer) would do.</a:t>
            </a:r>
            <a:r>
              <a:rPr lang="en-US"/>
              <a:t>  </a:t>
            </a:r>
            <a:endParaRPr/>
          </a:p>
          <a:p>
            <a:pPr marL="171450" lvl="0" indent="-152400" algn="l" rtl="0">
              <a:lnSpc>
                <a:spcPct val="80000"/>
              </a:lnSpc>
              <a:spcBef>
                <a:spcPts val="750"/>
              </a:spcBef>
              <a:spcAft>
                <a:spcPts val="0"/>
              </a:spcAft>
              <a:buClr>
                <a:schemeClr val="dk1"/>
              </a:buClr>
              <a:buSzPts val="1800"/>
              <a:buChar char="•"/>
            </a:pPr>
            <a:r>
              <a:rPr lang="en-US" sz="1800"/>
              <a:t>If performance is ‘bad’, don’t expect much from the data movement tool</a:t>
            </a:r>
            <a:endParaRPr sz="1800"/>
          </a:p>
          <a:p>
            <a:pPr marL="514350" lvl="1" indent="-57150" algn="l" rtl="0">
              <a:lnSpc>
                <a:spcPct val="80000"/>
              </a:lnSpc>
              <a:spcBef>
                <a:spcPts val="375"/>
              </a:spcBef>
              <a:spcAft>
                <a:spcPts val="0"/>
              </a:spcAft>
              <a:buClr>
                <a:schemeClr val="dk1"/>
              </a:buClr>
              <a:buSzPts val="1800"/>
              <a:buNone/>
            </a:pPr>
            <a:endParaRPr/>
          </a:p>
          <a:p>
            <a:pPr marL="0" lvl="0" indent="0" algn="l" rtl="0">
              <a:lnSpc>
                <a:spcPct val="80000"/>
              </a:lnSpc>
              <a:spcBef>
                <a:spcPts val="750"/>
              </a:spcBef>
              <a:spcAft>
                <a:spcPts val="0"/>
              </a:spcAft>
              <a:buClr>
                <a:schemeClr val="dk1"/>
              </a:buClr>
              <a:buSzPts val="2100"/>
              <a:buNone/>
            </a:pPr>
            <a:endParaRPr/>
          </a:p>
        </p:txBody>
      </p:sp>
      <p:sp>
        <p:nvSpPr>
          <p:cNvPr id="632" name="Google Shape;632;p42"/>
          <p:cNvSpPr txBox="1">
            <a:spLocks noGrp="1"/>
          </p:cNvSpPr>
          <p:nvPr>
            <p:ph type="dt" idx="10"/>
          </p:nvPr>
        </p:nvSpPr>
        <p:spPr>
          <a:xfrm>
            <a:off x="628650" y="4944748"/>
            <a:ext cx="2057400" cy="1916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April 08, 2021</a:t>
            </a:r>
            <a:endParaRPr/>
          </a:p>
        </p:txBody>
      </p:sp>
      <p:sp>
        <p:nvSpPr>
          <p:cNvPr id="633" name="Google Shape;633;p42"/>
          <p:cNvSpPr txBox="1">
            <a:spLocks noGrp="1"/>
          </p:cNvSpPr>
          <p:nvPr>
            <p:ph type="ftr" idx="11"/>
          </p:nvPr>
        </p:nvSpPr>
        <p:spPr>
          <a:xfrm>
            <a:off x="3028950" y="4944748"/>
            <a:ext cx="3086100" cy="19161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 2021, http://www.perfsonar.net</a:t>
            </a:r>
            <a:endParaRPr/>
          </a:p>
        </p:txBody>
      </p:sp>
      <p:sp>
        <p:nvSpPr>
          <p:cNvPr id="634" name="Google Shape;634;p42"/>
          <p:cNvSpPr txBox="1">
            <a:spLocks noGrp="1"/>
          </p:cNvSpPr>
          <p:nvPr>
            <p:ph type="sldNum" idx="12"/>
          </p:nvPr>
        </p:nvSpPr>
        <p:spPr>
          <a:xfrm>
            <a:off x="6457950" y="4944748"/>
            <a:ext cx="2057400" cy="19161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pic>
        <p:nvPicPr>
          <p:cNvPr id="635" name="Google Shape;635;p42" descr="http://www.perfsonar.net/media/cms_page_media/1254/9_1_b.png"/>
          <p:cNvPicPr preferRelativeResize="0"/>
          <p:nvPr/>
        </p:nvPicPr>
        <p:blipFill rotWithShape="1">
          <a:blip r:embed="rId3">
            <a:alphaModFix/>
          </a:blip>
          <a:srcRect/>
          <a:stretch/>
        </p:blipFill>
        <p:spPr>
          <a:xfrm>
            <a:off x="986118" y="879357"/>
            <a:ext cx="3585881" cy="361196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43"/>
          <p:cNvSpPr txBox="1">
            <a:spLocks noGrp="1"/>
          </p:cNvSpPr>
          <p:nvPr>
            <p:ph type="title"/>
          </p:nvPr>
        </p:nvSpPr>
        <p:spPr>
          <a:xfrm>
            <a:off x="457200" y="360000"/>
            <a:ext cx="8229600" cy="540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Calibri"/>
              <a:buNone/>
            </a:pPr>
            <a:r>
              <a:rPr lang="en-US" sz="3600"/>
              <a:t>Benefits: Finding needles in haystacks </a:t>
            </a:r>
            <a:endParaRPr sz="3600"/>
          </a:p>
        </p:txBody>
      </p:sp>
      <p:sp>
        <p:nvSpPr>
          <p:cNvPr id="642" name="Google Shape;642;p43"/>
          <p:cNvSpPr txBox="1">
            <a:spLocks noGrp="1"/>
          </p:cNvSpPr>
          <p:nvPr>
            <p:ph type="body" idx="1"/>
          </p:nvPr>
        </p:nvSpPr>
        <p:spPr>
          <a:xfrm>
            <a:off x="457201" y="900000"/>
            <a:ext cx="8429624" cy="3732723"/>
          </a:xfrm>
          <a:prstGeom prst="rect">
            <a:avLst/>
          </a:prstGeom>
          <a:noFill/>
          <a:ln>
            <a:noFill/>
          </a:ln>
        </p:spPr>
        <p:txBody>
          <a:bodyPr spcFirstLastPara="1" wrap="square" lIns="91425" tIns="45700" rIns="91425" bIns="45700" anchor="t" anchorCtr="0">
            <a:noAutofit/>
          </a:bodyPr>
          <a:lstStyle/>
          <a:p>
            <a:pPr marL="171450" lvl="0" indent="-146050" algn="l" rtl="0">
              <a:lnSpc>
                <a:spcPct val="90000"/>
              </a:lnSpc>
              <a:spcBef>
                <a:spcPts val="0"/>
              </a:spcBef>
              <a:spcAft>
                <a:spcPts val="0"/>
              </a:spcAft>
              <a:buClr>
                <a:schemeClr val="dk1"/>
              </a:buClr>
              <a:buSzPts val="2000"/>
              <a:buChar char="•"/>
            </a:pPr>
            <a:r>
              <a:rPr lang="en-US" sz="2000"/>
              <a:t>Above all, perfSONAR allows you to maintain a healthy, high-performing network because it helps identify the “soft failures” in the network path.</a:t>
            </a:r>
            <a:endParaRPr sz="2000"/>
          </a:p>
          <a:p>
            <a:pPr marL="514350" lvl="1" indent="-171450" algn="l" rtl="0">
              <a:lnSpc>
                <a:spcPct val="90000"/>
              </a:lnSpc>
              <a:spcBef>
                <a:spcPts val="375"/>
              </a:spcBef>
              <a:spcAft>
                <a:spcPts val="0"/>
              </a:spcAft>
              <a:buClr>
                <a:schemeClr val="dk1"/>
              </a:buClr>
              <a:buSzPts val="2000"/>
              <a:buChar char="•"/>
            </a:pPr>
            <a:r>
              <a:rPr lang="en-US" sz="2000"/>
              <a:t>Classical monitoring systems have limitations</a:t>
            </a:r>
            <a:endParaRPr/>
          </a:p>
          <a:p>
            <a:pPr marL="857250" lvl="2" indent="-171450" algn="l" rtl="0">
              <a:lnSpc>
                <a:spcPct val="90000"/>
              </a:lnSpc>
              <a:spcBef>
                <a:spcPts val="375"/>
              </a:spcBef>
              <a:spcAft>
                <a:spcPts val="0"/>
              </a:spcAft>
              <a:buClr>
                <a:schemeClr val="dk1"/>
              </a:buClr>
              <a:buSzPts val="1600"/>
              <a:buChar char="•"/>
            </a:pPr>
            <a:r>
              <a:rPr lang="en-US" sz="1600"/>
              <a:t>Performance problems are often only visible at the ends</a:t>
            </a:r>
            <a:endParaRPr/>
          </a:p>
          <a:p>
            <a:pPr marL="857250" lvl="2" indent="-171450" algn="l" rtl="0">
              <a:lnSpc>
                <a:spcPct val="90000"/>
              </a:lnSpc>
              <a:spcBef>
                <a:spcPts val="375"/>
              </a:spcBef>
              <a:spcAft>
                <a:spcPts val="0"/>
              </a:spcAft>
              <a:buClr>
                <a:schemeClr val="dk1"/>
              </a:buClr>
              <a:buSzPts val="1600"/>
              <a:buChar char="•"/>
            </a:pPr>
            <a:r>
              <a:rPr lang="en-US" sz="1600"/>
              <a:t>Individual network components (e.g. routers) have no knowledge of end host state </a:t>
            </a:r>
            <a:endParaRPr/>
          </a:p>
          <a:p>
            <a:pPr marL="514350" lvl="1" indent="-171450" algn="l" rtl="0">
              <a:lnSpc>
                <a:spcPct val="90000"/>
              </a:lnSpc>
              <a:spcBef>
                <a:spcPts val="375"/>
              </a:spcBef>
              <a:spcAft>
                <a:spcPts val="0"/>
              </a:spcAft>
              <a:buClr>
                <a:schemeClr val="dk1"/>
              </a:buClr>
              <a:buSzPts val="2000"/>
              <a:buChar char="•"/>
            </a:pPr>
            <a:r>
              <a:rPr lang="en-US" sz="2000"/>
              <a:t>perfSONAR tests the network in ways that classical monitoring systems do not</a:t>
            </a:r>
            <a:endParaRPr/>
          </a:p>
          <a:p>
            <a:pPr marL="171450" lvl="0" indent="-171450" algn="l" rtl="0">
              <a:lnSpc>
                <a:spcPct val="90000"/>
              </a:lnSpc>
              <a:spcBef>
                <a:spcPts val="750"/>
              </a:spcBef>
              <a:spcAft>
                <a:spcPts val="0"/>
              </a:spcAft>
              <a:buClr>
                <a:schemeClr val="dk1"/>
              </a:buClr>
              <a:buSzPts val="2400"/>
              <a:buChar char="•"/>
            </a:pPr>
            <a:r>
              <a:rPr lang="en-US" sz="2400"/>
              <a:t>More perfSONAR distributions equal better network visibility.</a:t>
            </a:r>
            <a:endParaRPr/>
          </a:p>
          <a:p>
            <a:pPr marL="0" lvl="0" indent="0" algn="l" rtl="0">
              <a:lnSpc>
                <a:spcPct val="90000"/>
              </a:lnSpc>
              <a:spcBef>
                <a:spcPts val="750"/>
              </a:spcBef>
              <a:spcAft>
                <a:spcPts val="0"/>
              </a:spcAft>
              <a:buClr>
                <a:schemeClr val="dk1"/>
              </a:buClr>
              <a:buSzPts val="2100"/>
              <a:buNone/>
            </a:pPr>
            <a:endParaRPr/>
          </a:p>
        </p:txBody>
      </p:sp>
      <p:sp>
        <p:nvSpPr>
          <p:cNvPr id="643" name="Google Shape;643;p43"/>
          <p:cNvSpPr txBox="1">
            <a:spLocks noGrp="1"/>
          </p:cNvSpPr>
          <p:nvPr>
            <p:ph type="dt" idx="10"/>
          </p:nvPr>
        </p:nvSpPr>
        <p:spPr>
          <a:xfrm>
            <a:off x="628650" y="4944748"/>
            <a:ext cx="2057400" cy="1916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April 08, 2021</a:t>
            </a:r>
            <a:endParaRPr/>
          </a:p>
        </p:txBody>
      </p:sp>
      <p:sp>
        <p:nvSpPr>
          <p:cNvPr id="644" name="Google Shape;644;p43"/>
          <p:cNvSpPr txBox="1">
            <a:spLocks noGrp="1"/>
          </p:cNvSpPr>
          <p:nvPr>
            <p:ph type="ftr" idx="11"/>
          </p:nvPr>
        </p:nvSpPr>
        <p:spPr>
          <a:xfrm>
            <a:off x="3028950" y="4944748"/>
            <a:ext cx="3086100" cy="19161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 2021, http://www.perfsonar.net</a:t>
            </a:r>
            <a:endParaRPr/>
          </a:p>
        </p:txBody>
      </p:sp>
      <p:sp>
        <p:nvSpPr>
          <p:cNvPr id="645" name="Google Shape;645;p43"/>
          <p:cNvSpPr txBox="1">
            <a:spLocks noGrp="1"/>
          </p:cNvSpPr>
          <p:nvPr>
            <p:ph type="sldNum" idx="12"/>
          </p:nvPr>
        </p:nvSpPr>
        <p:spPr>
          <a:xfrm>
            <a:off x="6457950" y="4944748"/>
            <a:ext cx="2057400" cy="19161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pic>
        <p:nvPicPr>
          <p:cNvPr id="646" name="Google Shape;646;p43" descr="4.png"/>
          <p:cNvPicPr preferRelativeResize="0"/>
          <p:nvPr/>
        </p:nvPicPr>
        <p:blipFill rotWithShape="1">
          <a:blip r:embed="rId3">
            <a:alphaModFix/>
          </a:blip>
          <a:srcRect/>
          <a:stretch/>
        </p:blipFill>
        <p:spPr>
          <a:xfrm>
            <a:off x="1124692" y="3087857"/>
            <a:ext cx="7094643" cy="176371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44"/>
          <p:cNvSpPr txBox="1">
            <a:spLocks noGrp="1"/>
          </p:cNvSpPr>
          <p:nvPr>
            <p:ph type="title"/>
          </p:nvPr>
        </p:nvSpPr>
        <p:spPr>
          <a:xfrm>
            <a:off x="0" y="394907"/>
            <a:ext cx="9144000" cy="85725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sz="3600" u="sng">
                <a:solidFill>
                  <a:schemeClr val="hlink"/>
                </a:solidFill>
                <a:hlinkClick r:id="rId3"/>
              </a:rPr>
              <a:t>http://stats.es.net/ServicesDirectory/</a:t>
            </a:r>
            <a:endParaRPr sz="3600"/>
          </a:p>
        </p:txBody>
      </p:sp>
      <p:sp>
        <p:nvSpPr>
          <p:cNvPr id="653" name="Google Shape;653;p44"/>
          <p:cNvSpPr txBox="1">
            <a:spLocks noGrp="1"/>
          </p:cNvSpPr>
          <p:nvPr>
            <p:ph type="dt" idx="10"/>
          </p:nvPr>
        </p:nvSpPr>
        <p:spPr>
          <a:xfrm>
            <a:off x="628650" y="4944748"/>
            <a:ext cx="2057400" cy="1916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April 08, 2021</a:t>
            </a:r>
            <a:endParaRPr/>
          </a:p>
        </p:txBody>
      </p:sp>
      <p:sp>
        <p:nvSpPr>
          <p:cNvPr id="654" name="Google Shape;654;p44"/>
          <p:cNvSpPr txBox="1">
            <a:spLocks noGrp="1"/>
          </p:cNvSpPr>
          <p:nvPr>
            <p:ph type="ftr" idx="11"/>
          </p:nvPr>
        </p:nvSpPr>
        <p:spPr>
          <a:xfrm>
            <a:off x="3028950" y="4944748"/>
            <a:ext cx="3086100" cy="19161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 2021, http://www.perfsonar.net</a:t>
            </a:r>
            <a:endParaRPr/>
          </a:p>
        </p:txBody>
      </p:sp>
      <p:sp>
        <p:nvSpPr>
          <p:cNvPr id="655" name="Google Shape;655;p44"/>
          <p:cNvSpPr txBox="1">
            <a:spLocks noGrp="1"/>
          </p:cNvSpPr>
          <p:nvPr>
            <p:ph type="sldNum" idx="12"/>
          </p:nvPr>
        </p:nvSpPr>
        <p:spPr>
          <a:xfrm>
            <a:off x="6457950" y="4944748"/>
            <a:ext cx="2057400" cy="19161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pic>
        <p:nvPicPr>
          <p:cNvPr id="656" name="Google Shape;656;p44"/>
          <p:cNvPicPr preferRelativeResize="0"/>
          <p:nvPr/>
        </p:nvPicPr>
        <p:blipFill rotWithShape="1">
          <a:blip r:embed="rId4">
            <a:alphaModFix/>
          </a:blip>
          <a:srcRect/>
          <a:stretch/>
        </p:blipFill>
        <p:spPr>
          <a:xfrm>
            <a:off x="1460854" y="1083925"/>
            <a:ext cx="6222291" cy="344753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5"/>
          <p:cNvSpPr txBox="1">
            <a:spLocks noGrp="1"/>
          </p:cNvSpPr>
          <p:nvPr>
            <p:ph type="title"/>
          </p:nvPr>
        </p:nvSpPr>
        <p:spPr>
          <a:xfrm>
            <a:off x="457200" y="360000"/>
            <a:ext cx="8229600" cy="540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Calibri"/>
              <a:buNone/>
            </a:pPr>
            <a:r>
              <a:rPr lang="en-US" sz="3600"/>
              <a:t>Problem Statement</a:t>
            </a:r>
            <a:endParaRPr sz="3600"/>
          </a:p>
        </p:txBody>
      </p:sp>
      <p:sp>
        <p:nvSpPr>
          <p:cNvPr id="180" name="Google Shape;180;p15"/>
          <p:cNvSpPr txBox="1">
            <a:spLocks noGrp="1"/>
          </p:cNvSpPr>
          <p:nvPr>
            <p:ph type="body" idx="1"/>
          </p:nvPr>
        </p:nvSpPr>
        <p:spPr>
          <a:xfrm>
            <a:off x="457201" y="900000"/>
            <a:ext cx="8429624" cy="3732723"/>
          </a:xfrm>
          <a:prstGeom prst="rect">
            <a:avLst/>
          </a:prstGeom>
          <a:noFill/>
          <a:ln>
            <a:noFill/>
          </a:ln>
        </p:spPr>
        <p:txBody>
          <a:bodyPr spcFirstLastPara="1" wrap="square" lIns="91425" tIns="45700" rIns="91425" bIns="45700" anchor="t" anchorCtr="0">
            <a:noAutofit/>
          </a:bodyPr>
          <a:lstStyle/>
          <a:p>
            <a:pPr marL="171450" lvl="0" indent="-177800" algn="l" rtl="0">
              <a:lnSpc>
                <a:spcPct val="90000"/>
              </a:lnSpc>
              <a:spcBef>
                <a:spcPts val="0"/>
              </a:spcBef>
              <a:spcAft>
                <a:spcPts val="0"/>
              </a:spcAft>
              <a:buClr>
                <a:schemeClr val="dk1"/>
              </a:buClr>
              <a:buSzPts val="2800"/>
              <a:buChar char="•"/>
            </a:pPr>
            <a:r>
              <a:rPr lang="en-US" sz="2800"/>
              <a:t>The global Research &amp; Education network ecosystem is comprised of hundreds of international, national, regional and local-scale networks.</a:t>
            </a:r>
            <a:endParaRPr/>
          </a:p>
          <a:p>
            <a:pPr marL="171450" lvl="0" indent="-38100" algn="l" rtl="0">
              <a:lnSpc>
                <a:spcPct val="90000"/>
              </a:lnSpc>
              <a:spcBef>
                <a:spcPts val="750"/>
              </a:spcBef>
              <a:spcAft>
                <a:spcPts val="0"/>
              </a:spcAft>
              <a:buClr>
                <a:schemeClr val="dk1"/>
              </a:buClr>
              <a:buSzPts val="2100"/>
              <a:buNone/>
            </a:pPr>
            <a:endParaRPr/>
          </a:p>
          <a:p>
            <a:pPr marL="0" lvl="0" indent="0" algn="l" rtl="0">
              <a:lnSpc>
                <a:spcPct val="90000"/>
              </a:lnSpc>
              <a:spcBef>
                <a:spcPts val="750"/>
              </a:spcBef>
              <a:spcAft>
                <a:spcPts val="0"/>
              </a:spcAft>
              <a:buClr>
                <a:schemeClr val="dk1"/>
              </a:buClr>
              <a:buSzPts val="2100"/>
              <a:buNone/>
            </a:pPr>
            <a:r>
              <a:rPr lang="en-US"/>
              <a:t>  </a:t>
            </a:r>
            <a:endParaRPr/>
          </a:p>
          <a:p>
            <a:pPr marL="171450" lvl="0" indent="-63500" algn="l" rtl="0">
              <a:lnSpc>
                <a:spcPct val="90000"/>
              </a:lnSpc>
              <a:spcBef>
                <a:spcPts val="750"/>
              </a:spcBef>
              <a:spcAft>
                <a:spcPts val="0"/>
              </a:spcAft>
              <a:buClr>
                <a:schemeClr val="dk1"/>
              </a:buClr>
              <a:buSzPts val="1700"/>
              <a:buNone/>
            </a:pPr>
            <a:endParaRPr sz="1700"/>
          </a:p>
        </p:txBody>
      </p:sp>
      <p:sp>
        <p:nvSpPr>
          <p:cNvPr id="181" name="Google Shape;181;p15"/>
          <p:cNvSpPr txBox="1">
            <a:spLocks noGrp="1"/>
          </p:cNvSpPr>
          <p:nvPr>
            <p:ph type="dt" idx="10"/>
          </p:nvPr>
        </p:nvSpPr>
        <p:spPr>
          <a:xfrm>
            <a:off x="628650" y="4944748"/>
            <a:ext cx="2057400" cy="1916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April 08, 2021</a:t>
            </a:r>
            <a:endParaRPr/>
          </a:p>
        </p:txBody>
      </p:sp>
      <p:sp>
        <p:nvSpPr>
          <p:cNvPr id="182" name="Google Shape;182;p15"/>
          <p:cNvSpPr txBox="1">
            <a:spLocks noGrp="1"/>
          </p:cNvSpPr>
          <p:nvPr>
            <p:ph type="ftr" idx="11"/>
          </p:nvPr>
        </p:nvSpPr>
        <p:spPr>
          <a:xfrm>
            <a:off x="3028950" y="4944748"/>
            <a:ext cx="3086100" cy="19161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 2021, http://www.perfsonar.net</a:t>
            </a:r>
            <a:endParaRPr/>
          </a:p>
        </p:txBody>
      </p:sp>
      <p:sp>
        <p:nvSpPr>
          <p:cNvPr id="183" name="Google Shape;183;p15"/>
          <p:cNvSpPr txBox="1">
            <a:spLocks noGrp="1"/>
          </p:cNvSpPr>
          <p:nvPr>
            <p:ph type="sldNum" idx="12"/>
          </p:nvPr>
        </p:nvSpPr>
        <p:spPr>
          <a:xfrm>
            <a:off x="6457950" y="4944748"/>
            <a:ext cx="2057400" cy="19161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pic>
        <p:nvPicPr>
          <p:cNvPr id="184" name="Google Shape;184;p15" descr="ascore-2014-jan-ipv4v6-standalone-1200x710.png"/>
          <p:cNvPicPr preferRelativeResize="0"/>
          <p:nvPr/>
        </p:nvPicPr>
        <p:blipFill rotWithShape="1">
          <a:blip r:embed="rId3">
            <a:alphaModFix/>
          </a:blip>
          <a:srcRect/>
          <a:stretch/>
        </p:blipFill>
        <p:spPr>
          <a:xfrm>
            <a:off x="2564072" y="2223240"/>
            <a:ext cx="3975137" cy="211462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45"/>
          <p:cNvSpPr txBox="1">
            <a:spLocks noGrp="1"/>
          </p:cNvSpPr>
          <p:nvPr>
            <p:ph type="title"/>
          </p:nvPr>
        </p:nvSpPr>
        <p:spPr>
          <a:xfrm>
            <a:off x="256584" y="76967"/>
            <a:ext cx="3130320" cy="135858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000"/>
              <a:buFont typeface="Calibri"/>
              <a:buNone/>
            </a:pPr>
            <a:r>
              <a:rPr lang="en-US" sz="2000" b="1"/>
              <a:t>perfSONAR Dashboard: Raising Expectations and improving network visibility </a:t>
            </a:r>
            <a:endParaRPr sz="2000" b="1"/>
          </a:p>
        </p:txBody>
      </p:sp>
      <p:sp>
        <p:nvSpPr>
          <p:cNvPr id="663" name="Google Shape;663;p45"/>
          <p:cNvSpPr txBox="1"/>
          <p:nvPr/>
        </p:nvSpPr>
        <p:spPr>
          <a:xfrm>
            <a:off x="488262" y="1435554"/>
            <a:ext cx="3199785" cy="31085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Status at-a-glance</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Packet loss</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Throughput</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Correctness</a:t>
            </a:r>
            <a:endParaRPr/>
          </a:p>
          <a:p>
            <a:pPr marL="285750" marR="0" lvl="0" indent="-196850" algn="l" rtl="0">
              <a:spcBef>
                <a:spcPts val="0"/>
              </a:spcBef>
              <a:spcAft>
                <a:spcPts val="0"/>
              </a:spcAft>
              <a:buClr>
                <a:schemeClr val="dk1"/>
              </a:buClr>
              <a:buSzPts val="1400"/>
              <a:buFont typeface="Arial"/>
              <a:buNone/>
            </a:pPr>
            <a:endParaRPr sz="1400">
              <a:solidFill>
                <a:schemeClr val="dk1"/>
              </a:solidFill>
              <a:latin typeface="Calibri"/>
              <a:ea typeface="Calibri"/>
              <a:cs typeface="Calibri"/>
              <a:sym typeface="Calibri"/>
            </a:endParaRPr>
          </a:p>
          <a:p>
            <a:pPr marL="0" marR="0" lvl="0" indent="0" algn="l" rtl="0">
              <a:spcBef>
                <a:spcPts val="0"/>
              </a:spcBef>
              <a:spcAft>
                <a:spcPts val="0"/>
              </a:spcAft>
              <a:buNone/>
            </a:pPr>
            <a:r>
              <a:rPr lang="en-US" sz="1400">
                <a:solidFill>
                  <a:schemeClr val="dk1"/>
                </a:solidFill>
                <a:latin typeface="Calibri"/>
                <a:ea typeface="Calibri"/>
                <a:cs typeface="Calibri"/>
                <a:sym typeface="Calibri"/>
              </a:rPr>
              <a:t>Current live instances at </a:t>
            </a:r>
            <a:r>
              <a:rPr lang="en-US" sz="1400" u="sng">
                <a:solidFill>
                  <a:schemeClr val="hlink"/>
                </a:solidFill>
                <a:latin typeface="Calibri"/>
                <a:ea typeface="Calibri"/>
                <a:cs typeface="Calibri"/>
                <a:sym typeface="Calibri"/>
                <a:hlinkClick r:id="rId3"/>
              </a:rPr>
              <a:t>http://pas.net.internet2.edu/</a:t>
            </a:r>
            <a:r>
              <a:rPr lang="en-US" sz="1400">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1400" u="sng">
                <a:solidFill>
                  <a:schemeClr val="hlink"/>
                </a:solidFill>
                <a:latin typeface="Calibri"/>
                <a:ea typeface="Calibri"/>
                <a:cs typeface="Calibri"/>
                <a:sym typeface="Calibri"/>
                <a:hlinkClick r:id="rId4"/>
              </a:rPr>
              <a:t>http://ps-dashboard.es.net/</a:t>
            </a:r>
            <a:endParaRPr sz="1400">
              <a:solidFill>
                <a:schemeClr val="dk1"/>
              </a:solidFill>
              <a:latin typeface="Calibri"/>
              <a:ea typeface="Calibri"/>
              <a:cs typeface="Calibri"/>
              <a:sym typeface="Calibri"/>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a:p>
            <a:pPr marL="0" marR="0" lvl="0" indent="0" algn="l" rtl="0">
              <a:spcBef>
                <a:spcPts val="0"/>
              </a:spcBef>
              <a:spcAft>
                <a:spcPts val="0"/>
              </a:spcAft>
              <a:buNone/>
            </a:pPr>
            <a:r>
              <a:rPr lang="en-US" sz="1400">
                <a:solidFill>
                  <a:schemeClr val="dk1"/>
                </a:solidFill>
                <a:latin typeface="Calibri"/>
                <a:ea typeface="Calibri"/>
                <a:cs typeface="Calibri"/>
                <a:sym typeface="Calibri"/>
              </a:rPr>
              <a:t>Drill-down capabilities:</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Test history between hosts</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Ability to correlate with other events</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Very valuable for fault localization and isolation</a:t>
            </a:r>
            <a:endParaRPr sz="1400">
              <a:solidFill>
                <a:schemeClr val="dk1"/>
              </a:solidFill>
              <a:latin typeface="Calibri"/>
              <a:ea typeface="Calibri"/>
              <a:cs typeface="Calibri"/>
              <a:sym typeface="Calibri"/>
            </a:endParaRPr>
          </a:p>
        </p:txBody>
      </p:sp>
      <p:pic>
        <p:nvPicPr>
          <p:cNvPr id="664" name="Google Shape;664;p45" descr="Screen Shot 2015-01-19 at 12.02.46 PM.pdf"/>
          <p:cNvPicPr preferRelativeResize="0"/>
          <p:nvPr/>
        </p:nvPicPr>
        <p:blipFill rotWithShape="1">
          <a:blip r:embed="rId5">
            <a:alphaModFix/>
          </a:blip>
          <a:srcRect l="-33695" r="-33695"/>
          <a:stretch/>
        </p:blipFill>
        <p:spPr>
          <a:xfrm>
            <a:off x="2216938" y="406400"/>
            <a:ext cx="6841274" cy="4168902"/>
          </a:xfrm>
          <a:prstGeom prst="rect">
            <a:avLst/>
          </a:prstGeom>
          <a:noFill/>
          <a:ln>
            <a:noFill/>
          </a:ln>
        </p:spPr>
      </p:pic>
      <p:sp>
        <p:nvSpPr>
          <p:cNvPr id="665" name="Google Shape;665;p45"/>
          <p:cNvSpPr txBox="1">
            <a:spLocks noGrp="1"/>
          </p:cNvSpPr>
          <p:nvPr>
            <p:ph type="dt" idx="10"/>
          </p:nvPr>
        </p:nvSpPr>
        <p:spPr>
          <a:xfrm>
            <a:off x="628650" y="4944748"/>
            <a:ext cx="2057400" cy="1916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April 08, 2021</a:t>
            </a:r>
            <a:endParaRPr/>
          </a:p>
        </p:txBody>
      </p:sp>
      <p:sp>
        <p:nvSpPr>
          <p:cNvPr id="666" name="Google Shape;666;p45"/>
          <p:cNvSpPr txBox="1">
            <a:spLocks noGrp="1"/>
          </p:cNvSpPr>
          <p:nvPr>
            <p:ph type="ftr" idx="11"/>
          </p:nvPr>
        </p:nvSpPr>
        <p:spPr>
          <a:xfrm>
            <a:off x="3028950" y="4944748"/>
            <a:ext cx="3086100" cy="19161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 2021, http://www.perfsonar.net</a:t>
            </a:r>
            <a:endParaRPr/>
          </a:p>
        </p:txBody>
      </p:sp>
      <p:sp>
        <p:nvSpPr>
          <p:cNvPr id="667" name="Google Shape;667;p45"/>
          <p:cNvSpPr txBox="1">
            <a:spLocks noGrp="1"/>
          </p:cNvSpPr>
          <p:nvPr>
            <p:ph type="sldNum" idx="12"/>
          </p:nvPr>
        </p:nvSpPr>
        <p:spPr>
          <a:xfrm>
            <a:off x="6457950" y="4944748"/>
            <a:ext cx="2057400" cy="19161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41"/>
          <p:cNvSpPr txBox="1">
            <a:spLocks noGrp="1"/>
          </p:cNvSpPr>
          <p:nvPr>
            <p:ph type="title"/>
          </p:nvPr>
        </p:nvSpPr>
        <p:spPr>
          <a:xfrm>
            <a:off x="457200" y="360000"/>
            <a:ext cx="8229600" cy="540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a:t>Outline</a:t>
            </a:r>
            <a:endParaRPr/>
          </a:p>
        </p:txBody>
      </p:sp>
      <p:sp>
        <p:nvSpPr>
          <p:cNvPr id="621" name="Google Shape;621;p41"/>
          <p:cNvSpPr txBox="1">
            <a:spLocks noGrp="1"/>
          </p:cNvSpPr>
          <p:nvPr>
            <p:ph type="body" idx="1"/>
          </p:nvPr>
        </p:nvSpPr>
        <p:spPr>
          <a:xfrm>
            <a:off x="457201" y="900000"/>
            <a:ext cx="8429624" cy="3732723"/>
          </a:xfrm>
          <a:prstGeom prst="rect">
            <a:avLst/>
          </a:prstGeom>
          <a:noFill/>
          <a:ln>
            <a:noFill/>
          </a:ln>
        </p:spPr>
        <p:txBody>
          <a:bodyPr spcFirstLastPara="1" wrap="square" lIns="91425" tIns="45700" rIns="91425" bIns="45700" anchor="t" anchorCtr="0">
            <a:noAutofit/>
          </a:bodyPr>
          <a:lstStyle/>
          <a:p>
            <a:pPr marL="171450" lvl="0" indent="-177800" algn="l" rtl="0">
              <a:lnSpc>
                <a:spcPct val="90000"/>
              </a:lnSpc>
              <a:spcBef>
                <a:spcPts val="0"/>
              </a:spcBef>
              <a:spcAft>
                <a:spcPts val="0"/>
              </a:spcAft>
              <a:buClr>
                <a:schemeClr val="dk1"/>
              </a:buClr>
              <a:buSzPts val="2800"/>
              <a:buChar char="•"/>
            </a:pPr>
            <a:r>
              <a:rPr lang="en-US" sz="2800" dirty="0"/>
              <a:t>Problem Statement on Network Connectivity</a:t>
            </a:r>
            <a:endParaRPr dirty="0"/>
          </a:p>
          <a:p>
            <a:pPr marL="171450" lvl="0" indent="-177800" algn="l" rtl="0">
              <a:lnSpc>
                <a:spcPct val="90000"/>
              </a:lnSpc>
              <a:spcBef>
                <a:spcPts val="750"/>
              </a:spcBef>
              <a:spcAft>
                <a:spcPts val="0"/>
              </a:spcAft>
              <a:buClr>
                <a:schemeClr val="dk1"/>
              </a:buClr>
              <a:buSzPts val="2800"/>
              <a:buChar char="•"/>
            </a:pPr>
            <a:r>
              <a:rPr lang="en-US" sz="2800" dirty="0"/>
              <a:t>Supporting Scientific Users</a:t>
            </a:r>
            <a:endParaRPr dirty="0"/>
          </a:p>
          <a:p>
            <a:pPr marL="171450" lvl="0" indent="-177800" algn="l" rtl="0">
              <a:lnSpc>
                <a:spcPct val="90000"/>
              </a:lnSpc>
              <a:spcBef>
                <a:spcPts val="750"/>
              </a:spcBef>
              <a:spcAft>
                <a:spcPts val="0"/>
              </a:spcAft>
              <a:buClr>
                <a:schemeClr val="dk1"/>
              </a:buClr>
              <a:buSzPts val="2800"/>
              <a:buChar char="•"/>
            </a:pPr>
            <a:r>
              <a:rPr lang="en-US" sz="2800" dirty="0"/>
              <a:t>Network Performance &amp; TCP Behaviors w/ Packet Loss</a:t>
            </a:r>
            <a:endParaRPr dirty="0"/>
          </a:p>
          <a:p>
            <a:pPr marL="171450" lvl="0" indent="-177800" algn="l" rtl="0">
              <a:lnSpc>
                <a:spcPct val="90000"/>
              </a:lnSpc>
              <a:spcBef>
                <a:spcPts val="750"/>
              </a:spcBef>
              <a:spcAft>
                <a:spcPts val="0"/>
              </a:spcAft>
              <a:buClr>
                <a:schemeClr val="dk1"/>
              </a:buClr>
              <a:buSzPts val="2800"/>
              <a:buChar char="•"/>
            </a:pPr>
            <a:r>
              <a:rPr lang="en-US" sz="2800" dirty="0"/>
              <a:t>What is </a:t>
            </a:r>
            <a:r>
              <a:rPr lang="en-US" sz="2800" dirty="0" err="1"/>
              <a:t>perfSONAR</a:t>
            </a:r>
            <a:endParaRPr sz="2800" dirty="0"/>
          </a:p>
          <a:p>
            <a:pPr marL="171450" lvl="0" indent="-177800" algn="l" rtl="0">
              <a:lnSpc>
                <a:spcPct val="90000"/>
              </a:lnSpc>
              <a:spcBef>
                <a:spcPts val="750"/>
              </a:spcBef>
              <a:spcAft>
                <a:spcPts val="0"/>
              </a:spcAft>
              <a:buClr>
                <a:srgbClr val="FF0000"/>
              </a:buClr>
              <a:buSzPts val="2800"/>
              <a:buChar char="•"/>
            </a:pPr>
            <a:r>
              <a:rPr lang="en-US" sz="2800" dirty="0">
                <a:solidFill>
                  <a:schemeClr val="tx1"/>
                </a:solidFill>
              </a:rPr>
              <a:t>Deployment Overview</a:t>
            </a:r>
            <a:endParaRPr dirty="0">
              <a:solidFill>
                <a:schemeClr val="tx1"/>
              </a:solidFill>
            </a:endParaRPr>
          </a:p>
          <a:p>
            <a:pPr marL="171450" lvl="0" indent="-177800" algn="l" rtl="0">
              <a:lnSpc>
                <a:spcPct val="90000"/>
              </a:lnSpc>
              <a:spcBef>
                <a:spcPts val="750"/>
              </a:spcBef>
              <a:spcAft>
                <a:spcPts val="0"/>
              </a:spcAft>
              <a:buClr>
                <a:schemeClr val="dk1"/>
              </a:buClr>
              <a:buSzPts val="2800"/>
              <a:buChar char="•"/>
            </a:pPr>
            <a:r>
              <a:rPr lang="en-US" sz="2800" dirty="0">
                <a:solidFill>
                  <a:srgbClr val="FF0000"/>
                </a:solidFill>
              </a:rPr>
              <a:t>Command's &amp; Syntax</a:t>
            </a:r>
          </a:p>
          <a:p>
            <a:pPr marL="171450" lvl="0" indent="-177800" algn="l" rtl="0">
              <a:lnSpc>
                <a:spcPct val="90000"/>
              </a:lnSpc>
              <a:spcBef>
                <a:spcPts val="750"/>
              </a:spcBef>
              <a:spcAft>
                <a:spcPts val="0"/>
              </a:spcAft>
              <a:buClr>
                <a:schemeClr val="dk1"/>
              </a:buClr>
              <a:buSzPts val="2800"/>
              <a:buChar char="•"/>
            </a:pPr>
            <a:r>
              <a:rPr lang="en-US" sz="2800" dirty="0"/>
              <a:t>Examples</a:t>
            </a:r>
          </a:p>
          <a:p>
            <a:pPr marL="171450" lvl="0" indent="-177800" algn="l" rtl="0">
              <a:lnSpc>
                <a:spcPct val="90000"/>
              </a:lnSpc>
              <a:spcBef>
                <a:spcPts val="750"/>
              </a:spcBef>
              <a:spcAft>
                <a:spcPts val="0"/>
              </a:spcAft>
              <a:buClr>
                <a:schemeClr val="dk1"/>
              </a:buClr>
              <a:buSzPts val="2800"/>
              <a:buChar char="•"/>
            </a:pPr>
            <a:r>
              <a:rPr lang="en-US" sz="2800" dirty="0"/>
              <a:t>Conclusions</a:t>
            </a:r>
            <a:endParaRPr dirty="0"/>
          </a:p>
        </p:txBody>
      </p:sp>
      <p:sp>
        <p:nvSpPr>
          <p:cNvPr id="622" name="Google Shape;622;p41"/>
          <p:cNvSpPr txBox="1">
            <a:spLocks noGrp="1"/>
          </p:cNvSpPr>
          <p:nvPr>
            <p:ph type="dt" idx="10"/>
          </p:nvPr>
        </p:nvSpPr>
        <p:spPr>
          <a:xfrm>
            <a:off x="628650" y="4944748"/>
            <a:ext cx="2057400" cy="1916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April 08, 2021</a:t>
            </a:r>
            <a:endParaRPr/>
          </a:p>
        </p:txBody>
      </p:sp>
      <p:sp>
        <p:nvSpPr>
          <p:cNvPr id="623" name="Google Shape;623;p41"/>
          <p:cNvSpPr txBox="1">
            <a:spLocks noGrp="1"/>
          </p:cNvSpPr>
          <p:nvPr>
            <p:ph type="ftr" idx="11"/>
          </p:nvPr>
        </p:nvSpPr>
        <p:spPr>
          <a:xfrm>
            <a:off x="3028950" y="4944748"/>
            <a:ext cx="3086100" cy="19161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 2021, http://www.perfsonar.net</a:t>
            </a:r>
            <a:endParaRPr/>
          </a:p>
        </p:txBody>
      </p:sp>
      <p:sp>
        <p:nvSpPr>
          <p:cNvPr id="624" name="Google Shape;624;p41"/>
          <p:cNvSpPr txBox="1">
            <a:spLocks noGrp="1"/>
          </p:cNvSpPr>
          <p:nvPr>
            <p:ph type="sldNum" idx="12"/>
          </p:nvPr>
        </p:nvSpPr>
        <p:spPr>
          <a:xfrm>
            <a:off x="6457950" y="4944748"/>
            <a:ext cx="2057400" cy="19161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spTree>
    <p:extLst>
      <p:ext uri="{BB962C8B-B14F-4D97-AF65-F5344CB8AC3E}">
        <p14:creationId xmlns:p14="http://schemas.microsoft.com/office/powerpoint/2010/main" val="20776802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4"/>
          <p:cNvSpPr txBox="1">
            <a:spLocks noGrp="1"/>
          </p:cNvSpPr>
          <p:nvPr>
            <p:ph type="title"/>
          </p:nvPr>
        </p:nvSpPr>
        <p:spPr>
          <a:xfrm>
            <a:off x="628650" y="273844"/>
            <a:ext cx="7886700" cy="994172"/>
          </a:xfrm>
          <a:prstGeom prst="rect">
            <a:avLst/>
          </a:prstGeom>
          <a:noFill/>
          <a:ln>
            <a:noFill/>
          </a:ln>
        </p:spPr>
        <p:txBody>
          <a:bodyPr spcFirstLastPara="1" wrap="square" lIns="68569" tIns="34275" rIns="68569" bIns="34275" anchor="ctr" anchorCtr="0">
            <a:normAutofit/>
          </a:bodyPr>
          <a:lstStyle/>
          <a:p>
            <a:pPr>
              <a:buSzPts val="4400"/>
            </a:pPr>
            <a:r>
              <a:rPr lang="en-US"/>
              <a:t>pscheduler – The Secret Sauce</a:t>
            </a:r>
            <a:endParaRPr/>
          </a:p>
        </p:txBody>
      </p:sp>
      <p:sp>
        <p:nvSpPr>
          <p:cNvPr id="225" name="Google Shape;225;p24"/>
          <p:cNvSpPr txBox="1">
            <a:spLocks noGrp="1"/>
          </p:cNvSpPr>
          <p:nvPr>
            <p:ph type="body" idx="1"/>
          </p:nvPr>
        </p:nvSpPr>
        <p:spPr>
          <a:xfrm>
            <a:off x="628650" y="1369219"/>
            <a:ext cx="7886700" cy="2997675"/>
          </a:xfrm>
          <a:prstGeom prst="rect">
            <a:avLst/>
          </a:prstGeom>
          <a:noFill/>
          <a:ln>
            <a:noFill/>
          </a:ln>
        </p:spPr>
        <p:txBody>
          <a:bodyPr spcFirstLastPara="1" wrap="square" lIns="68569" tIns="34275" rIns="68569" bIns="34275" anchor="t" anchorCtr="0">
            <a:normAutofit fontScale="85000" lnSpcReduction="20000"/>
          </a:bodyPr>
          <a:lstStyle/>
          <a:p>
            <a:pPr marL="171450" indent="-171450">
              <a:spcBef>
                <a:spcPts val="0"/>
              </a:spcBef>
              <a:buSzPts val="2800"/>
            </a:pPr>
            <a:r>
              <a:rPr lang="en-US"/>
              <a:t>pscheduler is the engine that drives perfSONAR</a:t>
            </a:r>
            <a:endParaRPr/>
          </a:p>
          <a:p>
            <a:pPr marL="514350" lvl="1" indent="-171450">
              <a:buSzPts val="2400"/>
            </a:pPr>
            <a:r>
              <a:rPr lang="en-US"/>
              <a:t>Coordinates timeslots and schedules tests between nodes</a:t>
            </a:r>
            <a:endParaRPr/>
          </a:p>
          <a:p>
            <a:pPr marL="514350" lvl="1" indent="-171450">
              <a:buSzPts val="2400"/>
            </a:pPr>
            <a:r>
              <a:rPr lang="en-US"/>
              <a:t>Creates a common syntax that all tools use</a:t>
            </a:r>
            <a:endParaRPr/>
          </a:p>
          <a:p>
            <a:pPr marL="514350" lvl="1" indent="-171450">
              <a:buSzPts val="2400"/>
            </a:pPr>
            <a:r>
              <a:rPr lang="en-US"/>
              <a:t>Handles the storage of results</a:t>
            </a:r>
            <a:endParaRPr/>
          </a:p>
          <a:p>
            <a:pPr marL="171450" indent="-171450">
              <a:spcBef>
                <a:spcPts val="750"/>
              </a:spcBef>
              <a:buSzPts val="2800"/>
            </a:pPr>
            <a:r>
              <a:rPr lang="en-US"/>
              <a:t>This approach to test management ensures that:</a:t>
            </a:r>
            <a:endParaRPr/>
          </a:p>
          <a:p>
            <a:pPr marL="514350" lvl="1" indent="-171450">
              <a:spcBef>
                <a:spcPts val="750"/>
              </a:spcBef>
              <a:buSzPts val="2800"/>
            </a:pPr>
            <a:r>
              <a:rPr lang="en-US"/>
              <a:t>Tests that could impact each other’s performance, like throughput, are never run simultaneously</a:t>
            </a:r>
            <a:endParaRPr/>
          </a:p>
          <a:p>
            <a:pPr marL="514350" lvl="1" indent="-171450">
              <a:spcBef>
                <a:spcPts val="750"/>
              </a:spcBef>
              <a:buSzPts val="2800"/>
            </a:pPr>
            <a:r>
              <a:rPr lang="en-US"/>
              <a:t>Simplified coordination, where you don’t need an engineer at the other end to start a daemon, open a port, etc.</a:t>
            </a:r>
            <a:endParaRPr/>
          </a:p>
          <a:p>
            <a:pPr marL="514350" lvl="1" indent="-171450">
              <a:spcBef>
                <a:spcPts val="750"/>
              </a:spcBef>
              <a:buSzPts val="2800"/>
            </a:pPr>
            <a:r>
              <a:rPr lang="en-US"/>
              <a:t>Access control is maintained and test limits are enforced</a:t>
            </a:r>
            <a:endParaRPr/>
          </a:p>
          <a:p>
            <a:pPr marL="171450" indent="-38100">
              <a:spcBef>
                <a:spcPts val="750"/>
              </a:spcBef>
              <a:buSzPts val="2800"/>
              <a:buNone/>
            </a:pPr>
            <a:endParaRPr/>
          </a:p>
        </p:txBody>
      </p:sp>
      <p:sp>
        <p:nvSpPr>
          <p:cNvPr id="226" name="Google Shape;226;p24"/>
          <p:cNvSpPr txBox="1">
            <a:spLocks noGrp="1"/>
          </p:cNvSpPr>
          <p:nvPr>
            <p:ph type="ftr" idx="11"/>
          </p:nvPr>
        </p:nvSpPr>
        <p:spPr>
          <a:xfrm>
            <a:off x="2916983" y="4764225"/>
            <a:ext cx="3255300" cy="273825"/>
          </a:xfrm>
          <a:prstGeom prst="rect">
            <a:avLst/>
          </a:prstGeom>
          <a:noFill/>
          <a:ln>
            <a:noFill/>
          </a:ln>
        </p:spPr>
        <p:txBody>
          <a:bodyPr spcFirstLastPara="1" wrap="square" lIns="68569" tIns="34275" rIns="68569" bIns="34275" anchor="ctr" anchorCtr="0">
            <a:noAutofit/>
          </a:bodyPr>
          <a:lstStyle/>
          <a:p>
            <a:pPr algn="l" defTabSz="685800">
              <a:buSzPts val="1400"/>
            </a:pPr>
            <a:r>
              <a:rPr lang="en-US"/>
              <a:t>©2022 The perfSONAR Project and its Contributors  ・  Licensed CC BY-SA 4.0  ・  https://www.perfsonar.net</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5"/>
          <p:cNvSpPr txBox="1">
            <a:spLocks noGrp="1"/>
          </p:cNvSpPr>
          <p:nvPr>
            <p:ph type="title"/>
          </p:nvPr>
        </p:nvSpPr>
        <p:spPr>
          <a:xfrm>
            <a:off x="628650" y="273844"/>
            <a:ext cx="7886700" cy="994172"/>
          </a:xfrm>
          <a:prstGeom prst="rect">
            <a:avLst/>
          </a:prstGeom>
          <a:noFill/>
          <a:ln>
            <a:noFill/>
          </a:ln>
        </p:spPr>
        <p:txBody>
          <a:bodyPr spcFirstLastPara="1" wrap="square" lIns="68569" tIns="34275" rIns="68569" bIns="34275" anchor="ctr" anchorCtr="0">
            <a:normAutofit/>
          </a:bodyPr>
          <a:lstStyle/>
          <a:p>
            <a:pPr>
              <a:buSzPts val="4400"/>
            </a:pPr>
            <a:r>
              <a:rPr lang="en-US"/>
              <a:t>Basic syntax</a:t>
            </a:r>
            <a:endParaRPr/>
          </a:p>
        </p:txBody>
      </p:sp>
      <p:sp>
        <p:nvSpPr>
          <p:cNvPr id="232" name="Google Shape;232;p25"/>
          <p:cNvSpPr txBox="1">
            <a:spLocks noGrp="1"/>
          </p:cNvSpPr>
          <p:nvPr>
            <p:ph type="body" idx="1"/>
          </p:nvPr>
        </p:nvSpPr>
        <p:spPr>
          <a:xfrm>
            <a:off x="628650" y="1369219"/>
            <a:ext cx="7886700" cy="2997675"/>
          </a:xfrm>
          <a:prstGeom prst="rect">
            <a:avLst/>
          </a:prstGeom>
          <a:noFill/>
          <a:ln>
            <a:noFill/>
          </a:ln>
        </p:spPr>
        <p:txBody>
          <a:bodyPr spcFirstLastPara="1" wrap="square" lIns="68569" tIns="34275" rIns="68569" bIns="34275" anchor="t" anchorCtr="0">
            <a:normAutofit fontScale="92500" lnSpcReduction="20000"/>
          </a:bodyPr>
          <a:lstStyle/>
          <a:p>
            <a:pPr marL="0" indent="0">
              <a:spcBef>
                <a:spcPts val="0"/>
              </a:spcBef>
              <a:buSzPts val="2800"/>
              <a:buNone/>
            </a:pPr>
            <a:r>
              <a:rPr lang="en-US" i="1"/>
              <a:t>pscheduler task [options] test-type [test-options]</a:t>
            </a:r>
            <a:endParaRPr i="1"/>
          </a:p>
          <a:p>
            <a:pPr marL="514350" lvl="1" indent="-171450">
              <a:buSzPts val="2400"/>
            </a:pPr>
            <a:r>
              <a:rPr lang="en-US" i="1"/>
              <a:t>task </a:t>
            </a:r>
            <a:r>
              <a:rPr lang="en-US"/>
              <a:t>is what you want pscheduler to do</a:t>
            </a:r>
            <a:endParaRPr/>
          </a:p>
          <a:p>
            <a:pPr marL="514350" lvl="1" indent="-171450">
              <a:buSzPts val="2400"/>
            </a:pPr>
            <a:r>
              <a:rPr lang="en-US" i="1"/>
              <a:t>test-type</a:t>
            </a:r>
            <a:r>
              <a:rPr lang="en-US"/>
              <a:t> is how you want pscheduler to do it</a:t>
            </a:r>
            <a:endParaRPr/>
          </a:p>
          <a:p>
            <a:pPr marL="171450" indent="-38100">
              <a:spcBef>
                <a:spcPts val="750"/>
              </a:spcBef>
              <a:buSzPts val="2800"/>
              <a:buNone/>
            </a:pPr>
            <a:endParaRPr/>
          </a:p>
          <a:p>
            <a:pPr marL="171450" indent="-38100">
              <a:spcBef>
                <a:spcPts val="750"/>
              </a:spcBef>
              <a:buSzPts val="2800"/>
              <a:buNone/>
            </a:pPr>
            <a:r>
              <a:rPr lang="en-US"/>
              <a:t>There’s more than one tool to run many of these tests, and pscheduler gives you the option to choose that tool:</a:t>
            </a:r>
            <a:endParaRPr/>
          </a:p>
          <a:p>
            <a:pPr marL="514350" lvl="1" indent="-171450">
              <a:buSzPts val="2400"/>
            </a:pPr>
            <a:r>
              <a:rPr lang="en-US" i="1"/>
              <a:t>iperf2/iperf3/nuttcp </a:t>
            </a:r>
            <a:r>
              <a:rPr lang="en-US"/>
              <a:t>for bandwidth</a:t>
            </a:r>
            <a:endParaRPr/>
          </a:p>
          <a:p>
            <a:pPr marL="514350" lvl="1" indent="-171450">
              <a:buSzPts val="2400"/>
            </a:pPr>
            <a:r>
              <a:rPr lang="en-US" i="1"/>
              <a:t>traceroute/tracepath/paris-traceroute</a:t>
            </a:r>
            <a:r>
              <a:rPr lang="en-US"/>
              <a:t> for routing</a:t>
            </a:r>
            <a:endParaRPr/>
          </a:p>
          <a:p>
            <a:pPr marL="514350" lvl="1" indent="-171450">
              <a:buSzPts val="2400"/>
            </a:pPr>
            <a:r>
              <a:rPr lang="en-US" i="1"/>
              <a:t>--help is your friend!</a:t>
            </a:r>
            <a:endParaRPr i="1"/>
          </a:p>
          <a:p>
            <a:pPr marL="171450" indent="-38100">
              <a:spcBef>
                <a:spcPts val="750"/>
              </a:spcBef>
              <a:buSzPts val="2800"/>
              <a:buNone/>
            </a:pPr>
            <a:endParaRPr/>
          </a:p>
        </p:txBody>
      </p:sp>
      <p:sp>
        <p:nvSpPr>
          <p:cNvPr id="233" name="Google Shape;233;p25"/>
          <p:cNvSpPr txBox="1">
            <a:spLocks noGrp="1"/>
          </p:cNvSpPr>
          <p:nvPr>
            <p:ph type="ftr" idx="11"/>
          </p:nvPr>
        </p:nvSpPr>
        <p:spPr>
          <a:xfrm>
            <a:off x="2916983" y="4764225"/>
            <a:ext cx="3255300" cy="273825"/>
          </a:xfrm>
          <a:prstGeom prst="rect">
            <a:avLst/>
          </a:prstGeom>
          <a:noFill/>
          <a:ln>
            <a:noFill/>
          </a:ln>
        </p:spPr>
        <p:txBody>
          <a:bodyPr spcFirstLastPara="1" wrap="square" lIns="68569" tIns="34275" rIns="68569" bIns="34275" anchor="ctr" anchorCtr="0">
            <a:noAutofit/>
          </a:bodyPr>
          <a:lstStyle/>
          <a:p>
            <a:pPr algn="l" defTabSz="685800">
              <a:buSzPts val="1400"/>
            </a:pPr>
            <a:r>
              <a:rPr lang="en-US"/>
              <a:t>©2022 The perfSONAR Project and its Contributors  ・  Licensed CC BY-SA 4.0  ・  https://www.perfsonar.net</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
          <p:cNvSpPr txBox="1">
            <a:spLocks noGrp="1"/>
          </p:cNvSpPr>
          <p:nvPr>
            <p:ph type="title"/>
          </p:nvPr>
        </p:nvSpPr>
        <p:spPr>
          <a:xfrm>
            <a:off x="628650" y="273844"/>
            <a:ext cx="7886700" cy="994172"/>
          </a:xfrm>
          <a:prstGeom prst="rect">
            <a:avLst/>
          </a:prstGeom>
          <a:noFill/>
          <a:ln>
            <a:noFill/>
          </a:ln>
        </p:spPr>
        <p:txBody>
          <a:bodyPr spcFirstLastPara="1" wrap="square" lIns="68569" tIns="34275" rIns="68569" bIns="34275" anchor="ctr" anchorCtr="0">
            <a:normAutofit fontScale="90000"/>
          </a:bodyPr>
          <a:lstStyle/>
          <a:p>
            <a:pPr>
              <a:buSzPts val="4400"/>
            </a:pPr>
            <a:r>
              <a:rPr lang="en-US"/>
              <a:t>Remote Commands, AKA, Your Best Friends</a:t>
            </a:r>
            <a:endParaRPr/>
          </a:p>
        </p:txBody>
      </p:sp>
      <p:sp>
        <p:nvSpPr>
          <p:cNvPr id="239" name="Google Shape;239;p2"/>
          <p:cNvSpPr txBox="1">
            <a:spLocks noGrp="1"/>
          </p:cNvSpPr>
          <p:nvPr>
            <p:ph type="body" idx="1"/>
          </p:nvPr>
        </p:nvSpPr>
        <p:spPr>
          <a:xfrm>
            <a:off x="628650" y="1369219"/>
            <a:ext cx="7886700" cy="2997675"/>
          </a:xfrm>
          <a:prstGeom prst="rect">
            <a:avLst/>
          </a:prstGeom>
          <a:noFill/>
          <a:ln>
            <a:noFill/>
          </a:ln>
        </p:spPr>
        <p:txBody>
          <a:bodyPr spcFirstLastPara="1" wrap="square" lIns="68569" tIns="34275" rIns="68569" bIns="34275" anchor="t" anchorCtr="0">
            <a:normAutofit fontScale="92500" lnSpcReduction="20000"/>
          </a:bodyPr>
          <a:lstStyle/>
          <a:p>
            <a:pPr marL="171450" indent="-171450">
              <a:spcBef>
                <a:spcPts val="0"/>
              </a:spcBef>
              <a:buSzPts val="2800"/>
            </a:pPr>
            <a:r>
              <a:rPr lang="en-US"/>
              <a:t>--source and --dest flags do what you expect they would, but neither end has to be your node</a:t>
            </a:r>
            <a:endParaRPr/>
          </a:p>
          <a:p>
            <a:pPr marL="514350" lvl="1" indent="-171450">
              <a:buSzPts val="2400"/>
            </a:pPr>
            <a:r>
              <a:rPr lang="en-US"/>
              <a:t>You can run most tests between two remote nodes</a:t>
            </a:r>
            <a:endParaRPr/>
          </a:p>
          <a:p>
            <a:pPr marL="514350" lvl="1" indent="-171450">
              <a:buSzPts val="2400"/>
            </a:pPr>
            <a:r>
              <a:rPr lang="en-US"/>
              <a:t>This includes perfSONAR’s built-in self-diagnostic tools</a:t>
            </a:r>
            <a:endParaRPr/>
          </a:p>
          <a:p>
            <a:pPr marL="171450" indent="-38100">
              <a:spcBef>
                <a:spcPts val="750"/>
              </a:spcBef>
              <a:buSzPts val="2800"/>
              <a:buNone/>
            </a:pPr>
            <a:endParaRPr/>
          </a:p>
          <a:p>
            <a:pPr marL="171450" indent="-171450">
              <a:spcBef>
                <a:spcPts val="750"/>
              </a:spcBef>
              <a:buSzPts val="2800"/>
            </a:pPr>
            <a:r>
              <a:rPr lang="en-US"/>
              <a:t>This core piece of functionality is what makes perfSONAR useful in day-to-day troubleshooting activities and makes it more than just a simple performance data collector</a:t>
            </a:r>
            <a:endParaRPr/>
          </a:p>
          <a:p>
            <a:pPr marL="171450" indent="-38100">
              <a:spcBef>
                <a:spcPts val="750"/>
              </a:spcBef>
              <a:buSzPts val="2800"/>
              <a:buNone/>
            </a:pPr>
            <a:endParaRPr/>
          </a:p>
        </p:txBody>
      </p:sp>
      <p:sp>
        <p:nvSpPr>
          <p:cNvPr id="240" name="Google Shape;240;p2"/>
          <p:cNvSpPr txBox="1">
            <a:spLocks noGrp="1"/>
          </p:cNvSpPr>
          <p:nvPr>
            <p:ph type="ftr" idx="11"/>
          </p:nvPr>
        </p:nvSpPr>
        <p:spPr>
          <a:xfrm>
            <a:off x="2916983" y="4764225"/>
            <a:ext cx="3255300" cy="273825"/>
          </a:xfrm>
          <a:prstGeom prst="rect">
            <a:avLst/>
          </a:prstGeom>
          <a:noFill/>
          <a:ln>
            <a:noFill/>
          </a:ln>
        </p:spPr>
        <p:txBody>
          <a:bodyPr spcFirstLastPara="1" wrap="square" lIns="68569" tIns="34275" rIns="68569" bIns="34275" anchor="ctr" anchorCtr="0">
            <a:noAutofit/>
          </a:bodyPr>
          <a:lstStyle/>
          <a:p>
            <a:pPr algn="l" defTabSz="685800">
              <a:buSzPts val="1400"/>
            </a:pPr>
            <a:r>
              <a:rPr lang="en-US"/>
              <a:t>©2022 The perfSONAR Project and its Contributors  ・  Licensed CC BY-SA 4.0  ・  https://www.perfsonar.net</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g14b1f6aa534_0_514"/>
          <p:cNvPicPr preferRelativeResize="0"/>
          <p:nvPr/>
        </p:nvPicPr>
        <p:blipFill rotWithShape="1">
          <a:blip r:embed="rId3">
            <a:alphaModFix/>
          </a:blip>
          <a:srcRect/>
          <a:stretch/>
        </p:blipFill>
        <p:spPr>
          <a:xfrm>
            <a:off x="266044" y="47213"/>
            <a:ext cx="8761706" cy="4887262"/>
          </a:xfrm>
          <a:prstGeom prst="rect">
            <a:avLst/>
          </a:prstGeom>
          <a:noFill/>
          <a:ln>
            <a:noFill/>
          </a:ln>
        </p:spPr>
      </p:pic>
      <p:sp>
        <p:nvSpPr>
          <p:cNvPr id="247" name="Google Shape;247;g14b1f6aa534_0_514"/>
          <p:cNvSpPr txBox="1">
            <a:spLocks noGrp="1"/>
          </p:cNvSpPr>
          <p:nvPr>
            <p:ph type="title"/>
          </p:nvPr>
        </p:nvSpPr>
        <p:spPr>
          <a:xfrm>
            <a:off x="628650" y="273844"/>
            <a:ext cx="7886700" cy="994275"/>
          </a:xfrm>
          <a:prstGeom prst="rect">
            <a:avLst/>
          </a:prstGeom>
        </p:spPr>
        <p:txBody>
          <a:bodyPr spcFirstLastPara="1" wrap="square" lIns="68569" tIns="34275" rIns="68569" bIns="34275" anchor="ctr" anchorCtr="0">
            <a:noAutofit/>
          </a:bodyPr>
          <a:lstStyle/>
          <a:p>
            <a:endParaRPr/>
          </a:p>
        </p:txBody>
      </p:sp>
      <p:sp>
        <p:nvSpPr>
          <p:cNvPr id="248" name="Google Shape;248;g14b1f6aa534_0_514"/>
          <p:cNvSpPr txBox="1">
            <a:spLocks noGrp="1"/>
          </p:cNvSpPr>
          <p:nvPr>
            <p:ph type="body" idx="1"/>
          </p:nvPr>
        </p:nvSpPr>
        <p:spPr>
          <a:xfrm>
            <a:off x="628650" y="1369219"/>
            <a:ext cx="7886700" cy="2997675"/>
          </a:xfrm>
          <a:prstGeom prst="rect">
            <a:avLst/>
          </a:prstGeom>
        </p:spPr>
        <p:txBody>
          <a:bodyPr spcFirstLastPara="1" wrap="square" lIns="68569" tIns="34275" rIns="68569" bIns="34275" anchor="t" anchorCtr="0">
            <a:noAutofit/>
          </a:bodyPr>
          <a:lstStyle/>
          <a:p>
            <a:pPr marL="0" indent="0">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7"/>
          <p:cNvSpPr txBox="1">
            <a:spLocks noGrp="1"/>
          </p:cNvSpPr>
          <p:nvPr>
            <p:ph type="ftr" idx="11"/>
          </p:nvPr>
        </p:nvSpPr>
        <p:spPr>
          <a:xfrm>
            <a:off x="2916983" y="4764225"/>
            <a:ext cx="3255300" cy="273825"/>
          </a:xfrm>
          <a:prstGeom prst="rect">
            <a:avLst/>
          </a:prstGeom>
          <a:noFill/>
          <a:ln>
            <a:noFill/>
          </a:ln>
        </p:spPr>
        <p:txBody>
          <a:bodyPr spcFirstLastPara="1" wrap="square" lIns="68569" tIns="34275" rIns="68569" bIns="34275" anchor="ctr" anchorCtr="0">
            <a:noAutofit/>
          </a:bodyPr>
          <a:lstStyle/>
          <a:p>
            <a:pPr algn="l" defTabSz="685800">
              <a:buSzPts val="1400"/>
            </a:pPr>
            <a:r>
              <a:rPr lang="en-US"/>
              <a:t>©2022 The perfSONAR Project and its Contributors  ・  Licensed CC BY-SA 4.0  ・  https://www.perfsonar.net</a:t>
            </a:r>
            <a:endParaRPr/>
          </a:p>
        </p:txBody>
      </p:sp>
      <p:pic>
        <p:nvPicPr>
          <p:cNvPr id="254" name="Google Shape;254;p27"/>
          <p:cNvPicPr preferRelativeResize="0"/>
          <p:nvPr/>
        </p:nvPicPr>
        <p:blipFill rotWithShape="1">
          <a:blip r:embed="rId3">
            <a:alphaModFix/>
          </a:blip>
          <a:srcRect/>
          <a:stretch/>
        </p:blipFill>
        <p:spPr>
          <a:xfrm>
            <a:off x="916982" y="0"/>
            <a:ext cx="7518486" cy="514350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41"/>
          <p:cNvSpPr txBox="1">
            <a:spLocks noGrp="1"/>
          </p:cNvSpPr>
          <p:nvPr>
            <p:ph type="title"/>
          </p:nvPr>
        </p:nvSpPr>
        <p:spPr>
          <a:xfrm>
            <a:off x="457200" y="360000"/>
            <a:ext cx="8229600" cy="540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a:t>Outline</a:t>
            </a:r>
            <a:endParaRPr/>
          </a:p>
        </p:txBody>
      </p:sp>
      <p:sp>
        <p:nvSpPr>
          <p:cNvPr id="621" name="Google Shape;621;p41"/>
          <p:cNvSpPr txBox="1">
            <a:spLocks noGrp="1"/>
          </p:cNvSpPr>
          <p:nvPr>
            <p:ph type="body" idx="1"/>
          </p:nvPr>
        </p:nvSpPr>
        <p:spPr>
          <a:xfrm>
            <a:off x="457201" y="900000"/>
            <a:ext cx="8429624" cy="3732723"/>
          </a:xfrm>
          <a:prstGeom prst="rect">
            <a:avLst/>
          </a:prstGeom>
          <a:noFill/>
          <a:ln>
            <a:noFill/>
          </a:ln>
        </p:spPr>
        <p:txBody>
          <a:bodyPr spcFirstLastPara="1" wrap="square" lIns="91425" tIns="45700" rIns="91425" bIns="45700" anchor="t" anchorCtr="0">
            <a:noAutofit/>
          </a:bodyPr>
          <a:lstStyle/>
          <a:p>
            <a:pPr marL="171450" lvl="0" indent="-177800" algn="l" rtl="0">
              <a:lnSpc>
                <a:spcPct val="90000"/>
              </a:lnSpc>
              <a:spcBef>
                <a:spcPts val="0"/>
              </a:spcBef>
              <a:spcAft>
                <a:spcPts val="0"/>
              </a:spcAft>
              <a:buClr>
                <a:schemeClr val="dk1"/>
              </a:buClr>
              <a:buSzPts val="2800"/>
              <a:buChar char="•"/>
            </a:pPr>
            <a:r>
              <a:rPr lang="en-US" sz="2800" dirty="0"/>
              <a:t>Problem Statement on Network Connectivity</a:t>
            </a:r>
            <a:endParaRPr dirty="0"/>
          </a:p>
          <a:p>
            <a:pPr marL="171450" lvl="0" indent="-177800" algn="l" rtl="0">
              <a:lnSpc>
                <a:spcPct val="90000"/>
              </a:lnSpc>
              <a:spcBef>
                <a:spcPts val="750"/>
              </a:spcBef>
              <a:spcAft>
                <a:spcPts val="0"/>
              </a:spcAft>
              <a:buClr>
                <a:schemeClr val="dk1"/>
              </a:buClr>
              <a:buSzPts val="2800"/>
              <a:buChar char="•"/>
            </a:pPr>
            <a:r>
              <a:rPr lang="en-US" sz="2800" dirty="0"/>
              <a:t>Supporting Scientific Users</a:t>
            </a:r>
            <a:endParaRPr dirty="0"/>
          </a:p>
          <a:p>
            <a:pPr marL="171450" lvl="0" indent="-177800" algn="l" rtl="0">
              <a:lnSpc>
                <a:spcPct val="90000"/>
              </a:lnSpc>
              <a:spcBef>
                <a:spcPts val="750"/>
              </a:spcBef>
              <a:spcAft>
                <a:spcPts val="0"/>
              </a:spcAft>
              <a:buClr>
                <a:schemeClr val="dk1"/>
              </a:buClr>
              <a:buSzPts val="2800"/>
              <a:buChar char="•"/>
            </a:pPr>
            <a:r>
              <a:rPr lang="en-US" sz="2800" dirty="0"/>
              <a:t>Network Performance &amp; TCP Behaviors w/ Packet Loss</a:t>
            </a:r>
            <a:endParaRPr dirty="0"/>
          </a:p>
          <a:p>
            <a:pPr marL="171450" lvl="0" indent="-177800" algn="l" rtl="0">
              <a:lnSpc>
                <a:spcPct val="90000"/>
              </a:lnSpc>
              <a:spcBef>
                <a:spcPts val="750"/>
              </a:spcBef>
              <a:spcAft>
                <a:spcPts val="0"/>
              </a:spcAft>
              <a:buClr>
                <a:schemeClr val="dk1"/>
              </a:buClr>
              <a:buSzPts val="2800"/>
              <a:buChar char="•"/>
            </a:pPr>
            <a:r>
              <a:rPr lang="en-US" sz="2800" dirty="0"/>
              <a:t>What is </a:t>
            </a:r>
            <a:r>
              <a:rPr lang="en-US" sz="2800" dirty="0" err="1"/>
              <a:t>perfSONAR</a:t>
            </a:r>
            <a:endParaRPr sz="2800" dirty="0"/>
          </a:p>
          <a:p>
            <a:pPr marL="171450" lvl="0" indent="-177800" algn="l" rtl="0">
              <a:lnSpc>
                <a:spcPct val="90000"/>
              </a:lnSpc>
              <a:spcBef>
                <a:spcPts val="750"/>
              </a:spcBef>
              <a:spcAft>
                <a:spcPts val="0"/>
              </a:spcAft>
              <a:buClr>
                <a:srgbClr val="FF0000"/>
              </a:buClr>
              <a:buSzPts val="2800"/>
              <a:buChar char="•"/>
            </a:pPr>
            <a:r>
              <a:rPr lang="en-US" sz="2800" dirty="0">
                <a:solidFill>
                  <a:schemeClr val="tx1"/>
                </a:solidFill>
              </a:rPr>
              <a:t>Deployment Overview</a:t>
            </a:r>
            <a:endParaRPr dirty="0">
              <a:solidFill>
                <a:schemeClr val="tx1"/>
              </a:solidFill>
            </a:endParaRPr>
          </a:p>
          <a:p>
            <a:pPr marL="171450" lvl="0" indent="-177800" algn="l" rtl="0">
              <a:lnSpc>
                <a:spcPct val="90000"/>
              </a:lnSpc>
              <a:spcBef>
                <a:spcPts val="750"/>
              </a:spcBef>
              <a:spcAft>
                <a:spcPts val="0"/>
              </a:spcAft>
              <a:buClr>
                <a:schemeClr val="dk1"/>
              </a:buClr>
              <a:buSzPts val="2800"/>
              <a:buChar char="•"/>
            </a:pPr>
            <a:r>
              <a:rPr lang="en-US" sz="2800" dirty="0">
                <a:solidFill>
                  <a:schemeClr val="tx1"/>
                </a:solidFill>
              </a:rPr>
              <a:t>Command's &amp; Syntax</a:t>
            </a:r>
          </a:p>
          <a:p>
            <a:pPr marL="171450" lvl="0" indent="-177800" algn="l" rtl="0">
              <a:lnSpc>
                <a:spcPct val="90000"/>
              </a:lnSpc>
              <a:spcBef>
                <a:spcPts val="750"/>
              </a:spcBef>
              <a:spcAft>
                <a:spcPts val="0"/>
              </a:spcAft>
              <a:buClr>
                <a:schemeClr val="dk1"/>
              </a:buClr>
              <a:buSzPts val="2800"/>
              <a:buChar char="•"/>
            </a:pPr>
            <a:r>
              <a:rPr lang="en-US" sz="2800" dirty="0">
                <a:solidFill>
                  <a:srgbClr val="FF0000"/>
                </a:solidFill>
              </a:rPr>
              <a:t>Examples</a:t>
            </a:r>
          </a:p>
          <a:p>
            <a:pPr marL="171450" lvl="0" indent="-177800" algn="l" rtl="0">
              <a:lnSpc>
                <a:spcPct val="90000"/>
              </a:lnSpc>
              <a:spcBef>
                <a:spcPts val="750"/>
              </a:spcBef>
              <a:spcAft>
                <a:spcPts val="0"/>
              </a:spcAft>
              <a:buClr>
                <a:schemeClr val="dk1"/>
              </a:buClr>
              <a:buSzPts val="2800"/>
              <a:buChar char="•"/>
            </a:pPr>
            <a:r>
              <a:rPr lang="en-US" sz="2800" dirty="0"/>
              <a:t>Conclusions</a:t>
            </a:r>
            <a:endParaRPr dirty="0"/>
          </a:p>
        </p:txBody>
      </p:sp>
      <p:sp>
        <p:nvSpPr>
          <p:cNvPr id="622" name="Google Shape;622;p41"/>
          <p:cNvSpPr txBox="1">
            <a:spLocks noGrp="1"/>
          </p:cNvSpPr>
          <p:nvPr>
            <p:ph type="dt" idx="10"/>
          </p:nvPr>
        </p:nvSpPr>
        <p:spPr>
          <a:xfrm>
            <a:off x="628650" y="4944748"/>
            <a:ext cx="2057400" cy="1916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April 08, 2021</a:t>
            </a:r>
            <a:endParaRPr/>
          </a:p>
        </p:txBody>
      </p:sp>
      <p:sp>
        <p:nvSpPr>
          <p:cNvPr id="623" name="Google Shape;623;p41"/>
          <p:cNvSpPr txBox="1">
            <a:spLocks noGrp="1"/>
          </p:cNvSpPr>
          <p:nvPr>
            <p:ph type="ftr" idx="11"/>
          </p:nvPr>
        </p:nvSpPr>
        <p:spPr>
          <a:xfrm>
            <a:off x="3028950" y="4944748"/>
            <a:ext cx="3086100" cy="19161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 2021, http://www.perfsonar.net</a:t>
            </a:r>
            <a:endParaRPr/>
          </a:p>
        </p:txBody>
      </p:sp>
      <p:sp>
        <p:nvSpPr>
          <p:cNvPr id="624" name="Google Shape;624;p41"/>
          <p:cNvSpPr txBox="1">
            <a:spLocks noGrp="1"/>
          </p:cNvSpPr>
          <p:nvPr>
            <p:ph type="sldNum" idx="12"/>
          </p:nvPr>
        </p:nvSpPr>
        <p:spPr>
          <a:xfrm>
            <a:off x="6457950" y="4944748"/>
            <a:ext cx="2057400" cy="19161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37</a:t>
            </a:fld>
            <a:endParaRPr/>
          </a:p>
        </p:txBody>
      </p:sp>
    </p:spTree>
    <p:extLst>
      <p:ext uri="{BB962C8B-B14F-4D97-AF65-F5344CB8AC3E}">
        <p14:creationId xmlns:p14="http://schemas.microsoft.com/office/powerpoint/2010/main" val="42488833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0"/>
          <p:cNvSpPr txBox="1">
            <a:spLocks noGrp="1"/>
          </p:cNvSpPr>
          <p:nvPr>
            <p:ph type="title"/>
          </p:nvPr>
        </p:nvSpPr>
        <p:spPr>
          <a:xfrm>
            <a:off x="628650" y="273844"/>
            <a:ext cx="7886700" cy="994172"/>
          </a:xfrm>
          <a:prstGeom prst="rect">
            <a:avLst/>
          </a:prstGeom>
          <a:noFill/>
          <a:ln>
            <a:noFill/>
          </a:ln>
        </p:spPr>
        <p:txBody>
          <a:bodyPr spcFirstLastPara="1" wrap="square" lIns="68569" tIns="34275" rIns="68569" bIns="34275" anchor="ctr" anchorCtr="0">
            <a:normAutofit fontScale="90000"/>
          </a:bodyPr>
          <a:lstStyle/>
          <a:p>
            <a:pPr>
              <a:buSzPts val="4400"/>
            </a:pPr>
            <a:r>
              <a:rPr lang="en-US"/>
              <a:t>NRAO/UVA &lt;&gt; SARAO Performance Problem</a:t>
            </a:r>
            <a:br>
              <a:rPr lang="en-US"/>
            </a:br>
            <a:endParaRPr/>
          </a:p>
        </p:txBody>
      </p:sp>
      <p:sp>
        <p:nvSpPr>
          <p:cNvPr id="267" name="Google Shape;267;p30"/>
          <p:cNvSpPr txBox="1">
            <a:spLocks noGrp="1"/>
          </p:cNvSpPr>
          <p:nvPr>
            <p:ph type="body" idx="1"/>
          </p:nvPr>
        </p:nvSpPr>
        <p:spPr>
          <a:xfrm>
            <a:off x="628650" y="1369219"/>
            <a:ext cx="7886700" cy="2997675"/>
          </a:xfrm>
          <a:prstGeom prst="rect">
            <a:avLst/>
          </a:prstGeom>
          <a:noFill/>
          <a:ln>
            <a:noFill/>
          </a:ln>
        </p:spPr>
        <p:txBody>
          <a:bodyPr spcFirstLastPara="1" wrap="square" lIns="68569" tIns="34275" rIns="68569" bIns="34275" anchor="t" anchorCtr="0">
            <a:normAutofit fontScale="85000" lnSpcReduction="20000"/>
          </a:bodyPr>
          <a:lstStyle/>
          <a:p>
            <a:pPr marL="171450" indent="-161449">
              <a:spcBef>
                <a:spcPts val="0"/>
              </a:spcBef>
              <a:buSzPct val="100000"/>
            </a:pPr>
            <a:r>
              <a:rPr lang="en-US"/>
              <a:t>Data sharing from the National Radio Astronomy Observatory, located on the University of Virginia campus, to the South African Radio Astronomy Observatory</a:t>
            </a:r>
            <a:endParaRPr/>
          </a:p>
          <a:p>
            <a:pPr marL="514350" lvl="1" indent="-162877">
              <a:buSzPct val="100000"/>
            </a:pPr>
            <a:r>
              <a:rPr lang="en-US"/>
              <a:t>Low performance – 4.8Mbps</a:t>
            </a:r>
            <a:endParaRPr/>
          </a:p>
          <a:p>
            <a:pPr marL="171450" indent="-38100">
              <a:spcBef>
                <a:spcPts val="750"/>
              </a:spcBef>
              <a:buSzPct val="100000"/>
              <a:buNone/>
            </a:pPr>
            <a:endParaRPr/>
          </a:p>
          <a:p>
            <a:pPr marL="171450" indent="-161449">
              <a:spcBef>
                <a:spcPts val="750"/>
              </a:spcBef>
              <a:buSzPct val="100000"/>
            </a:pPr>
            <a:r>
              <a:rPr lang="en-US"/>
              <a:t>Initial testing from the South African side revealed a few potential problems, such as asymmetric routing and paths with unnecessarily circuitous routes.</a:t>
            </a:r>
            <a:endParaRPr/>
          </a:p>
          <a:p>
            <a:pPr marL="514350" lvl="1" indent="-161449">
              <a:spcBef>
                <a:spcPts val="750"/>
              </a:spcBef>
              <a:buSzPct val="116666"/>
            </a:pPr>
            <a:r>
              <a:rPr lang="en-US"/>
              <a:t>These were identified using normal traceroutes and quickly corrected</a:t>
            </a:r>
            <a:endParaRPr/>
          </a:p>
          <a:p>
            <a:pPr marL="514350" lvl="1" indent="-161449">
              <a:spcBef>
                <a:spcPts val="750"/>
              </a:spcBef>
              <a:buSzPct val="116666"/>
            </a:pPr>
            <a:r>
              <a:rPr lang="en-US"/>
              <a:t>No appreciable change in performance</a:t>
            </a:r>
            <a:endParaRPr/>
          </a:p>
          <a:p>
            <a:pPr marL="171450" indent="-38100">
              <a:spcBef>
                <a:spcPts val="750"/>
              </a:spcBef>
              <a:buSzPct val="100000"/>
              <a:buNone/>
            </a:pPr>
            <a:endParaRPr/>
          </a:p>
        </p:txBody>
      </p:sp>
      <p:sp>
        <p:nvSpPr>
          <p:cNvPr id="268" name="Google Shape;268;p30"/>
          <p:cNvSpPr txBox="1">
            <a:spLocks noGrp="1"/>
          </p:cNvSpPr>
          <p:nvPr>
            <p:ph type="ftr" idx="11"/>
          </p:nvPr>
        </p:nvSpPr>
        <p:spPr>
          <a:xfrm>
            <a:off x="2916983" y="4764225"/>
            <a:ext cx="3255300" cy="273825"/>
          </a:xfrm>
          <a:prstGeom prst="rect">
            <a:avLst/>
          </a:prstGeom>
          <a:noFill/>
          <a:ln>
            <a:noFill/>
          </a:ln>
        </p:spPr>
        <p:txBody>
          <a:bodyPr spcFirstLastPara="1" wrap="square" lIns="68569" tIns="34275" rIns="68569" bIns="34275" anchor="ctr" anchorCtr="0">
            <a:noAutofit/>
          </a:bodyPr>
          <a:lstStyle/>
          <a:p>
            <a:pPr algn="l" defTabSz="685800">
              <a:buSzPts val="1400"/>
            </a:pPr>
            <a:r>
              <a:rPr lang="en-US"/>
              <a:t>©2022 The perfSONAR Project and its Contributors  ・  Licensed CC BY-SA 4.0  ・  https://www.perfsonar.net</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51"/>
          <p:cNvSpPr txBox="1">
            <a:spLocks noGrp="1"/>
          </p:cNvSpPr>
          <p:nvPr>
            <p:ph type="title"/>
          </p:nvPr>
        </p:nvSpPr>
        <p:spPr>
          <a:xfrm>
            <a:off x="628650" y="273844"/>
            <a:ext cx="7886700" cy="994275"/>
          </a:xfrm>
          <a:prstGeom prst="rect">
            <a:avLst/>
          </a:prstGeom>
          <a:noFill/>
          <a:ln>
            <a:noFill/>
          </a:ln>
        </p:spPr>
        <p:txBody>
          <a:bodyPr spcFirstLastPara="1" wrap="square" lIns="68569" tIns="34275" rIns="68569" bIns="34275" anchor="ctr" anchorCtr="0">
            <a:normAutofit fontScale="90000"/>
          </a:bodyPr>
          <a:lstStyle/>
          <a:p>
            <a:pPr>
              <a:buSzPts val="4400"/>
            </a:pPr>
            <a:r>
              <a:rPr lang="en-US"/>
              <a:t>Identification of possible pS toolkits</a:t>
            </a:r>
            <a:endParaRPr/>
          </a:p>
        </p:txBody>
      </p:sp>
      <p:pic>
        <p:nvPicPr>
          <p:cNvPr id="274" name="Google Shape;274;p51"/>
          <p:cNvPicPr preferRelativeResize="0"/>
          <p:nvPr/>
        </p:nvPicPr>
        <p:blipFill rotWithShape="1">
          <a:blip r:embed="rId3">
            <a:alphaModFix/>
          </a:blip>
          <a:srcRect/>
          <a:stretch/>
        </p:blipFill>
        <p:spPr>
          <a:xfrm>
            <a:off x="222404" y="1014099"/>
            <a:ext cx="3620205" cy="3939294"/>
          </a:xfrm>
          <a:prstGeom prst="rect">
            <a:avLst/>
          </a:prstGeom>
          <a:noFill/>
          <a:ln>
            <a:noFill/>
          </a:ln>
        </p:spPr>
      </p:pic>
      <p:sp>
        <p:nvSpPr>
          <p:cNvPr id="275" name="Google Shape;275;p51"/>
          <p:cNvSpPr txBox="1"/>
          <p:nvPr/>
        </p:nvSpPr>
        <p:spPr>
          <a:xfrm>
            <a:off x="3842610" y="899799"/>
            <a:ext cx="5404050" cy="3624039"/>
          </a:xfrm>
          <a:prstGeom prst="rect">
            <a:avLst/>
          </a:prstGeom>
          <a:noFill/>
          <a:ln>
            <a:noFill/>
          </a:ln>
        </p:spPr>
        <p:txBody>
          <a:bodyPr spcFirstLastPara="1" wrap="square" lIns="68569" tIns="34275" rIns="68569" bIns="34275" anchor="t" anchorCtr="0">
            <a:spAutoFit/>
          </a:bodyPr>
          <a:lstStyle/>
          <a:p>
            <a:pPr defTabSz="685800">
              <a:buSzPts val="1400"/>
            </a:pPr>
            <a:r>
              <a:rPr lang="en-US" sz="1050">
                <a:solidFill>
                  <a:srgbClr val="0000FF"/>
                </a:solidFill>
              </a:rPr>
              <a:t>1      </a:t>
            </a:r>
            <a:r>
              <a:rPr lang="en-US" sz="1050" u="sng">
                <a:solidFill>
                  <a:srgbClr val="0000FF"/>
                </a:solidFill>
                <a:hlinkClick r:id="rId4">
                  <a:extLst>
                    <a:ext uri="{A12FA001-AC4F-418D-AE19-62706E023703}">
                      <ahyp:hlinkClr xmlns:ahyp="http://schemas.microsoft.com/office/drawing/2018/hyperlinkcolor" val="tx"/>
                    </a:ext>
                  </a:extLst>
                </a:hlinkClick>
              </a:rPr>
              <a:t> </a:t>
            </a:r>
            <a:r>
              <a:rPr lang="en-US" sz="1050" u="sng">
                <a:solidFill>
                  <a:srgbClr val="1155CC"/>
                </a:solidFill>
                <a:hlinkClick r:id="rId4">
                  <a:extLst>
                    <a:ext uri="{A12FA001-AC4F-418D-AE19-62706E023703}">
                      <ahyp:hlinkClr xmlns:ahyp="http://schemas.microsoft.com/office/drawing/2018/hyperlinkcolor" val="tx"/>
                    </a:ext>
                  </a:extLst>
                </a:hlinkClick>
              </a:rPr>
              <a:t>te0-1-0-1-cpt2-pe1.net.tenet.ac.za</a:t>
            </a:r>
            <a:r>
              <a:rPr lang="en-US" sz="1050">
                <a:solidFill>
                  <a:srgbClr val="0000FF"/>
                </a:solidFill>
              </a:rPr>
              <a:t> (155.232.40.9) AS2018 0.703 ms</a:t>
            </a:r>
            <a:endParaRPr sz="1050"/>
          </a:p>
          <a:p>
            <a:pPr defTabSz="685800">
              <a:buSzPts val="1400"/>
            </a:pPr>
            <a:r>
              <a:rPr lang="en-US" sz="1050">
                <a:solidFill>
                  <a:srgbClr val="0000FF"/>
                </a:solidFill>
              </a:rPr>
              <a:t>…</a:t>
            </a:r>
            <a:endParaRPr sz="1050"/>
          </a:p>
          <a:p>
            <a:pPr defTabSz="685800">
              <a:buSzPts val="1400"/>
            </a:pPr>
            <a:r>
              <a:rPr lang="en-US" sz="1050">
                <a:solidFill>
                  <a:srgbClr val="0000FF"/>
                </a:solidFill>
              </a:rPr>
              <a:t>5       155.232.71.3 AS2018 166.6 ms</a:t>
            </a:r>
            <a:endParaRPr sz="1050"/>
          </a:p>
          <a:p>
            <a:pPr defTabSz="685800">
              <a:buSzPts val="1400"/>
            </a:pPr>
            <a:r>
              <a:rPr lang="en-US" sz="1050">
                <a:solidFill>
                  <a:srgbClr val="0000FF"/>
                </a:solidFill>
              </a:rPr>
              <a:t>          TENET-1, ZA</a:t>
            </a:r>
            <a:endParaRPr sz="1050"/>
          </a:p>
          <a:p>
            <a:pPr defTabSz="685800">
              <a:buSzPts val="1400"/>
            </a:pPr>
            <a:r>
              <a:rPr lang="en-US" sz="1050">
                <a:solidFill>
                  <a:srgbClr val="FF00FF"/>
                </a:solidFill>
              </a:rPr>
              <a:t>6      </a:t>
            </a:r>
            <a:r>
              <a:rPr lang="en-US" sz="1050" u="sng">
                <a:solidFill>
                  <a:srgbClr val="FF00FF"/>
                </a:solidFill>
                <a:hlinkClick r:id="rId5">
                  <a:extLst>
                    <a:ext uri="{A12FA001-AC4F-418D-AE19-62706E023703}">
                      <ahyp:hlinkClr xmlns:ahyp="http://schemas.microsoft.com/office/drawing/2018/hyperlinkcolor" val="tx"/>
                    </a:ext>
                  </a:extLst>
                </a:hlinkClick>
              </a:rPr>
              <a:t> </a:t>
            </a:r>
            <a:r>
              <a:rPr lang="en-US" sz="1050" u="sng">
                <a:solidFill>
                  <a:srgbClr val="1155CC"/>
                </a:solidFill>
                <a:hlinkClick r:id="rId5">
                  <a:extLst>
                    <a:ext uri="{A12FA001-AC4F-418D-AE19-62706E023703}">
                      <ahyp:hlinkClr xmlns:ahyp="http://schemas.microsoft.com/office/drawing/2018/hyperlinkcolor" val="tx"/>
                    </a:ext>
                  </a:extLst>
                </a:hlinkClick>
              </a:rPr>
              <a:t>et-3-3-0.4079.rtsw.atla.net.internet2.edu</a:t>
            </a:r>
            <a:r>
              <a:rPr lang="en-US" sz="1050">
                <a:solidFill>
                  <a:srgbClr val="FF00FF"/>
                </a:solidFill>
              </a:rPr>
              <a:t> (162.252.70.42) AS11537 172.712 ms</a:t>
            </a:r>
            <a:endParaRPr sz="1050"/>
          </a:p>
          <a:p>
            <a:pPr defTabSz="685800">
              <a:buSzPts val="1400"/>
            </a:pPr>
            <a:r>
              <a:rPr lang="en-US" sz="1050">
                <a:solidFill>
                  <a:srgbClr val="FF00FF"/>
                </a:solidFill>
              </a:rPr>
              <a:t>          INTERNET2-RESEARCH-EDU, US</a:t>
            </a:r>
            <a:endParaRPr sz="1050"/>
          </a:p>
          <a:p>
            <a:pPr defTabSz="685800">
              <a:buSzPts val="1400"/>
            </a:pPr>
            <a:r>
              <a:rPr lang="en-US" sz="1050">
                <a:solidFill>
                  <a:srgbClr val="FF00FF"/>
                </a:solidFill>
              </a:rPr>
              <a:t>7      </a:t>
            </a:r>
            <a:r>
              <a:rPr lang="en-US" sz="1050" u="sng">
                <a:solidFill>
                  <a:srgbClr val="FF00FF"/>
                </a:solidFill>
                <a:hlinkClick r:id="rId6">
                  <a:extLst>
                    <a:ext uri="{A12FA001-AC4F-418D-AE19-62706E023703}">
                      <ahyp:hlinkClr xmlns:ahyp="http://schemas.microsoft.com/office/drawing/2018/hyperlinkcolor" val="tx"/>
                    </a:ext>
                  </a:extLst>
                </a:hlinkClick>
              </a:rPr>
              <a:t> </a:t>
            </a:r>
            <a:r>
              <a:rPr lang="en-US" sz="1050" u="sng">
                <a:solidFill>
                  <a:srgbClr val="1155CC"/>
                </a:solidFill>
                <a:hlinkClick r:id="rId6">
                  <a:extLst>
                    <a:ext uri="{A12FA001-AC4F-418D-AE19-62706E023703}">
                      <ahyp:hlinkClr xmlns:ahyp="http://schemas.microsoft.com/office/drawing/2018/hyperlinkcolor" val="tx"/>
                    </a:ext>
                  </a:extLst>
                </a:hlinkClick>
              </a:rPr>
              <a:t>ae-4.4079.rtsw.wash.net.internet2.edu</a:t>
            </a:r>
            <a:r>
              <a:rPr lang="en-US" sz="1050">
                <a:solidFill>
                  <a:srgbClr val="FF00FF"/>
                </a:solidFill>
              </a:rPr>
              <a:t> (198.71.45.7) AS11537 185.775 ms</a:t>
            </a:r>
            <a:endParaRPr sz="1050"/>
          </a:p>
          <a:p>
            <a:pPr defTabSz="685800">
              <a:buSzPts val="1400"/>
            </a:pPr>
            <a:r>
              <a:rPr lang="en-US" sz="1050">
                <a:solidFill>
                  <a:srgbClr val="FF00FF"/>
                </a:solidFill>
              </a:rPr>
              <a:t>          INTERNET2-RESEARCH-EDU, US</a:t>
            </a:r>
            <a:endParaRPr sz="1050"/>
          </a:p>
          <a:p>
            <a:pPr defTabSz="685800">
              <a:buSzPts val="1400"/>
            </a:pPr>
            <a:r>
              <a:rPr lang="en-US" sz="1050">
                <a:solidFill>
                  <a:srgbClr val="FF00FF"/>
                </a:solidFill>
              </a:rPr>
              <a:t>8      </a:t>
            </a:r>
            <a:r>
              <a:rPr lang="en-US" sz="1050" u="sng">
                <a:solidFill>
                  <a:srgbClr val="FF00FF"/>
                </a:solidFill>
                <a:hlinkClick r:id="rId7">
                  <a:extLst>
                    <a:ext uri="{A12FA001-AC4F-418D-AE19-62706E023703}">
                      <ahyp:hlinkClr xmlns:ahyp="http://schemas.microsoft.com/office/drawing/2018/hyperlinkcolor" val="tx"/>
                    </a:ext>
                  </a:extLst>
                </a:hlinkClick>
              </a:rPr>
              <a:t> </a:t>
            </a:r>
            <a:r>
              <a:rPr lang="en-US" sz="1050" u="sng">
                <a:solidFill>
                  <a:srgbClr val="1155CC"/>
                </a:solidFill>
                <a:hlinkClick r:id="rId7">
                  <a:extLst>
                    <a:ext uri="{A12FA001-AC4F-418D-AE19-62706E023703}">
                      <ahyp:hlinkClr xmlns:ahyp="http://schemas.microsoft.com/office/drawing/2018/hyperlinkcolor" val="tx"/>
                    </a:ext>
                  </a:extLst>
                </a:hlinkClick>
              </a:rPr>
              <a:t>ae-0.4079.rtsw2.ashb.net.internet2.edu</a:t>
            </a:r>
            <a:r>
              <a:rPr lang="en-US" sz="1050">
                <a:solidFill>
                  <a:srgbClr val="FF00FF"/>
                </a:solidFill>
              </a:rPr>
              <a:t> (162.252.70.137) AS11537 186.419 ms</a:t>
            </a:r>
            <a:endParaRPr sz="1050"/>
          </a:p>
          <a:p>
            <a:pPr defTabSz="685800">
              <a:buSzPts val="1400"/>
            </a:pPr>
            <a:r>
              <a:rPr lang="en-US" sz="1050">
                <a:solidFill>
                  <a:srgbClr val="FF00FF"/>
                </a:solidFill>
              </a:rPr>
              <a:t>          INTERNET2-RESEARCH-EDU, US</a:t>
            </a:r>
            <a:endParaRPr sz="1050"/>
          </a:p>
          <a:p>
            <a:pPr defTabSz="685800">
              <a:buSzPts val="1400"/>
            </a:pPr>
            <a:r>
              <a:rPr lang="en-US" sz="1050">
                <a:solidFill>
                  <a:srgbClr val="FF00FF"/>
                </a:solidFill>
              </a:rPr>
              <a:t>9      </a:t>
            </a:r>
            <a:r>
              <a:rPr lang="en-US" sz="1050" u="sng">
                <a:solidFill>
                  <a:srgbClr val="FF00FF"/>
                </a:solidFill>
                <a:hlinkClick r:id="rId8">
                  <a:extLst>
                    <a:ext uri="{A12FA001-AC4F-418D-AE19-62706E023703}">
                      <ahyp:hlinkClr xmlns:ahyp="http://schemas.microsoft.com/office/drawing/2018/hyperlinkcolor" val="tx"/>
                    </a:ext>
                  </a:extLst>
                </a:hlinkClick>
              </a:rPr>
              <a:t> </a:t>
            </a:r>
            <a:r>
              <a:rPr lang="en-US" sz="1050" u="sng">
                <a:solidFill>
                  <a:srgbClr val="1155CC"/>
                </a:solidFill>
                <a:hlinkClick r:id="rId8">
                  <a:extLst>
                    <a:ext uri="{A12FA001-AC4F-418D-AE19-62706E023703}">
                      <ahyp:hlinkClr xmlns:ahyp="http://schemas.microsoft.com/office/drawing/2018/hyperlinkcolor" val="tx"/>
                    </a:ext>
                  </a:extLst>
                </a:hlinkClick>
              </a:rPr>
              <a:t>ae-2.4079.rtsw.ashb.net.internet2.edu</a:t>
            </a:r>
            <a:r>
              <a:rPr lang="en-US" sz="1050">
                <a:solidFill>
                  <a:srgbClr val="FF00FF"/>
                </a:solidFill>
              </a:rPr>
              <a:t> (162.252.70.74) AS11537 185.845 ms</a:t>
            </a:r>
            <a:endParaRPr sz="1050"/>
          </a:p>
          <a:p>
            <a:pPr defTabSz="685800">
              <a:buSzPts val="1400"/>
            </a:pPr>
            <a:r>
              <a:rPr lang="en-US" sz="1050">
                <a:solidFill>
                  <a:srgbClr val="FF00FF"/>
                </a:solidFill>
              </a:rPr>
              <a:t>          INTERNET2-RESEARCH-EDU, US</a:t>
            </a:r>
            <a:endParaRPr sz="1050"/>
          </a:p>
          <a:p>
            <a:pPr defTabSz="685800">
              <a:buSzPts val="1400"/>
            </a:pPr>
            <a:r>
              <a:rPr lang="en-US" sz="1050">
                <a:solidFill>
                  <a:srgbClr val="FF00FF"/>
                </a:solidFill>
              </a:rPr>
              <a:t>10      192.122.175.14 AS40220 186.368 ms</a:t>
            </a:r>
            <a:endParaRPr sz="1050"/>
          </a:p>
          <a:p>
            <a:pPr defTabSz="685800">
              <a:buSzPts val="1400"/>
            </a:pPr>
            <a:r>
              <a:rPr lang="en-US" sz="1050">
                <a:solidFill>
                  <a:srgbClr val="FF00FF"/>
                </a:solidFill>
              </a:rPr>
              <a:t>          MARIA, US</a:t>
            </a:r>
            <a:endParaRPr sz="1050"/>
          </a:p>
          <a:p>
            <a:pPr defTabSz="685800">
              <a:buSzPts val="1400"/>
            </a:pPr>
            <a:r>
              <a:rPr lang="en-US" sz="1050">
                <a:solidFill>
                  <a:srgbClr val="FF0000"/>
                </a:solidFill>
              </a:rPr>
              <a:t>11     </a:t>
            </a:r>
            <a:r>
              <a:rPr lang="en-US" sz="1050" u="sng">
                <a:solidFill>
                  <a:srgbClr val="FF0000"/>
                </a:solidFill>
                <a:hlinkClick r:id="rId9">
                  <a:extLst>
                    <a:ext uri="{A12FA001-AC4F-418D-AE19-62706E023703}">
                      <ahyp:hlinkClr xmlns:ahyp="http://schemas.microsoft.com/office/drawing/2018/hyperlinkcolor" val="tx"/>
                    </a:ext>
                  </a:extLst>
                </a:hlinkClick>
              </a:rPr>
              <a:t> </a:t>
            </a:r>
            <a:r>
              <a:rPr lang="en-US" sz="1050" u="sng">
                <a:solidFill>
                  <a:srgbClr val="1155CC"/>
                </a:solidFill>
                <a:hlinkClick r:id="rId9">
                  <a:extLst>
                    <a:ext uri="{A12FA001-AC4F-418D-AE19-62706E023703}">
                      <ahyp:hlinkClr xmlns:ahyp="http://schemas.microsoft.com/office/drawing/2018/hyperlinkcolor" val="tx"/>
                    </a:ext>
                  </a:extLst>
                </a:hlinkClick>
              </a:rPr>
              <a:t>br01-udc-et-1-0-0-20.net.virginia.edu</a:t>
            </a:r>
            <a:r>
              <a:rPr lang="en-US" sz="1050">
                <a:solidFill>
                  <a:srgbClr val="FF0000"/>
                </a:solidFill>
              </a:rPr>
              <a:t> (192.35.48.33) AS225 188.065 ms</a:t>
            </a:r>
            <a:endParaRPr sz="1050"/>
          </a:p>
          <a:p>
            <a:pPr defTabSz="685800">
              <a:buSzPts val="1400"/>
            </a:pPr>
            <a:r>
              <a:rPr lang="en-US" sz="1050">
                <a:solidFill>
                  <a:srgbClr val="FF0000"/>
                </a:solidFill>
              </a:rPr>
              <a:t>          VIRGINIA-AS, US</a:t>
            </a:r>
            <a:endParaRPr sz="1050"/>
          </a:p>
          <a:p>
            <a:pPr defTabSz="685800">
              <a:buSzPts val="1400"/>
            </a:pPr>
            <a:r>
              <a:rPr lang="en-US" sz="1050">
                <a:solidFill>
                  <a:srgbClr val="FF0000"/>
                </a:solidFill>
              </a:rPr>
              <a:t>12     </a:t>
            </a:r>
            <a:r>
              <a:rPr lang="en-US" sz="1050" u="sng">
                <a:solidFill>
                  <a:srgbClr val="FF0000"/>
                </a:solidFill>
                <a:hlinkClick r:id="rId10">
                  <a:extLst>
                    <a:ext uri="{A12FA001-AC4F-418D-AE19-62706E023703}">
                      <ahyp:hlinkClr xmlns:ahyp="http://schemas.microsoft.com/office/drawing/2018/hyperlinkcolor" val="tx"/>
                    </a:ext>
                  </a:extLst>
                </a:hlinkClick>
              </a:rPr>
              <a:t> </a:t>
            </a:r>
            <a:r>
              <a:rPr lang="en-US" sz="1050" u="sng">
                <a:solidFill>
                  <a:srgbClr val="1155CC"/>
                </a:solidFill>
                <a:hlinkClick r:id="rId10">
                  <a:extLst>
                    <a:ext uri="{A12FA001-AC4F-418D-AE19-62706E023703}">
                      <ahyp:hlinkClr xmlns:ahyp="http://schemas.microsoft.com/office/drawing/2018/hyperlinkcolor" val="tx"/>
                    </a:ext>
                  </a:extLst>
                </a:hlinkClick>
              </a:rPr>
              <a:t>cr01-udc-et-4-2-0.net.virginia.edu</a:t>
            </a:r>
            <a:r>
              <a:rPr lang="en-US" sz="1050">
                <a:solidFill>
                  <a:srgbClr val="FF0000"/>
                </a:solidFill>
              </a:rPr>
              <a:t> (128.143.236.6) AS225 188.448 ms</a:t>
            </a:r>
            <a:endParaRPr sz="1050"/>
          </a:p>
          <a:p>
            <a:pPr defTabSz="685800">
              <a:buSzPts val="1400"/>
            </a:pPr>
            <a:r>
              <a:rPr lang="en-US" sz="1050">
                <a:solidFill>
                  <a:srgbClr val="FF0000"/>
                </a:solidFill>
              </a:rPr>
              <a:t>          VIRGINIA-AS, US</a:t>
            </a:r>
            <a:endParaRPr sz="1050"/>
          </a:p>
          <a:p>
            <a:pPr defTabSz="685800">
              <a:buSzPts val="1400"/>
            </a:pPr>
            <a:r>
              <a:rPr lang="en-US" sz="1050">
                <a:solidFill>
                  <a:srgbClr val="FF0000"/>
                </a:solidFill>
              </a:rPr>
              <a:t>13     </a:t>
            </a:r>
            <a:r>
              <a:rPr lang="en-US" sz="1050" u="sng">
                <a:solidFill>
                  <a:srgbClr val="FF0000"/>
                </a:solidFill>
                <a:hlinkClick r:id="rId11">
                  <a:extLst>
                    <a:ext uri="{A12FA001-AC4F-418D-AE19-62706E023703}">
                      <ahyp:hlinkClr xmlns:ahyp="http://schemas.microsoft.com/office/drawing/2018/hyperlinkcolor" val="tx"/>
                    </a:ext>
                  </a:extLst>
                </a:hlinkClick>
              </a:rPr>
              <a:t> </a:t>
            </a:r>
            <a:r>
              <a:rPr lang="en-US" sz="1050" u="sng">
                <a:solidFill>
                  <a:srgbClr val="1155CC"/>
                </a:solidFill>
                <a:hlinkClick r:id="rId11">
                  <a:extLst>
                    <a:ext uri="{A12FA001-AC4F-418D-AE19-62706E023703}">
                      <ahyp:hlinkClr xmlns:ahyp="http://schemas.microsoft.com/office/drawing/2018/hyperlinkcolor" val="tx"/>
                    </a:ext>
                  </a:extLst>
                </a:hlinkClick>
              </a:rPr>
              <a:t>cr01-gil-et-7-0-0.net.virginia.edu</a:t>
            </a:r>
            <a:r>
              <a:rPr lang="en-US" sz="1050">
                <a:solidFill>
                  <a:srgbClr val="FF0000"/>
                </a:solidFill>
              </a:rPr>
              <a:t> (128.143.236.89) AS225 203.281 ms</a:t>
            </a:r>
            <a:endParaRPr sz="1050"/>
          </a:p>
          <a:p>
            <a:pPr defTabSz="685800">
              <a:buSzPts val="1400"/>
            </a:pPr>
            <a:r>
              <a:rPr lang="en-US" sz="1050">
                <a:solidFill>
                  <a:srgbClr val="FF0000"/>
                </a:solidFill>
              </a:rPr>
              <a:t>          VIRGINIA-AS, US</a:t>
            </a:r>
            <a:endParaRPr sz="1050"/>
          </a:p>
          <a:p>
            <a:pPr defTabSz="685800">
              <a:buSzPts val="1400"/>
            </a:pPr>
            <a:r>
              <a:rPr lang="en-US" sz="1050">
                <a:solidFill>
                  <a:srgbClr val="222222"/>
                </a:solidFill>
              </a:rPr>
              <a:t>14     </a:t>
            </a:r>
            <a:r>
              <a:rPr lang="en-US" sz="1050" u="sng">
                <a:solidFill>
                  <a:srgbClr val="222222"/>
                </a:solidFill>
                <a:hlinkClick r:id="rId12">
                  <a:extLst>
                    <a:ext uri="{A12FA001-AC4F-418D-AE19-62706E023703}">
                      <ahyp:hlinkClr xmlns:ahyp="http://schemas.microsoft.com/office/drawing/2018/hyperlinkcolor" val="tx"/>
                    </a:ext>
                  </a:extLst>
                </a:hlinkClick>
              </a:rPr>
              <a:t> </a:t>
            </a:r>
            <a:r>
              <a:rPr lang="en-US" sz="1050" u="sng">
                <a:solidFill>
                  <a:srgbClr val="1155CC"/>
                </a:solidFill>
                <a:hlinkClick r:id="rId12">
                  <a:extLst>
                    <a:ext uri="{A12FA001-AC4F-418D-AE19-62706E023703}">
                      <ahyp:hlinkClr xmlns:ahyp="http://schemas.microsoft.com/office/drawing/2018/hyperlinkcolor" val="tx"/>
                    </a:ext>
                  </a:extLst>
                </a:hlinkClick>
              </a:rPr>
              <a:t>perfsonar-10.cv.nrao.edu</a:t>
            </a:r>
            <a:r>
              <a:rPr lang="en-US" sz="1050">
                <a:solidFill>
                  <a:srgbClr val="222222"/>
                </a:solidFill>
              </a:rPr>
              <a:t> (198.51.208.55) AS225 188.179 ms</a:t>
            </a:r>
            <a:endParaRPr sz="1050"/>
          </a:p>
          <a:p>
            <a:pPr defTabSz="685800">
              <a:buSzPts val="1400"/>
            </a:pPr>
            <a:r>
              <a:rPr lang="en-US" sz="1050">
                <a:solidFill>
                  <a:srgbClr val="222222"/>
                </a:solidFill>
              </a:rPr>
              <a:t>          VIRGINIA-AS, US</a:t>
            </a:r>
            <a:endParaRPr sz="105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6"/>
          <p:cNvSpPr txBox="1">
            <a:spLocks noGrp="1"/>
          </p:cNvSpPr>
          <p:nvPr>
            <p:ph type="title"/>
          </p:nvPr>
        </p:nvSpPr>
        <p:spPr>
          <a:xfrm>
            <a:off x="457200" y="360000"/>
            <a:ext cx="8229600" cy="540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a:t>Problem Statement</a:t>
            </a:r>
            <a:endParaRPr/>
          </a:p>
        </p:txBody>
      </p:sp>
      <p:sp>
        <p:nvSpPr>
          <p:cNvPr id="191" name="Google Shape;191;p16"/>
          <p:cNvSpPr txBox="1">
            <a:spLocks noGrp="1"/>
          </p:cNvSpPr>
          <p:nvPr>
            <p:ph type="body" idx="1"/>
          </p:nvPr>
        </p:nvSpPr>
        <p:spPr>
          <a:xfrm>
            <a:off x="628650" y="1120588"/>
            <a:ext cx="3886200" cy="3512135"/>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chemeClr val="dk1"/>
              </a:buClr>
              <a:buSzPts val="2400"/>
              <a:buChar char="•"/>
            </a:pPr>
            <a:r>
              <a:rPr lang="en-US" sz="2400"/>
              <a:t>While these networks all interconnect, each network is owned and operated by separate organizations (called “domains”) with different policies, customers, funding models, hardware, bandwidth and configurations.</a:t>
            </a:r>
            <a:endParaRPr/>
          </a:p>
          <a:p>
            <a:pPr marL="171450" lvl="0" indent="-63500" algn="l" rtl="0">
              <a:lnSpc>
                <a:spcPct val="90000"/>
              </a:lnSpc>
              <a:spcBef>
                <a:spcPts val="750"/>
              </a:spcBef>
              <a:spcAft>
                <a:spcPts val="0"/>
              </a:spcAft>
              <a:buClr>
                <a:schemeClr val="dk1"/>
              </a:buClr>
              <a:buSzPts val="1700"/>
              <a:buNone/>
            </a:pPr>
            <a:endParaRPr sz="1700"/>
          </a:p>
        </p:txBody>
      </p:sp>
      <p:pic>
        <p:nvPicPr>
          <p:cNvPr id="192" name="Google Shape;192;p16" descr="GLIF_5-11_World_4k.jpg"/>
          <p:cNvPicPr preferRelativeResize="0">
            <a:picLocks noGrp="1"/>
          </p:cNvPicPr>
          <p:nvPr>
            <p:ph type="body" idx="2"/>
          </p:nvPr>
        </p:nvPicPr>
        <p:blipFill rotWithShape="1">
          <a:blip r:embed="rId3">
            <a:alphaModFix/>
          </a:blip>
          <a:srcRect/>
          <a:stretch/>
        </p:blipFill>
        <p:spPr>
          <a:xfrm>
            <a:off x="4629150" y="1317812"/>
            <a:ext cx="3886200" cy="2886077"/>
          </a:xfrm>
          <a:prstGeom prst="rect">
            <a:avLst/>
          </a:prstGeom>
          <a:noFill/>
          <a:ln>
            <a:noFill/>
          </a:ln>
        </p:spPr>
      </p:pic>
      <p:sp>
        <p:nvSpPr>
          <p:cNvPr id="193" name="Google Shape;193;p16"/>
          <p:cNvSpPr txBox="1">
            <a:spLocks noGrp="1"/>
          </p:cNvSpPr>
          <p:nvPr>
            <p:ph type="dt" idx="10"/>
          </p:nvPr>
        </p:nvSpPr>
        <p:spPr>
          <a:xfrm>
            <a:off x="628650" y="4944748"/>
            <a:ext cx="2057400" cy="1916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April 08, 2021</a:t>
            </a:r>
            <a:endParaRPr/>
          </a:p>
        </p:txBody>
      </p:sp>
      <p:sp>
        <p:nvSpPr>
          <p:cNvPr id="194" name="Google Shape;194;p16"/>
          <p:cNvSpPr txBox="1">
            <a:spLocks noGrp="1"/>
          </p:cNvSpPr>
          <p:nvPr>
            <p:ph type="ftr" idx="11"/>
          </p:nvPr>
        </p:nvSpPr>
        <p:spPr>
          <a:xfrm>
            <a:off x="3028950" y="4944748"/>
            <a:ext cx="3086100" cy="19161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 2021, http://www.perfsonar.net</a:t>
            </a:r>
            <a:endParaRPr/>
          </a:p>
        </p:txBody>
      </p:sp>
      <p:sp>
        <p:nvSpPr>
          <p:cNvPr id="195" name="Google Shape;195;p16"/>
          <p:cNvSpPr txBox="1">
            <a:spLocks noGrp="1"/>
          </p:cNvSpPr>
          <p:nvPr>
            <p:ph type="sldNum" idx="12"/>
          </p:nvPr>
        </p:nvSpPr>
        <p:spPr>
          <a:xfrm>
            <a:off x="6457950" y="4944748"/>
            <a:ext cx="2057400" cy="19161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52"/>
          <p:cNvSpPr txBox="1">
            <a:spLocks noGrp="1"/>
          </p:cNvSpPr>
          <p:nvPr>
            <p:ph type="title"/>
          </p:nvPr>
        </p:nvSpPr>
        <p:spPr>
          <a:xfrm>
            <a:off x="628650" y="273844"/>
            <a:ext cx="7886700" cy="994275"/>
          </a:xfrm>
          <a:prstGeom prst="rect">
            <a:avLst/>
          </a:prstGeom>
          <a:noFill/>
          <a:ln>
            <a:noFill/>
          </a:ln>
        </p:spPr>
        <p:txBody>
          <a:bodyPr spcFirstLastPara="1" wrap="square" lIns="68569" tIns="34275" rIns="68569" bIns="34275" anchor="ctr" anchorCtr="0">
            <a:normAutofit fontScale="90000"/>
          </a:bodyPr>
          <a:lstStyle/>
          <a:p>
            <a:pPr>
              <a:buSzPts val="4400"/>
            </a:pPr>
            <a:r>
              <a:rPr lang="en-US"/>
              <a:t>perfSONAR Lookup Service Directory</a:t>
            </a:r>
            <a:endParaRPr/>
          </a:p>
        </p:txBody>
      </p:sp>
      <p:pic>
        <p:nvPicPr>
          <p:cNvPr id="281" name="Google Shape;281;p52"/>
          <p:cNvPicPr preferRelativeResize="0"/>
          <p:nvPr/>
        </p:nvPicPr>
        <p:blipFill rotWithShape="1">
          <a:blip r:embed="rId3">
            <a:alphaModFix/>
          </a:blip>
          <a:srcRect/>
          <a:stretch/>
        </p:blipFill>
        <p:spPr>
          <a:xfrm>
            <a:off x="211821" y="1025365"/>
            <a:ext cx="5591863" cy="3878819"/>
          </a:xfrm>
          <a:prstGeom prst="rect">
            <a:avLst/>
          </a:prstGeom>
          <a:noFill/>
          <a:ln>
            <a:noFill/>
          </a:ln>
        </p:spPr>
      </p:pic>
      <p:sp>
        <p:nvSpPr>
          <p:cNvPr id="282" name="Google Shape;282;p52"/>
          <p:cNvSpPr txBox="1"/>
          <p:nvPr/>
        </p:nvSpPr>
        <p:spPr>
          <a:xfrm>
            <a:off x="170238" y="4372798"/>
            <a:ext cx="3768750" cy="531450"/>
          </a:xfrm>
          <a:prstGeom prst="rect">
            <a:avLst/>
          </a:prstGeom>
          <a:noFill/>
          <a:ln>
            <a:noFill/>
          </a:ln>
        </p:spPr>
        <p:txBody>
          <a:bodyPr spcFirstLastPara="1" wrap="square" lIns="68569" tIns="34275" rIns="68569" bIns="34275" anchor="ctr" anchorCtr="0">
            <a:normAutofit/>
          </a:bodyPr>
          <a:lstStyle/>
          <a:p>
            <a:pPr defTabSz="685800">
              <a:lnSpc>
                <a:spcPct val="90000"/>
              </a:lnSpc>
              <a:buSzPts val="4400"/>
            </a:pPr>
            <a:r>
              <a:rPr lang="en-US" sz="1800" b="1">
                <a:latin typeface="Calibri"/>
                <a:ea typeface="Calibri"/>
                <a:cs typeface="Calibri"/>
                <a:sym typeface="Calibri"/>
              </a:rPr>
              <a:t>http://stats.es.net/ServicesDirectory/</a:t>
            </a:r>
            <a:endParaRPr sz="1050"/>
          </a:p>
        </p:txBody>
      </p:sp>
      <p:sp>
        <p:nvSpPr>
          <p:cNvPr id="283" name="Google Shape;283;p52"/>
          <p:cNvSpPr txBox="1"/>
          <p:nvPr/>
        </p:nvSpPr>
        <p:spPr>
          <a:xfrm>
            <a:off x="6125050" y="1243185"/>
            <a:ext cx="2807129" cy="3370123"/>
          </a:xfrm>
          <a:prstGeom prst="rect">
            <a:avLst/>
          </a:prstGeom>
          <a:noFill/>
          <a:ln>
            <a:noFill/>
          </a:ln>
        </p:spPr>
        <p:txBody>
          <a:bodyPr spcFirstLastPara="1" wrap="square" lIns="68569" tIns="34275" rIns="68569" bIns="34275" anchor="t" anchorCtr="0">
            <a:spAutoFit/>
          </a:bodyPr>
          <a:lstStyle/>
          <a:p>
            <a:pPr defTabSz="685800">
              <a:buSzPts val="2200"/>
            </a:pPr>
            <a:r>
              <a:rPr lang="en-US" sz="1650"/>
              <a:t>Lookup listed testpoints and toolkits by almost any criteria:</a:t>
            </a:r>
            <a:endParaRPr sz="1050"/>
          </a:p>
          <a:p>
            <a:pPr marL="214313" indent="-214313" defTabSz="685800">
              <a:buSzPts val="2200"/>
              <a:buFont typeface="Arial"/>
              <a:buChar char="•"/>
            </a:pPr>
            <a:r>
              <a:rPr lang="en-US" sz="1650"/>
              <a:t>Hostname</a:t>
            </a:r>
            <a:endParaRPr sz="1050"/>
          </a:p>
          <a:p>
            <a:pPr marL="214313" indent="-214313" defTabSz="685800">
              <a:buSzPts val="2200"/>
              <a:buFont typeface="Arial"/>
              <a:buChar char="•"/>
            </a:pPr>
            <a:r>
              <a:rPr lang="en-US" sz="1650"/>
              <a:t>IP address</a:t>
            </a:r>
            <a:endParaRPr sz="1050"/>
          </a:p>
          <a:p>
            <a:pPr marL="214313" indent="-214313" defTabSz="685800">
              <a:buSzPts val="2200"/>
              <a:buFont typeface="Arial"/>
              <a:buChar char="•"/>
            </a:pPr>
            <a:r>
              <a:rPr lang="en-US" sz="1650"/>
              <a:t>Institution</a:t>
            </a:r>
            <a:endParaRPr sz="1050"/>
          </a:p>
          <a:p>
            <a:pPr marL="214313" indent="-214313" defTabSz="685800">
              <a:buSzPts val="2200"/>
              <a:buFont typeface="Arial"/>
              <a:buChar char="•"/>
            </a:pPr>
            <a:r>
              <a:rPr lang="en-US" sz="1650"/>
              <a:t>City</a:t>
            </a:r>
            <a:endParaRPr sz="1050"/>
          </a:p>
          <a:p>
            <a:pPr marL="214313" indent="-214313" defTabSz="685800">
              <a:buSzPts val="2200"/>
              <a:buFont typeface="Arial"/>
              <a:buChar char="•"/>
            </a:pPr>
            <a:r>
              <a:rPr lang="en-US" sz="1650"/>
              <a:t>Country</a:t>
            </a:r>
            <a:endParaRPr sz="1050"/>
          </a:p>
          <a:p>
            <a:pPr marL="214313" indent="-214313" defTabSz="685800">
              <a:buSzPts val="2200"/>
              <a:buFont typeface="Arial"/>
              <a:buChar char="•"/>
            </a:pPr>
            <a:r>
              <a:rPr lang="en-US" sz="1650"/>
              <a:t>REN</a:t>
            </a:r>
            <a:endParaRPr sz="1050"/>
          </a:p>
          <a:p>
            <a:pPr defTabSz="685800">
              <a:buSzPts val="2200"/>
            </a:pPr>
            <a:endParaRPr sz="1650"/>
          </a:p>
          <a:p>
            <a:pPr defTabSz="685800">
              <a:buSzPts val="2200"/>
            </a:pPr>
            <a:r>
              <a:rPr lang="en-US" sz="1650"/>
              <a:t>pS instance must have commodity internet access to be listed.</a:t>
            </a:r>
            <a:endParaRPr sz="105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1"/>
          <p:cNvSpPr txBox="1">
            <a:spLocks noGrp="1"/>
          </p:cNvSpPr>
          <p:nvPr>
            <p:ph type="title"/>
          </p:nvPr>
        </p:nvSpPr>
        <p:spPr>
          <a:xfrm>
            <a:off x="628650" y="273844"/>
            <a:ext cx="7886700" cy="994172"/>
          </a:xfrm>
          <a:prstGeom prst="rect">
            <a:avLst/>
          </a:prstGeom>
          <a:noFill/>
          <a:ln>
            <a:noFill/>
          </a:ln>
        </p:spPr>
        <p:txBody>
          <a:bodyPr spcFirstLastPara="1" wrap="square" lIns="68569" tIns="34275" rIns="68569" bIns="34275" anchor="ctr" anchorCtr="0">
            <a:normAutofit/>
          </a:bodyPr>
          <a:lstStyle/>
          <a:p>
            <a:pPr>
              <a:buSzPts val="4400"/>
            </a:pPr>
            <a:r>
              <a:rPr lang="en-US"/>
              <a:t>Initial problem isolation</a:t>
            </a:r>
            <a:endParaRPr/>
          </a:p>
        </p:txBody>
      </p:sp>
      <p:sp>
        <p:nvSpPr>
          <p:cNvPr id="289" name="Google Shape;289;p31"/>
          <p:cNvSpPr txBox="1">
            <a:spLocks noGrp="1"/>
          </p:cNvSpPr>
          <p:nvPr>
            <p:ph type="body" idx="1"/>
          </p:nvPr>
        </p:nvSpPr>
        <p:spPr>
          <a:xfrm>
            <a:off x="2916975" y="1369219"/>
            <a:ext cx="5598450" cy="2997675"/>
          </a:xfrm>
          <a:prstGeom prst="rect">
            <a:avLst/>
          </a:prstGeom>
          <a:noFill/>
          <a:ln>
            <a:noFill/>
          </a:ln>
        </p:spPr>
        <p:txBody>
          <a:bodyPr spcFirstLastPara="1" wrap="square" lIns="68569" tIns="34275" rIns="68569" bIns="34275" anchor="t" anchorCtr="0">
            <a:normAutofit fontScale="70000" lnSpcReduction="20000"/>
          </a:bodyPr>
          <a:lstStyle/>
          <a:p>
            <a:pPr marL="171450" indent="-171450">
              <a:spcBef>
                <a:spcPts val="0"/>
              </a:spcBef>
              <a:buSzPts val="2800"/>
            </a:pPr>
            <a:r>
              <a:rPr lang="en-US"/>
              <a:t>Tests from various domestic and international perfSONAR nodes to UVAs campus were telling:</a:t>
            </a:r>
            <a:endParaRPr/>
          </a:p>
          <a:p>
            <a:pPr marL="514350" lvl="1" indent="-171450">
              <a:buSzPts val="2400"/>
            </a:pPr>
            <a:r>
              <a:rPr lang="en-US"/>
              <a:t>CHPC South Africa -&gt; Internet2 Washington - 6.67 Gbps</a:t>
            </a:r>
            <a:endParaRPr/>
          </a:p>
          <a:p>
            <a:pPr marL="514350" lvl="1" indent="-171450">
              <a:buSzPts val="2400"/>
            </a:pPr>
            <a:r>
              <a:rPr lang="en-US"/>
              <a:t>Internet2 Albany -&gt; Internet2 Washington - 9.893 Gbps</a:t>
            </a:r>
            <a:endParaRPr/>
          </a:p>
          <a:p>
            <a:pPr marL="514350" lvl="1" indent="-171450">
              <a:buSzPts val="2400"/>
            </a:pPr>
            <a:r>
              <a:rPr lang="en-US"/>
              <a:t>Internet2 Washington -&gt; NRAO - </a:t>
            </a:r>
            <a:r>
              <a:rPr lang="en-US">
                <a:solidFill>
                  <a:srgbClr val="FF0000"/>
                </a:solidFill>
              </a:rPr>
              <a:t>3.31 Gbps (lots of retries)</a:t>
            </a:r>
            <a:endParaRPr/>
          </a:p>
          <a:p>
            <a:pPr marL="514350" lvl="1" indent="-171450">
              <a:buSzPts val="2400"/>
            </a:pPr>
            <a:r>
              <a:rPr lang="en-US"/>
              <a:t>Internet2 Washington -&gt;  HPC University Virginia -  </a:t>
            </a:r>
            <a:r>
              <a:rPr lang="en-US">
                <a:solidFill>
                  <a:srgbClr val="FF0000"/>
                </a:solidFill>
              </a:rPr>
              <a:t>2.21 Gbps (lots of retries)</a:t>
            </a:r>
            <a:endParaRPr/>
          </a:p>
          <a:p>
            <a:pPr marL="514350" lvl="1" indent="-171450">
              <a:buSzPts val="2400"/>
            </a:pPr>
            <a:r>
              <a:rPr lang="en-US"/>
              <a:t>NRAO -&gt;  HPC University Virginia - </a:t>
            </a:r>
            <a:r>
              <a:rPr lang="en-US">
                <a:solidFill>
                  <a:srgbClr val="FF0000"/>
                </a:solidFill>
              </a:rPr>
              <a:t>6.64 Gbps (lots of retries)</a:t>
            </a:r>
            <a:endParaRPr/>
          </a:p>
          <a:p>
            <a:pPr marL="171450" indent="-38100">
              <a:spcBef>
                <a:spcPts val="750"/>
              </a:spcBef>
              <a:buSzPts val="2800"/>
              <a:buNone/>
            </a:pPr>
            <a:endParaRPr/>
          </a:p>
        </p:txBody>
      </p:sp>
      <p:sp>
        <p:nvSpPr>
          <p:cNvPr id="290" name="Google Shape;290;p31"/>
          <p:cNvSpPr txBox="1">
            <a:spLocks noGrp="1"/>
          </p:cNvSpPr>
          <p:nvPr>
            <p:ph type="ftr" idx="11"/>
          </p:nvPr>
        </p:nvSpPr>
        <p:spPr>
          <a:xfrm>
            <a:off x="2916983" y="4764225"/>
            <a:ext cx="3255300" cy="273825"/>
          </a:xfrm>
          <a:prstGeom prst="rect">
            <a:avLst/>
          </a:prstGeom>
          <a:noFill/>
          <a:ln>
            <a:noFill/>
          </a:ln>
        </p:spPr>
        <p:txBody>
          <a:bodyPr spcFirstLastPara="1" wrap="square" lIns="68569" tIns="34275" rIns="68569" bIns="34275" anchor="ctr" anchorCtr="0">
            <a:noAutofit/>
          </a:bodyPr>
          <a:lstStyle/>
          <a:p>
            <a:pPr algn="l" defTabSz="685800">
              <a:buSzPts val="1400"/>
            </a:pPr>
            <a:r>
              <a:rPr lang="en-US"/>
              <a:t>©2022 The perfSONAR Project and its Contributors  ・  Licensed CC BY-SA 4.0  ・  https://www.perfsonar.net</a:t>
            </a:r>
            <a:endParaRPr/>
          </a:p>
        </p:txBody>
      </p:sp>
      <p:pic>
        <p:nvPicPr>
          <p:cNvPr id="291" name="Google Shape;291;p31"/>
          <p:cNvPicPr preferRelativeResize="0"/>
          <p:nvPr/>
        </p:nvPicPr>
        <p:blipFill rotWithShape="1">
          <a:blip r:embed="rId3">
            <a:alphaModFix/>
          </a:blip>
          <a:srcRect r="41921" b="13875"/>
          <a:stretch/>
        </p:blipFill>
        <p:spPr>
          <a:xfrm>
            <a:off x="200891" y="977002"/>
            <a:ext cx="2327564" cy="3755732"/>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2"/>
          <p:cNvSpPr txBox="1">
            <a:spLocks noGrp="1"/>
          </p:cNvSpPr>
          <p:nvPr>
            <p:ph type="ftr" idx="11"/>
          </p:nvPr>
        </p:nvSpPr>
        <p:spPr>
          <a:xfrm>
            <a:off x="2916983" y="4764225"/>
            <a:ext cx="3255300" cy="273825"/>
          </a:xfrm>
          <a:prstGeom prst="rect">
            <a:avLst/>
          </a:prstGeom>
          <a:noFill/>
          <a:ln>
            <a:noFill/>
          </a:ln>
        </p:spPr>
        <p:txBody>
          <a:bodyPr spcFirstLastPara="1" wrap="square" lIns="68569" tIns="34275" rIns="68569" bIns="34275" anchor="ctr" anchorCtr="0">
            <a:noAutofit/>
          </a:bodyPr>
          <a:lstStyle/>
          <a:p>
            <a:pPr algn="l" defTabSz="685800">
              <a:buSzPts val="1400"/>
            </a:pPr>
            <a:r>
              <a:rPr lang="en-US"/>
              <a:t>©2022 The perfSONAR Project and its Contributors  ・  Licensed CC BY-SA 4.0  ・  https://www.perfsonar.net</a:t>
            </a:r>
            <a:endParaRPr/>
          </a:p>
        </p:txBody>
      </p:sp>
      <p:pic>
        <p:nvPicPr>
          <p:cNvPr id="297" name="Google Shape;297;p32"/>
          <p:cNvPicPr preferRelativeResize="0"/>
          <p:nvPr/>
        </p:nvPicPr>
        <p:blipFill rotWithShape="1">
          <a:blip r:embed="rId3">
            <a:alphaModFix/>
          </a:blip>
          <a:srcRect/>
          <a:stretch/>
        </p:blipFill>
        <p:spPr>
          <a:xfrm>
            <a:off x="2829989" y="35365"/>
            <a:ext cx="6285791" cy="4624778"/>
          </a:xfrm>
          <a:prstGeom prst="rect">
            <a:avLst/>
          </a:prstGeom>
          <a:noFill/>
          <a:ln>
            <a:noFill/>
          </a:ln>
        </p:spPr>
      </p:pic>
      <p:sp>
        <p:nvSpPr>
          <p:cNvPr id="298" name="Google Shape;298;p32"/>
          <p:cNvSpPr txBox="1">
            <a:spLocks noGrp="1"/>
          </p:cNvSpPr>
          <p:nvPr>
            <p:ph type="title"/>
          </p:nvPr>
        </p:nvSpPr>
        <p:spPr>
          <a:xfrm>
            <a:off x="628650" y="273844"/>
            <a:ext cx="7886700" cy="994275"/>
          </a:xfrm>
          <a:prstGeom prst="rect">
            <a:avLst/>
          </a:prstGeom>
          <a:noFill/>
          <a:ln>
            <a:noFill/>
          </a:ln>
        </p:spPr>
        <p:txBody>
          <a:bodyPr spcFirstLastPara="1" wrap="square" lIns="68569" tIns="34275" rIns="68569" bIns="34275" anchor="ctr" anchorCtr="0">
            <a:normAutofit fontScale="90000"/>
          </a:bodyPr>
          <a:lstStyle/>
          <a:p>
            <a:pPr>
              <a:buSzPts val="4889"/>
            </a:pPr>
            <a:r>
              <a:rPr lang="en-US"/>
              <a:t>UVA/NRAO</a:t>
            </a:r>
            <a:br>
              <a:rPr lang="en-US"/>
            </a:br>
            <a:r>
              <a:rPr lang="en-US"/>
              <a:t>Network</a:t>
            </a:r>
            <a:endParaRPr/>
          </a:p>
        </p:txBody>
      </p:sp>
      <p:sp>
        <p:nvSpPr>
          <p:cNvPr id="299" name="Google Shape;299;p32"/>
          <p:cNvSpPr txBox="1"/>
          <p:nvPr/>
        </p:nvSpPr>
        <p:spPr>
          <a:xfrm>
            <a:off x="2448939" y="1597342"/>
            <a:ext cx="1781641" cy="471809"/>
          </a:xfrm>
          <a:prstGeom prst="rect">
            <a:avLst/>
          </a:prstGeom>
          <a:noFill/>
          <a:ln w="28575" cap="flat" cmpd="sng">
            <a:solidFill>
              <a:schemeClr val="dk1"/>
            </a:solidFill>
            <a:prstDash val="solid"/>
            <a:round/>
            <a:headEnd type="none" w="sm" len="sm"/>
            <a:tailEnd type="none" w="sm" len="sm"/>
          </a:ln>
        </p:spPr>
        <p:txBody>
          <a:bodyPr spcFirstLastPara="1" wrap="square" lIns="68569" tIns="34275" rIns="68569" bIns="34275" anchor="ctr" anchorCtr="0">
            <a:normAutofit fontScale="90000" lnSpcReduction="10000"/>
          </a:bodyPr>
          <a:lstStyle/>
          <a:p>
            <a:pPr defTabSz="685800">
              <a:lnSpc>
                <a:spcPct val="90000"/>
              </a:lnSpc>
              <a:buSzPct val="111111"/>
            </a:pPr>
            <a:r>
              <a:rPr lang="en-US" sz="3300" b="1">
                <a:latin typeface="Calibri"/>
                <a:ea typeface="Calibri"/>
                <a:cs typeface="Calibri"/>
                <a:sym typeface="Calibri"/>
              </a:rPr>
              <a:t>MTU 9000</a:t>
            </a:r>
            <a:endParaRPr sz="1050"/>
          </a:p>
        </p:txBody>
      </p:sp>
      <p:cxnSp>
        <p:nvCxnSpPr>
          <p:cNvPr id="300" name="Google Shape;300;p32"/>
          <p:cNvCxnSpPr>
            <a:stCxn id="299" idx="3"/>
          </p:cNvCxnSpPr>
          <p:nvPr/>
        </p:nvCxnSpPr>
        <p:spPr>
          <a:xfrm rot="10800000" flipH="1">
            <a:off x="4230580" y="483247"/>
            <a:ext cx="1107675" cy="1350000"/>
          </a:xfrm>
          <a:prstGeom prst="straightConnector1">
            <a:avLst/>
          </a:prstGeom>
          <a:noFill/>
          <a:ln w="76200" cap="flat" cmpd="sng">
            <a:solidFill>
              <a:schemeClr val="dk1"/>
            </a:solidFill>
            <a:prstDash val="solid"/>
            <a:round/>
            <a:headEnd type="none" w="sm" len="sm"/>
            <a:tailEnd type="triangle" w="med" len="med"/>
          </a:ln>
        </p:spPr>
      </p:cxnSp>
      <p:cxnSp>
        <p:nvCxnSpPr>
          <p:cNvPr id="301" name="Google Shape;301;p32"/>
          <p:cNvCxnSpPr>
            <a:stCxn id="302" idx="1"/>
          </p:cNvCxnSpPr>
          <p:nvPr/>
        </p:nvCxnSpPr>
        <p:spPr>
          <a:xfrm rot="10800000">
            <a:off x="6295584" y="1467397"/>
            <a:ext cx="772425" cy="365850"/>
          </a:xfrm>
          <a:prstGeom prst="straightConnector1">
            <a:avLst/>
          </a:prstGeom>
          <a:noFill/>
          <a:ln w="76200" cap="flat" cmpd="sng">
            <a:solidFill>
              <a:schemeClr val="dk1"/>
            </a:solidFill>
            <a:prstDash val="solid"/>
            <a:round/>
            <a:headEnd type="none" w="sm" len="sm"/>
            <a:tailEnd type="triangle" w="med" len="med"/>
          </a:ln>
        </p:spPr>
      </p:cxnSp>
      <p:cxnSp>
        <p:nvCxnSpPr>
          <p:cNvPr id="303" name="Google Shape;303;p32"/>
          <p:cNvCxnSpPr>
            <a:stCxn id="302" idx="2"/>
          </p:cNvCxnSpPr>
          <p:nvPr/>
        </p:nvCxnSpPr>
        <p:spPr>
          <a:xfrm flipH="1">
            <a:off x="6335920" y="2069151"/>
            <a:ext cx="1706850" cy="306000"/>
          </a:xfrm>
          <a:prstGeom prst="straightConnector1">
            <a:avLst/>
          </a:prstGeom>
          <a:noFill/>
          <a:ln w="76200" cap="flat" cmpd="sng">
            <a:solidFill>
              <a:schemeClr val="dk1"/>
            </a:solidFill>
            <a:prstDash val="solid"/>
            <a:round/>
            <a:headEnd type="none" w="sm" len="sm"/>
            <a:tailEnd type="triangle" w="med" len="med"/>
          </a:ln>
        </p:spPr>
      </p:cxnSp>
      <p:sp>
        <p:nvSpPr>
          <p:cNvPr id="302" name="Google Shape;302;p32"/>
          <p:cNvSpPr txBox="1"/>
          <p:nvPr/>
        </p:nvSpPr>
        <p:spPr>
          <a:xfrm>
            <a:off x="7068009" y="1597342"/>
            <a:ext cx="1949522" cy="471809"/>
          </a:xfrm>
          <a:prstGeom prst="rect">
            <a:avLst/>
          </a:prstGeom>
          <a:noFill/>
          <a:ln w="28575" cap="flat" cmpd="sng">
            <a:solidFill>
              <a:srgbClr val="002060"/>
            </a:solidFill>
            <a:prstDash val="solid"/>
            <a:round/>
            <a:headEnd type="none" w="sm" len="sm"/>
            <a:tailEnd type="none" w="sm" len="sm"/>
          </a:ln>
        </p:spPr>
        <p:txBody>
          <a:bodyPr spcFirstLastPara="1" wrap="square" lIns="68569" tIns="34275" rIns="68569" bIns="34275" anchor="ctr" anchorCtr="0">
            <a:normAutofit fontScale="90000" lnSpcReduction="10000"/>
          </a:bodyPr>
          <a:lstStyle/>
          <a:p>
            <a:pPr defTabSz="685800">
              <a:lnSpc>
                <a:spcPct val="90000"/>
              </a:lnSpc>
              <a:buSzPct val="111111"/>
            </a:pPr>
            <a:r>
              <a:rPr lang="en-US" sz="3300" b="1">
                <a:latin typeface="Calibri"/>
                <a:ea typeface="Calibri"/>
                <a:cs typeface="Calibri"/>
                <a:sym typeface="Calibri"/>
              </a:rPr>
              <a:t>MTU 1500?</a:t>
            </a:r>
            <a:endParaRPr sz="1050"/>
          </a:p>
        </p:txBody>
      </p:sp>
      <p:cxnSp>
        <p:nvCxnSpPr>
          <p:cNvPr id="304" name="Google Shape;304;p32"/>
          <p:cNvCxnSpPr>
            <a:stCxn id="302" idx="2"/>
          </p:cNvCxnSpPr>
          <p:nvPr/>
        </p:nvCxnSpPr>
        <p:spPr>
          <a:xfrm flipH="1">
            <a:off x="7884820" y="2069151"/>
            <a:ext cx="157950" cy="1092825"/>
          </a:xfrm>
          <a:prstGeom prst="straightConnector1">
            <a:avLst/>
          </a:prstGeom>
          <a:noFill/>
          <a:ln w="76200" cap="flat" cmpd="sng">
            <a:solidFill>
              <a:schemeClr val="dk1"/>
            </a:solidFill>
            <a:prstDash val="solid"/>
            <a:round/>
            <a:headEnd type="none" w="sm" len="sm"/>
            <a:tailEnd type="triangle" w="med" len="med"/>
          </a:ln>
        </p:spPr>
      </p:cxnSp>
      <p:cxnSp>
        <p:nvCxnSpPr>
          <p:cNvPr id="305" name="Google Shape;305;p32"/>
          <p:cNvCxnSpPr>
            <a:stCxn id="302" idx="2"/>
          </p:cNvCxnSpPr>
          <p:nvPr/>
        </p:nvCxnSpPr>
        <p:spPr>
          <a:xfrm>
            <a:off x="8042770" y="2069151"/>
            <a:ext cx="627975" cy="1829925"/>
          </a:xfrm>
          <a:prstGeom prst="straightConnector1">
            <a:avLst/>
          </a:prstGeom>
          <a:noFill/>
          <a:ln w="76200" cap="flat" cmpd="sng">
            <a:solidFill>
              <a:schemeClr val="dk1"/>
            </a:solidFill>
            <a:prstDash val="solid"/>
            <a:round/>
            <a:headEnd type="none" w="sm" len="sm"/>
            <a:tailEnd type="triangle" w="med" len="med"/>
          </a:ln>
        </p:spPr>
      </p:cxnSp>
      <p:cxnSp>
        <p:nvCxnSpPr>
          <p:cNvPr id="306" name="Google Shape;306;p32"/>
          <p:cNvCxnSpPr>
            <a:stCxn id="299" idx="2"/>
          </p:cNvCxnSpPr>
          <p:nvPr/>
        </p:nvCxnSpPr>
        <p:spPr>
          <a:xfrm flipH="1">
            <a:off x="3312310" y="2069151"/>
            <a:ext cx="27450" cy="1005300"/>
          </a:xfrm>
          <a:prstGeom prst="straightConnector1">
            <a:avLst/>
          </a:prstGeom>
          <a:noFill/>
          <a:ln w="76200" cap="flat" cmpd="sng">
            <a:solidFill>
              <a:schemeClr val="dk1"/>
            </a:solidFill>
            <a:prstDash val="solid"/>
            <a:round/>
            <a:headEnd type="none" w="sm" len="sm"/>
            <a:tailEnd type="triangle" w="med" len="med"/>
          </a:ln>
        </p:spPr>
      </p:cxnSp>
      <p:cxnSp>
        <p:nvCxnSpPr>
          <p:cNvPr id="307" name="Google Shape;307;p32"/>
          <p:cNvCxnSpPr>
            <a:stCxn id="302" idx="2"/>
          </p:cNvCxnSpPr>
          <p:nvPr/>
        </p:nvCxnSpPr>
        <p:spPr>
          <a:xfrm flipH="1">
            <a:off x="6335920" y="2069151"/>
            <a:ext cx="1706850" cy="1167300"/>
          </a:xfrm>
          <a:prstGeom prst="straightConnector1">
            <a:avLst/>
          </a:prstGeom>
          <a:noFill/>
          <a:ln w="76200" cap="flat" cmpd="sng">
            <a:solidFill>
              <a:schemeClr val="dk1"/>
            </a:solidFill>
            <a:prstDash val="solid"/>
            <a:round/>
            <a:headEnd type="none" w="sm" len="sm"/>
            <a:tailEnd type="triangle" w="med" len="med"/>
          </a:ln>
        </p:spPr>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3"/>
          <p:cNvSpPr txBox="1">
            <a:spLocks noGrp="1"/>
          </p:cNvSpPr>
          <p:nvPr>
            <p:ph type="title"/>
          </p:nvPr>
        </p:nvSpPr>
        <p:spPr>
          <a:xfrm>
            <a:off x="628650" y="273844"/>
            <a:ext cx="7886700" cy="994172"/>
          </a:xfrm>
          <a:prstGeom prst="rect">
            <a:avLst/>
          </a:prstGeom>
          <a:noFill/>
          <a:ln>
            <a:noFill/>
          </a:ln>
        </p:spPr>
        <p:txBody>
          <a:bodyPr spcFirstLastPara="1" wrap="square" lIns="68569" tIns="34275" rIns="68569" bIns="34275" anchor="ctr" anchorCtr="0">
            <a:normAutofit/>
          </a:bodyPr>
          <a:lstStyle/>
          <a:p>
            <a:pPr>
              <a:buSzPts val="4400"/>
            </a:pPr>
            <a:r>
              <a:rPr lang="en-US"/>
              <a:t>Path MTU Discovery (PMTUD)</a:t>
            </a:r>
            <a:endParaRPr/>
          </a:p>
        </p:txBody>
      </p:sp>
      <p:sp>
        <p:nvSpPr>
          <p:cNvPr id="313" name="Google Shape;313;p33"/>
          <p:cNvSpPr txBox="1">
            <a:spLocks noGrp="1"/>
          </p:cNvSpPr>
          <p:nvPr>
            <p:ph type="body" idx="1"/>
          </p:nvPr>
        </p:nvSpPr>
        <p:spPr>
          <a:xfrm>
            <a:off x="628650" y="1369219"/>
            <a:ext cx="7886700" cy="2997675"/>
          </a:xfrm>
          <a:prstGeom prst="rect">
            <a:avLst/>
          </a:prstGeom>
          <a:noFill/>
          <a:ln>
            <a:noFill/>
          </a:ln>
        </p:spPr>
        <p:txBody>
          <a:bodyPr spcFirstLastPara="1" wrap="square" lIns="68569" tIns="34275" rIns="68569" bIns="34275" anchor="t" anchorCtr="0">
            <a:normAutofit fontScale="77500" lnSpcReduction="20000"/>
          </a:bodyPr>
          <a:lstStyle/>
          <a:p>
            <a:pPr marL="171450" indent="-131445">
              <a:spcBef>
                <a:spcPts val="0"/>
              </a:spcBef>
              <a:buSzPct val="100000"/>
            </a:pPr>
            <a:r>
              <a:rPr lang="en-US"/>
              <a:t>Is a layer 3 construct</a:t>
            </a:r>
            <a:endParaRPr/>
          </a:p>
          <a:p>
            <a:pPr marL="171450" indent="-131445">
              <a:spcBef>
                <a:spcPts val="0"/>
              </a:spcBef>
              <a:buSzPct val="100000"/>
            </a:pPr>
            <a:r>
              <a:rPr lang="en-US"/>
              <a:t>Requires UDP and ICMP to function</a:t>
            </a:r>
            <a:endParaRPr/>
          </a:p>
          <a:p>
            <a:pPr marL="514350" lvl="1" indent="-137160">
              <a:buSzPct val="100000"/>
            </a:pPr>
            <a:r>
              <a:rPr lang="en-US"/>
              <a:t>UDP packets larger than the MTU setting of the receiving router interface will trigger an ICMP “unreachable” message back to the sending router, which in turn causes a renegotiation to a lower MTU</a:t>
            </a:r>
            <a:endParaRPr/>
          </a:p>
          <a:p>
            <a:pPr marL="171450" indent="-131445">
              <a:spcBef>
                <a:spcPts val="750"/>
              </a:spcBef>
              <a:buSzPct val="100000"/>
            </a:pPr>
            <a:r>
              <a:rPr lang="en-US"/>
              <a:t>All is not lost if PMTUD doesn’t work</a:t>
            </a:r>
            <a:endParaRPr/>
          </a:p>
          <a:p>
            <a:pPr marL="514350" lvl="1" indent="-131444">
              <a:spcBef>
                <a:spcPts val="750"/>
              </a:spcBef>
              <a:buSzPct val="116666"/>
            </a:pPr>
            <a:r>
              <a:rPr lang="en-US"/>
              <a:t>Smart transfer tools can figure out a common MTU, at the cost of time</a:t>
            </a:r>
            <a:endParaRPr/>
          </a:p>
          <a:p>
            <a:pPr marL="514350" lvl="1" indent="-131444">
              <a:spcBef>
                <a:spcPts val="750"/>
              </a:spcBef>
              <a:buSzPct val="116666"/>
            </a:pPr>
            <a:r>
              <a:rPr lang="en-US"/>
              <a:t>Packets sent at 9K can be fragmented to adhere to a smaller MTU, at the cost of performance…unless the no-fragment flag is set</a:t>
            </a:r>
            <a:endParaRPr/>
          </a:p>
          <a:p>
            <a:pPr marL="514350" lvl="1" indent="-131444">
              <a:spcBef>
                <a:spcPts val="750"/>
              </a:spcBef>
              <a:buSzPct val="116666"/>
            </a:pPr>
            <a:r>
              <a:rPr lang="en-US"/>
              <a:t>Neither of these scenarios is good for high performance. PMTUD should be made to work and common MTUs enforced wherever possible</a:t>
            </a:r>
            <a:endParaRPr/>
          </a:p>
          <a:p>
            <a:pPr marL="514350" lvl="1" indent="-38100">
              <a:spcBef>
                <a:spcPts val="750"/>
              </a:spcBef>
              <a:buSzPct val="116666"/>
              <a:buNone/>
            </a:pPr>
            <a:endParaRPr/>
          </a:p>
          <a:p>
            <a:pPr marL="514350" lvl="1" indent="-38100">
              <a:spcBef>
                <a:spcPts val="750"/>
              </a:spcBef>
              <a:buSzPct val="116666"/>
              <a:buNone/>
            </a:pPr>
            <a:endParaRPr/>
          </a:p>
          <a:p>
            <a:pPr marL="171450" indent="-38100">
              <a:spcBef>
                <a:spcPts val="750"/>
              </a:spcBef>
              <a:buSzPct val="100000"/>
              <a:buNone/>
            </a:pPr>
            <a:endParaRPr/>
          </a:p>
        </p:txBody>
      </p:sp>
      <p:sp>
        <p:nvSpPr>
          <p:cNvPr id="314" name="Google Shape;314;p33"/>
          <p:cNvSpPr txBox="1">
            <a:spLocks noGrp="1"/>
          </p:cNvSpPr>
          <p:nvPr>
            <p:ph type="ftr" idx="11"/>
          </p:nvPr>
        </p:nvSpPr>
        <p:spPr>
          <a:xfrm>
            <a:off x="2916983" y="4764225"/>
            <a:ext cx="3255300" cy="273825"/>
          </a:xfrm>
          <a:prstGeom prst="rect">
            <a:avLst/>
          </a:prstGeom>
          <a:noFill/>
          <a:ln>
            <a:noFill/>
          </a:ln>
        </p:spPr>
        <p:txBody>
          <a:bodyPr spcFirstLastPara="1" wrap="square" lIns="68569" tIns="34275" rIns="68569" bIns="34275" anchor="ctr" anchorCtr="0">
            <a:noAutofit/>
          </a:bodyPr>
          <a:lstStyle/>
          <a:p>
            <a:pPr algn="l" defTabSz="685800">
              <a:buSzPts val="1400"/>
            </a:pPr>
            <a:r>
              <a:rPr lang="en-US"/>
              <a:t>©2022 The perfSONAR Project and its Contributors  ・  Licensed CC BY-SA 4.0  ・  https://www.perfsonar.net</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
          <p:cNvSpPr txBox="1">
            <a:spLocks noGrp="1"/>
          </p:cNvSpPr>
          <p:nvPr>
            <p:ph type="title"/>
          </p:nvPr>
        </p:nvSpPr>
        <p:spPr>
          <a:xfrm>
            <a:off x="628650" y="273844"/>
            <a:ext cx="7886700" cy="994172"/>
          </a:xfrm>
          <a:prstGeom prst="rect">
            <a:avLst/>
          </a:prstGeom>
          <a:noFill/>
          <a:ln>
            <a:noFill/>
          </a:ln>
        </p:spPr>
        <p:txBody>
          <a:bodyPr spcFirstLastPara="1" wrap="square" lIns="68569" tIns="34275" rIns="68569" bIns="34275" anchor="ctr" anchorCtr="0">
            <a:normAutofit/>
          </a:bodyPr>
          <a:lstStyle/>
          <a:p>
            <a:pPr>
              <a:buSzPts val="4400"/>
            </a:pPr>
            <a:r>
              <a:rPr lang="en-US"/>
              <a:t>Further isolation</a:t>
            </a:r>
            <a:endParaRPr/>
          </a:p>
        </p:txBody>
      </p:sp>
      <p:sp>
        <p:nvSpPr>
          <p:cNvPr id="320" name="Google Shape;320;p4"/>
          <p:cNvSpPr txBox="1">
            <a:spLocks noGrp="1"/>
          </p:cNvSpPr>
          <p:nvPr>
            <p:ph type="body" idx="1"/>
          </p:nvPr>
        </p:nvSpPr>
        <p:spPr>
          <a:xfrm>
            <a:off x="628650" y="1369219"/>
            <a:ext cx="7886700" cy="2997675"/>
          </a:xfrm>
          <a:prstGeom prst="rect">
            <a:avLst/>
          </a:prstGeom>
          <a:noFill/>
          <a:ln>
            <a:noFill/>
          </a:ln>
        </p:spPr>
        <p:txBody>
          <a:bodyPr spcFirstLastPara="1" wrap="square" lIns="68569" tIns="34275" rIns="68569" bIns="34275" anchor="t" anchorCtr="0">
            <a:normAutofit fontScale="85000" lnSpcReduction="20000"/>
          </a:bodyPr>
          <a:lstStyle/>
          <a:p>
            <a:pPr marL="0" indent="0">
              <a:spcBef>
                <a:spcPts val="0"/>
              </a:spcBef>
              <a:buSzPct val="108108"/>
              <a:buNone/>
            </a:pPr>
            <a:r>
              <a:rPr lang="en-US"/>
              <a:t>Working inward from a known good ESnet perfSONAR node to UVA:</a:t>
            </a:r>
            <a:endParaRPr/>
          </a:p>
          <a:p>
            <a:pPr marL="0" indent="0">
              <a:spcBef>
                <a:spcPts val="0"/>
              </a:spcBef>
              <a:buSzPct val="151351"/>
              <a:buNone/>
            </a:pPr>
            <a:endParaRPr sz="1500"/>
          </a:p>
          <a:p>
            <a:pPr marL="0" indent="0">
              <a:spcBef>
                <a:spcPts val="0"/>
              </a:spcBef>
              <a:buSzPct val="151351"/>
              <a:buNone/>
            </a:pPr>
            <a:r>
              <a:rPr lang="en-US" sz="1500"/>
              <a:t>Interval       Throughput     Retransmits    Current Window </a:t>
            </a:r>
            <a:endParaRPr/>
          </a:p>
          <a:p>
            <a:pPr marL="0" indent="0">
              <a:spcBef>
                <a:spcPts val="0"/>
              </a:spcBef>
              <a:buSzPct val="151351"/>
              <a:buNone/>
            </a:pPr>
            <a:r>
              <a:rPr lang="en-US" sz="1500"/>
              <a:t>0.0 - 1.0      9.13 Gbps	22            33.17 MBytes   </a:t>
            </a:r>
            <a:endParaRPr/>
          </a:p>
          <a:p>
            <a:pPr marL="0" indent="0">
              <a:spcBef>
                <a:spcPts val="0"/>
              </a:spcBef>
              <a:buSzPct val="151351"/>
              <a:buNone/>
            </a:pPr>
            <a:r>
              <a:rPr lang="en-US" sz="1500"/>
              <a:t>1.0 - 2.0      9.35 Gbps	0              33.58 MBytes   </a:t>
            </a:r>
            <a:endParaRPr/>
          </a:p>
          <a:p>
            <a:pPr marL="0" indent="0">
              <a:spcBef>
                <a:spcPts val="0"/>
              </a:spcBef>
              <a:buSzPct val="151351"/>
              <a:buNone/>
            </a:pPr>
            <a:r>
              <a:rPr lang="en-US" sz="1500"/>
              <a:t>2.0 - 3.0      9.38 Gbps	0              33.58 MBytes   </a:t>
            </a:r>
            <a:endParaRPr/>
          </a:p>
          <a:p>
            <a:pPr marL="0" indent="0">
              <a:spcBef>
                <a:spcPts val="0"/>
              </a:spcBef>
              <a:buSzPct val="151351"/>
              <a:buNone/>
            </a:pPr>
            <a:r>
              <a:rPr lang="en-US" sz="1500"/>
              <a:t>3.0 - 4.0      9.38 Gbps	0              33.58 MBytes   </a:t>
            </a:r>
            <a:endParaRPr/>
          </a:p>
          <a:p>
            <a:pPr marL="0" indent="0">
              <a:spcBef>
                <a:spcPts val="0"/>
              </a:spcBef>
              <a:buSzPct val="151351"/>
              <a:buNone/>
            </a:pPr>
            <a:r>
              <a:rPr lang="en-US" sz="1500"/>
              <a:t>4.0 - 5.0      9.38 Gbps	0              33.58 MBytes   </a:t>
            </a:r>
            <a:endParaRPr/>
          </a:p>
          <a:p>
            <a:pPr marL="0" indent="0">
              <a:spcBef>
                <a:spcPts val="0"/>
              </a:spcBef>
              <a:buSzPct val="151351"/>
              <a:buNone/>
            </a:pPr>
            <a:r>
              <a:rPr lang="en-US" sz="1500"/>
              <a:t>5.0 - 6.0      9.35 Gbps	0              33.58 MBytes   </a:t>
            </a:r>
            <a:endParaRPr/>
          </a:p>
          <a:p>
            <a:pPr marL="0" indent="0">
              <a:spcBef>
                <a:spcPts val="0"/>
              </a:spcBef>
              <a:buSzPct val="151351"/>
              <a:buNone/>
            </a:pPr>
            <a:r>
              <a:rPr lang="en-US" sz="1500"/>
              <a:t>6.0 - 7.0      9.36 Gbps	0              33.58 MBytes   </a:t>
            </a:r>
            <a:endParaRPr/>
          </a:p>
          <a:p>
            <a:pPr marL="0" indent="0">
              <a:spcBef>
                <a:spcPts val="0"/>
              </a:spcBef>
              <a:buSzPct val="151351"/>
              <a:buNone/>
            </a:pPr>
            <a:r>
              <a:rPr lang="en-US" sz="1500"/>
              <a:t>7.0 - 8.0      9.38 Gbps	0              33.58 MBytes   </a:t>
            </a:r>
            <a:endParaRPr/>
          </a:p>
          <a:p>
            <a:pPr marL="0" indent="0">
              <a:spcBef>
                <a:spcPts val="0"/>
              </a:spcBef>
              <a:buSzPct val="151351"/>
              <a:buNone/>
            </a:pPr>
            <a:r>
              <a:rPr lang="en-US" sz="1500"/>
              <a:t>8.0 - 9.0      9.37 Gbps	0              33.58 MBytes   </a:t>
            </a:r>
            <a:endParaRPr/>
          </a:p>
          <a:p>
            <a:pPr marL="0" indent="0">
              <a:spcBef>
                <a:spcPts val="0"/>
              </a:spcBef>
              <a:buSzPct val="151351"/>
              <a:buNone/>
            </a:pPr>
            <a:r>
              <a:rPr lang="en-US" sz="1500"/>
              <a:t>9.0 - 10.0    9.37 Gbps	0              33.58 MBytes   </a:t>
            </a:r>
            <a:endParaRPr/>
          </a:p>
          <a:p>
            <a:pPr marL="0" indent="0">
              <a:spcBef>
                <a:spcPts val="0"/>
              </a:spcBef>
              <a:buSzPct val="151351"/>
              <a:buNone/>
            </a:pPr>
            <a:endParaRPr sz="1500"/>
          </a:p>
          <a:p>
            <a:pPr marL="0" indent="0">
              <a:spcBef>
                <a:spcPts val="0"/>
              </a:spcBef>
              <a:buSzPct val="151351"/>
              <a:buNone/>
            </a:pPr>
            <a:r>
              <a:rPr lang="en-US" sz="1500"/>
              <a:t>Summary</a:t>
            </a:r>
            <a:endParaRPr/>
          </a:p>
          <a:p>
            <a:pPr marL="0" indent="0">
              <a:spcBef>
                <a:spcPts val="0"/>
              </a:spcBef>
              <a:buSzPct val="151351"/>
              <a:buNone/>
            </a:pPr>
            <a:r>
              <a:rPr lang="en-US" sz="1500"/>
              <a:t>Interval       Throughput     Retransmits    Receiver Throughput </a:t>
            </a:r>
            <a:endParaRPr/>
          </a:p>
          <a:p>
            <a:pPr marL="0" indent="0">
              <a:spcBef>
                <a:spcPts val="0"/>
              </a:spcBef>
              <a:buSzPct val="151351"/>
              <a:buNone/>
            </a:pPr>
            <a:r>
              <a:rPr lang="en-US" sz="1500"/>
              <a:t>0.0 - 10.0     9.35 Gbps      	22             	9.25 Gbps</a:t>
            </a:r>
            <a:endParaRPr/>
          </a:p>
          <a:p>
            <a:pPr marL="0" indent="0">
              <a:spcBef>
                <a:spcPts val="0"/>
              </a:spcBef>
              <a:buSzPct val="151351"/>
              <a:buNone/>
            </a:pPr>
            <a:endParaRPr sz="1500"/>
          </a:p>
          <a:p>
            <a:pPr marL="0" indent="0">
              <a:spcBef>
                <a:spcPts val="0"/>
              </a:spcBef>
              <a:buSzPct val="108108"/>
              <a:buNone/>
            </a:pPr>
            <a:endParaRPr/>
          </a:p>
        </p:txBody>
      </p:sp>
      <p:sp>
        <p:nvSpPr>
          <p:cNvPr id="321" name="Google Shape;321;p4"/>
          <p:cNvSpPr txBox="1">
            <a:spLocks noGrp="1"/>
          </p:cNvSpPr>
          <p:nvPr>
            <p:ph type="ftr" idx="11"/>
          </p:nvPr>
        </p:nvSpPr>
        <p:spPr>
          <a:xfrm>
            <a:off x="2916983" y="4764225"/>
            <a:ext cx="3255300" cy="273825"/>
          </a:xfrm>
          <a:prstGeom prst="rect">
            <a:avLst/>
          </a:prstGeom>
          <a:noFill/>
          <a:ln>
            <a:noFill/>
          </a:ln>
        </p:spPr>
        <p:txBody>
          <a:bodyPr spcFirstLastPara="1" wrap="square" lIns="68569" tIns="34275" rIns="68569" bIns="34275" anchor="ctr" anchorCtr="0">
            <a:noAutofit/>
          </a:bodyPr>
          <a:lstStyle/>
          <a:p>
            <a:pPr algn="l" defTabSz="685800">
              <a:buSzPts val="1400"/>
            </a:pPr>
            <a:r>
              <a:rPr lang="en-US"/>
              <a:t>©2022 The perfSONAR Project and its Contributors  ・  Licensed CC BY-SA 4.0  ・  https://www.perfsonar.net</a:t>
            </a:r>
            <a:endParaRPr/>
          </a:p>
        </p:txBody>
      </p:sp>
      <p:pic>
        <p:nvPicPr>
          <p:cNvPr id="322" name="Google Shape;322;p4"/>
          <p:cNvPicPr preferRelativeResize="0"/>
          <p:nvPr/>
        </p:nvPicPr>
        <p:blipFill rotWithShape="1">
          <a:blip r:embed="rId3">
            <a:alphaModFix/>
          </a:blip>
          <a:srcRect/>
          <a:stretch/>
        </p:blipFill>
        <p:spPr>
          <a:xfrm>
            <a:off x="5329471" y="3743619"/>
            <a:ext cx="892922" cy="955778"/>
          </a:xfrm>
          <a:prstGeom prst="rect">
            <a:avLst/>
          </a:prstGeom>
          <a:noFill/>
          <a:ln>
            <a:noFill/>
          </a:ln>
        </p:spPr>
      </p:pic>
      <p:sp>
        <p:nvSpPr>
          <p:cNvPr id="323" name="Google Shape;323;p4"/>
          <p:cNvSpPr txBox="1"/>
          <p:nvPr/>
        </p:nvSpPr>
        <p:spPr>
          <a:xfrm>
            <a:off x="5374669" y="1727302"/>
            <a:ext cx="3140681" cy="1688896"/>
          </a:xfrm>
          <a:prstGeom prst="rect">
            <a:avLst/>
          </a:prstGeom>
          <a:noFill/>
          <a:ln>
            <a:noFill/>
          </a:ln>
        </p:spPr>
        <p:txBody>
          <a:bodyPr spcFirstLastPara="1" wrap="square" lIns="68569" tIns="34275" rIns="68569" bIns="34275" anchor="ctr" anchorCtr="0">
            <a:normAutofit/>
          </a:bodyPr>
          <a:lstStyle/>
          <a:p>
            <a:pPr defTabSz="685800">
              <a:lnSpc>
                <a:spcPct val="90000"/>
              </a:lnSpc>
              <a:buSzPts val="4400"/>
            </a:pPr>
            <a:r>
              <a:rPr lang="en-US" sz="2400" b="1">
                <a:latin typeface="Calibri"/>
                <a:ea typeface="Calibri"/>
                <a:cs typeface="Calibri"/>
                <a:sym typeface="Calibri"/>
              </a:rPr>
              <a:t>This test looks good, because the hosts successfully negotiate 1500 MTU</a:t>
            </a:r>
            <a:endParaRPr sz="105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4"/>
          <p:cNvSpPr txBox="1">
            <a:spLocks noGrp="1"/>
          </p:cNvSpPr>
          <p:nvPr>
            <p:ph type="title"/>
          </p:nvPr>
        </p:nvSpPr>
        <p:spPr>
          <a:xfrm>
            <a:off x="628650" y="273844"/>
            <a:ext cx="7886700" cy="994172"/>
          </a:xfrm>
          <a:prstGeom prst="rect">
            <a:avLst/>
          </a:prstGeom>
          <a:noFill/>
          <a:ln>
            <a:noFill/>
          </a:ln>
        </p:spPr>
        <p:txBody>
          <a:bodyPr spcFirstLastPara="1" wrap="square" lIns="68569" tIns="34275" rIns="68569" bIns="34275" anchor="ctr" anchorCtr="0">
            <a:normAutofit/>
          </a:bodyPr>
          <a:lstStyle/>
          <a:p>
            <a:pPr>
              <a:buSzPts val="4400"/>
            </a:pPr>
            <a:r>
              <a:rPr lang="en-US"/>
              <a:t>Negotiations break down</a:t>
            </a:r>
            <a:endParaRPr/>
          </a:p>
        </p:txBody>
      </p:sp>
      <p:sp>
        <p:nvSpPr>
          <p:cNvPr id="329" name="Google Shape;329;p34"/>
          <p:cNvSpPr txBox="1">
            <a:spLocks noGrp="1"/>
          </p:cNvSpPr>
          <p:nvPr>
            <p:ph type="body" idx="1"/>
          </p:nvPr>
        </p:nvSpPr>
        <p:spPr>
          <a:xfrm>
            <a:off x="628650" y="1369219"/>
            <a:ext cx="7886700" cy="2997675"/>
          </a:xfrm>
          <a:prstGeom prst="rect">
            <a:avLst/>
          </a:prstGeom>
          <a:noFill/>
          <a:ln>
            <a:noFill/>
          </a:ln>
        </p:spPr>
        <p:txBody>
          <a:bodyPr spcFirstLastPara="1" wrap="square" lIns="68569" tIns="34275" rIns="68569" bIns="34275" anchor="t" anchorCtr="0">
            <a:normAutofit fontScale="70000" lnSpcReduction="20000"/>
          </a:bodyPr>
          <a:lstStyle/>
          <a:p>
            <a:pPr marL="0" indent="0">
              <a:spcBef>
                <a:spcPts val="0"/>
              </a:spcBef>
              <a:buSzPct val="108108"/>
              <a:buNone/>
            </a:pPr>
            <a:r>
              <a:rPr lang="en-US"/>
              <a:t>Working inward from a known good ESnet perfSONAR node to NRAO:</a:t>
            </a:r>
            <a:endParaRPr/>
          </a:p>
          <a:p>
            <a:pPr marL="0" indent="0">
              <a:spcBef>
                <a:spcPts val="0"/>
              </a:spcBef>
              <a:buSzPct val="108108"/>
              <a:buNone/>
            </a:pPr>
            <a:r>
              <a:rPr lang="en-US"/>
              <a:t>(Keep in mind, we know MTU 9000 on both ends, but with a step down to 1500 in the middle of the UVA campus)</a:t>
            </a:r>
            <a:endParaRPr/>
          </a:p>
          <a:p>
            <a:pPr marL="0" indent="0">
              <a:spcBef>
                <a:spcPts val="0"/>
              </a:spcBef>
              <a:buSzPct val="151351"/>
              <a:buNone/>
            </a:pPr>
            <a:endParaRPr sz="1500"/>
          </a:p>
          <a:p>
            <a:pPr marL="0" indent="0">
              <a:spcBef>
                <a:spcPts val="0"/>
              </a:spcBef>
              <a:buSzPct val="151351"/>
              <a:buNone/>
            </a:pPr>
            <a:r>
              <a:rPr lang="en-US" sz="1500"/>
              <a:t>Interval       Throughput     Retransmits    Current Window </a:t>
            </a:r>
            <a:endParaRPr/>
          </a:p>
          <a:p>
            <a:pPr marL="0" indent="0">
              <a:spcBef>
                <a:spcPts val="0"/>
              </a:spcBef>
              <a:buSzPct val="151351"/>
              <a:buNone/>
            </a:pPr>
            <a:r>
              <a:rPr lang="en-US" sz="1500">
                <a:solidFill>
                  <a:srgbClr val="FF0000"/>
                </a:solidFill>
              </a:rPr>
              <a:t>0.0 - 1.0      2.54 Mbps	2              8.95 KBytes    </a:t>
            </a:r>
            <a:endParaRPr/>
          </a:p>
          <a:p>
            <a:pPr marL="0" indent="0">
              <a:spcBef>
                <a:spcPts val="0"/>
              </a:spcBef>
              <a:buSzPct val="151351"/>
              <a:buNone/>
            </a:pPr>
            <a:r>
              <a:rPr lang="en-US" sz="1500">
                <a:solidFill>
                  <a:srgbClr val="FF0000"/>
                </a:solidFill>
              </a:rPr>
              <a:t>1.0 - 2.0      0.00bps	1              8.95 KBytes    </a:t>
            </a:r>
            <a:endParaRPr/>
          </a:p>
          <a:p>
            <a:pPr marL="0" indent="0">
              <a:spcBef>
                <a:spcPts val="0"/>
              </a:spcBef>
              <a:buSzPct val="151351"/>
              <a:buNone/>
            </a:pPr>
            <a:r>
              <a:rPr lang="en-US" sz="1500">
                <a:solidFill>
                  <a:srgbClr val="FF0000"/>
                </a:solidFill>
              </a:rPr>
              <a:t>2.0 - 3.0      0.00bps	0              8.95 KBytes    </a:t>
            </a:r>
            <a:endParaRPr/>
          </a:p>
          <a:p>
            <a:pPr marL="0" indent="0">
              <a:spcBef>
                <a:spcPts val="0"/>
              </a:spcBef>
              <a:buSzPct val="151351"/>
              <a:buNone/>
            </a:pPr>
            <a:r>
              <a:rPr lang="en-US" sz="1500">
                <a:solidFill>
                  <a:srgbClr val="FF0000"/>
                </a:solidFill>
              </a:rPr>
              <a:t>3.0 - 4.0      0.00bps	31            3.07 KBytes    </a:t>
            </a:r>
            <a:endParaRPr/>
          </a:p>
          <a:p>
            <a:pPr marL="0" indent="0">
              <a:spcBef>
                <a:spcPts val="0"/>
              </a:spcBef>
              <a:buSzPct val="151351"/>
              <a:buNone/>
            </a:pPr>
            <a:r>
              <a:rPr lang="en-US" sz="1500">
                <a:solidFill>
                  <a:srgbClr val="FF0000"/>
                </a:solidFill>
              </a:rPr>
              <a:t>4.0 - 5.0      0.00bps	67            5.12 KBytes    </a:t>
            </a:r>
            <a:endParaRPr/>
          </a:p>
          <a:p>
            <a:pPr marL="0" indent="0">
              <a:spcBef>
                <a:spcPts val="0"/>
              </a:spcBef>
              <a:buSzPct val="151351"/>
              <a:buNone/>
            </a:pPr>
            <a:r>
              <a:rPr lang="en-US" sz="1500"/>
              <a:t>5.0 - 6.0      4.45 Mbps	2              17.41 KBytes   </a:t>
            </a:r>
            <a:endParaRPr/>
          </a:p>
          <a:p>
            <a:pPr marL="0" indent="0">
              <a:spcBef>
                <a:spcPts val="0"/>
              </a:spcBef>
              <a:buSzPct val="151351"/>
              <a:buNone/>
            </a:pPr>
            <a:r>
              <a:rPr lang="en-US" sz="1500"/>
              <a:t>6.0 - 7.0      8.26 Mbps	0              33.79 KBytes   </a:t>
            </a:r>
            <a:endParaRPr/>
          </a:p>
          <a:p>
            <a:pPr marL="0" indent="0">
              <a:spcBef>
                <a:spcPts val="0"/>
              </a:spcBef>
              <a:buSzPct val="151351"/>
              <a:buNone/>
            </a:pPr>
            <a:r>
              <a:rPr lang="en-US" sz="1500"/>
              <a:t>7.0 - 8.0      23.28 Mbps	0              94.21 KBytes   </a:t>
            </a:r>
            <a:endParaRPr/>
          </a:p>
          <a:p>
            <a:pPr marL="0" indent="0">
              <a:spcBef>
                <a:spcPts val="0"/>
              </a:spcBef>
              <a:buSzPct val="151351"/>
              <a:buNone/>
            </a:pPr>
            <a:r>
              <a:rPr lang="en-US" sz="1500"/>
              <a:t>8.0 - 9.0      51.75 Mbps	0              218.11 KBytes  </a:t>
            </a:r>
            <a:endParaRPr/>
          </a:p>
          <a:p>
            <a:pPr marL="0" indent="0">
              <a:spcBef>
                <a:spcPts val="0"/>
              </a:spcBef>
              <a:buSzPct val="151351"/>
              <a:buNone/>
            </a:pPr>
            <a:r>
              <a:rPr lang="en-US" sz="1500"/>
              <a:t>9.0 - 10.0    83.88 Mbps	0              392.19 KBytes  </a:t>
            </a:r>
            <a:endParaRPr/>
          </a:p>
          <a:p>
            <a:pPr marL="0" indent="0">
              <a:spcBef>
                <a:spcPts val="0"/>
              </a:spcBef>
              <a:buSzPct val="151351"/>
              <a:buNone/>
            </a:pPr>
            <a:endParaRPr sz="1500"/>
          </a:p>
          <a:p>
            <a:pPr marL="0" indent="0">
              <a:spcBef>
                <a:spcPts val="0"/>
              </a:spcBef>
              <a:buSzPct val="151351"/>
              <a:buNone/>
            </a:pPr>
            <a:r>
              <a:rPr lang="en-US" sz="1500"/>
              <a:t>Summary</a:t>
            </a:r>
            <a:endParaRPr/>
          </a:p>
          <a:p>
            <a:pPr marL="0" indent="0">
              <a:spcBef>
                <a:spcPts val="0"/>
              </a:spcBef>
              <a:buSzPct val="151351"/>
              <a:buNone/>
            </a:pPr>
            <a:r>
              <a:rPr lang="en-US" sz="1500"/>
              <a:t>Interval       Throughput     Retransmits    Receiver Throughput </a:t>
            </a:r>
            <a:endParaRPr/>
          </a:p>
          <a:p>
            <a:pPr marL="0" indent="0">
              <a:spcBef>
                <a:spcPts val="0"/>
              </a:spcBef>
              <a:buSzPct val="151351"/>
              <a:buNone/>
            </a:pPr>
            <a:r>
              <a:rPr lang="en-US" sz="1500"/>
              <a:t>0.0 - 10.0     17.42 Mbps     103            		10.29 Mbps</a:t>
            </a:r>
            <a:endParaRPr/>
          </a:p>
          <a:p>
            <a:pPr marL="0" indent="0">
              <a:spcBef>
                <a:spcPts val="0"/>
              </a:spcBef>
              <a:buSzPct val="151351"/>
              <a:buNone/>
            </a:pPr>
            <a:endParaRPr sz="1500"/>
          </a:p>
          <a:p>
            <a:pPr marL="0" indent="0">
              <a:spcBef>
                <a:spcPts val="0"/>
              </a:spcBef>
              <a:buSzPct val="108108"/>
              <a:buNone/>
            </a:pPr>
            <a:endParaRPr/>
          </a:p>
        </p:txBody>
      </p:sp>
      <p:sp>
        <p:nvSpPr>
          <p:cNvPr id="330" name="Google Shape;330;p34"/>
          <p:cNvSpPr txBox="1">
            <a:spLocks noGrp="1"/>
          </p:cNvSpPr>
          <p:nvPr>
            <p:ph type="ftr" idx="11"/>
          </p:nvPr>
        </p:nvSpPr>
        <p:spPr>
          <a:xfrm>
            <a:off x="2916983" y="4764225"/>
            <a:ext cx="3255300" cy="273825"/>
          </a:xfrm>
          <a:prstGeom prst="rect">
            <a:avLst/>
          </a:prstGeom>
          <a:noFill/>
          <a:ln>
            <a:noFill/>
          </a:ln>
        </p:spPr>
        <p:txBody>
          <a:bodyPr spcFirstLastPara="1" wrap="square" lIns="68569" tIns="34275" rIns="68569" bIns="34275" anchor="ctr" anchorCtr="0">
            <a:noAutofit/>
          </a:bodyPr>
          <a:lstStyle/>
          <a:p>
            <a:pPr algn="l" defTabSz="685800">
              <a:buSzPts val="1400"/>
            </a:pPr>
            <a:r>
              <a:rPr lang="en-US"/>
              <a:t>©2022 The perfSONAR Project and its Contributors  ・  Licensed CC BY-SA 4.0  ・  https://www.perfsonar.net</a:t>
            </a:r>
            <a:endParaRPr/>
          </a:p>
        </p:txBody>
      </p:sp>
      <p:sp>
        <p:nvSpPr>
          <p:cNvPr id="331" name="Google Shape;331;p34"/>
          <p:cNvSpPr txBox="1"/>
          <p:nvPr/>
        </p:nvSpPr>
        <p:spPr>
          <a:xfrm>
            <a:off x="4649057" y="2205555"/>
            <a:ext cx="3179135" cy="1662561"/>
          </a:xfrm>
          <a:prstGeom prst="rect">
            <a:avLst/>
          </a:prstGeom>
          <a:noFill/>
          <a:ln>
            <a:noFill/>
          </a:ln>
        </p:spPr>
        <p:txBody>
          <a:bodyPr spcFirstLastPara="1" wrap="square" lIns="68569" tIns="34275" rIns="68569" bIns="34275" anchor="ctr" anchorCtr="0">
            <a:normAutofit/>
          </a:bodyPr>
          <a:lstStyle/>
          <a:p>
            <a:pPr defTabSz="685800">
              <a:lnSpc>
                <a:spcPct val="90000"/>
              </a:lnSpc>
              <a:buSzPts val="4400"/>
            </a:pPr>
            <a:r>
              <a:rPr lang="en-US" sz="2100" b="1">
                <a:solidFill>
                  <a:srgbClr val="FF0000"/>
                </a:solidFill>
                <a:latin typeface="Calibri"/>
                <a:ea typeface="Calibri"/>
                <a:cs typeface="Calibri"/>
                <a:sym typeface="Calibri"/>
              </a:rPr>
              <a:t>9000B packets failing</a:t>
            </a:r>
            <a:endParaRPr sz="1050"/>
          </a:p>
          <a:p>
            <a:pPr defTabSz="685800">
              <a:lnSpc>
                <a:spcPct val="90000"/>
              </a:lnSpc>
              <a:buSzPts val="4400"/>
            </a:pPr>
            <a:endParaRPr sz="2100" b="1">
              <a:latin typeface="Calibri"/>
              <a:ea typeface="Calibri"/>
              <a:cs typeface="Calibri"/>
              <a:sym typeface="Calibri"/>
            </a:endParaRPr>
          </a:p>
          <a:p>
            <a:pPr defTabSz="685800">
              <a:lnSpc>
                <a:spcPct val="90000"/>
              </a:lnSpc>
              <a:buSzPts val="4400"/>
            </a:pPr>
            <a:r>
              <a:rPr lang="en-US" sz="2100" b="1">
                <a:latin typeface="Calibri"/>
                <a:ea typeface="Calibri"/>
                <a:cs typeface="Calibri"/>
                <a:sym typeface="Calibri"/>
              </a:rPr>
              <a:t>1500B packets after re-negotiation</a:t>
            </a:r>
            <a:endParaRPr sz="1050"/>
          </a:p>
        </p:txBody>
      </p:sp>
      <p:pic>
        <p:nvPicPr>
          <p:cNvPr id="332" name="Google Shape;332;p34"/>
          <p:cNvPicPr preferRelativeResize="0"/>
          <p:nvPr/>
        </p:nvPicPr>
        <p:blipFill rotWithShape="1">
          <a:blip r:embed="rId3">
            <a:alphaModFix/>
          </a:blip>
          <a:srcRect/>
          <a:stretch/>
        </p:blipFill>
        <p:spPr>
          <a:xfrm>
            <a:off x="5250231" y="3710282"/>
            <a:ext cx="1091492" cy="955778"/>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5"/>
          <p:cNvSpPr txBox="1">
            <a:spLocks noGrp="1"/>
          </p:cNvSpPr>
          <p:nvPr>
            <p:ph type="title"/>
          </p:nvPr>
        </p:nvSpPr>
        <p:spPr>
          <a:xfrm>
            <a:off x="628650" y="273844"/>
            <a:ext cx="7886700" cy="994172"/>
          </a:xfrm>
          <a:prstGeom prst="rect">
            <a:avLst/>
          </a:prstGeom>
          <a:noFill/>
          <a:ln>
            <a:noFill/>
          </a:ln>
        </p:spPr>
        <p:txBody>
          <a:bodyPr spcFirstLastPara="1" wrap="square" lIns="68569" tIns="34275" rIns="68569" bIns="34275" anchor="ctr" anchorCtr="0">
            <a:normAutofit/>
          </a:bodyPr>
          <a:lstStyle/>
          <a:p>
            <a:pPr>
              <a:buSzPts val="4400"/>
            </a:pPr>
            <a:r>
              <a:rPr lang="en-US"/>
              <a:t>Traceroute: ESnet to NRAO</a:t>
            </a:r>
            <a:endParaRPr/>
          </a:p>
        </p:txBody>
      </p:sp>
      <p:sp>
        <p:nvSpPr>
          <p:cNvPr id="338" name="Google Shape;338;p35"/>
          <p:cNvSpPr txBox="1">
            <a:spLocks noGrp="1"/>
          </p:cNvSpPr>
          <p:nvPr>
            <p:ph type="body" idx="1"/>
          </p:nvPr>
        </p:nvSpPr>
        <p:spPr>
          <a:xfrm>
            <a:off x="628650" y="1369219"/>
            <a:ext cx="7886700" cy="2997675"/>
          </a:xfrm>
          <a:prstGeom prst="rect">
            <a:avLst/>
          </a:prstGeom>
          <a:noFill/>
          <a:ln>
            <a:noFill/>
          </a:ln>
        </p:spPr>
        <p:txBody>
          <a:bodyPr spcFirstLastPara="1" wrap="square" lIns="68569" tIns="34275" rIns="68569" bIns="34275" anchor="t" anchorCtr="0">
            <a:normAutofit fontScale="92500"/>
          </a:bodyPr>
          <a:lstStyle/>
          <a:p>
            <a:pPr marL="0" indent="0">
              <a:spcBef>
                <a:spcPts val="0"/>
              </a:spcBef>
              <a:buSzPct val="137592"/>
              <a:buNone/>
            </a:pPr>
            <a:r>
              <a:rPr lang="en-US" sz="1650"/>
              <a:t>traceroute to perfsonar-10.cv.nrao.edu (198.51.208.55), 30 hops max, 60 byte packets</a:t>
            </a:r>
            <a:endParaRPr/>
          </a:p>
          <a:p>
            <a:pPr marL="0" indent="0">
              <a:spcBef>
                <a:spcPts val="0"/>
              </a:spcBef>
              <a:buSzPct val="137592"/>
              <a:buNone/>
            </a:pPr>
            <a:r>
              <a:rPr lang="en-US" sz="1650"/>
              <a:t> 1  esneteastrt1-eastdcpt1.es.net (198.124.238.37)  0.549 ms  0.544 ms  0.547 ms</a:t>
            </a:r>
            <a:endParaRPr sz="1650"/>
          </a:p>
          <a:p>
            <a:pPr marL="0" indent="0">
              <a:spcBef>
                <a:spcPts val="0"/>
              </a:spcBef>
              <a:buSzPct val="137592"/>
              <a:buNone/>
            </a:pPr>
            <a:r>
              <a:rPr lang="en-US" sz="1650"/>
              <a:t> 2  newycr5-ip-a-esneteastrt1.es.net (198.124.218.17)  1.969 ms  1.963 ms  1.953 ms</a:t>
            </a:r>
            <a:endParaRPr sz="1650"/>
          </a:p>
          <a:p>
            <a:pPr marL="0" indent="0">
              <a:spcBef>
                <a:spcPts val="0"/>
              </a:spcBef>
              <a:buSzPct val="137592"/>
              <a:buNone/>
            </a:pPr>
            <a:r>
              <a:rPr lang="en-US" sz="1650"/>
              <a:t> 3  aofacr5-ip-a-newycr5.es.net (134.55.37.77)  2.330 ms 2.304 ms  2.313 ms</a:t>
            </a:r>
            <a:endParaRPr sz="1650"/>
          </a:p>
          <a:p>
            <a:pPr marL="0" indent="0">
              <a:spcBef>
                <a:spcPts val="0"/>
              </a:spcBef>
              <a:buSzPct val="137592"/>
              <a:buNone/>
            </a:pPr>
            <a:r>
              <a:rPr lang="en-US" sz="1650"/>
              <a:t> 4  et-2-1-5.197.rtsw.newy32aoa.net.internet2.edu (64.57.28.14)  2.323 ms  2.324 ms  2.327 ms</a:t>
            </a:r>
            <a:endParaRPr sz="1650"/>
          </a:p>
          <a:p>
            <a:pPr marL="0" indent="0">
              <a:spcBef>
                <a:spcPts val="0"/>
              </a:spcBef>
              <a:buSzPct val="137592"/>
              <a:buNone/>
            </a:pPr>
            <a:r>
              <a:rPr lang="en-US" sz="1650"/>
              <a:t> 5  ae-3.4079.rtsw.wash.net.internet2.edu (162.252.70.138)  7.571 ms  7.672 ms  7.528 ms</a:t>
            </a:r>
            <a:endParaRPr sz="1650"/>
          </a:p>
          <a:p>
            <a:pPr marL="0" indent="0">
              <a:spcBef>
                <a:spcPts val="0"/>
              </a:spcBef>
              <a:buSzPct val="137592"/>
              <a:buNone/>
            </a:pPr>
            <a:r>
              <a:rPr lang="en-US" sz="1650"/>
              <a:t> 6  ae-0.4079.rtsw2.ashb.net.internet2.edu (162.252.70.137)  8.095 ms  8.077 ms  8.061 ms</a:t>
            </a:r>
            <a:endParaRPr sz="1650"/>
          </a:p>
          <a:p>
            <a:pPr marL="0" indent="0">
              <a:spcBef>
                <a:spcPts val="0"/>
              </a:spcBef>
              <a:buSzPct val="137592"/>
              <a:buNone/>
            </a:pPr>
            <a:r>
              <a:rPr lang="en-US" sz="1650"/>
              <a:t> 7  ae-2.4079.rtsw.ashb.net.internet2.edu (162.252.70.74)  28.089 ms  18.414 ms  18.454 ms</a:t>
            </a:r>
            <a:endParaRPr sz="1650"/>
          </a:p>
          <a:p>
            <a:pPr marL="0" indent="0">
              <a:spcBef>
                <a:spcPts val="0"/>
              </a:spcBef>
              <a:buSzPct val="137592"/>
              <a:buNone/>
            </a:pPr>
            <a:r>
              <a:rPr lang="en-US" sz="1650"/>
              <a:t> </a:t>
            </a:r>
            <a:r>
              <a:rPr lang="en-US" sz="1650">
                <a:highlight>
                  <a:srgbClr val="FFFF00"/>
                </a:highlight>
              </a:rPr>
              <a:t>8  192.122.175.14 (192.122.175.14)  8.221 ms  8.179 ms  8.205 ms</a:t>
            </a:r>
            <a:endParaRPr sz="1650">
              <a:highlight>
                <a:srgbClr val="FFFF00"/>
              </a:highlight>
            </a:endParaRPr>
          </a:p>
          <a:p>
            <a:pPr marL="0" indent="0">
              <a:spcBef>
                <a:spcPts val="0"/>
              </a:spcBef>
              <a:buSzPct val="137592"/>
              <a:buNone/>
            </a:pPr>
            <a:r>
              <a:rPr lang="en-US" sz="1650">
                <a:highlight>
                  <a:srgbClr val="FFFF00"/>
                </a:highlight>
              </a:rPr>
              <a:t> 9  br01-udc-et-1-0-0-20.net.virginia.edu (192.35.48.33)  10.310 ms  10.310 ms  10.383 ms</a:t>
            </a:r>
            <a:endParaRPr sz="1650">
              <a:highlight>
                <a:srgbClr val="FFFF00"/>
              </a:highlight>
            </a:endParaRPr>
          </a:p>
          <a:p>
            <a:pPr marL="0" indent="0">
              <a:spcBef>
                <a:spcPts val="0"/>
              </a:spcBef>
              <a:buSzPct val="137592"/>
              <a:buNone/>
            </a:pPr>
            <a:r>
              <a:rPr lang="en-US" sz="1650"/>
              <a:t>10  cr01-udc-et-4-2-0.net.virginia.edu (128.143.236.6)  12.609 ms  12.603 ms  12.638 ms</a:t>
            </a:r>
            <a:endParaRPr sz="1650"/>
          </a:p>
          <a:p>
            <a:pPr marL="0" indent="0">
              <a:spcBef>
                <a:spcPts val="0"/>
              </a:spcBef>
              <a:buSzPct val="137592"/>
              <a:buNone/>
            </a:pPr>
            <a:r>
              <a:rPr lang="en-US" sz="1650"/>
              <a:t>11  cr01-gil-et-7-0-0.net.virginia.edu (128.143.236.89)  12.407 ms  12.403 ms  12.393 ms</a:t>
            </a:r>
            <a:endParaRPr sz="1650"/>
          </a:p>
          <a:p>
            <a:pPr marL="0" indent="0">
              <a:spcBef>
                <a:spcPts val="0"/>
              </a:spcBef>
              <a:buSzPct val="137592"/>
              <a:buNone/>
            </a:pPr>
            <a:r>
              <a:rPr lang="en-US" sz="1650"/>
              <a:t>12  perfsonar-10.cv.nrao.edu (198.51.208.55)  10.058 ms  10.032 ms  10.022 ms</a:t>
            </a:r>
            <a:endParaRPr sz="1650"/>
          </a:p>
          <a:p>
            <a:pPr marL="0" indent="0">
              <a:spcBef>
                <a:spcPts val="0"/>
              </a:spcBef>
              <a:buSzPct val="108108"/>
              <a:buNone/>
            </a:pPr>
            <a:endParaRPr/>
          </a:p>
        </p:txBody>
      </p:sp>
      <p:sp>
        <p:nvSpPr>
          <p:cNvPr id="339" name="Google Shape;339;p35"/>
          <p:cNvSpPr txBox="1">
            <a:spLocks noGrp="1"/>
          </p:cNvSpPr>
          <p:nvPr>
            <p:ph type="ftr" idx="11"/>
          </p:nvPr>
        </p:nvSpPr>
        <p:spPr>
          <a:xfrm>
            <a:off x="2916983" y="4764225"/>
            <a:ext cx="3255300" cy="273825"/>
          </a:xfrm>
          <a:prstGeom prst="rect">
            <a:avLst/>
          </a:prstGeom>
          <a:noFill/>
          <a:ln>
            <a:noFill/>
          </a:ln>
        </p:spPr>
        <p:txBody>
          <a:bodyPr spcFirstLastPara="1" wrap="square" lIns="68569" tIns="34275" rIns="68569" bIns="34275" anchor="ctr" anchorCtr="0">
            <a:noAutofit/>
          </a:bodyPr>
          <a:lstStyle/>
          <a:p>
            <a:pPr algn="l" defTabSz="685800">
              <a:buSzPts val="1400"/>
            </a:pPr>
            <a:r>
              <a:rPr lang="en-US"/>
              <a:t>©2022 The perfSONAR Project and its Contributors  ・  Licensed CC BY-SA 4.0  ・  https://www.perfsonar.net</a:t>
            </a:r>
            <a:endParaRPr/>
          </a:p>
        </p:txBody>
      </p:sp>
      <p:sp>
        <p:nvSpPr>
          <p:cNvPr id="340" name="Google Shape;340;p35"/>
          <p:cNvSpPr txBox="1"/>
          <p:nvPr/>
        </p:nvSpPr>
        <p:spPr>
          <a:xfrm>
            <a:off x="628650" y="4006478"/>
            <a:ext cx="8240516" cy="619904"/>
          </a:xfrm>
          <a:prstGeom prst="rect">
            <a:avLst/>
          </a:prstGeom>
          <a:noFill/>
          <a:ln>
            <a:noFill/>
          </a:ln>
        </p:spPr>
        <p:txBody>
          <a:bodyPr spcFirstLastPara="1" wrap="square" lIns="68569" tIns="34275" rIns="68569" bIns="34275" anchor="ctr" anchorCtr="0">
            <a:normAutofit/>
          </a:bodyPr>
          <a:lstStyle/>
          <a:p>
            <a:pPr defTabSz="685800">
              <a:lnSpc>
                <a:spcPct val="90000"/>
              </a:lnSpc>
              <a:buSzPts val="4400"/>
            </a:pPr>
            <a:r>
              <a:rPr lang="en-US" sz="2100">
                <a:latin typeface="Calibri"/>
                <a:ea typeface="Calibri"/>
                <a:cs typeface="Calibri"/>
                <a:sym typeface="Calibri"/>
              </a:rPr>
              <a:t>Well, that looks good. Let’s try tracepath and see where the MTU changes</a:t>
            </a:r>
            <a:endParaRPr sz="105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6"/>
          <p:cNvSpPr txBox="1">
            <a:spLocks noGrp="1"/>
          </p:cNvSpPr>
          <p:nvPr>
            <p:ph type="title"/>
          </p:nvPr>
        </p:nvSpPr>
        <p:spPr>
          <a:xfrm>
            <a:off x="628650" y="273844"/>
            <a:ext cx="7886700" cy="994172"/>
          </a:xfrm>
          <a:prstGeom prst="rect">
            <a:avLst/>
          </a:prstGeom>
          <a:noFill/>
          <a:ln>
            <a:noFill/>
          </a:ln>
        </p:spPr>
        <p:txBody>
          <a:bodyPr spcFirstLastPara="1" wrap="square" lIns="68569" tIns="34275" rIns="68569" bIns="34275" anchor="ctr" anchorCtr="0">
            <a:normAutofit/>
          </a:bodyPr>
          <a:lstStyle/>
          <a:p>
            <a:pPr>
              <a:buSzPts val="4400"/>
            </a:pPr>
            <a:r>
              <a:rPr lang="en-US"/>
              <a:t>Tracepath: ESnet to NRAO</a:t>
            </a:r>
            <a:endParaRPr/>
          </a:p>
        </p:txBody>
      </p:sp>
      <p:sp>
        <p:nvSpPr>
          <p:cNvPr id="346" name="Google Shape;346;p36"/>
          <p:cNvSpPr txBox="1">
            <a:spLocks noGrp="1"/>
          </p:cNvSpPr>
          <p:nvPr>
            <p:ph type="body" idx="1"/>
          </p:nvPr>
        </p:nvSpPr>
        <p:spPr>
          <a:xfrm>
            <a:off x="628650" y="1369219"/>
            <a:ext cx="7886700" cy="2997675"/>
          </a:xfrm>
          <a:prstGeom prst="rect">
            <a:avLst/>
          </a:prstGeom>
          <a:noFill/>
          <a:ln>
            <a:noFill/>
          </a:ln>
        </p:spPr>
        <p:txBody>
          <a:bodyPr spcFirstLastPara="1" wrap="square" lIns="68569" tIns="34275" rIns="68569" bIns="34275" anchor="t" anchorCtr="0">
            <a:normAutofit lnSpcReduction="10000"/>
          </a:bodyPr>
          <a:lstStyle/>
          <a:p>
            <a:pPr marL="0" indent="0">
              <a:spcBef>
                <a:spcPts val="0"/>
              </a:spcBef>
              <a:buSzPct val="137592"/>
              <a:buNone/>
            </a:pPr>
            <a:r>
              <a:rPr lang="en-US" sz="1650"/>
              <a:t>1?: [LOCALHOST]                                         		pmtu 9000</a:t>
            </a:r>
            <a:endParaRPr/>
          </a:p>
          <a:p>
            <a:pPr marL="0" indent="0">
              <a:spcBef>
                <a:spcPts val="0"/>
              </a:spcBef>
              <a:buSzPct val="137592"/>
              <a:buNone/>
            </a:pPr>
            <a:r>
              <a:rPr lang="en-US" sz="1650"/>
              <a:t> 1:  esneteastrt1-eastdcpt1.es.net                         	0.788ms </a:t>
            </a:r>
            <a:endParaRPr/>
          </a:p>
          <a:p>
            <a:pPr marL="0" indent="0">
              <a:spcBef>
                <a:spcPts val="0"/>
              </a:spcBef>
              <a:buSzPct val="137592"/>
              <a:buNone/>
            </a:pPr>
            <a:r>
              <a:rPr lang="en-US" sz="1650"/>
              <a:t> 1:  bnlmr2-bnlpt1.es.net                                 		0.728ms </a:t>
            </a:r>
            <a:endParaRPr/>
          </a:p>
          <a:p>
            <a:pPr marL="0" indent="0">
              <a:spcBef>
                <a:spcPts val="0"/>
              </a:spcBef>
              <a:buSzPct val="137592"/>
              <a:buNone/>
            </a:pPr>
            <a:r>
              <a:rPr lang="en-US" sz="1650"/>
              <a:t> 2:  no reply</a:t>
            </a:r>
            <a:endParaRPr/>
          </a:p>
          <a:p>
            <a:pPr marL="0" indent="0">
              <a:spcBef>
                <a:spcPts val="0"/>
              </a:spcBef>
              <a:buSzPct val="137592"/>
              <a:buNone/>
            </a:pPr>
            <a:r>
              <a:rPr lang="en-US" sz="1650"/>
              <a:t> 3:  aofacr5-ip-b-newycr5.es.net                           	2.411ms asymm  2 </a:t>
            </a:r>
            <a:endParaRPr/>
          </a:p>
          <a:p>
            <a:pPr marL="0" indent="0">
              <a:spcBef>
                <a:spcPts val="0"/>
              </a:spcBef>
              <a:buSzPct val="137592"/>
              <a:buNone/>
            </a:pPr>
            <a:r>
              <a:rPr lang="en-US" sz="1650"/>
              <a:t> 4:  et-2-1-5.197.rtsw.newy32aoa.net.internet2.edu	2.468ms asymm  3 </a:t>
            </a:r>
            <a:endParaRPr/>
          </a:p>
          <a:p>
            <a:pPr marL="0" indent="0">
              <a:spcBef>
                <a:spcPts val="0"/>
              </a:spcBef>
              <a:buSzPct val="137592"/>
              <a:buNone/>
            </a:pPr>
            <a:r>
              <a:rPr lang="en-US" sz="1650"/>
              <a:t> 5:  ae-3.4079.rtsw.wash.net.internet2.edu                 	8.176ms asymm  4 </a:t>
            </a:r>
            <a:endParaRPr/>
          </a:p>
          <a:p>
            <a:pPr marL="0" indent="0">
              <a:spcBef>
                <a:spcPts val="0"/>
              </a:spcBef>
              <a:buSzPct val="137592"/>
              <a:buNone/>
            </a:pPr>
            <a:r>
              <a:rPr lang="en-US" sz="1650"/>
              <a:t> 6:  ae-0.4079.rtsw2.ashb.net.internet2.edu                	8.889ms asymm  5 </a:t>
            </a:r>
            <a:endParaRPr/>
          </a:p>
          <a:p>
            <a:pPr marL="0" indent="0">
              <a:spcBef>
                <a:spcPts val="0"/>
              </a:spcBef>
              <a:buSzPct val="137592"/>
              <a:buNone/>
            </a:pPr>
            <a:r>
              <a:rPr lang="en-US" sz="1650"/>
              <a:t> 7:  ae-2.4079.rtsw.ashb.net.internet2.edu                 	8.242ms asymm  6 </a:t>
            </a:r>
            <a:endParaRPr/>
          </a:p>
          <a:p>
            <a:pPr marL="0" indent="0">
              <a:spcBef>
                <a:spcPts val="0"/>
              </a:spcBef>
              <a:buSzPct val="137592"/>
              <a:buNone/>
            </a:pPr>
            <a:r>
              <a:rPr lang="en-US" sz="1650"/>
              <a:t> </a:t>
            </a:r>
            <a:r>
              <a:rPr lang="en-US" sz="1650">
                <a:highlight>
                  <a:srgbClr val="FFFF00"/>
                </a:highlight>
              </a:rPr>
              <a:t>8:  192.122.175.14                                       		8.522ms asymm  7 </a:t>
            </a:r>
            <a:endParaRPr/>
          </a:p>
          <a:p>
            <a:pPr marL="0" indent="0">
              <a:spcBef>
                <a:spcPts val="0"/>
              </a:spcBef>
              <a:buSzPct val="137592"/>
              <a:buNone/>
            </a:pPr>
            <a:r>
              <a:rPr lang="en-US" sz="1650">
                <a:highlight>
                  <a:srgbClr val="FFFF00"/>
                </a:highlight>
              </a:rPr>
              <a:t> 9:  no reply</a:t>
            </a:r>
            <a:endParaRPr/>
          </a:p>
          <a:p>
            <a:pPr marL="0" indent="0">
              <a:spcBef>
                <a:spcPts val="0"/>
              </a:spcBef>
              <a:buSzPct val="137592"/>
              <a:buNone/>
            </a:pPr>
            <a:r>
              <a:rPr lang="en-US" sz="1650"/>
              <a:t>10:  no reply</a:t>
            </a:r>
            <a:endParaRPr/>
          </a:p>
          <a:p>
            <a:pPr marL="0" indent="0">
              <a:spcBef>
                <a:spcPts val="0"/>
              </a:spcBef>
              <a:buSzPct val="137592"/>
              <a:buNone/>
            </a:pPr>
            <a:r>
              <a:rPr lang="en-US" sz="1650"/>
              <a:t>11:  no reply</a:t>
            </a:r>
            <a:endParaRPr/>
          </a:p>
          <a:p>
            <a:pPr marL="0" indent="0">
              <a:spcBef>
                <a:spcPts val="0"/>
              </a:spcBef>
              <a:buSzPct val="137592"/>
              <a:buNone/>
            </a:pPr>
            <a:r>
              <a:rPr lang="en-US" sz="1650"/>
              <a:t>12:  no reply</a:t>
            </a:r>
            <a:endParaRPr/>
          </a:p>
          <a:p>
            <a:pPr marL="0" indent="0">
              <a:spcBef>
                <a:spcPts val="0"/>
              </a:spcBef>
              <a:buSzPct val="108108"/>
              <a:buNone/>
            </a:pPr>
            <a:endParaRPr/>
          </a:p>
        </p:txBody>
      </p:sp>
      <p:sp>
        <p:nvSpPr>
          <p:cNvPr id="347" name="Google Shape;347;p36"/>
          <p:cNvSpPr txBox="1">
            <a:spLocks noGrp="1"/>
          </p:cNvSpPr>
          <p:nvPr>
            <p:ph type="ftr" idx="11"/>
          </p:nvPr>
        </p:nvSpPr>
        <p:spPr>
          <a:xfrm>
            <a:off x="2916983" y="4764225"/>
            <a:ext cx="3255300" cy="273825"/>
          </a:xfrm>
          <a:prstGeom prst="rect">
            <a:avLst/>
          </a:prstGeom>
          <a:noFill/>
          <a:ln>
            <a:noFill/>
          </a:ln>
        </p:spPr>
        <p:txBody>
          <a:bodyPr spcFirstLastPara="1" wrap="square" lIns="68569" tIns="34275" rIns="68569" bIns="34275" anchor="ctr" anchorCtr="0">
            <a:noAutofit/>
          </a:bodyPr>
          <a:lstStyle/>
          <a:p>
            <a:pPr algn="l" defTabSz="685800">
              <a:buSzPts val="1400"/>
            </a:pPr>
            <a:r>
              <a:rPr lang="en-US"/>
              <a:t>©2022 The perfSONAR Project and its Contributors  ・  Licensed CC BY-SA 4.0  ・  https://www.perfsonar.net</a:t>
            </a:r>
            <a:endParaRPr/>
          </a:p>
        </p:txBody>
      </p:sp>
      <p:sp>
        <p:nvSpPr>
          <p:cNvPr id="348" name="Google Shape;348;p36"/>
          <p:cNvSpPr txBox="1"/>
          <p:nvPr/>
        </p:nvSpPr>
        <p:spPr>
          <a:xfrm>
            <a:off x="628651" y="3967507"/>
            <a:ext cx="8240516" cy="619904"/>
          </a:xfrm>
          <a:prstGeom prst="rect">
            <a:avLst/>
          </a:prstGeom>
          <a:noFill/>
          <a:ln>
            <a:noFill/>
          </a:ln>
        </p:spPr>
        <p:txBody>
          <a:bodyPr spcFirstLastPara="1" wrap="square" lIns="68569" tIns="34275" rIns="68569" bIns="34275" anchor="ctr" anchorCtr="0">
            <a:normAutofit/>
          </a:bodyPr>
          <a:lstStyle/>
          <a:p>
            <a:pPr defTabSz="685800">
              <a:lnSpc>
                <a:spcPct val="90000"/>
              </a:lnSpc>
              <a:buSzPts val="4400"/>
            </a:pPr>
            <a:r>
              <a:rPr lang="en-US" sz="2100">
                <a:latin typeface="Calibri"/>
                <a:ea typeface="Calibri"/>
                <a:cs typeface="Calibri"/>
                <a:sym typeface="Calibri"/>
              </a:rPr>
              <a:t>Traceroute works, but tracepath doesn’t??</a:t>
            </a:r>
            <a:endParaRPr sz="105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7"/>
          <p:cNvSpPr txBox="1">
            <a:spLocks noGrp="1"/>
          </p:cNvSpPr>
          <p:nvPr>
            <p:ph type="title"/>
          </p:nvPr>
        </p:nvSpPr>
        <p:spPr>
          <a:xfrm>
            <a:off x="628650" y="273844"/>
            <a:ext cx="7886700" cy="994172"/>
          </a:xfrm>
          <a:prstGeom prst="rect">
            <a:avLst/>
          </a:prstGeom>
          <a:noFill/>
          <a:ln>
            <a:noFill/>
          </a:ln>
        </p:spPr>
        <p:txBody>
          <a:bodyPr spcFirstLastPara="1" wrap="square" lIns="68569" tIns="34275" rIns="68569" bIns="34275" anchor="ctr" anchorCtr="0">
            <a:normAutofit/>
          </a:bodyPr>
          <a:lstStyle/>
          <a:p>
            <a:pPr>
              <a:buSzPts val="4400"/>
            </a:pPr>
            <a:r>
              <a:rPr lang="en-US"/>
              <a:t>Different Tools, Different Packets</a:t>
            </a:r>
            <a:endParaRPr/>
          </a:p>
        </p:txBody>
      </p:sp>
      <p:sp>
        <p:nvSpPr>
          <p:cNvPr id="354" name="Google Shape;354;p37"/>
          <p:cNvSpPr txBox="1">
            <a:spLocks noGrp="1"/>
          </p:cNvSpPr>
          <p:nvPr>
            <p:ph type="body" idx="1"/>
          </p:nvPr>
        </p:nvSpPr>
        <p:spPr>
          <a:xfrm>
            <a:off x="628650" y="1369219"/>
            <a:ext cx="7886700" cy="2997675"/>
          </a:xfrm>
          <a:prstGeom prst="rect">
            <a:avLst/>
          </a:prstGeom>
          <a:noFill/>
          <a:ln>
            <a:noFill/>
          </a:ln>
        </p:spPr>
        <p:txBody>
          <a:bodyPr spcFirstLastPara="1" wrap="square" lIns="68569" tIns="34275" rIns="68569" bIns="34275" anchor="t" anchorCtr="0">
            <a:normAutofit fontScale="85000" lnSpcReduction="20000"/>
          </a:bodyPr>
          <a:lstStyle/>
          <a:p>
            <a:pPr marL="171450" indent="-171450">
              <a:spcBef>
                <a:spcPts val="0"/>
              </a:spcBef>
              <a:buSzPts val="2800"/>
            </a:pPr>
            <a:r>
              <a:rPr lang="en-US"/>
              <a:t>Traceroute uses small 60B UDP packets</a:t>
            </a:r>
            <a:endParaRPr/>
          </a:p>
          <a:p>
            <a:pPr marL="171450" indent="-171450">
              <a:spcBef>
                <a:spcPts val="750"/>
              </a:spcBef>
              <a:buSzPts val="2800"/>
            </a:pPr>
            <a:r>
              <a:rPr lang="en-US"/>
              <a:t>Tracepath uses larger 64KB UDP packets</a:t>
            </a:r>
            <a:endParaRPr/>
          </a:p>
          <a:p>
            <a:pPr marL="171450" indent="-38100">
              <a:spcBef>
                <a:spcPts val="750"/>
              </a:spcBef>
              <a:buSzPts val="2800"/>
              <a:buNone/>
            </a:pPr>
            <a:endParaRPr/>
          </a:p>
          <a:p>
            <a:pPr marL="0" indent="0">
              <a:spcBef>
                <a:spcPts val="750"/>
              </a:spcBef>
              <a:buSzPts val="2800"/>
              <a:buNone/>
            </a:pPr>
            <a:r>
              <a:rPr lang="en-US"/>
              <a:t>So, somewhere we have a roadblock. Small packets can make it through, but larger ones are dropped (not fragmented).</a:t>
            </a:r>
            <a:endParaRPr/>
          </a:p>
          <a:p>
            <a:pPr marL="0" indent="0">
              <a:spcBef>
                <a:spcPts val="750"/>
              </a:spcBef>
              <a:buSzPts val="2800"/>
              <a:buNone/>
            </a:pPr>
            <a:endParaRPr/>
          </a:p>
          <a:p>
            <a:pPr marL="0" indent="0">
              <a:spcBef>
                <a:spcPts val="750"/>
              </a:spcBef>
              <a:buSzPts val="2800"/>
              <a:buNone/>
            </a:pPr>
            <a:r>
              <a:rPr lang="en-US"/>
              <a:t>How do we figure out the max size? Trial and error. Start at 9K and cut the size in half until you get a response, then sneak back up until the packets disappear again.</a:t>
            </a:r>
            <a:endParaRPr/>
          </a:p>
        </p:txBody>
      </p:sp>
      <p:sp>
        <p:nvSpPr>
          <p:cNvPr id="355" name="Google Shape;355;p37"/>
          <p:cNvSpPr txBox="1">
            <a:spLocks noGrp="1"/>
          </p:cNvSpPr>
          <p:nvPr>
            <p:ph type="ftr" idx="11"/>
          </p:nvPr>
        </p:nvSpPr>
        <p:spPr>
          <a:xfrm>
            <a:off x="2916983" y="4764225"/>
            <a:ext cx="3255300" cy="273825"/>
          </a:xfrm>
          <a:prstGeom prst="rect">
            <a:avLst/>
          </a:prstGeom>
          <a:noFill/>
          <a:ln>
            <a:noFill/>
          </a:ln>
        </p:spPr>
        <p:txBody>
          <a:bodyPr spcFirstLastPara="1" wrap="square" lIns="68569" tIns="34275" rIns="68569" bIns="34275" anchor="ctr" anchorCtr="0">
            <a:noAutofit/>
          </a:bodyPr>
          <a:lstStyle/>
          <a:p>
            <a:pPr algn="l" defTabSz="685800">
              <a:buSzPts val="1400"/>
            </a:pPr>
            <a:r>
              <a:rPr lang="en-US"/>
              <a:t>©2022 The perfSONAR Project and its Contributors  ・  Licensed CC BY-SA 4.0  ・  https://www.perfsonar.net</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38"/>
          <p:cNvSpPr txBox="1">
            <a:spLocks noGrp="1"/>
          </p:cNvSpPr>
          <p:nvPr>
            <p:ph type="title"/>
          </p:nvPr>
        </p:nvSpPr>
        <p:spPr>
          <a:xfrm>
            <a:off x="628650" y="273844"/>
            <a:ext cx="7886700" cy="994172"/>
          </a:xfrm>
          <a:prstGeom prst="rect">
            <a:avLst/>
          </a:prstGeom>
          <a:noFill/>
          <a:ln>
            <a:noFill/>
          </a:ln>
        </p:spPr>
        <p:txBody>
          <a:bodyPr spcFirstLastPara="1" wrap="square" lIns="68569" tIns="34275" rIns="68569" bIns="34275" anchor="ctr" anchorCtr="0">
            <a:normAutofit fontScale="90000"/>
          </a:bodyPr>
          <a:lstStyle/>
          <a:p>
            <a:pPr>
              <a:buSzPts val="4400"/>
            </a:pPr>
            <a:r>
              <a:rPr lang="en-US"/>
              <a:t>Tracepath: ESnet to NRAO, 1509 bytes</a:t>
            </a:r>
            <a:endParaRPr/>
          </a:p>
        </p:txBody>
      </p:sp>
      <p:sp>
        <p:nvSpPr>
          <p:cNvPr id="361" name="Google Shape;361;p38"/>
          <p:cNvSpPr txBox="1">
            <a:spLocks noGrp="1"/>
          </p:cNvSpPr>
          <p:nvPr>
            <p:ph type="body" idx="1"/>
          </p:nvPr>
        </p:nvSpPr>
        <p:spPr>
          <a:xfrm>
            <a:off x="628650" y="1369219"/>
            <a:ext cx="7886700" cy="2997675"/>
          </a:xfrm>
          <a:prstGeom prst="rect">
            <a:avLst/>
          </a:prstGeom>
          <a:noFill/>
          <a:ln>
            <a:noFill/>
          </a:ln>
        </p:spPr>
        <p:txBody>
          <a:bodyPr spcFirstLastPara="1" wrap="square" lIns="68569" tIns="34275" rIns="68569" bIns="34275" anchor="t" anchorCtr="0">
            <a:normAutofit/>
          </a:bodyPr>
          <a:lstStyle/>
          <a:p>
            <a:pPr marL="0" indent="0">
              <a:spcBef>
                <a:spcPts val="0"/>
              </a:spcBef>
              <a:buSzPts val="2800"/>
              <a:buNone/>
            </a:pPr>
            <a:r>
              <a:rPr lang="en-US" sz="1650"/>
              <a:t>1:  esneteastrt1-eastdcpt1.es.net                         		0.340ms </a:t>
            </a:r>
            <a:endParaRPr/>
          </a:p>
          <a:p>
            <a:pPr marL="0" indent="0">
              <a:spcBef>
                <a:spcPts val="0"/>
              </a:spcBef>
              <a:buSzPts val="2800"/>
              <a:buNone/>
            </a:pPr>
            <a:r>
              <a:rPr lang="en-US" sz="1650"/>
              <a:t>2:  no reply</a:t>
            </a:r>
            <a:endParaRPr/>
          </a:p>
          <a:p>
            <a:pPr marL="0" indent="0">
              <a:spcBef>
                <a:spcPts val="0"/>
              </a:spcBef>
              <a:buSzPts val="2800"/>
              <a:buNone/>
            </a:pPr>
            <a:r>
              <a:rPr lang="en-US" sz="1650"/>
              <a:t>3:  aofacr5-ip-a-newycr5.es.net                           		2.279ms asymm  2 </a:t>
            </a:r>
            <a:endParaRPr/>
          </a:p>
          <a:p>
            <a:pPr marL="0" indent="0">
              <a:spcBef>
                <a:spcPts val="0"/>
              </a:spcBef>
              <a:buSzPts val="2800"/>
              <a:buNone/>
            </a:pPr>
            <a:r>
              <a:rPr lang="en-US" sz="1650"/>
              <a:t>4:  et-2-1-5.197.rtsw.newy32aoa.net.internet2.edu         	2.310ms asymm  3 </a:t>
            </a:r>
            <a:endParaRPr/>
          </a:p>
          <a:p>
            <a:pPr marL="0" indent="0">
              <a:spcBef>
                <a:spcPts val="0"/>
              </a:spcBef>
              <a:buSzPts val="2800"/>
              <a:buNone/>
            </a:pPr>
            <a:r>
              <a:rPr lang="en-US" sz="1650"/>
              <a:t>5:  ae-3.4079.rtsw.wash.net.internet2.edu                 	7.574ms asymm  4 </a:t>
            </a:r>
            <a:endParaRPr/>
          </a:p>
          <a:p>
            <a:pPr marL="0" indent="0">
              <a:spcBef>
                <a:spcPts val="0"/>
              </a:spcBef>
              <a:buSzPts val="2800"/>
              <a:buNone/>
            </a:pPr>
            <a:r>
              <a:rPr lang="en-US" sz="1650"/>
              <a:t>6:  ae-0.4079.rtsw2.ashb.net.internet2.edu                	9.422ms asymm  5 </a:t>
            </a:r>
            <a:endParaRPr/>
          </a:p>
          <a:p>
            <a:pPr marL="0" indent="0">
              <a:spcBef>
                <a:spcPts val="0"/>
              </a:spcBef>
              <a:buSzPts val="2800"/>
              <a:buNone/>
            </a:pPr>
            <a:r>
              <a:rPr lang="en-US" sz="1650"/>
              <a:t>7:  ae-2.4079.rtsw.ashb.net.internet2.edu                 	7.986ms asymm  6 </a:t>
            </a:r>
            <a:endParaRPr/>
          </a:p>
          <a:p>
            <a:pPr marL="0" indent="0">
              <a:spcBef>
                <a:spcPts val="0"/>
              </a:spcBef>
              <a:buSzPts val="2800"/>
              <a:buNone/>
            </a:pPr>
            <a:r>
              <a:rPr lang="en-US" sz="1650"/>
              <a:t>8:  192.122.175.14                                        		8.123ms asymm  7 </a:t>
            </a:r>
            <a:endParaRPr/>
          </a:p>
          <a:p>
            <a:pPr marL="0" indent="0">
              <a:spcBef>
                <a:spcPts val="0"/>
              </a:spcBef>
              <a:buSzPts val="2800"/>
              <a:buNone/>
            </a:pPr>
            <a:r>
              <a:rPr lang="en-US" sz="1650">
                <a:solidFill>
                  <a:srgbClr val="FF0000"/>
                </a:solidFill>
              </a:rPr>
              <a:t>9:  no reply</a:t>
            </a:r>
            <a:endParaRPr/>
          </a:p>
          <a:p>
            <a:pPr marL="0" indent="0">
              <a:spcBef>
                <a:spcPts val="0"/>
              </a:spcBef>
              <a:buSzPts val="2800"/>
              <a:buNone/>
            </a:pPr>
            <a:endParaRPr/>
          </a:p>
        </p:txBody>
      </p:sp>
      <p:sp>
        <p:nvSpPr>
          <p:cNvPr id="362" name="Google Shape;362;p38"/>
          <p:cNvSpPr txBox="1">
            <a:spLocks noGrp="1"/>
          </p:cNvSpPr>
          <p:nvPr>
            <p:ph type="ftr" idx="11"/>
          </p:nvPr>
        </p:nvSpPr>
        <p:spPr>
          <a:xfrm>
            <a:off x="2916983" y="4764225"/>
            <a:ext cx="3255300" cy="273825"/>
          </a:xfrm>
          <a:prstGeom prst="rect">
            <a:avLst/>
          </a:prstGeom>
          <a:noFill/>
          <a:ln>
            <a:noFill/>
          </a:ln>
        </p:spPr>
        <p:txBody>
          <a:bodyPr spcFirstLastPara="1" wrap="square" lIns="68569" tIns="34275" rIns="68569" bIns="34275" anchor="ctr" anchorCtr="0">
            <a:noAutofit/>
          </a:bodyPr>
          <a:lstStyle/>
          <a:p>
            <a:pPr algn="l" defTabSz="685800">
              <a:buSzPts val="1400"/>
            </a:pPr>
            <a:r>
              <a:rPr lang="en-US"/>
              <a:t>©2022 The perfSONAR Project and its Contributors  ・  Licensed CC BY-SA 4.0  ・  https://www.perfsonar.net</a:t>
            </a:r>
            <a:endParaRPr/>
          </a:p>
        </p:txBody>
      </p:sp>
      <p:sp>
        <p:nvSpPr>
          <p:cNvPr id="363" name="Google Shape;363;p38"/>
          <p:cNvSpPr txBox="1"/>
          <p:nvPr/>
        </p:nvSpPr>
        <p:spPr>
          <a:xfrm>
            <a:off x="7741899" y="2712625"/>
            <a:ext cx="959991" cy="621293"/>
          </a:xfrm>
          <a:prstGeom prst="rect">
            <a:avLst/>
          </a:prstGeom>
          <a:noFill/>
          <a:ln>
            <a:noFill/>
          </a:ln>
        </p:spPr>
        <p:txBody>
          <a:bodyPr spcFirstLastPara="1" wrap="square" lIns="68569" tIns="34275" rIns="68569" bIns="34275" anchor="ctr" anchorCtr="0">
            <a:normAutofit/>
          </a:bodyPr>
          <a:lstStyle/>
          <a:p>
            <a:pPr defTabSz="685800">
              <a:lnSpc>
                <a:spcPct val="90000"/>
              </a:lnSpc>
              <a:buSzPts val="4400"/>
            </a:pPr>
            <a:r>
              <a:rPr lang="en-US" sz="1800" b="1">
                <a:latin typeface="Calibri"/>
                <a:ea typeface="Calibri"/>
                <a:cs typeface="Calibri"/>
                <a:sym typeface="Calibri"/>
              </a:rPr>
              <a:t>MARIA</a:t>
            </a:r>
            <a:endParaRPr sz="1050"/>
          </a:p>
          <a:p>
            <a:pPr defTabSz="685800">
              <a:lnSpc>
                <a:spcPct val="90000"/>
              </a:lnSpc>
              <a:buSzPts val="4400"/>
            </a:pPr>
            <a:r>
              <a:rPr lang="en-US" sz="1800" b="1">
                <a:latin typeface="Calibri"/>
                <a:ea typeface="Calibri"/>
                <a:cs typeface="Calibri"/>
                <a:sym typeface="Calibri"/>
              </a:rPr>
              <a:t>UVA</a:t>
            </a:r>
            <a:endParaRPr sz="1050"/>
          </a:p>
        </p:txBody>
      </p:sp>
      <p:cxnSp>
        <p:nvCxnSpPr>
          <p:cNvPr id="364" name="Google Shape;364;p38"/>
          <p:cNvCxnSpPr/>
          <p:nvPr/>
        </p:nvCxnSpPr>
        <p:spPr>
          <a:xfrm rot="10800000">
            <a:off x="7157396" y="2864564"/>
            <a:ext cx="537146" cy="0"/>
          </a:xfrm>
          <a:prstGeom prst="straightConnector1">
            <a:avLst/>
          </a:prstGeom>
          <a:noFill/>
          <a:ln w="57150" cap="flat" cmpd="sng">
            <a:solidFill>
              <a:schemeClr val="dk1"/>
            </a:solidFill>
            <a:prstDash val="solid"/>
            <a:round/>
            <a:headEnd type="none" w="sm" len="sm"/>
            <a:tailEnd type="triangle" w="med" len="med"/>
          </a:ln>
        </p:spPr>
      </p:cxnSp>
      <p:cxnSp>
        <p:nvCxnSpPr>
          <p:cNvPr id="365" name="Google Shape;365;p38"/>
          <p:cNvCxnSpPr/>
          <p:nvPr/>
        </p:nvCxnSpPr>
        <p:spPr>
          <a:xfrm rot="10800000">
            <a:off x="7157396" y="3125270"/>
            <a:ext cx="537146" cy="0"/>
          </a:xfrm>
          <a:prstGeom prst="straightConnector1">
            <a:avLst/>
          </a:prstGeom>
          <a:noFill/>
          <a:ln w="57150" cap="flat" cmpd="sng">
            <a:solidFill>
              <a:schemeClr val="dk1"/>
            </a:solidFill>
            <a:prstDash val="solid"/>
            <a:round/>
            <a:headEnd type="none" w="sm" len="sm"/>
            <a:tailEnd type="triangl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7"/>
          <p:cNvSpPr txBox="1">
            <a:spLocks noGrp="1"/>
          </p:cNvSpPr>
          <p:nvPr>
            <p:ph type="title"/>
          </p:nvPr>
        </p:nvSpPr>
        <p:spPr>
          <a:xfrm>
            <a:off x="457200" y="360000"/>
            <a:ext cx="8229600" cy="540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a:t>The R&amp;E Community</a:t>
            </a:r>
            <a:endParaRPr/>
          </a:p>
        </p:txBody>
      </p:sp>
      <p:sp>
        <p:nvSpPr>
          <p:cNvPr id="202" name="Google Shape;202;p17"/>
          <p:cNvSpPr txBox="1">
            <a:spLocks noGrp="1"/>
          </p:cNvSpPr>
          <p:nvPr>
            <p:ph type="body" idx="1"/>
          </p:nvPr>
        </p:nvSpPr>
        <p:spPr>
          <a:xfrm>
            <a:off x="457201" y="900000"/>
            <a:ext cx="8429624" cy="3732723"/>
          </a:xfrm>
          <a:prstGeom prst="rect">
            <a:avLst/>
          </a:prstGeom>
          <a:noFill/>
          <a:ln>
            <a:noFill/>
          </a:ln>
        </p:spPr>
        <p:txBody>
          <a:bodyPr spcFirstLastPara="1" wrap="square" lIns="91425" tIns="45700" rIns="91425" bIns="45700" anchor="t" anchorCtr="0">
            <a:noAutofit/>
          </a:bodyPr>
          <a:lstStyle/>
          <a:p>
            <a:pPr marL="171450" lvl="0" indent="-165100" algn="l" rtl="0">
              <a:lnSpc>
                <a:spcPct val="90000"/>
              </a:lnSpc>
              <a:spcBef>
                <a:spcPts val="0"/>
              </a:spcBef>
              <a:spcAft>
                <a:spcPts val="0"/>
              </a:spcAft>
              <a:buClr>
                <a:schemeClr val="dk1"/>
              </a:buClr>
              <a:buSzPts val="1500"/>
              <a:buFont typeface="Calibri"/>
              <a:buChar char="•"/>
            </a:pPr>
            <a:r>
              <a:rPr lang="en-US" sz="1500"/>
              <a:t>The global Research &amp; Education network ecosystem is comprised of hundreds of international, national, regional and local-scale resources – each independently owned and operated.  </a:t>
            </a:r>
            <a:endParaRPr sz="1500"/>
          </a:p>
          <a:p>
            <a:pPr marL="171450" lvl="0" indent="-165100" algn="l" rtl="0">
              <a:lnSpc>
                <a:spcPct val="90000"/>
              </a:lnSpc>
              <a:spcBef>
                <a:spcPts val="750"/>
              </a:spcBef>
              <a:spcAft>
                <a:spcPts val="0"/>
              </a:spcAft>
              <a:buClr>
                <a:schemeClr val="dk1"/>
              </a:buClr>
              <a:buSzPts val="1500"/>
              <a:buChar char="•"/>
            </a:pPr>
            <a:r>
              <a:rPr lang="en-US" sz="1500"/>
              <a:t>This complex, heterogeneous set of networks </a:t>
            </a:r>
            <a:r>
              <a:rPr lang="en-US" sz="1500" b="1" i="1" u="sng"/>
              <a:t>must</a:t>
            </a:r>
            <a:r>
              <a:rPr lang="en-US" sz="1500"/>
              <a:t> operate seamlessly from “end to end” to support science and research collaborations that are distributed globally.</a:t>
            </a:r>
            <a:endParaRPr sz="1500"/>
          </a:p>
          <a:p>
            <a:pPr marL="171450" lvl="0" indent="-69850" algn="l" rtl="0">
              <a:lnSpc>
                <a:spcPct val="90000"/>
              </a:lnSpc>
              <a:spcBef>
                <a:spcPts val="750"/>
              </a:spcBef>
              <a:spcAft>
                <a:spcPts val="0"/>
              </a:spcAft>
              <a:buClr>
                <a:schemeClr val="dk1"/>
              </a:buClr>
              <a:buSzPts val="1600"/>
              <a:buNone/>
            </a:pPr>
            <a:endParaRPr sz="1500"/>
          </a:p>
          <a:p>
            <a:pPr marL="171450" lvl="0" indent="-69850" algn="l" rtl="0">
              <a:lnSpc>
                <a:spcPct val="90000"/>
              </a:lnSpc>
              <a:spcBef>
                <a:spcPts val="750"/>
              </a:spcBef>
              <a:spcAft>
                <a:spcPts val="0"/>
              </a:spcAft>
              <a:buClr>
                <a:schemeClr val="dk1"/>
              </a:buClr>
              <a:buSzPts val="1600"/>
              <a:buNone/>
            </a:pPr>
            <a:endParaRPr sz="1500"/>
          </a:p>
          <a:p>
            <a:pPr marL="171450" lvl="0" indent="-69850" algn="l" rtl="0">
              <a:lnSpc>
                <a:spcPct val="90000"/>
              </a:lnSpc>
              <a:spcBef>
                <a:spcPts val="750"/>
              </a:spcBef>
              <a:spcAft>
                <a:spcPts val="0"/>
              </a:spcAft>
              <a:buClr>
                <a:schemeClr val="dk1"/>
              </a:buClr>
              <a:buSzPts val="1600"/>
              <a:buNone/>
            </a:pPr>
            <a:endParaRPr sz="1500"/>
          </a:p>
          <a:p>
            <a:pPr marL="0" lvl="0" indent="0" algn="l" rtl="0">
              <a:lnSpc>
                <a:spcPct val="90000"/>
              </a:lnSpc>
              <a:spcBef>
                <a:spcPts val="750"/>
              </a:spcBef>
              <a:spcAft>
                <a:spcPts val="0"/>
              </a:spcAft>
              <a:buClr>
                <a:schemeClr val="dk1"/>
              </a:buClr>
              <a:buSzPts val="1600"/>
              <a:buNone/>
            </a:pPr>
            <a:endParaRPr sz="1500"/>
          </a:p>
          <a:p>
            <a:pPr marL="171450" lvl="0" indent="-165100" algn="l" rtl="0">
              <a:lnSpc>
                <a:spcPct val="90000"/>
              </a:lnSpc>
              <a:spcBef>
                <a:spcPts val="750"/>
              </a:spcBef>
              <a:spcAft>
                <a:spcPts val="0"/>
              </a:spcAft>
              <a:buClr>
                <a:schemeClr val="dk1"/>
              </a:buClr>
              <a:buSzPts val="1500"/>
              <a:buFont typeface="Calibri"/>
              <a:buChar char="•"/>
            </a:pPr>
            <a:r>
              <a:rPr lang="en-US" sz="1500"/>
              <a:t>Data mobility is required; there is no liquid market for HPC resources (people use what they can get – DOE, XSEDE, NOAA, etc. etc.)</a:t>
            </a:r>
            <a:endParaRPr sz="1500"/>
          </a:p>
          <a:p>
            <a:pPr marL="514350" lvl="1" indent="-165100" algn="l" rtl="0">
              <a:lnSpc>
                <a:spcPct val="90000"/>
              </a:lnSpc>
              <a:spcBef>
                <a:spcPts val="375"/>
              </a:spcBef>
              <a:spcAft>
                <a:spcPts val="0"/>
              </a:spcAft>
              <a:buClr>
                <a:schemeClr val="dk1"/>
              </a:buClr>
              <a:buSzPts val="1500"/>
              <a:buFont typeface="Calibri"/>
              <a:buChar char="•"/>
            </a:pPr>
            <a:r>
              <a:rPr lang="en-US" sz="1500"/>
              <a:t>To stay competitive, we must learn the use patterns, and support them</a:t>
            </a:r>
            <a:endParaRPr sz="1500"/>
          </a:p>
          <a:p>
            <a:pPr marL="514350" lvl="1" indent="-165100" algn="l" rtl="0">
              <a:lnSpc>
                <a:spcPct val="90000"/>
              </a:lnSpc>
              <a:spcBef>
                <a:spcPts val="375"/>
              </a:spcBef>
              <a:spcAft>
                <a:spcPts val="0"/>
              </a:spcAft>
              <a:buClr>
                <a:schemeClr val="dk1"/>
              </a:buClr>
              <a:buSzPts val="1500"/>
              <a:buFont typeface="Calibri"/>
              <a:buChar char="•"/>
            </a:pPr>
            <a:r>
              <a:rPr lang="en-US" sz="1500"/>
              <a:t>This may mean making sure your network, and the networks of others, are functional</a:t>
            </a:r>
            <a:endParaRPr sz="1500"/>
          </a:p>
        </p:txBody>
      </p:sp>
      <p:sp>
        <p:nvSpPr>
          <p:cNvPr id="203" name="Google Shape;203;p17"/>
          <p:cNvSpPr txBox="1">
            <a:spLocks noGrp="1"/>
          </p:cNvSpPr>
          <p:nvPr>
            <p:ph type="dt" idx="10"/>
          </p:nvPr>
        </p:nvSpPr>
        <p:spPr>
          <a:xfrm>
            <a:off x="628650" y="4944748"/>
            <a:ext cx="2057400" cy="1916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April 08, 2021</a:t>
            </a:r>
            <a:endParaRPr/>
          </a:p>
        </p:txBody>
      </p:sp>
      <p:sp>
        <p:nvSpPr>
          <p:cNvPr id="204" name="Google Shape;204;p17"/>
          <p:cNvSpPr txBox="1">
            <a:spLocks noGrp="1"/>
          </p:cNvSpPr>
          <p:nvPr>
            <p:ph type="ftr" idx="11"/>
          </p:nvPr>
        </p:nvSpPr>
        <p:spPr>
          <a:xfrm>
            <a:off x="3028950" y="4944748"/>
            <a:ext cx="3086100" cy="19161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 2021, http://www.perfsonar.net</a:t>
            </a:r>
            <a:endParaRPr/>
          </a:p>
        </p:txBody>
      </p:sp>
      <p:sp>
        <p:nvSpPr>
          <p:cNvPr id="205" name="Google Shape;205;p17"/>
          <p:cNvSpPr txBox="1">
            <a:spLocks noGrp="1"/>
          </p:cNvSpPr>
          <p:nvPr>
            <p:ph type="sldNum" idx="12"/>
          </p:nvPr>
        </p:nvSpPr>
        <p:spPr>
          <a:xfrm>
            <a:off x="6457950" y="4944748"/>
            <a:ext cx="2057400" cy="19161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206" name="Google Shape;206;p17" descr="1.png"/>
          <p:cNvPicPr preferRelativeResize="0"/>
          <p:nvPr/>
        </p:nvPicPr>
        <p:blipFill rotWithShape="1">
          <a:blip r:embed="rId3">
            <a:alphaModFix/>
          </a:blip>
          <a:srcRect/>
          <a:stretch/>
        </p:blipFill>
        <p:spPr>
          <a:xfrm>
            <a:off x="4301950" y="1375750"/>
            <a:ext cx="3998050" cy="2183375"/>
          </a:xfrm>
          <a:prstGeom prst="rect">
            <a:avLst/>
          </a:prstGeom>
          <a:noFill/>
          <a:ln>
            <a:noFill/>
          </a:ln>
        </p:spPr>
      </p:pic>
      <p:pic>
        <p:nvPicPr>
          <p:cNvPr id="207" name="Google Shape;207;p17" descr="5.png"/>
          <p:cNvPicPr preferRelativeResize="0"/>
          <p:nvPr/>
        </p:nvPicPr>
        <p:blipFill rotWithShape="1">
          <a:blip r:embed="rId4">
            <a:alphaModFix/>
          </a:blip>
          <a:srcRect/>
          <a:stretch/>
        </p:blipFill>
        <p:spPr>
          <a:xfrm>
            <a:off x="1555250" y="1722862"/>
            <a:ext cx="1977700" cy="175637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9"/>
          <p:cNvSpPr txBox="1">
            <a:spLocks noGrp="1"/>
          </p:cNvSpPr>
          <p:nvPr>
            <p:ph type="title"/>
          </p:nvPr>
        </p:nvSpPr>
        <p:spPr>
          <a:xfrm>
            <a:off x="628650" y="273844"/>
            <a:ext cx="7886700" cy="994172"/>
          </a:xfrm>
          <a:prstGeom prst="rect">
            <a:avLst/>
          </a:prstGeom>
          <a:noFill/>
          <a:ln>
            <a:noFill/>
          </a:ln>
        </p:spPr>
        <p:txBody>
          <a:bodyPr spcFirstLastPara="1" wrap="square" lIns="68569" tIns="34275" rIns="68569" bIns="34275" anchor="ctr" anchorCtr="0">
            <a:normAutofit fontScale="90000"/>
          </a:bodyPr>
          <a:lstStyle/>
          <a:p>
            <a:pPr>
              <a:buSzPts val="4400"/>
            </a:pPr>
            <a:r>
              <a:rPr lang="en-US"/>
              <a:t>Tracepath: ESnet to NRAO, 1508 bytes</a:t>
            </a:r>
            <a:endParaRPr/>
          </a:p>
        </p:txBody>
      </p:sp>
      <p:sp>
        <p:nvSpPr>
          <p:cNvPr id="371" name="Google Shape;371;p39"/>
          <p:cNvSpPr txBox="1">
            <a:spLocks noGrp="1"/>
          </p:cNvSpPr>
          <p:nvPr>
            <p:ph type="body" idx="1"/>
          </p:nvPr>
        </p:nvSpPr>
        <p:spPr>
          <a:xfrm>
            <a:off x="628650" y="1369219"/>
            <a:ext cx="7886700" cy="2997675"/>
          </a:xfrm>
          <a:prstGeom prst="rect">
            <a:avLst/>
          </a:prstGeom>
          <a:noFill/>
          <a:ln>
            <a:noFill/>
          </a:ln>
        </p:spPr>
        <p:txBody>
          <a:bodyPr spcFirstLastPara="1" wrap="square" lIns="68569" tIns="34275" rIns="68569" bIns="34275" anchor="t" anchorCtr="0">
            <a:normAutofit fontScale="92500" lnSpcReduction="10000"/>
          </a:bodyPr>
          <a:lstStyle/>
          <a:p>
            <a:pPr marL="0" indent="0">
              <a:spcBef>
                <a:spcPts val="0"/>
              </a:spcBef>
              <a:buSzPct val="127272"/>
              <a:buNone/>
            </a:pPr>
            <a:r>
              <a:rPr lang="en-US" sz="1650"/>
              <a:t>1:  bnlmr2-bnlpt1.es.net                                  		0.327ms </a:t>
            </a:r>
            <a:endParaRPr/>
          </a:p>
          <a:p>
            <a:pPr marL="0" indent="0">
              <a:spcBef>
                <a:spcPts val="0"/>
              </a:spcBef>
              <a:buSzPct val="127272"/>
              <a:buNone/>
            </a:pPr>
            <a:r>
              <a:rPr lang="en-US" sz="1650"/>
              <a:t>2:  no reply</a:t>
            </a:r>
            <a:endParaRPr/>
          </a:p>
          <a:p>
            <a:pPr marL="0" indent="0">
              <a:spcBef>
                <a:spcPts val="0"/>
              </a:spcBef>
              <a:buSzPct val="127272"/>
              <a:buNone/>
            </a:pPr>
            <a:r>
              <a:rPr lang="en-US" sz="1650"/>
              <a:t>3:  aofacr5-ip-b-newycr5.es.net                           		2.332ms asymm  2 </a:t>
            </a:r>
            <a:endParaRPr/>
          </a:p>
          <a:p>
            <a:pPr marL="0" indent="0">
              <a:spcBef>
                <a:spcPts val="0"/>
              </a:spcBef>
              <a:buSzPct val="127272"/>
              <a:buNone/>
            </a:pPr>
            <a:r>
              <a:rPr lang="en-US" sz="1650"/>
              <a:t>4:  et-2-1-5.197.rtsw.newy32aoa.net.internet2.edu	2.338ms asymm  3 </a:t>
            </a:r>
            <a:endParaRPr/>
          </a:p>
          <a:p>
            <a:pPr marL="0" indent="0">
              <a:spcBef>
                <a:spcPts val="0"/>
              </a:spcBef>
              <a:buSzPct val="127272"/>
              <a:buNone/>
            </a:pPr>
            <a:r>
              <a:rPr lang="en-US" sz="1650"/>
              <a:t>5:  ae-3.4079.rtsw.wash.net.internet2.edu                 	7.668ms asymm  4 </a:t>
            </a:r>
            <a:endParaRPr/>
          </a:p>
          <a:p>
            <a:pPr marL="0" indent="0">
              <a:spcBef>
                <a:spcPts val="0"/>
              </a:spcBef>
              <a:buSzPct val="127272"/>
              <a:buNone/>
            </a:pPr>
            <a:r>
              <a:rPr lang="en-US" sz="1650"/>
              <a:t>6:  ae-0.4079.rtsw2.ashb.net.internet2.edu                	9.833ms asymm  5 </a:t>
            </a:r>
            <a:endParaRPr/>
          </a:p>
          <a:p>
            <a:pPr marL="0" indent="0">
              <a:spcBef>
                <a:spcPts val="0"/>
              </a:spcBef>
              <a:buSzPct val="127272"/>
              <a:buNone/>
            </a:pPr>
            <a:r>
              <a:rPr lang="en-US" sz="1650"/>
              <a:t>7:  ae-2.4079.rtsw.ashb.net.internet2.edu                 	7.872ms asymm  6 </a:t>
            </a:r>
            <a:endParaRPr/>
          </a:p>
          <a:p>
            <a:pPr marL="0" indent="0">
              <a:spcBef>
                <a:spcPts val="0"/>
              </a:spcBef>
              <a:buSzPct val="127272"/>
              <a:buNone/>
            </a:pPr>
            <a:r>
              <a:rPr lang="en-US" sz="1650"/>
              <a:t>8:  192.122.175.14                                        		8.166ms asymm  7 </a:t>
            </a:r>
            <a:endParaRPr/>
          </a:p>
          <a:p>
            <a:pPr marL="0" indent="0">
              <a:spcBef>
                <a:spcPts val="0"/>
              </a:spcBef>
              <a:buSzPct val="127272"/>
              <a:buNone/>
            </a:pPr>
            <a:r>
              <a:rPr lang="en-US" sz="1650"/>
              <a:t>9:  br01-udc-et-1-0-0-20.net.virginia.edu                 	9.998ms asymm  7 </a:t>
            </a:r>
            <a:endParaRPr/>
          </a:p>
          <a:p>
            <a:pPr marL="0" indent="0">
              <a:spcBef>
                <a:spcPts val="0"/>
              </a:spcBef>
              <a:buSzPct val="127272"/>
              <a:buNone/>
            </a:pPr>
            <a:r>
              <a:rPr lang="en-US" sz="1650"/>
              <a:t>9?: br01-udc-et-1-0-0-20.net.virginia.edu               	asymm  7 </a:t>
            </a:r>
            <a:endParaRPr/>
          </a:p>
          <a:p>
            <a:pPr marL="0" indent="0">
              <a:spcBef>
                <a:spcPts val="0"/>
              </a:spcBef>
              <a:buSzPct val="127272"/>
              <a:buNone/>
            </a:pPr>
            <a:r>
              <a:rPr lang="en-US" sz="1650"/>
              <a:t>10:  cr01-udc-et-4-2-0.net.virginia.edu                   	10.470ms asymm  8 </a:t>
            </a:r>
            <a:endParaRPr/>
          </a:p>
          <a:p>
            <a:pPr marL="0" indent="0">
              <a:spcBef>
                <a:spcPts val="0"/>
              </a:spcBef>
              <a:buSzPct val="127272"/>
              <a:buNone/>
            </a:pPr>
            <a:r>
              <a:rPr lang="en-US" sz="1650"/>
              <a:t>11:  cr01-gil-et-7-0-0.net.virginia.edu                   		10.208ms asymm  9 </a:t>
            </a:r>
            <a:endParaRPr/>
          </a:p>
          <a:p>
            <a:pPr marL="0" indent="0">
              <a:spcBef>
                <a:spcPts val="0"/>
              </a:spcBef>
              <a:buSzPct val="127272"/>
              <a:buNone/>
            </a:pPr>
            <a:r>
              <a:rPr lang="en-US" sz="1650"/>
              <a:t>12:  cr01-gil-et-7-0-0.net.virginia.edu                   		10.253ms pmtu 1500</a:t>
            </a:r>
            <a:endParaRPr/>
          </a:p>
          <a:p>
            <a:pPr marL="0" indent="0">
              <a:spcBef>
                <a:spcPts val="0"/>
              </a:spcBef>
              <a:buSzPct val="127272"/>
              <a:buNone/>
            </a:pPr>
            <a:r>
              <a:rPr lang="en-US" sz="1650"/>
              <a:t>12:  perfsonar-10.cv.nrao.edu                             		10.154ms </a:t>
            </a:r>
            <a:r>
              <a:rPr lang="en-US" sz="1650">
                <a:solidFill>
                  <a:srgbClr val="FF0000"/>
                </a:solidFill>
              </a:rPr>
              <a:t>!H</a:t>
            </a:r>
            <a:endParaRPr/>
          </a:p>
          <a:p>
            <a:pPr marL="0" indent="0">
              <a:spcBef>
                <a:spcPts val="0"/>
              </a:spcBef>
              <a:buSzPct val="127272"/>
              <a:buNone/>
            </a:pPr>
            <a:r>
              <a:rPr lang="en-US" sz="1650"/>
              <a:t>     Resume: pmtu 1500</a:t>
            </a:r>
            <a:endParaRPr/>
          </a:p>
          <a:p>
            <a:pPr marL="0" indent="0">
              <a:spcBef>
                <a:spcPts val="0"/>
              </a:spcBef>
              <a:buSzPct val="100000"/>
              <a:buNone/>
            </a:pPr>
            <a:endParaRPr/>
          </a:p>
        </p:txBody>
      </p:sp>
      <p:sp>
        <p:nvSpPr>
          <p:cNvPr id="372" name="Google Shape;372;p39"/>
          <p:cNvSpPr txBox="1">
            <a:spLocks noGrp="1"/>
          </p:cNvSpPr>
          <p:nvPr>
            <p:ph type="ftr" idx="11"/>
          </p:nvPr>
        </p:nvSpPr>
        <p:spPr>
          <a:xfrm>
            <a:off x="2916983" y="4764225"/>
            <a:ext cx="3255300" cy="273825"/>
          </a:xfrm>
          <a:prstGeom prst="rect">
            <a:avLst/>
          </a:prstGeom>
          <a:noFill/>
          <a:ln>
            <a:noFill/>
          </a:ln>
        </p:spPr>
        <p:txBody>
          <a:bodyPr spcFirstLastPara="1" wrap="square" lIns="68569" tIns="34275" rIns="68569" bIns="34275" anchor="ctr" anchorCtr="0">
            <a:noAutofit/>
          </a:bodyPr>
          <a:lstStyle/>
          <a:p>
            <a:pPr algn="l" defTabSz="685800">
              <a:buSzPts val="1400"/>
            </a:pPr>
            <a:r>
              <a:rPr lang="en-US"/>
              <a:t>©2022 The perfSONAR Project and its Contributors  ・  Licensed CC BY-SA 4.0  ・  https://www.perfsonar.net</a:t>
            </a:r>
            <a:endParaRPr/>
          </a:p>
        </p:txBody>
      </p:sp>
      <p:sp>
        <p:nvSpPr>
          <p:cNvPr id="373" name="Google Shape;373;p39"/>
          <p:cNvSpPr txBox="1"/>
          <p:nvPr/>
        </p:nvSpPr>
        <p:spPr>
          <a:xfrm>
            <a:off x="7811249" y="2496346"/>
            <a:ext cx="959991" cy="621293"/>
          </a:xfrm>
          <a:prstGeom prst="rect">
            <a:avLst/>
          </a:prstGeom>
          <a:noFill/>
          <a:ln>
            <a:noFill/>
          </a:ln>
        </p:spPr>
        <p:txBody>
          <a:bodyPr spcFirstLastPara="1" wrap="square" lIns="68569" tIns="34275" rIns="68569" bIns="34275" anchor="ctr" anchorCtr="0">
            <a:normAutofit/>
          </a:bodyPr>
          <a:lstStyle/>
          <a:p>
            <a:pPr defTabSz="685800">
              <a:lnSpc>
                <a:spcPct val="90000"/>
              </a:lnSpc>
              <a:buSzPts val="4400"/>
            </a:pPr>
            <a:r>
              <a:rPr lang="en-US" sz="1800" b="1">
                <a:latin typeface="Calibri"/>
                <a:ea typeface="Calibri"/>
                <a:cs typeface="Calibri"/>
                <a:sym typeface="Calibri"/>
              </a:rPr>
              <a:t>MARIA</a:t>
            </a:r>
            <a:endParaRPr sz="1050"/>
          </a:p>
          <a:p>
            <a:pPr defTabSz="685800">
              <a:lnSpc>
                <a:spcPct val="90000"/>
              </a:lnSpc>
              <a:buSzPts val="4400"/>
            </a:pPr>
            <a:r>
              <a:rPr lang="en-US" sz="1800" b="1">
                <a:latin typeface="Calibri"/>
                <a:ea typeface="Calibri"/>
                <a:cs typeface="Calibri"/>
                <a:sym typeface="Calibri"/>
              </a:rPr>
              <a:t>UVA</a:t>
            </a:r>
            <a:endParaRPr sz="1050"/>
          </a:p>
        </p:txBody>
      </p:sp>
      <p:cxnSp>
        <p:nvCxnSpPr>
          <p:cNvPr id="374" name="Google Shape;374;p39"/>
          <p:cNvCxnSpPr/>
          <p:nvPr/>
        </p:nvCxnSpPr>
        <p:spPr>
          <a:xfrm rot="10800000">
            <a:off x="7226746" y="2648285"/>
            <a:ext cx="537146" cy="0"/>
          </a:xfrm>
          <a:prstGeom prst="straightConnector1">
            <a:avLst/>
          </a:prstGeom>
          <a:noFill/>
          <a:ln w="57150" cap="flat" cmpd="sng">
            <a:solidFill>
              <a:schemeClr val="dk1"/>
            </a:solidFill>
            <a:prstDash val="solid"/>
            <a:round/>
            <a:headEnd type="none" w="sm" len="sm"/>
            <a:tailEnd type="triangle" w="med" len="med"/>
          </a:ln>
        </p:spPr>
      </p:cxnSp>
      <p:cxnSp>
        <p:nvCxnSpPr>
          <p:cNvPr id="375" name="Google Shape;375;p39"/>
          <p:cNvCxnSpPr/>
          <p:nvPr/>
        </p:nvCxnSpPr>
        <p:spPr>
          <a:xfrm rot="10800000">
            <a:off x="7226746" y="2908991"/>
            <a:ext cx="537146" cy="0"/>
          </a:xfrm>
          <a:prstGeom prst="straightConnector1">
            <a:avLst/>
          </a:prstGeom>
          <a:noFill/>
          <a:ln w="57150" cap="flat" cmpd="sng">
            <a:solidFill>
              <a:schemeClr val="dk1"/>
            </a:solidFill>
            <a:prstDash val="solid"/>
            <a:round/>
            <a:headEnd type="none" w="sm" len="sm"/>
            <a:tailEnd type="triangle" w="med" len="med"/>
          </a:ln>
        </p:spPr>
      </p:cxn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0"/>
          <p:cNvSpPr txBox="1">
            <a:spLocks noGrp="1"/>
          </p:cNvSpPr>
          <p:nvPr>
            <p:ph type="title"/>
          </p:nvPr>
        </p:nvSpPr>
        <p:spPr>
          <a:xfrm>
            <a:off x="628650" y="273844"/>
            <a:ext cx="7886700" cy="994172"/>
          </a:xfrm>
          <a:prstGeom prst="rect">
            <a:avLst/>
          </a:prstGeom>
          <a:noFill/>
          <a:ln>
            <a:noFill/>
          </a:ln>
        </p:spPr>
        <p:txBody>
          <a:bodyPr spcFirstLastPara="1" wrap="square" lIns="68569" tIns="34275" rIns="68569" bIns="34275" anchor="ctr" anchorCtr="0">
            <a:normAutofit/>
          </a:bodyPr>
          <a:lstStyle/>
          <a:p>
            <a:pPr>
              <a:buSzPts val="4400"/>
            </a:pPr>
            <a:r>
              <a:rPr lang="en-US"/>
              <a:t>Problem located</a:t>
            </a:r>
            <a:endParaRPr/>
          </a:p>
        </p:txBody>
      </p:sp>
      <p:sp>
        <p:nvSpPr>
          <p:cNvPr id="381" name="Google Shape;381;p40"/>
          <p:cNvSpPr txBox="1">
            <a:spLocks noGrp="1"/>
          </p:cNvSpPr>
          <p:nvPr>
            <p:ph type="body" idx="1"/>
          </p:nvPr>
        </p:nvSpPr>
        <p:spPr>
          <a:xfrm>
            <a:off x="628650" y="1369219"/>
            <a:ext cx="7886700" cy="2997675"/>
          </a:xfrm>
          <a:prstGeom prst="rect">
            <a:avLst/>
          </a:prstGeom>
          <a:noFill/>
          <a:ln>
            <a:noFill/>
          </a:ln>
        </p:spPr>
        <p:txBody>
          <a:bodyPr spcFirstLastPara="1" wrap="square" lIns="68569" tIns="34275" rIns="68569" bIns="34275" anchor="t" anchorCtr="0">
            <a:normAutofit fontScale="77500" lnSpcReduction="20000"/>
          </a:bodyPr>
          <a:lstStyle/>
          <a:p>
            <a:pPr marL="171450" indent="-171450">
              <a:spcBef>
                <a:spcPts val="0"/>
              </a:spcBef>
              <a:buSzPts val="2800"/>
            </a:pPr>
            <a:r>
              <a:rPr lang="en-US"/>
              <a:t>The issue was between the MARIA router and the UVA router</a:t>
            </a:r>
            <a:endParaRPr/>
          </a:p>
          <a:p>
            <a:pPr marL="514350" lvl="1" indent="-171450">
              <a:spcBef>
                <a:spcPts val="0"/>
              </a:spcBef>
              <a:buSzPts val="2800"/>
            </a:pPr>
            <a:r>
              <a:rPr lang="en-US"/>
              <a:t>The MARIA interface was configured for MTU 9192</a:t>
            </a:r>
            <a:endParaRPr/>
          </a:p>
          <a:p>
            <a:pPr marL="514350" lvl="1" indent="-171450">
              <a:spcBef>
                <a:spcPts val="0"/>
              </a:spcBef>
              <a:buSzPts val="2800"/>
            </a:pPr>
            <a:r>
              <a:rPr lang="en-US"/>
              <a:t>The UVA interface was configured for MTU 1518</a:t>
            </a:r>
            <a:endParaRPr/>
          </a:p>
          <a:p>
            <a:pPr marL="514350" lvl="1" indent="-38100">
              <a:spcBef>
                <a:spcPts val="0"/>
              </a:spcBef>
              <a:buSzPts val="2800"/>
              <a:buNone/>
            </a:pPr>
            <a:endParaRPr/>
          </a:p>
          <a:p>
            <a:pPr marL="171450" indent="-171450">
              <a:spcBef>
                <a:spcPts val="0"/>
              </a:spcBef>
              <a:buSzPts val="2800"/>
            </a:pPr>
            <a:r>
              <a:rPr lang="en-US"/>
              <a:t>With PMTUD broken there was no hope for external MTU 9000 equipment to negotiate an appropriate MTU with the NRAO node</a:t>
            </a:r>
            <a:endParaRPr/>
          </a:p>
          <a:p>
            <a:pPr marL="171450" indent="-38100">
              <a:spcBef>
                <a:spcPts val="0"/>
              </a:spcBef>
              <a:buSzPts val="2800"/>
              <a:buNone/>
            </a:pPr>
            <a:endParaRPr/>
          </a:p>
          <a:p>
            <a:pPr marL="171450" indent="-171450">
              <a:spcBef>
                <a:spcPts val="0"/>
              </a:spcBef>
              <a:buSzPts val="2800"/>
            </a:pPr>
            <a:r>
              <a:rPr lang="en-US"/>
              <a:t>UVA changed the MTU on their router interface to match that of MARIA, while keeping their downstream equipment at their campus standard MTU 1500</a:t>
            </a:r>
            <a:endParaRPr/>
          </a:p>
        </p:txBody>
      </p:sp>
      <p:sp>
        <p:nvSpPr>
          <p:cNvPr id="382" name="Google Shape;382;p40"/>
          <p:cNvSpPr txBox="1">
            <a:spLocks noGrp="1"/>
          </p:cNvSpPr>
          <p:nvPr>
            <p:ph type="ftr" idx="11"/>
          </p:nvPr>
        </p:nvSpPr>
        <p:spPr>
          <a:xfrm>
            <a:off x="2916983" y="4764225"/>
            <a:ext cx="3255300" cy="273825"/>
          </a:xfrm>
          <a:prstGeom prst="rect">
            <a:avLst/>
          </a:prstGeom>
          <a:noFill/>
          <a:ln>
            <a:noFill/>
          </a:ln>
        </p:spPr>
        <p:txBody>
          <a:bodyPr spcFirstLastPara="1" wrap="square" lIns="68569" tIns="34275" rIns="68569" bIns="34275" anchor="ctr" anchorCtr="0">
            <a:noAutofit/>
          </a:bodyPr>
          <a:lstStyle/>
          <a:p>
            <a:pPr algn="l" defTabSz="685800">
              <a:buSzPts val="1400"/>
            </a:pPr>
            <a:r>
              <a:rPr lang="en-US"/>
              <a:t>©2022 The perfSONAR Project and its Contributors  ・  Licensed CC BY-SA 4.0  ・  https://www.perfsonar.net</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42"/>
          <p:cNvSpPr txBox="1">
            <a:spLocks noGrp="1"/>
          </p:cNvSpPr>
          <p:nvPr>
            <p:ph type="title"/>
          </p:nvPr>
        </p:nvSpPr>
        <p:spPr>
          <a:xfrm>
            <a:off x="628650" y="273844"/>
            <a:ext cx="7886700" cy="994172"/>
          </a:xfrm>
          <a:prstGeom prst="rect">
            <a:avLst/>
          </a:prstGeom>
          <a:noFill/>
          <a:ln>
            <a:noFill/>
          </a:ln>
        </p:spPr>
        <p:txBody>
          <a:bodyPr spcFirstLastPara="1" wrap="square" lIns="68569" tIns="34275" rIns="68569" bIns="34275" anchor="ctr" anchorCtr="0">
            <a:normAutofit fontScale="90000"/>
          </a:bodyPr>
          <a:lstStyle/>
          <a:p>
            <a:pPr>
              <a:buSzPts val="4400"/>
            </a:pPr>
            <a:r>
              <a:rPr lang="en-US"/>
              <a:t>Yeah, yeah, but what about performance??</a:t>
            </a:r>
            <a:endParaRPr/>
          </a:p>
        </p:txBody>
      </p:sp>
      <p:sp>
        <p:nvSpPr>
          <p:cNvPr id="388" name="Google Shape;388;p42"/>
          <p:cNvSpPr txBox="1">
            <a:spLocks noGrp="1"/>
          </p:cNvSpPr>
          <p:nvPr>
            <p:ph type="body" idx="1"/>
          </p:nvPr>
        </p:nvSpPr>
        <p:spPr>
          <a:xfrm>
            <a:off x="628650" y="1369219"/>
            <a:ext cx="7886700" cy="2997675"/>
          </a:xfrm>
          <a:prstGeom prst="rect">
            <a:avLst/>
          </a:prstGeom>
          <a:noFill/>
          <a:ln>
            <a:noFill/>
          </a:ln>
        </p:spPr>
        <p:txBody>
          <a:bodyPr spcFirstLastPara="1" wrap="square" lIns="68569" tIns="34275" rIns="68569" bIns="34275" anchor="t" anchorCtr="0">
            <a:normAutofit fontScale="85000" lnSpcReduction="20000"/>
          </a:bodyPr>
          <a:lstStyle/>
          <a:p>
            <a:pPr marL="0" indent="0">
              <a:spcBef>
                <a:spcPts val="0"/>
              </a:spcBef>
              <a:buSzPct val="96067"/>
              <a:buNone/>
            </a:pPr>
            <a:r>
              <a:rPr lang="en-US" sz="2363" b="1"/>
              <a:t>Before:</a:t>
            </a:r>
            <a:endParaRPr sz="2363"/>
          </a:p>
          <a:p>
            <a:pPr marL="0" indent="0">
              <a:spcBef>
                <a:spcPts val="0"/>
              </a:spcBef>
              <a:buSzPct val="96067"/>
              <a:buNone/>
            </a:pPr>
            <a:r>
              <a:rPr lang="en-US" sz="2363"/>
              <a:t>pscheduler task throughput --source cpt-chpc-10g.perfsonar.ac.za --dest perfsonar-10.cv.nrao.edu</a:t>
            </a:r>
            <a:endParaRPr sz="2363"/>
          </a:p>
          <a:p>
            <a:pPr marL="0" indent="0">
              <a:spcBef>
                <a:spcPts val="0"/>
              </a:spcBef>
              <a:buSzPct val="96067"/>
              <a:buNone/>
            </a:pPr>
            <a:r>
              <a:rPr lang="en-US" sz="2363"/>
              <a:t>Summary</a:t>
            </a:r>
            <a:endParaRPr sz="2363"/>
          </a:p>
          <a:p>
            <a:pPr marL="0" indent="0">
              <a:spcBef>
                <a:spcPts val="0"/>
              </a:spcBef>
              <a:buSzPct val="96067"/>
              <a:buNone/>
            </a:pPr>
            <a:r>
              <a:rPr lang="en-US" sz="2363"/>
              <a:t>Interval       Throughput     Retransmits    Receiver Throughput</a:t>
            </a:r>
            <a:endParaRPr sz="2363"/>
          </a:p>
          <a:p>
            <a:pPr marL="0" indent="0">
              <a:spcBef>
                <a:spcPts val="0"/>
              </a:spcBef>
              <a:buSzPct val="96067"/>
              <a:buNone/>
            </a:pPr>
            <a:r>
              <a:rPr lang="en-US" sz="2363"/>
              <a:t>0.0 - 10.0     380.37 Kbps    	58		108.18 Kbps</a:t>
            </a:r>
            <a:endParaRPr sz="2363"/>
          </a:p>
          <a:p>
            <a:pPr marL="0" indent="0">
              <a:spcBef>
                <a:spcPts val="0"/>
              </a:spcBef>
              <a:buSzPct val="96067"/>
              <a:buNone/>
            </a:pPr>
            <a:endParaRPr sz="2363"/>
          </a:p>
          <a:p>
            <a:pPr marL="0" indent="0">
              <a:spcBef>
                <a:spcPts val="0"/>
              </a:spcBef>
              <a:buSzPct val="114661"/>
              <a:buNone/>
            </a:pPr>
            <a:r>
              <a:rPr lang="en-US" sz="2363" b="1"/>
              <a:t>After:</a:t>
            </a:r>
            <a:endParaRPr sz="2363">
              <a:latin typeface="Arial"/>
              <a:ea typeface="Arial"/>
              <a:cs typeface="Arial"/>
              <a:sym typeface="Arial"/>
            </a:endParaRPr>
          </a:p>
          <a:p>
            <a:pPr marL="0" indent="0">
              <a:spcBef>
                <a:spcPts val="0"/>
              </a:spcBef>
              <a:buSzPct val="114660"/>
              <a:buNone/>
            </a:pPr>
            <a:r>
              <a:rPr lang="en-US" sz="2363"/>
              <a:t>pscheduler task throughput -t 30 --source cpt-chpc-10g.perfsonar.ac.za --dest perfsonar-10.cv.nrao.edu</a:t>
            </a:r>
            <a:endParaRPr sz="2363">
              <a:latin typeface="Arial"/>
              <a:ea typeface="Arial"/>
              <a:cs typeface="Arial"/>
              <a:sym typeface="Arial"/>
            </a:endParaRPr>
          </a:p>
          <a:p>
            <a:pPr marL="0" indent="0">
              <a:spcBef>
                <a:spcPts val="0"/>
              </a:spcBef>
              <a:buSzPct val="114660"/>
              <a:buNone/>
            </a:pPr>
            <a:r>
              <a:rPr lang="en-US" sz="2363"/>
              <a:t>Summary</a:t>
            </a:r>
            <a:endParaRPr sz="2363">
              <a:latin typeface="Arial"/>
              <a:ea typeface="Arial"/>
              <a:cs typeface="Arial"/>
              <a:sym typeface="Arial"/>
            </a:endParaRPr>
          </a:p>
          <a:p>
            <a:pPr marL="0" indent="0">
              <a:spcBef>
                <a:spcPts val="0"/>
              </a:spcBef>
              <a:buSzPct val="114660"/>
              <a:buNone/>
            </a:pPr>
            <a:r>
              <a:rPr lang="en-US" sz="2363"/>
              <a:t>Interval       Throughput     Retransmits    Receiver Throughput</a:t>
            </a:r>
            <a:endParaRPr sz="2363">
              <a:latin typeface="Arial"/>
              <a:ea typeface="Arial"/>
              <a:cs typeface="Arial"/>
              <a:sym typeface="Arial"/>
            </a:endParaRPr>
          </a:p>
          <a:p>
            <a:pPr marL="0" indent="0">
              <a:spcBef>
                <a:spcPts val="0"/>
              </a:spcBef>
              <a:buSzPct val="114660"/>
              <a:buNone/>
            </a:pPr>
            <a:r>
              <a:rPr lang="en-US" sz="2363"/>
              <a:t>0.0 - 30.0     2.67 Gbps      	 0		   2.62 Gbps</a:t>
            </a:r>
            <a:endParaRPr sz="2363">
              <a:latin typeface="Arial"/>
              <a:ea typeface="Arial"/>
              <a:cs typeface="Arial"/>
              <a:sym typeface="Arial"/>
            </a:endParaRPr>
          </a:p>
          <a:p>
            <a:pPr marL="0" indent="0">
              <a:spcBef>
                <a:spcPts val="0"/>
              </a:spcBef>
              <a:buSzPct val="129032"/>
              <a:buNone/>
            </a:pPr>
            <a:endParaRPr/>
          </a:p>
          <a:p>
            <a:pPr marL="0" indent="0">
              <a:spcBef>
                <a:spcPts val="0"/>
              </a:spcBef>
              <a:buSzPct val="108108"/>
              <a:buNone/>
            </a:pPr>
            <a:endParaRPr/>
          </a:p>
          <a:p>
            <a:pPr marL="0" indent="0">
              <a:spcBef>
                <a:spcPts val="0"/>
              </a:spcBef>
              <a:buSzPct val="108108"/>
              <a:buNone/>
            </a:pPr>
            <a:endParaRPr/>
          </a:p>
        </p:txBody>
      </p:sp>
      <p:sp>
        <p:nvSpPr>
          <p:cNvPr id="389" name="Google Shape;389;p42"/>
          <p:cNvSpPr txBox="1">
            <a:spLocks noGrp="1"/>
          </p:cNvSpPr>
          <p:nvPr>
            <p:ph type="ftr" idx="11"/>
          </p:nvPr>
        </p:nvSpPr>
        <p:spPr>
          <a:xfrm>
            <a:off x="2916983" y="4764225"/>
            <a:ext cx="3255300" cy="273825"/>
          </a:xfrm>
          <a:prstGeom prst="rect">
            <a:avLst/>
          </a:prstGeom>
          <a:noFill/>
          <a:ln>
            <a:noFill/>
          </a:ln>
        </p:spPr>
        <p:txBody>
          <a:bodyPr spcFirstLastPara="1" wrap="square" lIns="68569" tIns="34275" rIns="68569" bIns="34275" anchor="ctr" anchorCtr="0">
            <a:noAutofit/>
          </a:bodyPr>
          <a:lstStyle/>
          <a:p>
            <a:pPr algn="l" defTabSz="685800">
              <a:buSzPts val="1400"/>
            </a:pPr>
            <a:r>
              <a:rPr lang="en-US"/>
              <a:t>©2022 The perfSONAR Project and its Contributors  ・  Licensed CC BY-SA 4.0  ・  https://www.perfsonar.net</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46"/>
          <p:cNvSpPr txBox="1">
            <a:spLocks noGrp="1"/>
          </p:cNvSpPr>
          <p:nvPr>
            <p:ph type="title"/>
          </p:nvPr>
        </p:nvSpPr>
        <p:spPr>
          <a:xfrm>
            <a:off x="457200" y="360000"/>
            <a:ext cx="8229600" cy="540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a:t>Outline</a:t>
            </a:r>
            <a:endParaRPr/>
          </a:p>
        </p:txBody>
      </p:sp>
      <p:sp>
        <p:nvSpPr>
          <p:cNvPr id="674" name="Google Shape;674;p46"/>
          <p:cNvSpPr txBox="1">
            <a:spLocks noGrp="1"/>
          </p:cNvSpPr>
          <p:nvPr>
            <p:ph type="body" idx="1"/>
          </p:nvPr>
        </p:nvSpPr>
        <p:spPr>
          <a:xfrm>
            <a:off x="457201" y="900000"/>
            <a:ext cx="8429624" cy="3732723"/>
          </a:xfrm>
          <a:prstGeom prst="rect">
            <a:avLst/>
          </a:prstGeom>
          <a:noFill/>
          <a:ln>
            <a:noFill/>
          </a:ln>
        </p:spPr>
        <p:txBody>
          <a:bodyPr spcFirstLastPara="1" wrap="square" lIns="91425" tIns="45700" rIns="91425" bIns="45700" anchor="t" anchorCtr="0">
            <a:noAutofit/>
          </a:bodyPr>
          <a:lstStyle/>
          <a:p>
            <a:pPr marL="171450" lvl="0" indent="-177800" algn="l" rtl="0">
              <a:lnSpc>
                <a:spcPct val="90000"/>
              </a:lnSpc>
              <a:spcBef>
                <a:spcPts val="0"/>
              </a:spcBef>
              <a:spcAft>
                <a:spcPts val="0"/>
              </a:spcAft>
              <a:buClr>
                <a:schemeClr val="dk1"/>
              </a:buClr>
              <a:buSzPts val="2800"/>
              <a:buChar char="•"/>
            </a:pPr>
            <a:r>
              <a:rPr lang="en-US" sz="2800"/>
              <a:t>Problem Statement on Network Connectivity</a:t>
            </a:r>
            <a:endParaRPr/>
          </a:p>
          <a:p>
            <a:pPr marL="171450" lvl="0" indent="-177800" algn="l" rtl="0">
              <a:lnSpc>
                <a:spcPct val="90000"/>
              </a:lnSpc>
              <a:spcBef>
                <a:spcPts val="750"/>
              </a:spcBef>
              <a:spcAft>
                <a:spcPts val="0"/>
              </a:spcAft>
              <a:buClr>
                <a:schemeClr val="dk1"/>
              </a:buClr>
              <a:buSzPts val="2800"/>
              <a:buChar char="•"/>
            </a:pPr>
            <a:r>
              <a:rPr lang="en-US" sz="2800"/>
              <a:t>Supporting Scientific Users</a:t>
            </a:r>
            <a:endParaRPr/>
          </a:p>
          <a:p>
            <a:pPr marL="171450" lvl="0" indent="-177800" algn="l" rtl="0">
              <a:lnSpc>
                <a:spcPct val="90000"/>
              </a:lnSpc>
              <a:spcBef>
                <a:spcPts val="750"/>
              </a:spcBef>
              <a:spcAft>
                <a:spcPts val="0"/>
              </a:spcAft>
              <a:buClr>
                <a:schemeClr val="dk1"/>
              </a:buClr>
              <a:buSzPts val="2800"/>
              <a:buChar char="•"/>
            </a:pPr>
            <a:r>
              <a:rPr lang="en-US" sz="2800"/>
              <a:t>Network Performance &amp; TCP Behaviors w/ Packet Loss</a:t>
            </a:r>
            <a:endParaRPr/>
          </a:p>
          <a:p>
            <a:pPr marL="171450" lvl="0" indent="-177800" algn="l" rtl="0">
              <a:lnSpc>
                <a:spcPct val="90000"/>
              </a:lnSpc>
              <a:spcBef>
                <a:spcPts val="750"/>
              </a:spcBef>
              <a:spcAft>
                <a:spcPts val="0"/>
              </a:spcAft>
              <a:buClr>
                <a:schemeClr val="dk1"/>
              </a:buClr>
              <a:buSzPts val="2800"/>
              <a:buChar char="•"/>
            </a:pPr>
            <a:r>
              <a:rPr lang="en-US" sz="2800"/>
              <a:t>What is perfSONAR</a:t>
            </a:r>
            <a:endParaRPr sz="2800"/>
          </a:p>
          <a:p>
            <a:pPr marL="171450" lvl="0" indent="-177800" algn="l" rtl="0">
              <a:lnSpc>
                <a:spcPct val="90000"/>
              </a:lnSpc>
              <a:spcBef>
                <a:spcPts val="750"/>
              </a:spcBef>
              <a:spcAft>
                <a:spcPts val="0"/>
              </a:spcAft>
              <a:buClr>
                <a:schemeClr val="dk1"/>
              </a:buClr>
              <a:buSzPts val="2800"/>
              <a:buChar char="•"/>
            </a:pPr>
            <a:r>
              <a:rPr lang="en-US" sz="2800"/>
              <a:t>Deployment Overview</a:t>
            </a:r>
            <a:endParaRPr/>
          </a:p>
          <a:p>
            <a:pPr marL="171450" lvl="0" indent="-177800" algn="l" rtl="0">
              <a:lnSpc>
                <a:spcPct val="90000"/>
              </a:lnSpc>
              <a:spcBef>
                <a:spcPts val="750"/>
              </a:spcBef>
              <a:spcAft>
                <a:spcPts val="0"/>
              </a:spcAft>
              <a:buClr>
                <a:srgbClr val="FF0000"/>
              </a:buClr>
              <a:buSzPts val="2800"/>
              <a:buChar char="•"/>
            </a:pPr>
            <a:r>
              <a:rPr lang="en-US" sz="2800">
                <a:solidFill>
                  <a:srgbClr val="FF0000"/>
                </a:solidFill>
              </a:rPr>
              <a:t>Conclusions</a:t>
            </a:r>
            <a:endParaRPr/>
          </a:p>
        </p:txBody>
      </p:sp>
      <p:sp>
        <p:nvSpPr>
          <p:cNvPr id="675" name="Google Shape;675;p46"/>
          <p:cNvSpPr txBox="1">
            <a:spLocks noGrp="1"/>
          </p:cNvSpPr>
          <p:nvPr>
            <p:ph type="dt" idx="10"/>
          </p:nvPr>
        </p:nvSpPr>
        <p:spPr>
          <a:xfrm>
            <a:off x="628650" y="4944748"/>
            <a:ext cx="2057400" cy="1916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April 08, 2021</a:t>
            </a:r>
            <a:endParaRPr/>
          </a:p>
        </p:txBody>
      </p:sp>
      <p:sp>
        <p:nvSpPr>
          <p:cNvPr id="676" name="Google Shape;676;p46"/>
          <p:cNvSpPr txBox="1">
            <a:spLocks noGrp="1"/>
          </p:cNvSpPr>
          <p:nvPr>
            <p:ph type="ftr" idx="11"/>
          </p:nvPr>
        </p:nvSpPr>
        <p:spPr>
          <a:xfrm>
            <a:off x="3028950" y="4944748"/>
            <a:ext cx="3086100" cy="19161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 2021, http://www.perfsonar.net</a:t>
            </a:r>
            <a:endParaRPr/>
          </a:p>
        </p:txBody>
      </p:sp>
      <p:sp>
        <p:nvSpPr>
          <p:cNvPr id="677" name="Google Shape;677;p46"/>
          <p:cNvSpPr txBox="1">
            <a:spLocks noGrp="1"/>
          </p:cNvSpPr>
          <p:nvPr>
            <p:ph type="sldNum" idx="12"/>
          </p:nvPr>
        </p:nvSpPr>
        <p:spPr>
          <a:xfrm>
            <a:off x="6457950" y="4944748"/>
            <a:ext cx="2057400" cy="19161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47"/>
          <p:cNvSpPr txBox="1">
            <a:spLocks noGrp="1"/>
          </p:cNvSpPr>
          <p:nvPr>
            <p:ph type="title"/>
          </p:nvPr>
        </p:nvSpPr>
        <p:spPr>
          <a:xfrm>
            <a:off x="457200" y="360000"/>
            <a:ext cx="8229600" cy="540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Calibri"/>
              <a:buNone/>
            </a:pPr>
            <a:r>
              <a:rPr lang="en-US" sz="3600"/>
              <a:t>Benefit: Active and Growing Community</a:t>
            </a:r>
            <a:endParaRPr sz="3600"/>
          </a:p>
        </p:txBody>
      </p:sp>
      <p:sp>
        <p:nvSpPr>
          <p:cNvPr id="684" name="Google Shape;684;p47"/>
          <p:cNvSpPr txBox="1">
            <a:spLocks noGrp="1"/>
          </p:cNvSpPr>
          <p:nvPr>
            <p:ph type="body" idx="1"/>
          </p:nvPr>
        </p:nvSpPr>
        <p:spPr>
          <a:xfrm>
            <a:off x="457201" y="900000"/>
            <a:ext cx="4580964" cy="3732723"/>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chemeClr val="dk1"/>
              </a:buClr>
              <a:buSzPts val="2000"/>
              <a:buChar char="•"/>
            </a:pPr>
            <a:r>
              <a:rPr lang="en-US" sz="2000"/>
              <a:t>Active email lists and forums provide:</a:t>
            </a:r>
            <a:endParaRPr/>
          </a:p>
          <a:p>
            <a:pPr marL="514350" lvl="1" indent="-171450" algn="l" rtl="0">
              <a:lnSpc>
                <a:spcPct val="90000"/>
              </a:lnSpc>
              <a:spcBef>
                <a:spcPts val="375"/>
              </a:spcBef>
              <a:spcAft>
                <a:spcPts val="0"/>
              </a:spcAft>
              <a:buClr>
                <a:schemeClr val="dk1"/>
              </a:buClr>
              <a:buSzPts val="1800"/>
              <a:buChar char="•"/>
            </a:pPr>
            <a:r>
              <a:rPr lang="en-US" sz="1800"/>
              <a:t>Instant access to advice and expertise from the community.</a:t>
            </a:r>
            <a:endParaRPr/>
          </a:p>
          <a:p>
            <a:pPr marL="514350" lvl="1" indent="-171450" algn="l" rtl="0">
              <a:lnSpc>
                <a:spcPct val="90000"/>
              </a:lnSpc>
              <a:spcBef>
                <a:spcPts val="375"/>
              </a:spcBef>
              <a:spcAft>
                <a:spcPts val="0"/>
              </a:spcAft>
              <a:buClr>
                <a:schemeClr val="dk1"/>
              </a:buClr>
              <a:buSzPts val="1800"/>
              <a:buChar char="•"/>
            </a:pPr>
            <a:r>
              <a:rPr lang="en-US" sz="1800"/>
              <a:t>Ability to share metrics, experience and findings with others to help debug issues on a global scale.</a:t>
            </a:r>
            <a:endParaRPr/>
          </a:p>
          <a:p>
            <a:pPr marL="171450" lvl="0" indent="-171450" algn="l" rtl="0">
              <a:lnSpc>
                <a:spcPct val="90000"/>
              </a:lnSpc>
              <a:spcBef>
                <a:spcPts val="750"/>
              </a:spcBef>
              <a:spcAft>
                <a:spcPts val="0"/>
              </a:spcAft>
              <a:buClr>
                <a:schemeClr val="dk1"/>
              </a:buClr>
              <a:buSzPts val="2000"/>
              <a:buChar char="•"/>
            </a:pPr>
            <a:r>
              <a:rPr lang="en-US" sz="2000"/>
              <a:t>Joining the community automatically increases the reach and power of perfSONAR</a:t>
            </a:r>
            <a:endParaRPr sz="2000"/>
          </a:p>
          <a:p>
            <a:pPr marL="514350" lvl="1" indent="-171450" algn="l" rtl="0">
              <a:lnSpc>
                <a:spcPct val="90000"/>
              </a:lnSpc>
              <a:spcBef>
                <a:spcPts val="375"/>
              </a:spcBef>
              <a:spcAft>
                <a:spcPts val="0"/>
              </a:spcAft>
              <a:buClr>
                <a:schemeClr val="dk1"/>
              </a:buClr>
              <a:buSzPts val="1800"/>
              <a:buChar char="•"/>
            </a:pPr>
            <a:r>
              <a:rPr lang="en-US" sz="1800"/>
              <a:t>The more endpoints means exponentially more ways to test and discover issues, compare metrics</a:t>
            </a:r>
            <a:endParaRPr/>
          </a:p>
        </p:txBody>
      </p:sp>
      <p:sp>
        <p:nvSpPr>
          <p:cNvPr id="685" name="Google Shape;685;p47"/>
          <p:cNvSpPr txBox="1">
            <a:spLocks noGrp="1"/>
          </p:cNvSpPr>
          <p:nvPr>
            <p:ph type="dt" idx="10"/>
          </p:nvPr>
        </p:nvSpPr>
        <p:spPr>
          <a:xfrm>
            <a:off x="628650" y="4944748"/>
            <a:ext cx="2057400" cy="1916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April 08, 2021</a:t>
            </a:r>
            <a:endParaRPr/>
          </a:p>
        </p:txBody>
      </p:sp>
      <p:sp>
        <p:nvSpPr>
          <p:cNvPr id="686" name="Google Shape;686;p47"/>
          <p:cNvSpPr txBox="1">
            <a:spLocks noGrp="1"/>
          </p:cNvSpPr>
          <p:nvPr>
            <p:ph type="ftr" idx="11"/>
          </p:nvPr>
        </p:nvSpPr>
        <p:spPr>
          <a:xfrm>
            <a:off x="3028950" y="4944748"/>
            <a:ext cx="3086100" cy="19161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 2021, http://www.perfsonar.net</a:t>
            </a:r>
            <a:endParaRPr/>
          </a:p>
        </p:txBody>
      </p:sp>
      <p:sp>
        <p:nvSpPr>
          <p:cNvPr id="687" name="Google Shape;687;p47"/>
          <p:cNvSpPr txBox="1">
            <a:spLocks noGrp="1"/>
          </p:cNvSpPr>
          <p:nvPr>
            <p:ph type="sldNum" idx="12"/>
          </p:nvPr>
        </p:nvSpPr>
        <p:spPr>
          <a:xfrm>
            <a:off x="6457950" y="4944748"/>
            <a:ext cx="2057400" cy="19161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54</a:t>
            </a:fld>
            <a:endParaRPr/>
          </a:p>
        </p:txBody>
      </p:sp>
      <p:pic>
        <p:nvPicPr>
          <p:cNvPr id="688" name="Google Shape;688;p47" descr="community-picture.png"/>
          <p:cNvPicPr preferRelativeResize="0">
            <a:picLocks noGrp="1"/>
          </p:cNvPicPr>
          <p:nvPr>
            <p:ph type="body" idx="4294967295"/>
          </p:nvPr>
        </p:nvPicPr>
        <p:blipFill rotWithShape="1">
          <a:blip r:embed="rId3">
            <a:alphaModFix/>
          </a:blip>
          <a:srcRect t="-30653" b="-30654"/>
          <a:stretch/>
        </p:blipFill>
        <p:spPr>
          <a:xfrm>
            <a:off x="5105400" y="690563"/>
            <a:ext cx="4038600" cy="4348162"/>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48"/>
          <p:cNvSpPr txBox="1">
            <a:spLocks noGrp="1"/>
          </p:cNvSpPr>
          <p:nvPr>
            <p:ph type="title"/>
          </p:nvPr>
        </p:nvSpPr>
        <p:spPr>
          <a:xfrm>
            <a:off x="457200" y="360000"/>
            <a:ext cx="8229600" cy="540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a:t>perfSONAR Community</a:t>
            </a:r>
            <a:endParaRPr/>
          </a:p>
        </p:txBody>
      </p:sp>
      <p:sp>
        <p:nvSpPr>
          <p:cNvPr id="694" name="Google Shape;694;p48"/>
          <p:cNvSpPr txBox="1">
            <a:spLocks noGrp="1"/>
          </p:cNvSpPr>
          <p:nvPr>
            <p:ph type="body" idx="1"/>
          </p:nvPr>
        </p:nvSpPr>
        <p:spPr>
          <a:xfrm>
            <a:off x="457201" y="900000"/>
            <a:ext cx="8429624" cy="3732723"/>
          </a:xfrm>
          <a:prstGeom prst="rect">
            <a:avLst/>
          </a:prstGeom>
          <a:noFill/>
          <a:ln>
            <a:noFill/>
          </a:ln>
        </p:spPr>
        <p:txBody>
          <a:bodyPr spcFirstLastPara="1" wrap="square" lIns="91425" tIns="45700" rIns="91425" bIns="45700" anchor="t" anchorCtr="0">
            <a:noAutofit/>
          </a:bodyPr>
          <a:lstStyle/>
          <a:p>
            <a:pPr marL="171450" lvl="0" indent="-177800" algn="l" rtl="0">
              <a:lnSpc>
                <a:spcPct val="90000"/>
              </a:lnSpc>
              <a:spcBef>
                <a:spcPts val="0"/>
              </a:spcBef>
              <a:spcAft>
                <a:spcPts val="0"/>
              </a:spcAft>
              <a:buClr>
                <a:schemeClr val="dk1"/>
              </a:buClr>
              <a:buSzPts val="2800"/>
              <a:buChar char="•"/>
            </a:pPr>
            <a:r>
              <a:rPr lang="en-US" sz="2800">
                <a:latin typeface="Calibri"/>
                <a:ea typeface="Calibri"/>
                <a:cs typeface="Calibri"/>
                <a:sym typeface="Calibri"/>
              </a:rPr>
              <a:t>The perfSONAR collaboration is working to build a strong user community to support the use and development of the software.</a:t>
            </a:r>
            <a:r>
              <a:rPr lang="en-US" sz="2400">
                <a:latin typeface="Calibri"/>
                <a:ea typeface="Calibri"/>
                <a:cs typeface="Calibri"/>
                <a:sym typeface="Calibri"/>
              </a:rPr>
              <a:t>  </a:t>
            </a:r>
            <a:endParaRPr/>
          </a:p>
          <a:p>
            <a:pPr marL="171450" lvl="0" indent="-177800" algn="l" rtl="0">
              <a:lnSpc>
                <a:spcPct val="90000"/>
              </a:lnSpc>
              <a:spcBef>
                <a:spcPts val="750"/>
              </a:spcBef>
              <a:spcAft>
                <a:spcPts val="0"/>
              </a:spcAft>
              <a:buClr>
                <a:schemeClr val="dk1"/>
              </a:buClr>
              <a:buSzPts val="2800"/>
              <a:buChar char="•"/>
            </a:pPr>
            <a:r>
              <a:rPr lang="en-US" sz="2800">
                <a:latin typeface="Calibri"/>
                <a:ea typeface="Calibri"/>
                <a:cs typeface="Calibri"/>
                <a:sym typeface="Calibri"/>
              </a:rPr>
              <a:t>perfSONAR Mailing Lists</a:t>
            </a:r>
            <a:endParaRPr/>
          </a:p>
          <a:p>
            <a:pPr marL="514350" lvl="1" indent="-171450" algn="l" rtl="0">
              <a:lnSpc>
                <a:spcPct val="90000"/>
              </a:lnSpc>
              <a:spcBef>
                <a:spcPts val="375"/>
              </a:spcBef>
              <a:spcAft>
                <a:spcPts val="0"/>
              </a:spcAft>
              <a:buClr>
                <a:schemeClr val="dk1"/>
              </a:buClr>
              <a:buSzPts val="2400"/>
              <a:buChar char="•"/>
            </a:pPr>
            <a:r>
              <a:rPr lang="en-US" sz="2400">
                <a:latin typeface="Calibri"/>
                <a:ea typeface="Calibri"/>
                <a:cs typeface="Calibri"/>
                <a:sym typeface="Calibri"/>
              </a:rPr>
              <a:t>Announcement Lists:</a:t>
            </a:r>
            <a:endParaRPr/>
          </a:p>
          <a:p>
            <a:pPr marL="857250" lvl="2" indent="-158750" algn="l" rtl="0">
              <a:lnSpc>
                <a:spcPct val="90000"/>
              </a:lnSpc>
              <a:spcBef>
                <a:spcPts val="375"/>
              </a:spcBef>
              <a:spcAft>
                <a:spcPts val="0"/>
              </a:spcAft>
              <a:buClr>
                <a:schemeClr val="dk1"/>
              </a:buClr>
              <a:buSzPts val="1800"/>
              <a:buChar char="•"/>
            </a:pPr>
            <a:r>
              <a:rPr lang="en-US" sz="1800" u="sng">
                <a:solidFill>
                  <a:schemeClr val="hlink"/>
                </a:solidFill>
                <a:latin typeface="Arial"/>
                <a:ea typeface="Arial"/>
                <a:cs typeface="Arial"/>
                <a:sym typeface="Arial"/>
                <a:hlinkClick r:id="rId3"/>
              </a:rPr>
              <a:t>https://lists.internet2.edu/sympa/subscribe/perfsonar-announce</a:t>
            </a:r>
            <a:endParaRPr sz="1800">
              <a:latin typeface="Calibri"/>
              <a:ea typeface="Calibri"/>
              <a:cs typeface="Calibri"/>
              <a:sym typeface="Calibri"/>
            </a:endParaRPr>
          </a:p>
          <a:p>
            <a:pPr marL="514350" lvl="1" indent="-171450" algn="l" rtl="0">
              <a:lnSpc>
                <a:spcPct val="90000"/>
              </a:lnSpc>
              <a:spcBef>
                <a:spcPts val="375"/>
              </a:spcBef>
              <a:spcAft>
                <a:spcPts val="0"/>
              </a:spcAft>
              <a:buClr>
                <a:schemeClr val="dk1"/>
              </a:buClr>
              <a:buSzPts val="2400"/>
              <a:buChar char="•"/>
            </a:pPr>
            <a:r>
              <a:rPr lang="en-US" sz="2400">
                <a:latin typeface="Calibri"/>
                <a:ea typeface="Calibri"/>
                <a:cs typeface="Calibri"/>
                <a:sym typeface="Calibri"/>
              </a:rPr>
              <a:t>Users List:</a:t>
            </a:r>
            <a:endParaRPr/>
          </a:p>
          <a:p>
            <a:pPr marL="857250" lvl="2" indent="-184150" algn="l" rtl="0">
              <a:spcBef>
                <a:spcPts val="375"/>
              </a:spcBef>
              <a:spcAft>
                <a:spcPts val="0"/>
              </a:spcAft>
              <a:buSzPts val="2000"/>
              <a:buChar char="•"/>
            </a:pPr>
            <a:r>
              <a:rPr lang="en-US" sz="1800" u="sng">
                <a:solidFill>
                  <a:schemeClr val="hlink"/>
                </a:solidFill>
                <a:latin typeface="Arial"/>
                <a:ea typeface="Arial"/>
                <a:cs typeface="Arial"/>
                <a:sym typeface="Arial"/>
                <a:hlinkClick r:id="rId4"/>
              </a:rPr>
              <a:t>https://lists.internet2.edu/sympa/subscribe/perfsonar-user</a:t>
            </a:r>
            <a:endParaRPr sz="2000">
              <a:latin typeface="Calibri"/>
              <a:ea typeface="Calibri"/>
              <a:cs typeface="Calibri"/>
              <a:sym typeface="Calibri"/>
            </a:endParaRPr>
          </a:p>
        </p:txBody>
      </p:sp>
      <p:sp>
        <p:nvSpPr>
          <p:cNvPr id="695" name="Google Shape;695;p48"/>
          <p:cNvSpPr txBox="1">
            <a:spLocks noGrp="1"/>
          </p:cNvSpPr>
          <p:nvPr>
            <p:ph type="dt" idx="10"/>
          </p:nvPr>
        </p:nvSpPr>
        <p:spPr>
          <a:xfrm>
            <a:off x="628650" y="4944748"/>
            <a:ext cx="2057400" cy="1916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April 08, 2021</a:t>
            </a:r>
            <a:endParaRPr/>
          </a:p>
        </p:txBody>
      </p:sp>
      <p:sp>
        <p:nvSpPr>
          <p:cNvPr id="696" name="Google Shape;696;p48"/>
          <p:cNvSpPr txBox="1">
            <a:spLocks noGrp="1"/>
          </p:cNvSpPr>
          <p:nvPr>
            <p:ph type="ftr" idx="11"/>
          </p:nvPr>
        </p:nvSpPr>
        <p:spPr>
          <a:xfrm>
            <a:off x="3028950" y="4944748"/>
            <a:ext cx="3086100" cy="19161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 2021, http://www.perfsonar.net</a:t>
            </a:r>
            <a:endParaRPr/>
          </a:p>
        </p:txBody>
      </p:sp>
      <p:sp>
        <p:nvSpPr>
          <p:cNvPr id="697" name="Google Shape;697;p48"/>
          <p:cNvSpPr txBox="1">
            <a:spLocks noGrp="1"/>
          </p:cNvSpPr>
          <p:nvPr>
            <p:ph type="sldNum" idx="12"/>
          </p:nvPr>
        </p:nvSpPr>
        <p:spPr>
          <a:xfrm>
            <a:off x="6457950" y="4944748"/>
            <a:ext cx="2057400" cy="19161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49"/>
          <p:cNvSpPr txBox="1">
            <a:spLocks noGrp="1"/>
          </p:cNvSpPr>
          <p:nvPr>
            <p:ph type="title"/>
          </p:nvPr>
        </p:nvSpPr>
        <p:spPr>
          <a:xfrm>
            <a:off x="457200" y="360000"/>
            <a:ext cx="8229600" cy="540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a:t>Resources</a:t>
            </a:r>
            <a:endParaRPr/>
          </a:p>
        </p:txBody>
      </p:sp>
      <p:sp>
        <p:nvSpPr>
          <p:cNvPr id="703" name="Google Shape;703;p49"/>
          <p:cNvSpPr txBox="1">
            <a:spLocks noGrp="1"/>
          </p:cNvSpPr>
          <p:nvPr>
            <p:ph type="body" idx="1"/>
          </p:nvPr>
        </p:nvSpPr>
        <p:spPr>
          <a:xfrm>
            <a:off x="3433483" y="900000"/>
            <a:ext cx="5453342" cy="3732723"/>
          </a:xfrm>
          <a:prstGeom prst="rect">
            <a:avLst/>
          </a:prstGeom>
          <a:noFill/>
          <a:ln>
            <a:noFill/>
          </a:ln>
        </p:spPr>
        <p:txBody>
          <a:bodyPr spcFirstLastPara="1" wrap="square" lIns="91425" tIns="45700" rIns="91425" bIns="45700" anchor="t" anchorCtr="0">
            <a:noAutofit/>
          </a:bodyPr>
          <a:lstStyle/>
          <a:p>
            <a:pPr marL="171450" lvl="0" indent="-137033" algn="l" rtl="0">
              <a:lnSpc>
                <a:spcPct val="70000"/>
              </a:lnSpc>
              <a:spcBef>
                <a:spcPts val="0"/>
              </a:spcBef>
              <a:spcAft>
                <a:spcPts val="0"/>
              </a:spcAft>
              <a:buClr>
                <a:schemeClr val="dk1"/>
              </a:buClr>
              <a:buSzPts val="1400"/>
              <a:buChar char="•"/>
            </a:pPr>
            <a:r>
              <a:rPr lang="en-US" sz="1400"/>
              <a:t>perfSONAR website</a:t>
            </a:r>
            <a:endParaRPr sz="1400"/>
          </a:p>
          <a:p>
            <a:pPr marL="514350" lvl="1" indent="-154622" algn="l" rtl="0">
              <a:lnSpc>
                <a:spcPct val="70000"/>
              </a:lnSpc>
              <a:spcBef>
                <a:spcPts val="375"/>
              </a:spcBef>
              <a:spcAft>
                <a:spcPts val="0"/>
              </a:spcAft>
              <a:buClr>
                <a:schemeClr val="dk1"/>
              </a:buClr>
              <a:buSzPts val="1400"/>
              <a:buChar char="•"/>
            </a:pPr>
            <a:r>
              <a:rPr lang="en-US" sz="1400" u="sng">
                <a:solidFill>
                  <a:schemeClr val="hlink"/>
                </a:solidFill>
                <a:hlinkClick r:id="rId3"/>
              </a:rPr>
              <a:t>http://www.perfsonar.net/</a:t>
            </a:r>
            <a:r>
              <a:rPr lang="en-US" sz="1400"/>
              <a:t> </a:t>
            </a:r>
            <a:endParaRPr sz="1400"/>
          </a:p>
          <a:p>
            <a:pPr marL="171450" lvl="0" indent="-137033" algn="l" rtl="0">
              <a:lnSpc>
                <a:spcPct val="70000"/>
              </a:lnSpc>
              <a:spcBef>
                <a:spcPts val="750"/>
              </a:spcBef>
              <a:spcAft>
                <a:spcPts val="0"/>
              </a:spcAft>
              <a:buClr>
                <a:schemeClr val="dk1"/>
              </a:buClr>
              <a:buSzPts val="1400"/>
              <a:buChar char="•"/>
            </a:pPr>
            <a:r>
              <a:rPr lang="en-US" sz="1400"/>
              <a:t>perfSONAR Documentation</a:t>
            </a:r>
            <a:endParaRPr sz="1400"/>
          </a:p>
          <a:p>
            <a:pPr marL="514350" lvl="1" indent="-154622" algn="l" rtl="0">
              <a:lnSpc>
                <a:spcPct val="70000"/>
              </a:lnSpc>
              <a:spcBef>
                <a:spcPts val="375"/>
              </a:spcBef>
              <a:spcAft>
                <a:spcPts val="0"/>
              </a:spcAft>
              <a:buClr>
                <a:schemeClr val="dk1"/>
              </a:buClr>
              <a:buSzPts val="1400"/>
              <a:buChar char="•"/>
            </a:pPr>
            <a:r>
              <a:rPr lang="en-US" sz="1400" u="sng">
                <a:solidFill>
                  <a:schemeClr val="hlink"/>
                </a:solidFill>
                <a:hlinkClick r:id="rId4"/>
              </a:rPr>
              <a:t>http://docs.perfsonar.net/</a:t>
            </a:r>
            <a:endParaRPr sz="1400"/>
          </a:p>
          <a:p>
            <a:pPr marL="171450" lvl="0" indent="-137033" algn="l" rtl="0">
              <a:lnSpc>
                <a:spcPct val="70000"/>
              </a:lnSpc>
              <a:spcBef>
                <a:spcPts val="750"/>
              </a:spcBef>
              <a:spcAft>
                <a:spcPts val="0"/>
              </a:spcAft>
              <a:buClr>
                <a:schemeClr val="dk1"/>
              </a:buClr>
              <a:buSzPts val="1400"/>
              <a:buChar char="•"/>
            </a:pPr>
            <a:r>
              <a:rPr lang="en-US" sz="1400"/>
              <a:t>perfSONAR mailing lists</a:t>
            </a:r>
            <a:endParaRPr sz="1400"/>
          </a:p>
          <a:p>
            <a:pPr marL="514350" lvl="1" indent="-154622" algn="l" rtl="0">
              <a:lnSpc>
                <a:spcPct val="70000"/>
              </a:lnSpc>
              <a:spcBef>
                <a:spcPts val="375"/>
              </a:spcBef>
              <a:spcAft>
                <a:spcPts val="0"/>
              </a:spcAft>
              <a:buClr>
                <a:schemeClr val="dk1"/>
              </a:buClr>
              <a:buSzPts val="1400"/>
              <a:buChar char="•"/>
            </a:pPr>
            <a:r>
              <a:rPr lang="en-US" sz="1400" u="sng">
                <a:solidFill>
                  <a:schemeClr val="hlink"/>
                </a:solidFill>
                <a:hlinkClick r:id="rId5"/>
              </a:rPr>
              <a:t>http://www.perfsonar.net/about/getting-help/</a:t>
            </a:r>
            <a:endParaRPr sz="1400"/>
          </a:p>
          <a:p>
            <a:pPr marL="171450" lvl="0" indent="-137033" algn="l" rtl="0">
              <a:lnSpc>
                <a:spcPct val="70000"/>
              </a:lnSpc>
              <a:spcBef>
                <a:spcPts val="750"/>
              </a:spcBef>
              <a:spcAft>
                <a:spcPts val="0"/>
              </a:spcAft>
              <a:buClr>
                <a:schemeClr val="dk1"/>
              </a:buClr>
              <a:buSzPts val="1400"/>
              <a:buChar char="•"/>
            </a:pPr>
            <a:r>
              <a:rPr lang="en-US" sz="1400"/>
              <a:t>perfSONAR directory</a:t>
            </a:r>
            <a:endParaRPr sz="1400"/>
          </a:p>
          <a:p>
            <a:pPr marL="514350" lvl="1" indent="-154622" algn="l" rtl="0">
              <a:lnSpc>
                <a:spcPct val="70000"/>
              </a:lnSpc>
              <a:spcBef>
                <a:spcPts val="375"/>
              </a:spcBef>
              <a:spcAft>
                <a:spcPts val="0"/>
              </a:spcAft>
              <a:buClr>
                <a:schemeClr val="dk1"/>
              </a:buClr>
              <a:buSzPts val="1400"/>
              <a:buChar char="•"/>
            </a:pPr>
            <a:r>
              <a:rPr lang="en-US" sz="1400" u="sng">
                <a:solidFill>
                  <a:schemeClr val="hlink"/>
                </a:solidFill>
                <a:hlinkClick r:id="rId6"/>
              </a:rPr>
              <a:t>http://stats.es.net/ServicesDirectory/</a:t>
            </a:r>
            <a:r>
              <a:rPr lang="en-US" sz="1400"/>
              <a:t> </a:t>
            </a:r>
            <a:endParaRPr sz="1400"/>
          </a:p>
          <a:p>
            <a:pPr marL="171450" lvl="0" indent="-137033" algn="l" rtl="0">
              <a:lnSpc>
                <a:spcPct val="70000"/>
              </a:lnSpc>
              <a:spcBef>
                <a:spcPts val="750"/>
              </a:spcBef>
              <a:spcAft>
                <a:spcPts val="0"/>
              </a:spcAft>
              <a:buClr>
                <a:schemeClr val="dk1"/>
              </a:buClr>
              <a:buSzPts val="1400"/>
              <a:buChar char="•"/>
            </a:pPr>
            <a:r>
              <a:rPr lang="en-US" sz="1400"/>
              <a:t>perfSONAR YouTube Channel</a:t>
            </a:r>
            <a:endParaRPr sz="1400"/>
          </a:p>
          <a:p>
            <a:pPr marL="514350" lvl="1" indent="-154622" algn="l" rtl="0">
              <a:lnSpc>
                <a:spcPct val="70000"/>
              </a:lnSpc>
              <a:spcBef>
                <a:spcPts val="375"/>
              </a:spcBef>
              <a:spcAft>
                <a:spcPts val="0"/>
              </a:spcAft>
              <a:buClr>
                <a:schemeClr val="dk1"/>
              </a:buClr>
              <a:buSzPts val="1400"/>
              <a:buChar char="•"/>
            </a:pPr>
            <a:r>
              <a:rPr lang="en-US" sz="1400" u="sng">
                <a:solidFill>
                  <a:schemeClr val="hlink"/>
                </a:solidFill>
                <a:hlinkClick r:id="rId7"/>
              </a:rPr>
              <a:t>https://www.youtube.com/channel/UCjK-P49pAKK9hUrrNbbe0Sg</a:t>
            </a:r>
            <a:endParaRPr sz="1400"/>
          </a:p>
          <a:p>
            <a:pPr marL="171450" lvl="0" indent="-137033" algn="l" rtl="0">
              <a:lnSpc>
                <a:spcPct val="70000"/>
              </a:lnSpc>
              <a:spcBef>
                <a:spcPts val="750"/>
              </a:spcBef>
              <a:spcAft>
                <a:spcPts val="0"/>
              </a:spcAft>
              <a:buClr>
                <a:schemeClr val="dk1"/>
              </a:buClr>
              <a:buSzPts val="1400"/>
              <a:buChar char="•"/>
            </a:pPr>
            <a:r>
              <a:rPr lang="en-US" sz="1400"/>
              <a:t>FasterData Knowledgebase</a:t>
            </a:r>
            <a:endParaRPr sz="1400"/>
          </a:p>
          <a:p>
            <a:pPr marL="514350" lvl="1" indent="-154622" algn="l" rtl="0">
              <a:lnSpc>
                <a:spcPct val="70000"/>
              </a:lnSpc>
              <a:spcBef>
                <a:spcPts val="375"/>
              </a:spcBef>
              <a:spcAft>
                <a:spcPts val="0"/>
              </a:spcAft>
              <a:buClr>
                <a:schemeClr val="dk1"/>
              </a:buClr>
              <a:buSzPts val="1400"/>
              <a:buChar char="•"/>
            </a:pPr>
            <a:r>
              <a:rPr lang="en-US" sz="1400" u="sng">
                <a:solidFill>
                  <a:schemeClr val="hlink"/>
                </a:solidFill>
                <a:hlinkClick r:id="rId8"/>
              </a:rPr>
              <a:t>http://fasterdata.es.net/</a:t>
            </a:r>
            <a:r>
              <a:rPr lang="en-US" sz="1400"/>
              <a:t> </a:t>
            </a:r>
            <a:endParaRPr sz="1400"/>
          </a:p>
          <a:p>
            <a:pPr marL="171450" lvl="0" indent="-48133" algn="l" rtl="0">
              <a:lnSpc>
                <a:spcPct val="70000"/>
              </a:lnSpc>
              <a:spcBef>
                <a:spcPts val="750"/>
              </a:spcBef>
              <a:spcAft>
                <a:spcPts val="0"/>
              </a:spcAft>
              <a:buClr>
                <a:schemeClr val="dk1"/>
              </a:buClr>
              <a:buSzPts val="1942"/>
              <a:buNone/>
            </a:pPr>
            <a:endParaRPr sz="1942"/>
          </a:p>
        </p:txBody>
      </p:sp>
      <p:sp>
        <p:nvSpPr>
          <p:cNvPr id="704" name="Google Shape;704;p49"/>
          <p:cNvSpPr txBox="1">
            <a:spLocks noGrp="1"/>
          </p:cNvSpPr>
          <p:nvPr>
            <p:ph type="dt" idx="10"/>
          </p:nvPr>
        </p:nvSpPr>
        <p:spPr>
          <a:xfrm>
            <a:off x="628650" y="4944748"/>
            <a:ext cx="2057400" cy="1916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April 08, 2021</a:t>
            </a:r>
            <a:endParaRPr/>
          </a:p>
        </p:txBody>
      </p:sp>
      <p:sp>
        <p:nvSpPr>
          <p:cNvPr id="705" name="Google Shape;705;p49"/>
          <p:cNvSpPr txBox="1">
            <a:spLocks noGrp="1"/>
          </p:cNvSpPr>
          <p:nvPr>
            <p:ph type="ftr" idx="11"/>
          </p:nvPr>
        </p:nvSpPr>
        <p:spPr>
          <a:xfrm>
            <a:off x="3028950" y="4944748"/>
            <a:ext cx="3086100" cy="19161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 2021, http://www.perfsonar.net</a:t>
            </a:r>
            <a:endParaRPr/>
          </a:p>
        </p:txBody>
      </p:sp>
      <p:sp>
        <p:nvSpPr>
          <p:cNvPr id="706" name="Google Shape;706;p49"/>
          <p:cNvSpPr txBox="1">
            <a:spLocks noGrp="1"/>
          </p:cNvSpPr>
          <p:nvPr>
            <p:ph type="sldNum" idx="12"/>
          </p:nvPr>
        </p:nvSpPr>
        <p:spPr>
          <a:xfrm>
            <a:off x="6457950" y="4944748"/>
            <a:ext cx="2057400" cy="19161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56</a:t>
            </a:fld>
            <a:endParaRPr/>
          </a:p>
        </p:txBody>
      </p:sp>
      <p:pic>
        <p:nvPicPr>
          <p:cNvPr id="707" name="Google Shape;707;p49" descr="Resources-and-useful-links.jpg"/>
          <p:cNvPicPr preferRelativeResize="0"/>
          <p:nvPr/>
        </p:nvPicPr>
        <p:blipFill rotWithShape="1">
          <a:blip r:embed="rId9">
            <a:alphaModFix/>
          </a:blip>
          <a:srcRect/>
          <a:stretch/>
        </p:blipFill>
        <p:spPr>
          <a:xfrm>
            <a:off x="247276" y="969310"/>
            <a:ext cx="3022600" cy="3387356"/>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p:nvPr/>
        </p:nvSpPr>
        <p:spPr>
          <a:xfrm>
            <a:off x="71437" y="4972050"/>
            <a:ext cx="2082404" cy="184636"/>
          </a:xfrm>
          <a:prstGeom prst="rect">
            <a:avLst/>
          </a:prstGeom>
          <a:noFill/>
          <a:ln>
            <a:noFill/>
          </a:ln>
        </p:spPr>
        <p:txBody>
          <a:bodyPr spcFirstLastPara="1" wrap="square" lIns="68569" tIns="34275" rIns="68569" bIns="34275" anchor="t" anchorCtr="0">
            <a:spAutoFit/>
          </a:bodyPr>
          <a:lstStyle/>
          <a:p>
            <a:pPr defTabSz="685800">
              <a:buSzPts val="1000"/>
            </a:pPr>
            <a:r>
              <a:rPr lang="en-US" sz="750" i="1">
                <a:latin typeface="Calibri"/>
                <a:ea typeface="Calibri"/>
                <a:cs typeface="Calibri"/>
                <a:sym typeface="Calibri"/>
              </a:rPr>
              <a:t>National Science Foundation Award #1826994 </a:t>
            </a:r>
            <a:endParaRPr sz="750" i="1">
              <a:latin typeface="Calibri"/>
              <a:ea typeface="Calibri"/>
              <a:cs typeface="Calibri"/>
              <a:sym typeface="Calibri"/>
            </a:endParaRPr>
          </a:p>
        </p:txBody>
      </p:sp>
      <p:sp>
        <p:nvSpPr>
          <p:cNvPr id="90" name="Google Shape;90;p1"/>
          <p:cNvSpPr txBox="1"/>
          <p:nvPr/>
        </p:nvSpPr>
        <p:spPr>
          <a:xfrm>
            <a:off x="180616" y="1807368"/>
            <a:ext cx="8922902" cy="745900"/>
          </a:xfrm>
          <a:prstGeom prst="rect">
            <a:avLst/>
          </a:prstGeom>
          <a:noFill/>
          <a:ln>
            <a:noFill/>
          </a:ln>
        </p:spPr>
        <p:txBody>
          <a:bodyPr spcFirstLastPara="1" wrap="square" lIns="68569" tIns="34275" rIns="68569" bIns="34275" anchor="b" anchorCtr="0">
            <a:normAutofit/>
          </a:bodyPr>
          <a:lstStyle/>
          <a:p>
            <a:pPr algn="ctr" defTabSz="685800">
              <a:lnSpc>
                <a:spcPct val="90000"/>
              </a:lnSpc>
              <a:buSzPct val="100000"/>
            </a:pPr>
            <a:r>
              <a:rPr lang="en-US" sz="4500" dirty="0" err="1">
                <a:latin typeface="Calibri"/>
                <a:ea typeface="Calibri"/>
                <a:cs typeface="Calibri"/>
                <a:sym typeface="Calibri"/>
              </a:rPr>
              <a:t>perfSONAR</a:t>
            </a:r>
            <a:r>
              <a:rPr lang="en-US" sz="4500" dirty="0">
                <a:latin typeface="Calibri"/>
                <a:ea typeface="Calibri"/>
                <a:cs typeface="Calibri"/>
                <a:sym typeface="Calibri"/>
              </a:rPr>
              <a:t> Topics</a:t>
            </a:r>
            <a:endParaRPr sz="1050" dirty="0"/>
          </a:p>
        </p:txBody>
      </p:sp>
      <p:sp>
        <p:nvSpPr>
          <p:cNvPr id="91" name="Google Shape;91;p1"/>
          <p:cNvSpPr txBox="1"/>
          <p:nvPr/>
        </p:nvSpPr>
        <p:spPr>
          <a:xfrm>
            <a:off x="180618" y="3987150"/>
            <a:ext cx="5446350" cy="831600"/>
          </a:xfrm>
          <a:prstGeom prst="rect">
            <a:avLst/>
          </a:prstGeom>
          <a:noFill/>
          <a:ln>
            <a:noFill/>
          </a:ln>
        </p:spPr>
        <p:txBody>
          <a:bodyPr spcFirstLastPara="1" wrap="square" lIns="68569" tIns="34275" rIns="68569" bIns="34275" anchor="b" anchorCtr="0">
            <a:normAutofit fontScale="70000" lnSpcReduction="20000"/>
          </a:bodyPr>
          <a:lstStyle/>
          <a:p>
            <a:pPr defTabSz="685800">
              <a:lnSpc>
                <a:spcPct val="90000"/>
              </a:lnSpc>
              <a:buSzPct val="100000"/>
            </a:pPr>
            <a:r>
              <a:rPr lang="en-US" sz="2400" b="1" i="1" dirty="0">
                <a:latin typeface="Calibri"/>
                <a:ea typeface="Calibri"/>
                <a:cs typeface="Calibri"/>
                <a:sym typeface="Calibri"/>
              </a:rPr>
              <a:t>Modern Cyberinfrastructure for Research Data Management Workshop</a:t>
            </a:r>
            <a:endParaRPr sz="1050" dirty="0"/>
          </a:p>
          <a:p>
            <a:pPr defTabSz="685800">
              <a:lnSpc>
                <a:spcPct val="90000"/>
              </a:lnSpc>
              <a:buSzPct val="100000"/>
            </a:pPr>
            <a:r>
              <a:rPr lang="en-US" sz="2400" b="1" i="1" dirty="0">
                <a:latin typeface="Calibri"/>
                <a:ea typeface="Calibri"/>
                <a:cs typeface="Calibri"/>
                <a:sym typeface="Calibri"/>
              </a:rPr>
              <a:t>University of Central Florida </a:t>
            </a:r>
            <a:endParaRPr sz="1050" dirty="0"/>
          </a:p>
          <a:p>
            <a:pPr defTabSz="685800">
              <a:lnSpc>
                <a:spcPct val="90000"/>
              </a:lnSpc>
              <a:buSzPct val="100000"/>
            </a:pPr>
            <a:r>
              <a:rPr lang="en-US" sz="2400" i="1" dirty="0">
                <a:latin typeface="Calibri"/>
                <a:ea typeface="Calibri"/>
                <a:cs typeface="Calibri"/>
                <a:sym typeface="Calibri"/>
              </a:rPr>
              <a:t>February 16-17, 2023</a:t>
            </a:r>
            <a:endParaRPr sz="2400" b="1" i="1" dirty="0">
              <a:latin typeface="Calibri"/>
              <a:ea typeface="Calibri"/>
              <a:cs typeface="Calibri"/>
              <a:sym typeface="Calibri"/>
            </a:endParaRPr>
          </a:p>
        </p:txBody>
      </p:sp>
      <p:sp>
        <p:nvSpPr>
          <p:cNvPr id="92" name="Google Shape;92;p1"/>
          <p:cNvSpPr/>
          <p:nvPr/>
        </p:nvSpPr>
        <p:spPr>
          <a:xfrm>
            <a:off x="8199783" y="4972050"/>
            <a:ext cx="903736" cy="184636"/>
          </a:xfrm>
          <a:prstGeom prst="rect">
            <a:avLst/>
          </a:prstGeom>
          <a:noFill/>
          <a:ln>
            <a:noFill/>
          </a:ln>
        </p:spPr>
        <p:txBody>
          <a:bodyPr spcFirstLastPara="1" wrap="square" lIns="68569" tIns="34275" rIns="68569" bIns="34275" anchor="t" anchorCtr="0">
            <a:spAutoFit/>
          </a:bodyPr>
          <a:lstStyle/>
          <a:p>
            <a:pPr defTabSz="685800">
              <a:buSzPts val="1000"/>
            </a:pPr>
            <a:r>
              <a:rPr lang="en-US" sz="750" i="1">
                <a:latin typeface="Calibri"/>
                <a:ea typeface="Calibri"/>
                <a:cs typeface="Calibri"/>
                <a:sym typeface="Calibri"/>
              </a:rPr>
              <a:t>https://epoc.global</a:t>
            </a:r>
            <a:endParaRPr sz="750" i="1">
              <a:latin typeface="Calibri"/>
              <a:ea typeface="Calibri"/>
              <a:cs typeface="Calibri"/>
              <a:sym typeface="Calibri"/>
            </a:endParaRPr>
          </a:p>
        </p:txBody>
      </p:sp>
      <p:sp>
        <p:nvSpPr>
          <p:cNvPr id="94" name="Google Shape;94;p1"/>
          <p:cNvSpPr txBox="1"/>
          <p:nvPr/>
        </p:nvSpPr>
        <p:spPr>
          <a:xfrm>
            <a:off x="2375080" y="2826059"/>
            <a:ext cx="4533975" cy="888300"/>
          </a:xfrm>
          <a:prstGeom prst="rect">
            <a:avLst/>
          </a:prstGeom>
          <a:noFill/>
          <a:ln>
            <a:noFill/>
          </a:ln>
        </p:spPr>
        <p:txBody>
          <a:bodyPr spcFirstLastPara="1" wrap="square" lIns="68569" tIns="34275" rIns="68569" bIns="34275" anchor="t" anchorCtr="0">
            <a:noAutofit/>
          </a:bodyPr>
          <a:lstStyle/>
          <a:p>
            <a:pPr algn="ctr" defTabSz="685800">
              <a:lnSpc>
                <a:spcPct val="90000"/>
              </a:lnSpc>
              <a:buSzPts val="2400"/>
            </a:pPr>
            <a:r>
              <a:rPr lang="en-US" sz="1800" dirty="0">
                <a:latin typeface="Calibri"/>
                <a:ea typeface="Calibri"/>
                <a:cs typeface="Calibri"/>
                <a:sym typeface="Calibri"/>
              </a:rPr>
              <a:t>Ken Miller, Jason </a:t>
            </a:r>
            <a:r>
              <a:rPr lang="en-US" sz="1800" dirty="0" err="1">
                <a:latin typeface="Calibri"/>
                <a:ea typeface="Calibri"/>
                <a:cs typeface="Calibri"/>
                <a:sym typeface="Calibri"/>
              </a:rPr>
              <a:t>Zurawski</a:t>
            </a:r>
            <a:endParaRPr sz="1050" dirty="0"/>
          </a:p>
          <a:p>
            <a:pPr algn="ctr" defTabSz="685800">
              <a:lnSpc>
                <a:spcPct val="90000"/>
              </a:lnSpc>
              <a:spcBef>
                <a:spcPts val="225"/>
              </a:spcBef>
              <a:buSzPts val="2400"/>
            </a:pPr>
            <a:r>
              <a:rPr lang="en-US" sz="1800" u="sng" dirty="0">
                <a:solidFill>
                  <a:srgbClr val="0563C1"/>
                </a:solidFill>
                <a:latin typeface="Calibri"/>
                <a:ea typeface="Calibri"/>
                <a:cs typeface="Calibri"/>
                <a:sym typeface="Calibri"/>
                <a:hlinkClick r:id="rId3"/>
              </a:rPr>
              <a:t>ken@es.net</a:t>
            </a:r>
            <a:r>
              <a:rPr lang="en-US" sz="1800" dirty="0">
                <a:latin typeface="Calibri"/>
                <a:ea typeface="Calibri"/>
                <a:cs typeface="Calibri"/>
                <a:sym typeface="Calibri"/>
              </a:rPr>
              <a:t>, </a:t>
            </a:r>
            <a:r>
              <a:rPr lang="en-US" sz="1800" dirty="0">
                <a:latin typeface="Calibri"/>
                <a:ea typeface="Calibri"/>
                <a:cs typeface="Calibri"/>
                <a:sym typeface="Calibri"/>
                <a:hlinkClick r:id="rId4"/>
              </a:rPr>
              <a:t>zurawski@es.net</a:t>
            </a:r>
            <a:r>
              <a:rPr lang="en-US" sz="1800" dirty="0">
                <a:latin typeface="Calibri"/>
                <a:ea typeface="Calibri"/>
                <a:cs typeface="Calibri"/>
                <a:sym typeface="Calibri"/>
              </a:rPr>
              <a:t> </a:t>
            </a:r>
          </a:p>
          <a:p>
            <a:pPr algn="ctr" defTabSz="685800">
              <a:lnSpc>
                <a:spcPct val="90000"/>
              </a:lnSpc>
              <a:spcBef>
                <a:spcPts val="225"/>
              </a:spcBef>
              <a:buSzPts val="2400"/>
            </a:pPr>
            <a:r>
              <a:rPr lang="en-US" sz="1800" dirty="0" err="1">
                <a:latin typeface="Calibri"/>
                <a:ea typeface="Calibri"/>
                <a:cs typeface="Calibri"/>
                <a:sym typeface="Calibri"/>
              </a:rPr>
              <a:t>ESnet</a:t>
            </a:r>
            <a:r>
              <a:rPr lang="en-US" sz="1800" dirty="0">
                <a:latin typeface="Calibri"/>
                <a:ea typeface="Calibri"/>
                <a:cs typeface="Calibri"/>
                <a:sym typeface="Calibri"/>
              </a:rPr>
              <a:t> / Lawrence Berkeley National Laboratory</a:t>
            </a:r>
            <a:endParaRPr sz="1800" dirty="0">
              <a:latin typeface="Calibri"/>
              <a:ea typeface="Calibri"/>
              <a:cs typeface="Calibri"/>
              <a:sym typeface="Calibri"/>
            </a:endParaRPr>
          </a:p>
        </p:txBody>
      </p:sp>
      <p:pic>
        <p:nvPicPr>
          <p:cNvPr id="3" name="Picture 2">
            <a:extLst>
              <a:ext uri="{FF2B5EF4-FFF2-40B4-BE49-F238E27FC236}">
                <a16:creationId xmlns:a16="http://schemas.microsoft.com/office/drawing/2014/main" id="{84E016B1-4B99-B2E1-78C3-F537DE8DAB4B}"/>
              </a:ext>
            </a:extLst>
          </p:cNvPr>
          <p:cNvPicPr>
            <a:picLocks noChangeAspect="1"/>
          </p:cNvPicPr>
          <p:nvPr/>
        </p:nvPicPr>
        <p:blipFill>
          <a:blip r:embed="rId5"/>
          <a:stretch>
            <a:fillRect/>
          </a:stretch>
        </p:blipFill>
        <p:spPr>
          <a:xfrm>
            <a:off x="5665442" y="4058322"/>
            <a:ext cx="1243613" cy="455408"/>
          </a:xfrm>
          <a:prstGeom prst="rect">
            <a:avLst/>
          </a:prstGeom>
        </p:spPr>
      </p:pic>
    </p:spTree>
    <p:extLst>
      <p:ext uri="{BB962C8B-B14F-4D97-AF65-F5344CB8AC3E}">
        <p14:creationId xmlns:p14="http://schemas.microsoft.com/office/powerpoint/2010/main" val="2964234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8"/>
          <p:cNvSpPr txBox="1">
            <a:spLocks noGrp="1"/>
          </p:cNvSpPr>
          <p:nvPr>
            <p:ph type="title"/>
          </p:nvPr>
        </p:nvSpPr>
        <p:spPr>
          <a:xfrm>
            <a:off x="457200" y="360000"/>
            <a:ext cx="8229600" cy="540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a:t>Outline</a:t>
            </a:r>
            <a:endParaRPr/>
          </a:p>
        </p:txBody>
      </p:sp>
      <p:sp>
        <p:nvSpPr>
          <p:cNvPr id="214" name="Google Shape;214;p18"/>
          <p:cNvSpPr txBox="1">
            <a:spLocks noGrp="1"/>
          </p:cNvSpPr>
          <p:nvPr>
            <p:ph type="body" idx="1"/>
          </p:nvPr>
        </p:nvSpPr>
        <p:spPr>
          <a:xfrm>
            <a:off x="457201" y="900000"/>
            <a:ext cx="8429624" cy="3732723"/>
          </a:xfrm>
          <a:prstGeom prst="rect">
            <a:avLst/>
          </a:prstGeom>
          <a:noFill/>
          <a:ln>
            <a:noFill/>
          </a:ln>
        </p:spPr>
        <p:txBody>
          <a:bodyPr spcFirstLastPara="1" wrap="square" lIns="91425" tIns="45700" rIns="91425" bIns="45700" anchor="t" anchorCtr="0">
            <a:noAutofit/>
          </a:bodyPr>
          <a:lstStyle/>
          <a:p>
            <a:pPr marL="171450" lvl="0" indent="-177800" algn="l" rtl="0">
              <a:lnSpc>
                <a:spcPct val="90000"/>
              </a:lnSpc>
              <a:spcBef>
                <a:spcPts val="0"/>
              </a:spcBef>
              <a:spcAft>
                <a:spcPts val="0"/>
              </a:spcAft>
              <a:buClr>
                <a:schemeClr val="dk1"/>
              </a:buClr>
              <a:buSzPts val="2800"/>
              <a:buChar char="•"/>
            </a:pPr>
            <a:r>
              <a:rPr lang="en-US" sz="2800" dirty="0"/>
              <a:t>Problem Statement on Network Connectivity</a:t>
            </a:r>
            <a:endParaRPr dirty="0"/>
          </a:p>
          <a:p>
            <a:pPr marL="171450" lvl="0" indent="-177800" algn="l" rtl="0">
              <a:lnSpc>
                <a:spcPct val="90000"/>
              </a:lnSpc>
              <a:spcBef>
                <a:spcPts val="750"/>
              </a:spcBef>
              <a:spcAft>
                <a:spcPts val="0"/>
              </a:spcAft>
              <a:buClr>
                <a:srgbClr val="FF0000"/>
              </a:buClr>
              <a:buSzPts val="2800"/>
              <a:buChar char="•"/>
            </a:pPr>
            <a:r>
              <a:rPr lang="en-US" sz="2800" dirty="0">
                <a:solidFill>
                  <a:srgbClr val="FF0000"/>
                </a:solidFill>
              </a:rPr>
              <a:t>Supporting Scientific Users</a:t>
            </a:r>
            <a:endParaRPr dirty="0"/>
          </a:p>
          <a:p>
            <a:pPr marL="171450" lvl="0" indent="-177800" algn="l" rtl="0">
              <a:lnSpc>
                <a:spcPct val="90000"/>
              </a:lnSpc>
              <a:spcBef>
                <a:spcPts val="750"/>
              </a:spcBef>
              <a:spcAft>
                <a:spcPts val="0"/>
              </a:spcAft>
              <a:buClr>
                <a:schemeClr val="dk1"/>
              </a:buClr>
              <a:buSzPts val="2800"/>
              <a:buChar char="•"/>
            </a:pPr>
            <a:r>
              <a:rPr lang="en-US" sz="2800" dirty="0"/>
              <a:t>Network Performance &amp; TCP Behaviors w/ Packet Loss</a:t>
            </a:r>
            <a:endParaRPr dirty="0"/>
          </a:p>
          <a:p>
            <a:pPr marL="171450" lvl="0" indent="-177800" algn="l" rtl="0">
              <a:lnSpc>
                <a:spcPct val="90000"/>
              </a:lnSpc>
              <a:spcBef>
                <a:spcPts val="750"/>
              </a:spcBef>
              <a:spcAft>
                <a:spcPts val="0"/>
              </a:spcAft>
              <a:buClr>
                <a:schemeClr val="dk1"/>
              </a:buClr>
              <a:buSzPts val="2800"/>
              <a:buChar char="•"/>
            </a:pPr>
            <a:r>
              <a:rPr lang="en-US" sz="2800" dirty="0"/>
              <a:t>What is </a:t>
            </a:r>
            <a:r>
              <a:rPr lang="en-US" sz="2800" dirty="0" err="1"/>
              <a:t>perfSONAR</a:t>
            </a:r>
            <a:endParaRPr sz="2800" dirty="0"/>
          </a:p>
          <a:p>
            <a:pPr marL="171450" lvl="0" indent="-177800" algn="l" rtl="0">
              <a:lnSpc>
                <a:spcPct val="90000"/>
              </a:lnSpc>
              <a:spcBef>
                <a:spcPts val="750"/>
              </a:spcBef>
              <a:spcAft>
                <a:spcPts val="0"/>
              </a:spcAft>
              <a:buClr>
                <a:schemeClr val="dk1"/>
              </a:buClr>
              <a:buSzPts val="2800"/>
              <a:buChar char="•"/>
            </a:pPr>
            <a:r>
              <a:rPr lang="en-US" sz="2800" dirty="0"/>
              <a:t>Deployment Overview</a:t>
            </a:r>
          </a:p>
          <a:p>
            <a:pPr marL="171450" lvl="0" indent="-177800" algn="l" rtl="0">
              <a:lnSpc>
                <a:spcPct val="90000"/>
              </a:lnSpc>
              <a:spcBef>
                <a:spcPts val="750"/>
              </a:spcBef>
              <a:spcAft>
                <a:spcPts val="0"/>
              </a:spcAft>
              <a:buClr>
                <a:schemeClr val="dk1"/>
              </a:buClr>
              <a:buSzPts val="2800"/>
              <a:buChar char="•"/>
            </a:pPr>
            <a:r>
              <a:rPr lang="en-US" sz="2400" dirty="0"/>
              <a:t>Command's &amp; Syntax</a:t>
            </a:r>
          </a:p>
          <a:p>
            <a:pPr marL="171450" lvl="0" indent="-177800" algn="l" rtl="0">
              <a:lnSpc>
                <a:spcPct val="90000"/>
              </a:lnSpc>
              <a:spcBef>
                <a:spcPts val="750"/>
              </a:spcBef>
              <a:spcAft>
                <a:spcPts val="0"/>
              </a:spcAft>
              <a:buClr>
                <a:schemeClr val="dk1"/>
              </a:buClr>
              <a:buSzPts val="2800"/>
              <a:buChar char="•"/>
            </a:pPr>
            <a:r>
              <a:rPr lang="en-US" sz="2400" dirty="0"/>
              <a:t>Examples</a:t>
            </a:r>
            <a:endParaRPr dirty="0"/>
          </a:p>
          <a:p>
            <a:pPr marL="171450" lvl="0" indent="-177800" algn="l" rtl="0">
              <a:lnSpc>
                <a:spcPct val="90000"/>
              </a:lnSpc>
              <a:spcBef>
                <a:spcPts val="750"/>
              </a:spcBef>
              <a:spcAft>
                <a:spcPts val="0"/>
              </a:spcAft>
              <a:buClr>
                <a:schemeClr val="dk1"/>
              </a:buClr>
              <a:buSzPts val="2800"/>
              <a:buChar char="•"/>
            </a:pPr>
            <a:r>
              <a:rPr lang="en-US" sz="2800" dirty="0"/>
              <a:t>Conclusions</a:t>
            </a:r>
            <a:endParaRPr dirty="0"/>
          </a:p>
        </p:txBody>
      </p:sp>
      <p:sp>
        <p:nvSpPr>
          <p:cNvPr id="215" name="Google Shape;215;p18"/>
          <p:cNvSpPr txBox="1">
            <a:spLocks noGrp="1"/>
          </p:cNvSpPr>
          <p:nvPr>
            <p:ph type="dt" idx="10"/>
          </p:nvPr>
        </p:nvSpPr>
        <p:spPr>
          <a:xfrm>
            <a:off x="628650" y="4944748"/>
            <a:ext cx="2057400" cy="1916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April 08, 2021</a:t>
            </a:r>
            <a:endParaRPr/>
          </a:p>
        </p:txBody>
      </p:sp>
      <p:sp>
        <p:nvSpPr>
          <p:cNvPr id="216" name="Google Shape;216;p18"/>
          <p:cNvSpPr txBox="1">
            <a:spLocks noGrp="1"/>
          </p:cNvSpPr>
          <p:nvPr>
            <p:ph type="ftr" idx="11"/>
          </p:nvPr>
        </p:nvSpPr>
        <p:spPr>
          <a:xfrm>
            <a:off x="3028950" y="4944748"/>
            <a:ext cx="3086100" cy="19161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 2021, http://www.perfsonar.net</a:t>
            </a:r>
            <a:endParaRPr/>
          </a:p>
        </p:txBody>
      </p:sp>
      <p:sp>
        <p:nvSpPr>
          <p:cNvPr id="217" name="Google Shape;217;p18"/>
          <p:cNvSpPr txBox="1">
            <a:spLocks noGrp="1"/>
          </p:cNvSpPr>
          <p:nvPr>
            <p:ph type="sldNum" idx="12"/>
          </p:nvPr>
        </p:nvSpPr>
        <p:spPr>
          <a:xfrm>
            <a:off x="6457950" y="4944748"/>
            <a:ext cx="2057400" cy="19161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9"/>
          <p:cNvSpPr txBox="1">
            <a:spLocks noGrp="1"/>
          </p:cNvSpPr>
          <p:nvPr>
            <p:ph type="title"/>
          </p:nvPr>
        </p:nvSpPr>
        <p:spPr>
          <a:xfrm>
            <a:off x="457200" y="360000"/>
            <a:ext cx="8229600" cy="540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a:t>Understanding Data Trends</a:t>
            </a:r>
            <a:endParaRPr/>
          </a:p>
        </p:txBody>
      </p:sp>
      <p:pic>
        <p:nvPicPr>
          <p:cNvPr id="224" name="Google Shape;224;p19" descr="user-taxonomy-axes-v5b.pdf"/>
          <p:cNvPicPr preferRelativeResize="0">
            <a:picLocks noGrp="1"/>
          </p:cNvPicPr>
          <p:nvPr>
            <p:ph type="body" idx="1"/>
          </p:nvPr>
        </p:nvPicPr>
        <p:blipFill rotWithShape="1">
          <a:blip r:embed="rId3">
            <a:alphaModFix/>
          </a:blip>
          <a:srcRect/>
          <a:stretch/>
        </p:blipFill>
        <p:spPr>
          <a:xfrm>
            <a:off x="215160" y="-1"/>
            <a:ext cx="8686800" cy="6062117"/>
          </a:xfrm>
          <a:prstGeom prst="rect">
            <a:avLst/>
          </a:prstGeom>
          <a:noFill/>
          <a:ln>
            <a:noFill/>
          </a:ln>
        </p:spPr>
      </p:pic>
      <p:sp>
        <p:nvSpPr>
          <p:cNvPr id="225" name="Google Shape;225;p19"/>
          <p:cNvSpPr txBox="1">
            <a:spLocks noGrp="1"/>
          </p:cNvSpPr>
          <p:nvPr>
            <p:ph type="dt" idx="10"/>
          </p:nvPr>
        </p:nvSpPr>
        <p:spPr>
          <a:xfrm>
            <a:off x="628650" y="4944748"/>
            <a:ext cx="2057400" cy="1916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April 08, 2021</a:t>
            </a:r>
            <a:endParaRPr/>
          </a:p>
        </p:txBody>
      </p:sp>
      <p:sp>
        <p:nvSpPr>
          <p:cNvPr id="226" name="Google Shape;226;p19"/>
          <p:cNvSpPr txBox="1">
            <a:spLocks noGrp="1"/>
          </p:cNvSpPr>
          <p:nvPr>
            <p:ph type="ftr" idx="11"/>
          </p:nvPr>
        </p:nvSpPr>
        <p:spPr>
          <a:xfrm>
            <a:off x="3028950" y="4944748"/>
            <a:ext cx="3086100" cy="19161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 2021, http://www.perfsonar.net</a:t>
            </a:r>
            <a:endParaRPr/>
          </a:p>
        </p:txBody>
      </p:sp>
      <p:sp>
        <p:nvSpPr>
          <p:cNvPr id="227" name="Google Shape;227;p19"/>
          <p:cNvSpPr txBox="1">
            <a:spLocks noGrp="1"/>
          </p:cNvSpPr>
          <p:nvPr>
            <p:ph type="sldNum" idx="12"/>
          </p:nvPr>
        </p:nvSpPr>
        <p:spPr>
          <a:xfrm>
            <a:off x="6457950" y="4944748"/>
            <a:ext cx="2057400" cy="19161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228" name="Google Shape;228;p19"/>
          <p:cNvSpPr txBox="1"/>
          <p:nvPr/>
        </p:nvSpPr>
        <p:spPr>
          <a:xfrm>
            <a:off x="245542" y="4161196"/>
            <a:ext cx="5468164" cy="307777"/>
          </a:xfrm>
          <a:prstGeom prst="rect">
            <a:avLst/>
          </a:prstGeom>
          <a:noFill/>
          <a:ln>
            <a:noFill/>
          </a:ln>
        </p:spPr>
        <p:txBody>
          <a:bodyPr spcFirstLastPara="1" wrap="square" lIns="91425" tIns="45700" rIns="91425" bIns="45700" anchor="t" anchorCtr="0">
            <a:noAutofit/>
          </a:bodyPr>
          <a:lstStyle/>
          <a:p>
            <a:pPr marL="228600" marR="0" lvl="0" indent="-228600" algn="l" rtl="0">
              <a:spcBef>
                <a:spcPts val="0"/>
              </a:spcBef>
              <a:spcAft>
                <a:spcPts val="0"/>
              </a:spcAft>
              <a:buNone/>
            </a:pPr>
            <a:r>
              <a:rPr lang="en-US" sz="1400" b="0" i="0" u="sng" strike="noStrike" cap="none">
                <a:solidFill>
                  <a:schemeClr val="hlink"/>
                </a:solidFill>
                <a:latin typeface="Calibri"/>
                <a:ea typeface="Calibri"/>
                <a:cs typeface="Calibri"/>
                <a:sym typeface="Calibri"/>
                <a:hlinkClick r:id="rId4"/>
              </a:rPr>
              <a:t>http://www.es.net/science-engagement/science-requirements-reviews/</a:t>
            </a:r>
            <a:r>
              <a:rPr lang="en-US" sz="1400" b="0" i="0" u="none" strike="noStrike" cap="none">
                <a:solidFill>
                  <a:srgbClr val="58585B"/>
                </a:solidFill>
                <a:latin typeface="Calibri"/>
                <a:ea typeface="Calibri"/>
                <a:cs typeface="Calibri"/>
                <a:sym typeface="Calibri"/>
              </a:rPr>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21" descr="Screen Shot 2014-02-18 at 8.34.56 AM.png"/>
          <p:cNvPicPr preferRelativeResize="0"/>
          <p:nvPr/>
        </p:nvPicPr>
        <p:blipFill rotWithShape="1">
          <a:blip r:embed="rId3">
            <a:alphaModFix/>
          </a:blip>
          <a:srcRect/>
          <a:stretch/>
        </p:blipFill>
        <p:spPr>
          <a:xfrm>
            <a:off x="4562950" y="2023392"/>
            <a:ext cx="4049385" cy="2235260"/>
          </a:xfrm>
          <a:prstGeom prst="rect">
            <a:avLst/>
          </a:prstGeom>
          <a:noFill/>
          <a:ln>
            <a:noFill/>
          </a:ln>
        </p:spPr>
      </p:pic>
      <p:sp>
        <p:nvSpPr>
          <p:cNvPr id="246" name="Google Shape;246;p21"/>
          <p:cNvSpPr txBox="1">
            <a:spLocks noGrp="1"/>
          </p:cNvSpPr>
          <p:nvPr>
            <p:ph type="title"/>
          </p:nvPr>
        </p:nvSpPr>
        <p:spPr>
          <a:xfrm>
            <a:off x="457200" y="360000"/>
            <a:ext cx="8229600" cy="540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a:t>Challenges to Network Adoption</a:t>
            </a:r>
            <a:endParaRPr/>
          </a:p>
        </p:txBody>
      </p:sp>
      <p:sp>
        <p:nvSpPr>
          <p:cNvPr id="247" name="Google Shape;247;p21"/>
          <p:cNvSpPr txBox="1">
            <a:spLocks noGrp="1"/>
          </p:cNvSpPr>
          <p:nvPr>
            <p:ph type="body" idx="1"/>
          </p:nvPr>
        </p:nvSpPr>
        <p:spPr>
          <a:xfrm>
            <a:off x="457201" y="900000"/>
            <a:ext cx="4114799" cy="3732723"/>
          </a:xfrm>
          <a:prstGeom prst="rect">
            <a:avLst/>
          </a:prstGeom>
          <a:noFill/>
          <a:ln>
            <a:noFill/>
          </a:ln>
        </p:spPr>
        <p:txBody>
          <a:bodyPr spcFirstLastPara="1" wrap="square" lIns="91425" tIns="45700" rIns="91425" bIns="45700" anchor="t" anchorCtr="0">
            <a:noAutofit/>
          </a:bodyPr>
          <a:lstStyle/>
          <a:p>
            <a:pPr marL="285750" lvl="0" indent="-274383" algn="l" rtl="0">
              <a:lnSpc>
                <a:spcPct val="70000"/>
              </a:lnSpc>
              <a:spcBef>
                <a:spcPts val="750"/>
              </a:spcBef>
              <a:spcAft>
                <a:spcPts val="0"/>
              </a:spcAft>
              <a:buClr>
                <a:srgbClr val="000000"/>
              </a:buClr>
              <a:buSzPts val="1500"/>
              <a:buFont typeface="Arial"/>
              <a:buChar char="•"/>
            </a:pPr>
            <a:r>
              <a:rPr lang="en-US" sz="1500">
                <a:solidFill>
                  <a:srgbClr val="000000"/>
                </a:solidFill>
              </a:rPr>
              <a:t>C</a:t>
            </a:r>
            <a:r>
              <a:rPr lang="en-US" sz="1500"/>
              <a:t>auses of performance issues are complicated for users.</a:t>
            </a:r>
            <a:endParaRPr sz="1500"/>
          </a:p>
          <a:p>
            <a:pPr marL="285750" lvl="0" indent="-274383" algn="l" rtl="0">
              <a:lnSpc>
                <a:spcPct val="70000"/>
              </a:lnSpc>
              <a:spcBef>
                <a:spcPts val="750"/>
              </a:spcBef>
              <a:spcAft>
                <a:spcPts val="0"/>
              </a:spcAft>
              <a:buClr>
                <a:schemeClr val="dk1"/>
              </a:buClr>
              <a:buSzPts val="1500"/>
              <a:buFont typeface="Arial"/>
              <a:buChar char="•"/>
            </a:pPr>
            <a:r>
              <a:rPr lang="en-US" sz="1500"/>
              <a:t>Lack of communication and collaboration between the CIO’s office and researchers on campus.</a:t>
            </a:r>
            <a:endParaRPr sz="1500"/>
          </a:p>
          <a:p>
            <a:pPr marL="285750" lvl="0" indent="-274383" algn="l" rtl="0">
              <a:lnSpc>
                <a:spcPct val="70000"/>
              </a:lnSpc>
              <a:spcBef>
                <a:spcPts val="750"/>
              </a:spcBef>
              <a:spcAft>
                <a:spcPts val="0"/>
              </a:spcAft>
              <a:buClr>
                <a:schemeClr val="dk1"/>
              </a:buClr>
              <a:buSzPts val="1500"/>
              <a:buFont typeface="Arial"/>
              <a:buChar char="•"/>
            </a:pPr>
            <a:r>
              <a:rPr lang="en-US" sz="1500"/>
              <a:t>Lack of IT expertise within a science collaboration or experimental facility </a:t>
            </a:r>
            <a:endParaRPr sz="1500"/>
          </a:p>
          <a:p>
            <a:pPr marL="285750" lvl="0" indent="-274383" algn="l" rtl="0">
              <a:lnSpc>
                <a:spcPct val="70000"/>
              </a:lnSpc>
              <a:spcBef>
                <a:spcPts val="750"/>
              </a:spcBef>
              <a:spcAft>
                <a:spcPts val="0"/>
              </a:spcAft>
              <a:buClr>
                <a:schemeClr val="dk1"/>
              </a:buClr>
              <a:buSzPts val="1500"/>
              <a:buFont typeface="Arial"/>
              <a:buChar char="•"/>
            </a:pPr>
            <a:r>
              <a:rPr lang="en-US" sz="1500"/>
              <a:t>User’s performance expectations are low (“The network is too slow”, “I tried it and it didn’t work”). </a:t>
            </a:r>
            <a:endParaRPr sz="1500"/>
          </a:p>
          <a:p>
            <a:pPr marL="285750" lvl="0" indent="-274383" algn="l" rtl="0">
              <a:lnSpc>
                <a:spcPct val="70000"/>
              </a:lnSpc>
              <a:spcBef>
                <a:spcPts val="750"/>
              </a:spcBef>
              <a:spcAft>
                <a:spcPts val="0"/>
              </a:spcAft>
              <a:buClr>
                <a:schemeClr val="dk1"/>
              </a:buClr>
              <a:buSzPts val="1500"/>
              <a:buFont typeface="Arial"/>
              <a:buChar char="•"/>
            </a:pPr>
            <a:r>
              <a:rPr lang="en-US" sz="1500"/>
              <a:t>Cultural change is hard (“we’ve always shipped disks!”).</a:t>
            </a:r>
            <a:endParaRPr sz="1500"/>
          </a:p>
          <a:p>
            <a:pPr marL="285750" lvl="0" indent="-274383" algn="l" rtl="0">
              <a:lnSpc>
                <a:spcPct val="70000"/>
              </a:lnSpc>
              <a:spcBef>
                <a:spcPts val="750"/>
              </a:spcBef>
              <a:spcAft>
                <a:spcPts val="0"/>
              </a:spcAft>
              <a:buClr>
                <a:schemeClr val="dk1"/>
              </a:buClr>
              <a:buSzPts val="1500"/>
              <a:buFont typeface="Arial"/>
              <a:buChar char="•"/>
            </a:pPr>
            <a:r>
              <a:rPr lang="en-US" sz="1500"/>
              <a:t>Scientists want to do science not IT support</a:t>
            </a:r>
            <a:endParaRPr sz="1500"/>
          </a:p>
        </p:txBody>
      </p:sp>
      <p:sp>
        <p:nvSpPr>
          <p:cNvPr id="248" name="Google Shape;248;p21"/>
          <p:cNvSpPr txBox="1">
            <a:spLocks noGrp="1"/>
          </p:cNvSpPr>
          <p:nvPr>
            <p:ph type="dt" idx="10"/>
          </p:nvPr>
        </p:nvSpPr>
        <p:spPr>
          <a:xfrm>
            <a:off x="628650" y="4944748"/>
            <a:ext cx="2057400" cy="1916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April 08, 2021</a:t>
            </a:r>
            <a:endParaRPr/>
          </a:p>
        </p:txBody>
      </p:sp>
      <p:sp>
        <p:nvSpPr>
          <p:cNvPr id="249" name="Google Shape;249;p21"/>
          <p:cNvSpPr txBox="1">
            <a:spLocks noGrp="1"/>
          </p:cNvSpPr>
          <p:nvPr>
            <p:ph type="ftr" idx="11"/>
          </p:nvPr>
        </p:nvSpPr>
        <p:spPr>
          <a:xfrm>
            <a:off x="3028950" y="4944748"/>
            <a:ext cx="3086100" cy="19161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 2021, http://www.perfsonar.net</a:t>
            </a:r>
            <a:endParaRPr/>
          </a:p>
        </p:txBody>
      </p:sp>
      <p:sp>
        <p:nvSpPr>
          <p:cNvPr id="250" name="Google Shape;250;p21"/>
          <p:cNvSpPr txBox="1"/>
          <p:nvPr/>
        </p:nvSpPr>
        <p:spPr>
          <a:xfrm>
            <a:off x="4562975" y="1303700"/>
            <a:ext cx="4049400" cy="71970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i="0" u="none" strike="noStrike" cap="none">
                <a:solidFill>
                  <a:schemeClr val="lt1"/>
                </a:solidFill>
                <a:latin typeface="Calibri"/>
                <a:ea typeface="Calibri"/>
                <a:cs typeface="Calibri"/>
                <a:sym typeface="Calibri"/>
              </a:rPr>
              <a:t>The Capability Gap</a:t>
            </a:r>
            <a:endParaRPr sz="3600" b="1" i="0" u="none" strike="noStrike" cap="none">
              <a:solidFill>
                <a:schemeClr val="lt1"/>
              </a:solidFill>
              <a:latin typeface="Calibri"/>
              <a:ea typeface="Calibri"/>
              <a:cs typeface="Calibri"/>
              <a:sym typeface="Calibri"/>
            </a:endParaRPr>
          </a:p>
        </p:txBody>
      </p:sp>
      <p:sp>
        <p:nvSpPr>
          <p:cNvPr id="251" name="Google Shape;251;p21"/>
          <p:cNvSpPr txBox="1">
            <a:spLocks noGrp="1"/>
          </p:cNvSpPr>
          <p:nvPr>
            <p:ph type="sldNum" idx="12"/>
          </p:nvPr>
        </p:nvSpPr>
        <p:spPr>
          <a:xfrm>
            <a:off x="6457950" y="4944748"/>
            <a:ext cx="2057400" cy="19161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0"/>
                                        </p:tgtEl>
                                        <p:attrNameLst>
                                          <p:attrName>style.visibility</p:attrName>
                                        </p:attrNameLst>
                                      </p:cBhvr>
                                      <p:to>
                                        <p:strVal val="visible"/>
                                      </p:to>
                                    </p:set>
                                    <p:animEffect transition="in" filter="fade">
                                      <p:cBhvr>
                                        <p:cTn id="7"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2"/>
          <p:cNvSpPr txBox="1">
            <a:spLocks noGrp="1"/>
          </p:cNvSpPr>
          <p:nvPr>
            <p:ph type="title"/>
          </p:nvPr>
        </p:nvSpPr>
        <p:spPr>
          <a:xfrm>
            <a:off x="457200" y="360000"/>
            <a:ext cx="8229600" cy="540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a:t>Outline</a:t>
            </a:r>
            <a:endParaRPr/>
          </a:p>
        </p:txBody>
      </p:sp>
      <p:sp>
        <p:nvSpPr>
          <p:cNvPr id="258" name="Google Shape;258;p22"/>
          <p:cNvSpPr txBox="1">
            <a:spLocks noGrp="1"/>
          </p:cNvSpPr>
          <p:nvPr>
            <p:ph type="body" idx="1"/>
          </p:nvPr>
        </p:nvSpPr>
        <p:spPr>
          <a:xfrm>
            <a:off x="457201" y="900000"/>
            <a:ext cx="8429624" cy="3732723"/>
          </a:xfrm>
          <a:prstGeom prst="rect">
            <a:avLst/>
          </a:prstGeom>
          <a:noFill/>
          <a:ln>
            <a:noFill/>
          </a:ln>
        </p:spPr>
        <p:txBody>
          <a:bodyPr spcFirstLastPara="1" wrap="square" lIns="91425" tIns="45700" rIns="91425" bIns="45700" anchor="t" anchorCtr="0">
            <a:noAutofit/>
          </a:bodyPr>
          <a:lstStyle/>
          <a:p>
            <a:pPr marL="171450" lvl="0" indent="-177800" algn="l" rtl="0">
              <a:lnSpc>
                <a:spcPct val="90000"/>
              </a:lnSpc>
              <a:spcBef>
                <a:spcPts val="0"/>
              </a:spcBef>
              <a:spcAft>
                <a:spcPts val="0"/>
              </a:spcAft>
              <a:buClr>
                <a:schemeClr val="dk1"/>
              </a:buClr>
              <a:buSzPts val="2800"/>
              <a:buChar char="•"/>
            </a:pPr>
            <a:r>
              <a:rPr lang="en-US" sz="2800" dirty="0"/>
              <a:t>Problem Statement on Network Connectivity</a:t>
            </a:r>
            <a:endParaRPr dirty="0"/>
          </a:p>
          <a:p>
            <a:pPr marL="171450" lvl="0" indent="-177800" algn="l" rtl="0">
              <a:lnSpc>
                <a:spcPct val="90000"/>
              </a:lnSpc>
              <a:spcBef>
                <a:spcPts val="750"/>
              </a:spcBef>
              <a:spcAft>
                <a:spcPts val="0"/>
              </a:spcAft>
              <a:buClr>
                <a:schemeClr val="dk1"/>
              </a:buClr>
              <a:buSzPts val="2800"/>
              <a:buChar char="•"/>
            </a:pPr>
            <a:r>
              <a:rPr lang="en-US" sz="2800" dirty="0"/>
              <a:t>Supporting Scientific Users</a:t>
            </a:r>
            <a:endParaRPr dirty="0"/>
          </a:p>
          <a:p>
            <a:pPr marL="171450" lvl="0" indent="-177800" algn="l" rtl="0">
              <a:lnSpc>
                <a:spcPct val="90000"/>
              </a:lnSpc>
              <a:spcBef>
                <a:spcPts val="750"/>
              </a:spcBef>
              <a:spcAft>
                <a:spcPts val="0"/>
              </a:spcAft>
              <a:buClr>
                <a:srgbClr val="FF0000"/>
              </a:buClr>
              <a:buSzPts val="2800"/>
              <a:buChar char="•"/>
            </a:pPr>
            <a:r>
              <a:rPr lang="en-US" sz="2800" dirty="0">
                <a:solidFill>
                  <a:srgbClr val="FF0000"/>
                </a:solidFill>
              </a:rPr>
              <a:t>Network Performance &amp; TCP Behaviors w/ Packet Loss</a:t>
            </a:r>
            <a:endParaRPr dirty="0"/>
          </a:p>
          <a:p>
            <a:pPr marL="171450" lvl="0" indent="-177800" algn="l" rtl="0">
              <a:lnSpc>
                <a:spcPct val="90000"/>
              </a:lnSpc>
              <a:spcBef>
                <a:spcPts val="750"/>
              </a:spcBef>
              <a:spcAft>
                <a:spcPts val="0"/>
              </a:spcAft>
              <a:buClr>
                <a:schemeClr val="dk1"/>
              </a:buClr>
              <a:buSzPts val="2800"/>
              <a:buChar char="•"/>
            </a:pPr>
            <a:r>
              <a:rPr lang="en-US" sz="2800" dirty="0"/>
              <a:t>What is </a:t>
            </a:r>
            <a:r>
              <a:rPr lang="en-US" sz="2800" dirty="0" err="1"/>
              <a:t>perfSONAR</a:t>
            </a:r>
            <a:endParaRPr sz="2800" dirty="0"/>
          </a:p>
          <a:p>
            <a:pPr marL="171450" lvl="0" indent="-177800" algn="l" rtl="0">
              <a:lnSpc>
                <a:spcPct val="90000"/>
              </a:lnSpc>
              <a:spcBef>
                <a:spcPts val="750"/>
              </a:spcBef>
              <a:spcAft>
                <a:spcPts val="0"/>
              </a:spcAft>
              <a:buClr>
                <a:schemeClr val="dk1"/>
              </a:buClr>
              <a:buSzPts val="2800"/>
              <a:buChar char="•"/>
            </a:pPr>
            <a:r>
              <a:rPr lang="en-US" sz="2800" dirty="0"/>
              <a:t>Deployment Overview</a:t>
            </a:r>
          </a:p>
          <a:p>
            <a:pPr marL="171450" lvl="0" indent="-177800" algn="l" rtl="0">
              <a:lnSpc>
                <a:spcPct val="90000"/>
              </a:lnSpc>
              <a:spcBef>
                <a:spcPts val="750"/>
              </a:spcBef>
              <a:spcAft>
                <a:spcPts val="0"/>
              </a:spcAft>
              <a:buClr>
                <a:schemeClr val="dk1"/>
              </a:buClr>
              <a:buSzPts val="2800"/>
              <a:buChar char="•"/>
            </a:pPr>
            <a:r>
              <a:rPr lang="en-US" sz="2400" dirty="0"/>
              <a:t>Command's &amp; Syntax</a:t>
            </a:r>
          </a:p>
          <a:p>
            <a:pPr marL="171450" lvl="0" indent="-177800" algn="l" rtl="0">
              <a:lnSpc>
                <a:spcPct val="90000"/>
              </a:lnSpc>
              <a:spcBef>
                <a:spcPts val="750"/>
              </a:spcBef>
              <a:spcAft>
                <a:spcPts val="0"/>
              </a:spcAft>
              <a:buClr>
                <a:schemeClr val="dk1"/>
              </a:buClr>
              <a:buSzPts val="2800"/>
              <a:buChar char="•"/>
            </a:pPr>
            <a:r>
              <a:rPr lang="en-US" sz="2400" dirty="0"/>
              <a:t>Examples</a:t>
            </a:r>
            <a:endParaRPr dirty="0"/>
          </a:p>
          <a:p>
            <a:pPr marL="171450" lvl="0" indent="-177800" algn="l" rtl="0">
              <a:lnSpc>
                <a:spcPct val="90000"/>
              </a:lnSpc>
              <a:spcBef>
                <a:spcPts val="750"/>
              </a:spcBef>
              <a:spcAft>
                <a:spcPts val="0"/>
              </a:spcAft>
              <a:buClr>
                <a:schemeClr val="dk1"/>
              </a:buClr>
              <a:buSzPts val="2800"/>
              <a:buChar char="•"/>
            </a:pPr>
            <a:r>
              <a:rPr lang="en-US" sz="2800" dirty="0"/>
              <a:t>Conclusions</a:t>
            </a:r>
            <a:endParaRPr dirty="0"/>
          </a:p>
        </p:txBody>
      </p:sp>
      <p:sp>
        <p:nvSpPr>
          <p:cNvPr id="259" name="Google Shape;259;p22"/>
          <p:cNvSpPr txBox="1">
            <a:spLocks noGrp="1"/>
          </p:cNvSpPr>
          <p:nvPr>
            <p:ph type="dt" idx="10"/>
          </p:nvPr>
        </p:nvSpPr>
        <p:spPr>
          <a:xfrm>
            <a:off x="628650" y="4944748"/>
            <a:ext cx="2057400" cy="1916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April 08, 2021</a:t>
            </a:r>
            <a:endParaRPr/>
          </a:p>
        </p:txBody>
      </p:sp>
      <p:sp>
        <p:nvSpPr>
          <p:cNvPr id="260" name="Google Shape;260;p22"/>
          <p:cNvSpPr txBox="1">
            <a:spLocks noGrp="1"/>
          </p:cNvSpPr>
          <p:nvPr>
            <p:ph type="ftr" idx="11"/>
          </p:nvPr>
        </p:nvSpPr>
        <p:spPr>
          <a:xfrm>
            <a:off x="3028950" y="4944748"/>
            <a:ext cx="3086100" cy="19161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 2021, http://www.perfsonar.net</a:t>
            </a:r>
            <a:endParaRPr/>
          </a:p>
        </p:txBody>
      </p:sp>
      <p:sp>
        <p:nvSpPr>
          <p:cNvPr id="261" name="Google Shape;261;p22"/>
          <p:cNvSpPr txBox="1">
            <a:spLocks noGrp="1"/>
          </p:cNvSpPr>
          <p:nvPr>
            <p:ph type="sldNum" idx="12"/>
          </p:nvPr>
        </p:nvSpPr>
        <p:spPr>
          <a:xfrm>
            <a:off x="6457950" y="4944748"/>
            <a:ext cx="2057400" cy="19161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201707-perfSONAR-Template-v9">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6260</Words>
  <Application>Microsoft Macintosh PowerPoint</Application>
  <PresentationFormat>On-screen Show (16:9)</PresentationFormat>
  <Paragraphs>759</Paragraphs>
  <Slides>57</Slides>
  <Notes>57</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57</vt:i4>
      </vt:variant>
    </vt:vector>
  </HeadingPairs>
  <TitlesOfParts>
    <vt:vector size="63" baseType="lpstr">
      <vt:lpstr>Arial</vt:lpstr>
      <vt:lpstr>Arial Narrow</vt:lpstr>
      <vt:lpstr>Calibri</vt:lpstr>
      <vt:lpstr>201707-perfSONAR-Template-v9</vt:lpstr>
      <vt:lpstr>Office Theme</vt:lpstr>
      <vt:lpstr>1_Office Theme</vt:lpstr>
      <vt:lpstr>PowerPoint Presentation</vt:lpstr>
      <vt:lpstr>Outline</vt:lpstr>
      <vt:lpstr>Problem Statement</vt:lpstr>
      <vt:lpstr>Problem Statement</vt:lpstr>
      <vt:lpstr>The R&amp;E Community</vt:lpstr>
      <vt:lpstr>Outline</vt:lpstr>
      <vt:lpstr>Understanding Data Trends</vt:lpstr>
      <vt:lpstr>Challenges to Network Adoption</vt:lpstr>
      <vt:lpstr>Outline</vt:lpstr>
      <vt:lpstr>Let’s Talk Performance …</vt:lpstr>
      <vt:lpstr>Where Are The Problems?</vt:lpstr>
      <vt:lpstr>Local Testing Will Not Find Everything</vt:lpstr>
      <vt:lpstr>Soft Failures Cause Packet Loss and  Degraded TCP Performance</vt:lpstr>
      <vt:lpstr>Soft Network Failures</vt:lpstr>
      <vt:lpstr>Problem Statement: Hard vs. Soft Failures</vt:lpstr>
      <vt:lpstr>Causes of Packet Loss</vt:lpstr>
      <vt:lpstr>Under-buffered Switches are probably our biggest problem today</vt:lpstr>
      <vt:lpstr>Outline</vt:lpstr>
      <vt:lpstr>But … It’s Not Just the Network</vt:lpstr>
      <vt:lpstr>Network Monitoring</vt:lpstr>
      <vt:lpstr>perfSONAR</vt:lpstr>
      <vt:lpstr>What is perfSONAR?</vt:lpstr>
      <vt:lpstr>perfSONAR History</vt:lpstr>
      <vt:lpstr>Simulating Performance</vt:lpstr>
      <vt:lpstr>perfSONAR Toolkit</vt:lpstr>
      <vt:lpstr>Outline</vt:lpstr>
      <vt:lpstr>Toolkit “Beacon” Use Case</vt:lpstr>
      <vt:lpstr>Benefits: Finding needles in haystacks </vt:lpstr>
      <vt:lpstr>http://stats.es.net/ServicesDirectory/</vt:lpstr>
      <vt:lpstr>perfSONAR Dashboard: Raising Expectations and improving network visibility </vt:lpstr>
      <vt:lpstr>Outline</vt:lpstr>
      <vt:lpstr>pscheduler – The Secret Sauce</vt:lpstr>
      <vt:lpstr>Basic syntax</vt:lpstr>
      <vt:lpstr>Remote Commands, AKA, Your Best Friends</vt:lpstr>
      <vt:lpstr>PowerPoint Presentation</vt:lpstr>
      <vt:lpstr>PowerPoint Presentation</vt:lpstr>
      <vt:lpstr>Outline</vt:lpstr>
      <vt:lpstr>NRAO/UVA &lt;&gt; SARAO Performance Problem </vt:lpstr>
      <vt:lpstr>Identification of possible pS toolkits</vt:lpstr>
      <vt:lpstr>perfSONAR Lookup Service Directory</vt:lpstr>
      <vt:lpstr>Initial problem isolation</vt:lpstr>
      <vt:lpstr>UVA/NRAO Network</vt:lpstr>
      <vt:lpstr>Path MTU Discovery (PMTUD)</vt:lpstr>
      <vt:lpstr>Further isolation</vt:lpstr>
      <vt:lpstr>Negotiations break down</vt:lpstr>
      <vt:lpstr>Traceroute: ESnet to NRAO</vt:lpstr>
      <vt:lpstr>Tracepath: ESnet to NRAO</vt:lpstr>
      <vt:lpstr>Different Tools, Different Packets</vt:lpstr>
      <vt:lpstr>Tracepath: ESnet to NRAO, 1509 bytes</vt:lpstr>
      <vt:lpstr>Tracepath: ESnet to NRAO, 1508 bytes</vt:lpstr>
      <vt:lpstr>Problem located</vt:lpstr>
      <vt:lpstr>Yeah, yeah, but what about performance??</vt:lpstr>
      <vt:lpstr>Outline</vt:lpstr>
      <vt:lpstr>Benefit: Active and Growing Community</vt:lpstr>
      <vt:lpstr>perfSONAR Community</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2</cp:revision>
  <dcterms:modified xsi:type="dcterms:W3CDTF">2023-02-13T20:34:59Z</dcterms:modified>
</cp:coreProperties>
</file>