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82" r:id="rId20"/>
    <p:sldId id="283" r:id="rId21"/>
    <p:sldId id="285" r:id="rId22"/>
    <p:sldId id="286" r:id="rId23"/>
    <p:sldId id="287" r:id="rId24"/>
    <p:sldId id="288" r:id="rId25"/>
    <p:sldId id="289" r:id="rId26"/>
    <p:sldId id="290" r:id="rId27"/>
    <p:sldId id="291" r:id="rId28"/>
    <p:sldId id="293" r:id="rId29"/>
    <p:sldId id="294" r:id="rId30"/>
    <p:sldId id="295" r:id="rId31"/>
    <p:sldId id="296" r:id="rId32"/>
    <p:sldId id="297" r:id="rId33"/>
    <p:sldId id="298" r:id="rId34"/>
    <p:sldId id="301" r:id="rId35"/>
    <p:sldId id="302" r:id="rId36"/>
    <p:sldId id="303" r:id="rId37"/>
    <p:sldId id="304" r:id="rId38"/>
    <p:sldId id="306" r:id="rId39"/>
    <p:sldId id="307" r:id="rId40"/>
    <p:sldId id="309" r:id="rId41"/>
    <p:sldId id="310" r:id="rId42"/>
    <p:sldId id="311" r:id="rId43"/>
    <p:sldId id="312" r:id="rId44"/>
    <p:sldId id="315" r:id="rId45"/>
  </p:sldIdLst>
  <p:sldSz cx="12192000" cy="6858000"/>
  <p:notesSz cx="6858000" cy="9144000"/>
  <p:embeddedFontLs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1OZxhEPQKXANmxqahFuXM+t90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AFF42B-6066-4CFE-8488-41F67ABA0697}">
  <a:tblStyle styleId="{E0AFF42B-6066-4CFE-8488-41F67ABA069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1F82940-BD7D-4A49-BF93-1E5AC445BD88}"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2"/>
    <p:restoredTop sz="94637"/>
  </p:normalViewPr>
  <p:slideViewPr>
    <p:cSldViewPr snapToGrid="0">
      <p:cViewPr varScale="1">
        <p:scale>
          <a:sx n="100" d="100"/>
          <a:sy n="100" d="100"/>
        </p:scale>
        <p:origin x="168"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69" Type="http://customschemas.google.com/relationships/presentationmetadata" Target="metadata"/><Relationship Id="rId8" Type="http://schemas.openxmlformats.org/officeDocument/2006/relationships/slide" Target="slides/slide7.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 a 10 Gb/s  LAN  path the impact of low packet loss rates is minimal</a:t>
            </a:r>
            <a:endParaRPr/>
          </a:p>
          <a:p>
            <a:pPr marL="0" lvl="0" indent="0" algn="l" rtl="0">
              <a:lnSpc>
                <a:spcPct val="100000"/>
              </a:lnSpc>
              <a:spcBef>
                <a:spcPts val="0"/>
              </a:spcBef>
              <a:spcAft>
                <a:spcPts val="0"/>
              </a:spcAft>
              <a:buSzPts val="1400"/>
              <a:buNone/>
            </a:pPr>
            <a:r>
              <a:rPr lang="en-US"/>
              <a:t>On a 10 Gb/s WAN path the impact of low packet loss rates is enormous</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Beyond your metro area, zero loss is essentially required for performance</a:t>
            </a:r>
            <a:endParaRPr/>
          </a:p>
          <a:p>
            <a:pPr marL="0" lvl="0" indent="0" algn="l" rtl="0">
              <a:lnSpc>
                <a:spcPct val="100000"/>
              </a:lnSpc>
              <a:spcBef>
                <a:spcPts val="0"/>
              </a:spcBef>
              <a:spcAft>
                <a:spcPts val="0"/>
              </a:spcAft>
              <a:buSzPts val="1400"/>
              <a:buNone/>
            </a:pPr>
            <a:r>
              <a:rPr lang="en-US"/>
              <a:t>Where are your collaborators?  Where are your users?</a:t>
            </a:r>
            <a:endParaRPr/>
          </a:p>
          <a:p>
            <a:pPr marL="0" lvl="0" indent="0" algn="l" rtl="0">
              <a:lnSpc>
                <a:spcPct val="100000"/>
              </a:lnSpc>
              <a:spcBef>
                <a:spcPts val="0"/>
              </a:spcBef>
              <a:spcAft>
                <a:spcPts val="0"/>
              </a:spcAft>
              <a:buSzPts val="1400"/>
              <a:buNone/>
            </a:pPr>
            <a:r>
              <a:rPr lang="en-US"/>
              <a:t>When global collaboration is the norm, nobody can afford to be a local-only resource</a:t>
            </a: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Previous slide is diagram for this; just say these things while showing previous slide</a:t>
            </a:r>
            <a:endParaRPr/>
          </a:p>
        </p:txBody>
      </p:sp>
      <p:sp>
        <p:nvSpPr>
          <p:cNvPr id="242" name="Google Shape;2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DTN node deep within campus infrastructure.</a:t>
            </a:r>
            <a:endParaRPr/>
          </a:p>
        </p:txBody>
      </p:sp>
      <p:sp>
        <p:nvSpPr>
          <p:cNvPr id="252" name="Google Shape;2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Add-on to existing network infrastructure</a:t>
            </a:r>
            <a:endParaRPr/>
          </a:p>
          <a:p>
            <a:pPr marL="457200" lvl="1" indent="0" algn="l" rtl="0">
              <a:lnSpc>
                <a:spcPct val="100000"/>
              </a:lnSpc>
              <a:spcBef>
                <a:spcPts val="0"/>
              </a:spcBef>
              <a:spcAft>
                <a:spcPts val="0"/>
              </a:spcAft>
              <a:buSzPts val="1400"/>
              <a:buNone/>
            </a:pPr>
            <a:r>
              <a:rPr lang="en-US"/>
              <a:t>All that is required is a port on the border router</a:t>
            </a:r>
            <a:endParaRPr/>
          </a:p>
          <a:p>
            <a:pPr marL="457200" lvl="1" indent="0" algn="l" rtl="0">
              <a:lnSpc>
                <a:spcPct val="100000"/>
              </a:lnSpc>
              <a:spcBef>
                <a:spcPts val="0"/>
              </a:spcBef>
              <a:spcAft>
                <a:spcPts val="0"/>
              </a:spcAft>
              <a:buSzPts val="1400"/>
              <a:buNone/>
            </a:pPr>
            <a:r>
              <a:rPr lang="en-US"/>
              <a:t>Small footprint, pre-production commitment</a:t>
            </a:r>
            <a:endParaRPr/>
          </a:p>
          <a:p>
            <a:pPr marL="0" lvl="0" indent="0" algn="l" rtl="0">
              <a:lnSpc>
                <a:spcPct val="100000"/>
              </a:lnSpc>
              <a:spcBef>
                <a:spcPts val="0"/>
              </a:spcBef>
              <a:spcAft>
                <a:spcPts val="0"/>
              </a:spcAft>
              <a:buSzPts val="1400"/>
              <a:buNone/>
            </a:pPr>
            <a:r>
              <a:rPr lang="en-US"/>
              <a:t>Easy to experiment with components and technologies</a:t>
            </a:r>
            <a:endParaRPr/>
          </a:p>
          <a:p>
            <a:pPr marL="457200" lvl="1" indent="0" algn="l" rtl="0">
              <a:lnSpc>
                <a:spcPct val="100000"/>
              </a:lnSpc>
              <a:spcBef>
                <a:spcPts val="0"/>
              </a:spcBef>
              <a:spcAft>
                <a:spcPts val="0"/>
              </a:spcAft>
              <a:buSzPts val="1400"/>
              <a:buNone/>
            </a:pPr>
            <a:r>
              <a:rPr lang="en-US"/>
              <a:t>DTN prototyping</a:t>
            </a:r>
            <a:endParaRPr/>
          </a:p>
          <a:p>
            <a:pPr marL="457200" lvl="1" indent="0" algn="l" rtl="0">
              <a:lnSpc>
                <a:spcPct val="100000"/>
              </a:lnSpc>
              <a:spcBef>
                <a:spcPts val="0"/>
              </a:spcBef>
              <a:spcAft>
                <a:spcPts val="0"/>
              </a:spcAft>
              <a:buSzPts val="1400"/>
              <a:buNone/>
            </a:pPr>
            <a:r>
              <a:rPr lang="en-US"/>
              <a:t>perfSONAR testing</a:t>
            </a:r>
            <a:endParaRPr/>
          </a:p>
          <a:p>
            <a:pPr marL="0" lvl="0" indent="0" algn="l" rtl="0">
              <a:lnSpc>
                <a:spcPct val="100000"/>
              </a:lnSpc>
              <a:spcBef>
                <a:spcPts val="0"/>
              </a:spcBef>
              <a:spcAft>
                <a:spcPts val="0"/>
              </a:spcAft>
              <a:buSzPts val="1400"/>
              <a:buNone/>
            </a:pPr>
            <a:r>
              <a:rPr lang="en-US"/>
              <a:t>Limited scope makes security policy exceptions easy</a:t>
            </a:r>
            <a:endParaRPr/>
          </a:p>
          <a:p>
            <a:pPr marL="457200" lvl="1" indent="0" algn="l" rtl="0">
              <a:lnSpc>
                <a:spcPct val="100000"/>
              </a:lnSpc>
              <a:spcBef>
                <a:spcPts val="0"/>
              </a:spcBef>
              <a:spcAft>
                <a:spcPts val="0"/>
              </a:spcAft>
              <a:buSzPts val="1400"/>
              <a:buNone/>
            </a:pPr>
            <a:r>
              <a:rPr lang="en-US"/>
              <a:t>Only allow traffic from partners</a:t>
            </a:r>
            <a:endParaRPr/>
          </a:p>
          <a:p>
            <a:pPr marL="457200" lvl="1" indent="0" algn="l" rtl="0">
              <a:lnSpc>
                <a:spcPct val="100000"/>
              </a:lnSpc>
              <a:spcBef>
                <a:spcPts val="0"/>
              </a:spcBef>
              <a:spcAft>
                <a:spcPts val="0"/>
              </a:spcAft>
              <a:buSzPts val="1400"/>
              <a:buNone/>
            </a:pPr>
            <a:r>
              <a:rPr lang="en-US"/>
              <a:t>Add-on to production infrastructure – lower risk</a:t>
            </a:r>
            <a:endParaRPr/>
          </a:p>
          <a:p>
            <a:pPr marL="0" lvl="0" indent="0" algn="l" rtl="0">
              <a:lnSpc>
                <a:spcPct val="100000"/>
              </a:lnSpc>
              <a:spcBef>
                <a:spcPts val="0"/>
              </a:spcBef>
              <a:spcAft>
                <a:spcPts val="0"/>
              </a:spcAft>
              <a:buSzPts val="1400"/>
              <a:buNone/>
            </a:pPr>
            <a:endParaRPr/>
          </a:p>
        </p:txBody>
      </p:sp>
      <p:sp>
        <p:nvSpPr>
          <p:cNvPr id="260" name="Google Shape;2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10aec744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10aec744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1510aec744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Remember one of the pieces was perfSONAR?</a:t>
            </a:r>
            <a:endParaRPr/>
          </a:p>
        </p:txBody>
      </p:sp>
      <p:sp>
        <p:nvSpPr>
          <p:cNvPr id="397" name="Google Shape;39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7" name="Google Shape;42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443" name="Google Shape;44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455" name="Google Shape;45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
        <p:nvSpPr>
          <p:cNvPr id="466" name="Google Shape;466;p39:notes"/>
          <p:cNvSpPr>
            <a:spLocks noGrp="1" noRot="1" noChangeAspect="1"/>
          </p:cNvSpPr>
          <p:nvPr>
            <p:ph type="sldImg" idx="2"/>
          </p:nvPr>
        </p:nvSpPr>
        <p:spPr>
          <a:xfrm>
            <a:off x="338138" y="677863"/>
            <a:ext cx="6165850" cy="3468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7" name="Google Shape;467;p39:notes"/>
          <p:cNvSpPr txBox="1">
            <a:spLocks noGrp="1"/>
          </p:cNvSpPr>
          <p:nvPr>
            <p:ph type="body" idx="1"/>
          </p:nvPr>
        </p:nvSpPr>
        <p:spPr>
          <a:xfrm>
            <a:off x="902081" y="4373285"/>
            <a:ext cx="5036613" cy="40716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910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4"/>
          <p:cNvSpPr txBox="1">
            <a:spLocks noGrp="1"/>
          </p:cNvSpPr>
          <p:nvPr>
            <p:ph type="ctrTitle"/>
          </p:nvPr>
        </p:nvSpPr>
        <p:spPr>
          <a:xfrm>
            <a:off x="1509712" y="1728789"/>
            <a:ext cx="9144000" cy="219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subTitle" idx="1"/>
          </p:nvPr>
        </p:nvSpPr>
        <p:spPr>
          <a:xfrm>
            <a:off x="1509712" y="4016376"/>
            <a:ext cx="9144000" cy="1184275"/>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4"/>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22" name="Google Shape;22;p54"/>
          <p:cNvPicPr preferRelativeResize="0"/>
          <p:nvPr/>
        </p:nvPicPr>
        <p:blipFill rotWithShape="1">
          <a:blip r:embed="rId3">
            <a:alphaModFix/>
          </a:blip>
          <a:srcRect/>
          <a:stretch/>
        </p:blipFill>
        <p:spPr>
          <a:xfrm>
            <a:off x="9282112" y="5348785"/>
            <a:ext cx="2743199" cy="808449"/>
          </a:xfrm>
          <a:prstGeom prst="rect">
            <a:avLst/>
          </a:prstGeom>
          <a:noFill/>
          <a:ln>
            <a:noFill/>
          </a:ln>
        </p:spPr>
      </p:pic>
      <p:sp>
        <p:nvSpPr>
          <p:cNvPr id="23" name="Google Shape;23;p54"/>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5"/>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55"/>
          <p:cNvPicPr preferRelativeResize="0"/>
          <p:nvPr/>
        </p:nvPicPr>
        <p:blipFill rotWithShape="1">
          <a:blip r:embed="rId2">
            <a:alphaModFix/>
          </a:blip>
          <a:srcRect/>
          <a:stretch/>
        </p:blipFill>
        <p:spPr>
          <a:xfrm>
            <a:off x="9672638" y="5694282"/>
            <a:ext cx="1681162" cy="840581"/>
          </a:xfrm>
          <a:prstGeom prst="rect">
            <a:avLst/>
          </a:prstGeom>
          <a:noFill/>
          <a:ln>
            <a:noFill/>
          </a:ln>
        </p:spPr>
      </p:pic>
      <p:sp>
        <p:nvSpPr>
          <p:cNvPr id="30" name="Google Shape;30;p55"/>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6"/>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6"/>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38" name="Google Shape;38;p56"/>
          <p:cNvPicPr preferRelativeResize="0"/>
          <p:nvPr/>
        </p:nvPicPr>
        <p:blipFill rotWithShape="1">
          <a:blip r:embed="rId3">
            <a:alphaModFix/>
          </a:blip>
          <a:srcRect/>
          <a:stretch/>
        </p:blipFill>
        <p:spPr>
          <a:xfrm>
            <a:off x="9282112" y="5348785"/>
            <a:ext cx="2743199" cy="8084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7"/>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57"/>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58"/>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58"/>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59"/>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59"/>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0"/>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60"/>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61"/>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61"/>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a:spLocks noGrp="1"/>
          </p:cNvSpPr>
          <p:nvPr>
            <p:ph type="pic" idx="2"/>
          </p:nvPr>
        </p:nvSpPr>
        <p:spPr>
          <a:xfrm>
            <a:off x="5183188" y="987425"/>
            <a:ext cx="6172200" cy="4873625"/>
          </a:xfrm>
          <a:prstGeom prst="rect">
            <a:avLst/>
          </a:prstGeom>
          <a:noFill/>
          <a:ln>
            <a:noFill/>
          </a:ln>
        </p:spPr>
      </p:sp>
      <p:sp>
        <p:nvSpPr>
          <p:cNvPr id="79" name="Google Shape;79;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62"/>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62"/>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p:nvPr/>
        </p:nvSpPr>
        <p:spPr>
          <a:xfrm>
            <a:off x="0" y="0"/>
            <a:ext cx="137160" cy="6848480"/>
          </a:xfrm>
          <a:prstGeom prst="rect">
            <a:avLst/>
          </a:prstGeom>
          <a:gradFill>
            <a:gsLst>
              <a:gs pos="0">
                <a:srgbClr val="6CBFDC">
                  <a:alpha val="49019"/>
                </a:srgbClr>
              </a:gs>
              <a:gs pos="20000">
                <a:srgbClr val="459582">
                  <a:alpha val="49019"/>
                </a:srgbClr>
              </a:gs>
              <a:gs pos="42000">
                <a:srgbClr val="BAC851">
                  <a:alpha val="49019"/>
                </a:srgbClr>
              </a:gs>
              <a:gs pos="62000">
                <a:srgbClr val="A42E40">
                  <a:alpha val="49019"/>
                </a:srgbClr>
              </a:gs>
              <a:gs pos="85000">
                <a:srgbClr val="84C8D3">
                  <a:alpha val="49019"/>
                </a:srgbClr>
              </a:gs>
              <a:gs pos="100000">
                <a:srgbClr val="84C8D3">
                  <a:alpha val="49019"/>
                </a:srgbClr>
              </a:gs>
            </a:gsLst>
            <a:path path="circle">
              <a:fillToRect l="100000" t="100000"/>
            </a:path>
            <a:tileRect r="-100000" b="-100000"/>
          </a:gra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fasterdata.es.net/science-dmz/science-dmz-user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fasterdata.es.net/science-dmz/usage-polic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epoc@tacc.utexas.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#1826994 </a:t>
            </a:r>
            <a:endParaRPr sz="1000" b="0" i="1" u="none" strike="noStrike" cap="none">
              <a:solidFill>
                <a:schemeClr val="dk1"/>
              </a:solidFill>
              <a:latin typeface="Calibri"/>
              <a:ea typeface="Calibri"/>
              <a:cs typeface="Calibri"/>
              <a:sym typeface="Calibri"/>
            </a:endParaRPr>
          </a:p>
        </p:txBody>
      </p:sp>
      <p:sp>
        <p:nvSpPr>
          <p:cNvPr id="90" name="Google Shape;90;p1"/>
          <p:cNvSpPr txBox="1"/>
          <p:nvPr/>
        </p:nvSpPr>
        <p:spPr>
          <a:xfrm>
            <a:off x="240822" y="2409823"/>
            <a:ext cx="11897202" cy="994533"/>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dirty="0">
                <a:solidFill>
                  <a:schemeClr val="dk1"/>
                </a:solidFill>
                <a:latin typeface="Calibri"/>
                <a:ea typeface="Calibri"/>
                <a:cs typeface="Calibri"/>
                <a:sym typeface="Calibri"/>
              </a:rPr>
              <a:t>Infrastructure for the Campus Network (e.g., Science DMZ, elements, </a:t>
            </a:r>
            <a:r>
              <a:rPr lang="en-US" sz="6000" b="0" i="0" u="none" strike="noStrike" cap="none" dirty="0" err="1">
                <a:solidFill>
                  <a:schemeClr val="dk1"/>
                </a:solidFill>
                <a:latin typeface="Calibri"/>
                <a:ea typeface="Calibri"/>
                <a:cs typeface="Calibri"/>
                <a:sym typeface="Calibri"/>
              </a:rPr>
              <a:t>perfSONAR</a:t>
            </a:r>
            <a:r>
              <a:rPr lang="en-US" sz="6000" b="0" i="0" u="none" strike="noStrike" cap="none" dirty="0">
                <a:solidFill>
                  <a:schemeClr val="dk1"/>
                </a:solidFill>
                <a:latin typeface="Calibri"/>
                <a:ea typeface="Calibri"/>
                <a:cs typeface="Calibri"/>
                <a:sym typeface="Calibri"/>
              </a:rPr>
              <a:t>)</a:t>
            </a:r>
            <a:endParaRPr lang="en-US"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US" sz="3200" b="1" i="1" dirty="0" err="1">
                <a:solidFill>
                  <a:schemeClr val="dk1"/>
                </a:solidFill>
                <a:latin typeface="Calibri"/>
                <a:ea typeface="Calibri"/>
                <a:cs typeface="Calibri"/>
                <a:sym typeface="Calibri"/>
              </a:rPr>
              <a:t>SoX</a:t>
            </a:r>
            <a:r>
              <a:rPr lang="en-US" sz="3200" b="1" i="1" dirty="0">
                <a:solidFill>
                  <a:schemeClr val="dk1"/>
                </a:solidFill>
                <a:latin typeface="Calibri"/>
                <a:ea typeface="Calibri"/>
                <a:cs typeface="Calibri"/>
                <a:sym typeface="Calibri"/>
              </a:rPr>
              <a:t> Virtual Training Workshop</a:t>
            </a:r>
            <a:endParaRPr lang="en-US"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i="1" dirty="0">
                <a:solidFill>
                  <a:schemeClr val="dk1"/>
                </a:solidFill>
                <a:latin typeface="Calibri"/>
                <a:ea typeface="Calibri"/>
                <a:cs typeface="Calibri"/>
                <a:sym typeface="Calibri"/>
              </a:rPr>
              <a:t>March 22, 29, 2023</a:t>
            </a:r>
            <a:endParaRPr sz="3200" b="1" i="1" dirty="0">
              <a:solidFill>
                <a:schemeClr val="dk1"/>
              </a:solidFill>
              <a:latin typeface="Calibri"/>
              <a:ea typeface="Calibri"/>
              <a:cs typeface="Calibri"/>
              <a:sym typeface="Calibri"/>
            </a:endParaRPr>
          </a:p>
        </p:txBody>
      </p:sp>
      <p:sp>
        <p:nvSpPr>
          <p:cNvPr id="92" name="Google Shape;92;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4" name="Google Shape;94;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Jason </a:t>
            </a:r>
            <a:r>
              <a:rPr lang="en-US" sz="2400" dirty="0" err="1">
                <a:solidFill>
                  <a:schemeClr val="dk1"/>
                </a:solidFill>
                <a:latin typeface="Calibri"/>
                <a:ea typeface="Calibri"/>
                <a:cs typeface="Calibri"/>
                <a:sym typeface="Calibri"/>
              </a:rPr>
              <a:t>Zurawski</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dirty="0">
                <a:solidFill>
                  <a:schemeClr val="dk1"/>
                </a:solidFill>
                <a:latin typeface="Calibri"/>
                <a:ea typeface="Calibri"/>
                <a:cs typeface="Calibri"/>
                <a:sym typeface="Calibri"/>
                <a:hlinkClick r:id="rId3"/>
              </a:rPr>
              <a:t>zurawski@es.net</a:t>
            </a:r>
            <a:r>
              <a:rPr lang="en-US" sz="2400" dirty="0">
                <a:solidFill>
                  <a:schemeClr val="dk1"/>
                </a:solidFill>
                <a:latin typeface="Calibri"/>
                <a:ea typeface="Calibri"/>
                <a:cs typeface="Calibri"/>
                <a:sym typeface="Calibri"/>
              </a:rPr>
              <a:t> </a:t>
            </a:r>
          </a:p>
          <a:p>
            <a:pPr marL="0" lvl="0" indent="0" algn="ctr" rtl="0">
              <a:lnSpc>
                <a:spcPct val="90000"/>
              </a:lnSpc>
              <a:spcBef>
                <a:spcPts val="300"/>
              </a:spcBef>
              <a:spcAft>
                <a:spcPts val="0"/>
              </a:spcAft>
              <a:buClr>
                <a:schemeClr val="dk1"/>
              </a:buClr>
              <a:buSzPts val="2400"/>
              <a:buFont typeface="Arial"/>
              <a:buNone/>
            </a:pPr>
            <a:r>
              <a:rPr lang="en-US" sz="2400" dirty="0" err="1">
                <a:solidFill>
                  <a:schemeClr val="dk1"/>
                </a:solidFill>
                <a:latin typeface="Calibri"/>
                <a:ea typeface="Calibri"/>
                <a:cs typeface="Calibri"/>
                <a:sym typeface="Calibri"/>
              </a:rPr>
              <a:t>ESnet</a:t>
            </a:r>
            <a:r>
              <a:rPr lang="en-US" sz="2400" dirty="0">
                <a:solidFill>
                  <a:schemeClr val="dk1"/>
                </a:solidFill>
                <a:latin typeface="Calibri"/>
                <a:ea typeface="Calibri"/>
                <a:cs typeface="Calibri"/>
                <a:sym typeface="Calibri"/>
              </a:rPr>
              <a:t> / Lawrence Berkeley National Laboratory</a:t>
            </a:r>
            <a:endParaRPr sz="2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4"/>
          <a:stretch>
            <a:fillRect/>
          </a:stretch>
        </p:blipFill>
        <p:spPr>
          <a:xfrm>
            <a:off x="7553923" y="5411096"/>
            <a:ext cx="1658150" cy="607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0" y="11035"/>
            <a:ext cx="12192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533"/>
              <a:buFont typeface="Calibri"/>
              <a:buNone/>
            </a:pPr>
            <a:r>
              <a:rPr lang="en-US" sz="4533"/>
              <a:t>A small amount of packet loss makes a huge difference in TCP performance</a:t>
            </a:r>
            <a:endParaRPr/>
          </a:p>
        </p:txBody>
      </p:sp>
      <p:sp>
        <p:nvSpPr>
          <p:cNvPr id="186" name="Google Shape;186;p12"/>
          <p:cNvSpPr txBox="1">
            <a:spLocks noGrp="1"/>
          </p:cNvSpPr>
          <p:nvPr>
            <p:ph type="body" idx="1"/>
          </p:nvPr>
        </p:nvSpPr>
        <p:spPr>
          <a:xfrm>
            <a:off x="609600" y="1670501"/>
            <a:ext cx="10972800" cy="39547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7" name="Google Shape;187;p12"/>
          <p:cNvPicPr preferRelativeResize="0"/>
          <p:nvPr/>
        </p:nvPicPr>
        <p:blipFill rotWithShape="1">
          <a:blip r:embed="rId3">
            <a:alphaModFix/>
          </a:blip>
          <a:srcRect/>
          <a:stretch/>
        </p:blipFill>
        <p:spPr>
          <a:xfrm>
            <a:off x="17083" y="1167283"/>
            <a:ext cx="12174917" cy="5628840"/>
          </a:xfrm>
          <a:prstGeom prst="rect">
            <a:avLst/>
          </a:prstGeom>
          <a:noFill/>
          <a:ln>
            <a:noFill/>
          </a:ln>
        </p:spPr>
      </p:pic>
      <p:sp>
        <p:nvSpPr>
          <p:cNvPr id="188" name="Google Shape;188;p12"/>
          <p:cNvSpPr/>
          <p:nvPr/>
        </p:nvSpPr>
        <p:spPr>
          <a:xfrm>
            <a:off x="2896559" y="3526813"/>
            <a:ext cx="1115684" cy="465827"/>
          </a:xfrm>
          <a:prstGeom prst="wedgeRoundRectCallout">
            <a:avLst>
              <a:gd name="adj1" fmla="val -143822"/>
              <a:gd name="adj2" fmla="val -4011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Metro Area</a:t>
            </a:r>
            <a:endParaRPr sz="1400" b="0" i="0" u="none" strike="noStrike" cap="none">
              <a:solidFill>
                <a:srgbClr val="000000"/>
              </a:solidFill>
              <a:latin typeface="Arial"/>
              <a:ea typeface="Arial"/>
              <a:cs typeface="Arial"/>
              <a:sym typeface="Arial"/>
            </a:endParaRPr>
          </a:p>
        </p:txBody>
      </p:sp>
      <p:sp>
        <p:nvSpPr>
          <p:cNvPr id="189" name="Google Shape;189;p12"/>
          <p:cNvSpPr/>
          <p:nvPr/>
        </p:nvSpPr>
        <p:spPr>
          <a:xfrm>
            <a:off x="3240943" y="2577154"/>
            <a:ext cx="1115684" cy="632927"/>
          </a:xfrm>
          <a:prstGeom prst="wedgeRoundRectCallout">
            <a:avLst>
              <a:gd name="adj1" fmla="val -227975"/>
              <a:gd name="adj2" fmla="val -8535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Local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(LAN)</a:t>
            </a:r>
            <a:endParaRPr sz="1400" b="0" i="0" u="none" strike="noStrike" cap="none">
              <a:solidFill>
                <a:srgbClr val="000000"/>
              </a:solidFill>
              <a:latin typeface="Arial"/>
              <a:ea typeface="Arial"/>
              <a:cs typeface="Arial"/>
              <a:sym typeface="Arial"/>
            </a:endParaRPr>
          </a:p>
        </p:txBody>
      </p:sp>
      <p:sp>
        <p:nvSpPr>
          <p:cNvPr id="190" name="Google Shape;190;p12"/>
          <p:cNvSpPr/>
          <p:nvPr/>
        </p:nvSpPr>
        <p:spPr>
          <a:xfrm>
            <a:off x="4523867" y="3536925"/>
            <a:ext cx="1115684" cy="465827"/>
          </a:xfrm>
          <a:prstGeom prst="wedgeRoundRectCallout">
            <a:avLst>
              <a:gd name="adj1" fmla="val -204254"/>
              <a:gd name="adj2" fmla="val 22155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Regional</a:t>
            </a:r>
            <a:endParaRPr sz="1400" b="0" i="0" u="none" strike="noStrike" cap="none">
              <a:solidFill>
                <a:srgbClr val="000000"/>
              </a:solidFill>
              <a:latin typeface="Arial"/>
              <a:ea typeface="Arial"/>
              <a:cs typeface="Arial"/>
              <a:sym typeface="Arial"/>
            </a:endParaRPr>
          </a:p>
        </p:txBody>
      </p:sp>
      <p:sp>
        <p:nvSpPr>
          <p:cNvPr id="191" name="Google Shape;191;p12"/>
          <p:cNvSpPr/>
          <p:nvPr/>
        </p:nvSpPr>
        <p:spPr>
          <a:xfrm>
            <a:off x="6724307" y="3861008"/>
            <a:ext cx="1237816" cy="465827"/>
          </a:xfrm>
          <a:prstGeom prst="wedgeRoundRectCallout">
            <a:avLst>
              <a:gd name="adj1" fmla="val 162253"/>
              <a:gd name="adj2" fmla="val 205386"/>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Continental</a:t>
            </a:r>
            <a:endParaRPr sz="1400" b="0" i="0" u="none" strike="noStrike" cap="none">
              <a:solidFill>
                <a:srgbClr val="000000"/>
              </a:solidFill>
              <a:latin typeface="Arial"/>
              <a:ea typeface="Arial"/>
              <a:cs typeface="Arial"/>
              <a:sym typeface="Arial"/>
            </a:endParaRPr>
          </a:p>
        </p:txBody>
      </p:sp>
      <p:sp>
        <p:nvSpPr>
          <p:cNvPr id="192" name="Google Shape;192;p12"/>
          <p:cNvSpPr/>
          <p:nvPr/>
        </p:nvSpPr>
        <p:spPr>
          <a:xfrm>
            <a:off x="9091648" y="3187993"/>
            <a:ext cx="1708448" cy="465827"/>
          </a:xfrm>
          <a:prstGeom prst="wedgeRoundRectCallout">
            <a:avLst>
              <a:gd name="adj1" fmla="val 105870"/>
              <a:gd name="adj2" fmla="val 34883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International</a:t>
            </a:r>
            <a:endParaRPr sz="1400" b="0" i="0" u="none" strike="noStrike" cap="none">
              <a:solidFill>
                <a:srgbClr val="000000"/>
              </a:solidFill>
              <a:latin typeface="Arial"/>
              <a:ea typeface="Arial"/>
              <a:cs typeface="Arial"/>
              <a:sym typeface="Arial"/>
            </a:endParaRPr>
          </a:p>
        </p:txBody>
      </p:sp>
      <p:sp>
        <p:nvSpPr>
          <p:cNvPr id="193" name="Google Shape;193;p12"/>
          <p:cNvSpPr/>
          <p:nvPr/>
        </p:nvSpPr>
        <p:spPr>
          <a:xfrm>
            <a:off x="589872" y="6179138"/>
            <a:ext cx="11133667" cy="4320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194" name="Google Shape;194;p12"/>
          <p:cNvCxnSpPr/>
          <p:nvPr/>
        </p:nvCxnSpPr>
        <p:spPr>
          <a:xfrm>
            <a:off x="6890305" y="6502740"/>
            <a:ext cx="1708448" cy="0"/>
          </a:xfrm>
          <a:prstGeom prst="straightConnector1">
            <a:avLst/>
          </a:prstGeom>
          <a:noFill/>
          <a:ln w="76200" cap="flat" cmpd="sng">
            <a:solidFill>
              <a:srgbClr val="9FC244"/>
            </a:solidFill>
            <a:prstDash val="dot"/>
            <a:miter lim="800000"/>
            <a:headEnd type="none" w="sm" len="sm"/>
            <a:tailEnd type="none" w="sm" len="sm"/>
          </a:ln>
        </p:spPr>
      </p:cxnSp>
      <p:cxnSp>
        <p:nvCxnSpPr>
          <p:cNvPr id="195" name="Google Shape;195;p12"/>
          <p:cNvCxnSpPr/>
          <p:nvPr/>
        </p:nvCxnSpPr>
        <p:spPr>
          <a:xfrm>
            <a:off x="3656317" y="6496917"/>
            <a:ext cx="1708448" cy="0"/>
          </a:xfrm>
          <a:prstGeom prst="straightConnector1">
            <a:avLst/>
          </a:prstGeom>
          <a:noFill/>
          <a:ln w="76200" cap="flat" cmpd="sng">
            <a:solidFill>
              <a:srgbClr val="FF0000"/>
            </a:solidFill>
            <a:prstDash val="solid"/>
            <a:miter lim="800000"/>
            <a:headEnd type="none" w="sm" len="sm"/>
            <a:tailEnd type="none" w="sm" len="sm"/>
          </a:ln>
        </p:spPr>
      </p:cxnSp>
      <p:sp>
        <p:nvSpPr>
          <p:cNvPr id="196" name="Google Shape;196;p12"/>
          <p:cNvSpPr txBox="1"/>
          <p:nvPr/>
        </p:nvSpPr>
        <p:spPr>
          <a:xfrm>
            <a:off x="462875" y="6189599"/>
            <a:ext cx="237162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(TCP Reno)</a:t>
            </a:r>
            <a:endParaRPr sz="1400" b="0" i="0" u="none" strike="noStrike" cap="none">
              <a:solidFill>
                <a:srgbClr val="000000"/>
              </a:solidFill>
              <a:latin typeface="Arial"/>
              <a:ea typeface="Arial"/>
              <a:cs typeface="Arial"/>
              <a:sym typeface="Arial"/>
            </a:endParaRPr>
          </a:p>
        </p:txBody>
      </p:sp>
      <p:sp>
        <p:nvSpPr>
          <p:cNvPr id="197" name="Google Shape;197;p12"/>
          <p:cNvSpPr txBox="1"/>
          <p:nvPr/>
        </p:nvSpPr>
        <p:spPr>
          <a:xfrm>
            <a:off x="3528016" y="6187351"/>
            <a:ext cx="20837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(HTCP)</a:t>
            </a:r>
            <a:endParaRPr sz="1400" b="0" i="0" u="none" strike="noStrike" cap="none">
              <a:solidFill>
                <a:srgbClr val="000000"/>
              </a:solidFill>
              <a:latin typeface="Arial"/>
              <a:ea typeface="Arial"/>
              <a:cs typeface="Arial"/>
              <a:sym typeface="Arial"/>
            </a:endParaRPr>
          </a:p>
        </p:txBody>
      </p:sp>
      <p:sp>
        <p:nvSpPr>
          <p:cNvPr id="198" name="Google Shape;198;p12"/>
          <p:cNvSpPr txBox="1"/>
          <p:nvPr/>
        </p:nvSpPr>
        <p:spPr>
          <a:xfrm>
            <a:off x="6756127" y="6187351"/>
            <a:ext cx="26455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Theoretical (TCP Reno)</a:t>
            </a:r>
            <a:endParaRPr sz="1400" b="0" i="0" u="none" strike="noStrike" cap="none">
              <a:solidFill>
                <a:srgbClr val="000000"/>
              </a:solidFill>
              <a:latin typeface="Arial"/>
              <a:ea typeface="Arial"/>
              <a:cs typeface="Arial"/>
              <a:sym typeface="Arial"/>
            </a:endParaRPr>
          </a:p>
        </p:txBody>
      </p:sp>
      <p:sp>
        <p:nvSpPr>
          <p:cNvPr id="199" name="Google Shape;199;p12"/>
          <p:cNvSpPr txBox="1"/>
          <p:nvPr/>
        </p:nvSpPr>
        <p:spPr>
          <a:xfrm>
            <a:off x="9880995" y="6186302"/>
            <a:ext cx="231100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(no loss)</a:t>
            </a:r>
            <a:endParaRPr sz="1400" b="0" i="0" u="none" strike="noStrike" cap="none">
              <a:solidFill>
                <a:srgbClr val="000000"/>
              </a:solidFill>
              <a:latin typeface="Arial"/>
              <a:ea typeface="Arial"/>
              <a:cs typeface="Arial"/>
              <a:sym typeface="Arial"/>
            </a:endParaRPr>
          </a:p>
        </p:txBody>
      </p:sp>
      <p:sp>
        <p:nvSpPr>
          <p:cNvPr id="200" name="Google Shape;200;p12"/>
          <p:cNvSpPr txBox="1"/>
          <p:nvPr/>
        </p:nvSpPr>
        <p:spPr>
          <a:xfrm>
            <a:off x="5165087" y="2404600"/>
            <a:ext cx="45162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With loss, high performance  beyond metro distances is essentially impossible</a:t>
            </a:r>
            <a:endParaRPr sz="1400" b="0" i="0" u="none" strike="noStrike" cap="none">
              <a:solidFill>
                <a:srgbClr val="000000"/>
              </a:solidFill>
              <a:latin typeface="Arial"/>
              <a:ea typeface="Arial"/>
              <a:cs typeface="Arial"/>
              <a:sym typeface="Arial"/>
            </a:endParaRPr>
          </a:p>
        </p:txBody>
      </p:sp>
      <p:cxnSp>
        <p:nvCxnSpPr>
          <p:cNvPr id="201" name="Google Shape;201;p12"/>
          <p:cNvCxnSpPr/>
          <p:nvPr/>
        </p:nvCxnSpPr>
        <p:spPr>
          <a:xfrm>
            <a:off x="815652" y="6502740"/>
            <a:ext cx="1708448" cy="0"/>
          </a:xfrm>
          <a:prstGeom prst="straightConnector1">
            <a:avLst/>
          </a:prstGeom>
          <a:noFill/>
          <a:ln w="76200" cap="flat" cmpd="sng">
            <a:solidFill>
              <a:srgbClr val="2F5496"/>
            </a:solidFill>
            <a:prstDash val="solid"/>
            <a:miter lim="800000"/>
            <a:headEnd type="none" w="sm" len="sm"/>
            <a:tailEnd type="none" w="sm" len="sm"/>
          </a:ln>
        </p:spPr>
      </p:cxnSp>
      <p:sp>
        <p:nvSpPr>
          <p:cNvPr id="2" name="Google Shape;102;p2">
            <a:extLst>
              <a:ext uri="{FF2B5EF4-FFF2-40B4-BE49-F238E27FC236}">
                <a16:creationId xmlns:a16="http://schemas.microsoft.com/office/drawing/2014/main" id="{A963FF03-1B29-F9E9-31FF-0FDC308F781E}"/>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10</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209" name="Google Shape;209;p13"/>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The Science DMZ model describes a performance-based approach</a:t>
            </a:r>
            <a:endParaRPr/>
          </a:p>
          <a:p>
            <a:pPr marL="685800" lvl="1" indent="-228600" algn="l" rtl="0">
              <a:lnSpc>
                <a:spcPct val="90000"/>
              </a:lnSpc>
              <a:spcBef>
                <a:spcPts val="500"/>
              </a:spcBef>
              <a:spcAft>
                <a:spcPts val="0"/>
              </a:spcAft>
              <a:buClr>
                <a:schemeClr val="dk1"/>
              </a:buClr>
              <a:buSzPts val="2133"/>
              <a:buChar char="•"/>
            </a:pPr>
            <a:r>
              <a:rPr lang="en-US" sz="2133"/>
              <a:t>Dedicated infrastructure for wide-area data transfer</a:t>
            </a:r>
            <a:endParaRPr/>
          </a:p>
          <a:p>
            <a:pPr marL="1143000" lvl="2" indent="-228600" algn="l" rtl="0">
              <a:lnSpc>
                <a:spcPct val="90000"/>
              </a:lnSpc>
              <a:spcBef>
                <a:spcPts val="500"/>
              </a:spcBef>
              <a:spcAft>
                <a:spcPts val="0"/>
              </a:spcAft>
              <a:buClr>
                <a:schemeClr val="dk1"/>
              </a:buClr>
              <a:buSzPts val="2133"/>
              <a:buChar char="•"/>
            </a:pPr>
            <a:r>
              <a:rPr lang="en-US" sz="2133"/>
              <a:t>Well-configured data transfer hosts with modern tools</a:t>
            </a:r>
            <a:endParaRPr/>
          </a:p>
          <a:p>
            <a:pPr marL="1143000" lvl="2" indent="-228600" algn="l" rtl="0">
              <a:lnSpc>
                <a:spcPct val="90000"/>
              </a:lnSpc>
              <a:spcBef>
                <a:spcPts val="500"/>
              </a:spcBef>
              <a:spcAft>
                <a:spcPts val="0"/>
              </a:spcAft>
              <a:buClr>
                <a:schemeClr val="dk1"/>
              </a:buClr>
              <a:buSzPts val="2133"/>
              <a:buChar char="•"/>
            </a:pPr>
            <a:r>
              <a:rPr lang="en-US" sz="2133"/>
              <a:t>Capable network devices</a:t>
            </a:r>
            <a:endParaRPr/>
          </a:p>
          <a:p>
            <a:pPr marL="1143000" lvl="2" indent="-228600" algn="l" rtl="0">
              <a:lnSpc>
                <a:spcPct val="90000"/>
              </a:lnSpc>
              <a:spcBef>
                <a:spcPts val="500"/>
              </a:spcBef>
              <a:spcAft>
                <a:spcPts val="0"/>
              </a:spcAft>
              <a:buClr>
                <a:schemeClr val="dk1"/>
              </a:buClr>
              <a:buSzPts val="2133"/>
              <a:buChar char="•"/>
            </a:pPr>
            <a:r>
              <a:rPr lang="en-US" sz="2133"/>
              <a:t>High-performance data path which does not traverse commodity LAN</a:t>
            </a:r>
            <a:endParaRPr/>
          </a:p>
          <a:p>
            <a:pPr marL="685800" lvl="1" indent="-228600" algn="l" rtl="0">
              <a:lnSpc>
                <a:spcPct val="90000"/>
              </a:lnSpc>
              <a:spcBef>
                <a:spcPts val="500"/>
              </a:spcBef>
              <a:spcAft>
                <a:spcPts val="0"/>
              </a:spcAft>
              <a:buClr>
                <a:schemeClr val="dk1"/>
              </a:buClr>
              <a:buSzPts val="2133"/>
              <a:buChar char="•"/>
            </a:pPr>
            <a:r>
              <a:rPr lang="en-US" sz="2133"/>
              <a:t>Proactive operational models that enable performance</a:t>
            </a:r>
            <a:endParaRPr/>
          </a:p>
          <a:p>
            <a:pPr marL="1143000" lvl="2" indent="-228600" algn="l" rtl="0">
              <a:lnSpc>
                <a:spcPct val="90000"/>
              </a:lnSpc>
              <a:spcBef>
                <a:spcPts val="500"/>
              </a:spcBef>
              <a:spcAft>
                <a:spcPts val="0"/>
              </a:spcAft>
              <a:buClr>
                <a:schemeClr val="dk1"/>
              </a:buClr>
              <a:buSzPts val="2133"/>
              <a:buChar char="•"/>
            </a:pPr>
            <a:r>
              <a:rPr lang="en-US" sz="2133"/>
              <a:t>Well-deployed test and measurement tools (perfSONAR)</a:t>
            </a:r>
            <a:endParaRPr/>
          </a:p>
          <a:p>
            <a:pPr marL="1143000" lvl="2" indent="-228600" algn="l" rtl="0">
              <a:lnSpc>
                <a:spcPct val="90000"/>
              </a:lnSpc>
              <a:spcBef>
                <a:spcPts val="500"/>
              </a:spcBef>
              <a:spcAft>
                <a:spcPts val="0"/>
              </a:spcAft>
              <a:buClr>
                <a:schemeClr val="dk1"/>
              </a:buClr>
              <a:buSzPts val="2133"/>
              <a:buChar char="•"/>
            </a:pPr>
            <a:r>
              <a:rPr lang="en-US" sz="2133"/>
              <a:t>Periodic testing to locate issues instead of waiting for users to complain</a:t>
            </a:r>
            <a:endParaRPr/>
          </a:p>
          <a:p>
            <a:pPr marL="685800" lvl="1" indent="-228600" algn="l" rtl="0">
              <a:lnSpc>
                <a:spcPct val="90000"/>
              </a:lnSpc>
              <a:spcBef>
                <a:spcPts val="500"/>
              </a:spcBef>
              <a:spcAft>
                <a:spcPts val="0"/>
              </a:spcAft>
              <a:buClr>
                <a:schemeClr val="dk1"/>
              </a:buClr>
              <a:buSzPts val="2133"/>
              <a:buChar char="•"/>
            </a:pPr>
            <a:r>
              <a:rPr lang="en-US" sz="2133"/>
              <a:t>Security posture well-matched to high-performance science applications</a:t>
            </a:r>
            <a:endParaRPr/>
          </a:p>
        </p:txBody>
      </p:sp>
      <p:sp>
        <p:nvSpPr>
          <p:cNvPr id="2" name="Google Shape;102;p2">
            <a:extLst>
              <a:ext uri="{FF2B5EF4-FFF2-40B4-BE49-F238E27FC236}">
                <a16:creationId xmlns:a16="http://schemas.microsoft.com/office/drawing/2014/main" id="{21DAE0ED-A611-2D11-D5AB-5A7EB847EF01}"/>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11</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349101" y="185085"/>
            <a:ext cx="8608049" cy="5758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267"/>
              <a:t>The Science DMZ in 1 Slide</a:t>
            </a:r>
            <a:endParaRPr/>
          </a:p>
        </p:txBody>
      </p:sp>
      <p:sp>
        <p:nvSpPr>
          <p:cNvPr id="217" name="Google Shape;217;p14"/>
          <p:cNvSpPr txBox="1">
            <a:spLocks noGrp="1"/>
          </p:cNvSpPr>
          <p:nvPr>
            <p:ph type="body" idx="1"/>
          </p:nvPr>
        </p:nvSpPr>
        <p:spPr>
          <a:xfrm>
            <a:off x="257691" y="850515"/>
            <a:ext cx="11324709" cy="56703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67"/>
              <a:buNone/>
            </a:pPr>
            <a:r>
              <a:rPr lang="en-US" sz="2267"/>
              <a:t>Consists of </a:t>
            </a:r>
            <a:r>
              <a:rPr lang="en-US" sz="2267" b="1"/>
              <a:t>four key components</a:t>
            </a:r>
            <a:r>
              <a:rPr lang="en-US" sz="2267"/>
              <a:t>, all required:</a:t>
            </a:r>
            <a:endParaRPr/>
          </a:p>
          <a:p>
            <a:pPr marL="228600" lvl="0" indent="-228600" algn="l" rtl="0">
              <a:lnSpc>
                <a:spcPct val="90000"/>
              </a:lnSpc>
              <a:spcBef>
                <a:spcPts val="1000"/>
              </a:spcBef>
              <a:spcAft>
                <a:spcPts val="0"/>
              </a:spcAft>
              <a:buClr>
                <a:schemeClr val="dk1"/>
              </a:buClr>
              <a:buSzPts val="2267"/>
              <a:buChar char="•"/>
            </a:pPr>
            <a:r>
              <a:rPr lang="en-US" sz="2267"/>
              <a:t>“Friction free” network path</a:t>
            </a:r>
            <a:endParaRPr/>
          </a:p>
          <a:p>
            <a:pPr marL="685800" lvl="1" indent="-228600" algn="l" rtl="0">
              <a:lnSpc>
                <a:spcPct val="90000"/>
              </a:lnSpc>
              <a:spcBef>
                <a:spcPts val="500"/>
              </a:spcBef>
              <a:spcAft>
                <a:spcPts val="0"/>
              </a:spcAft>
              <a:buClr>
                <a:schemeClr val="dk1"/>
              </a:buClr>
              <a:buSzPts val="2267"/>
              <a:buChar char="•"/>
            </a:pPr>
            <a:r>
              <a:rPr lang="en-US" sz="2267"/>
              <a:t>Highly capable network devices (wire-speed, deep queues)</a:t>
            </a:r>
            <a:endParaRPr/>
          </a:p>
          <a:p>
            <a:pPr marL="685800" lvl="1" indent="-228600" algn="l" rtl="0">
              <a:lnSpc>
                <a:spcPct val="90000"/>
              </a:lnSpc>
              <a:spcBef>
                <a:spcPts val="500"/>
              </a:spcBef>
              <a:spcAft>
                <a:spcPts val="0"/>
              </a:spcAft>
              <a:buClr>
                <a:schemeClr val="dk1"/>
              </a:buClr>
              <a:buSzPts val="2267"/>
              <a:buChar char="•"/>
            </a:pPr>
            <a:r>
              <a:rPr lang="en-US" sz="2267"/>
              <a:t>Virtual circuit connectivity option</a:t>
            </a:r>
            <a:endParaRPr/>
          </a:p>
          <a:p>
            <a:pPr marL="685800" lvl="1" indent="-228600" algn="l" rtl="0">
              <a:lnSpc>
                <a:spcPct val="90000"/>
              </a:lnSpc>
              <a:spcBef>
                <a:spcPts val="500"/>
              </a:spcBef>
              <a:spcAft>
                <a:spcPts val="0"/>
              </a:spcAft>
              <a:buClr>
                <a:schemeClr val="dk1"/>
              </a:buClr>
              <a:buSzPts val="2267"/>
              <a:buChar char="•"/>
            </a:pPr>
            <a:r>
              <a:rPr lang="en-US" sz="2267"/>
              <a:t>Security policy and enforcement specific to science workflows</a:t>
            </a:r>
            <a:endParaRPr/>
          </a:p>
          <a:p>
            <a:pPr marL="685800" lvl="1" indent="-228600" algn="l" rtl="0">
              <a:lnSpc>
                <a:spcPct val="90000"/>
              </a:lnSpc>
              <a:spcBef>
                <a:spcPts val="500"/>
              </a:spcBef>
              <a:spcAft>
                <a:spcPts val="0"/>
              </a:spcAft>
              <a:buClr>
                <a:schemeClr val="dk1"/>
              </a:buClr>
              <a:buSzPts val="2267"/>
              <a:buChar char="•"/>
            </a:pPr>
            <a:r>
              <a:rPr lang="en-US" sz="2267"/>
              <a:t>Located at or near site perimeter if possible</a:t>
            </a:r>
            <a:endParaRPr/>
          </a:p>
          <a:p>
            <a:pPr marL="228600" lvl="0" indent="-228600" algn="l" rtl="0">
              <a:lnSpc>
                <a:spcPct val="90000"/>
              </a:lnSpc>
              <a:spcBef>
                <a:spcPts val="1000"/>
              </a:spcBef>
              <a:spcAft>
                <a:spcPts val="0"/>
              </a:spcAft>
              <a:buClr>
                <a:schemeClr val="dk1"/>
              </a:buClr>
              <a:buSzPts val="2267"/>
              <a:buChar char="•"/>
            </a:pPr>
            <a:r>
              <a:rPr lang="en-US" sz="2267"/>
              <a:t>Dedicated, high-performance Data Transfer Nodes (DTNs)</a:t>
            </a:r>
            <a:endParaRPr/>
          </a:p>
          <a:p>
            <a:pPr marL="685800" lvl="1" indent="-228600" algn="l" rtl="0">
              <a:lnSpc>
                <a:spcPct val="90000"/>
              </a:lnSpc>
              <a:spcBef>
                <a:spcPts val="500"/>
              </a:spcBef>
              <a:spcAft>
                <a:spcPts val="0"/>
              </a:spcAft>
              <a:buClr>
                <a:schemeClr val="dk1"/>
              </a:buClr>
              <a:buSzPts val="2267"/>
              <a:buChar char="•"/>
            </a:pPr>
            <a:r>
              <a:rPr lang="en-US" sz="2267"/>
              <a:t>Hardware, operating system, libraries all optimized for transfer</a:t>
            </a:r>
            <a:endParaRPr/>
          </a:p>
          <a:p>
            <a:pPr marL="685800" lvl="1" indent="-228600" algn="l" rtl="0">
              <a:lnSpc>
                <a:spcPct val="90000"/>
              </a:lnSpc>
              <a:spcBef>
                <a:spcPts val="500"/>
              </a:spcBef>
              <a:spcAft>
                <a:spcPts val="0"/>
              </a:spcAft>
              <a:buClr>
                <a:schemeClr val="dk1"/>
              </a:buClr>
              <a:buSzPts val="2267"/>
              <a:buChar char="•"/>
            </a:pPr>
            <a:r>
              <a:rPr lang="en-US" sz="2267"/>
              <a:t>Includes optimized data transfer tools such as Globus Online and GridFTP</a:t>
            </a:r>
            <a:endParaRPr/>
          </a:p>
          <a:p>
            <a:pPr marL="228600" lvl="0" indent="-228600" algn="l" rtl="0">
              <a:lnSpc>
                <a:spcPct val="90000"/>
              </a:lnSpc>
              <a:spcBef>
                <a:spcPts val="1000"/>
              </a:spcBef>
              <a:spcAft>
                <a:spcPts val="0"/>
              </a:spcAft>
              <a:buClr>
                <a:schemeClr val="dk1"/>
              </a:buClr>
              <a:buSzPts val="2267"/>
              <a:buChar char="•"/>
            </a:pPr>
            <a:r>
              <a:rPr lang="en-US" sz="2267"/>
              <a:t>Performance measurement/test node</a:t>
            </a:r>
            <a:endParaRPr/>
          </a:p>
          <a:p>
            <a:pPr marL="685800" lvl="1" indent="-228600" algn="l" rtl="0">
              <a:lnSpc>
                <a:spcPct val="90000"/>
              </a:lnSpc>
              <a:spcBef>
                <a:spcPts val="500"/>
              </a:spcBef>
              <a:spcAft>
                <a:spcPts val="0"/>
              </a:spcAft>
              <a:buClr>
                <a:schemeClr val="dk1"/>
              </a:buClr>
              <a:buSzPts val="2267"/>
              <a:buChar char="•"/>
            </a:pPr>
            <a:r>
              <a:rPr lang="en-US" sz="2267"/>
              <a:t>perfSONAR</a:t>
            </a:r>
            <a:endParaRPr sz="2267"/>
          </a:p>
          <a:p>
            <a:pPr marL="228600" lvl="0" indent="-228600" algn="l" rtl="0">
              <a:lnSpc>
                <a:spcPct val="90000"/>
              </a:lnSpc>
              <a:spcBef>
                <a:spcPts val="1000"/>
              </a:spcBef>
              <a:spcAft>
                <a:spcPts val="0"/>
              </a:spcAft>
              <a:buClr>
                <a:schemeClr val="dk1"/>
              </a:buClr>
              <a:buSzPts val="2267"/>
              <a:buChar char="•"/>
            </a:pPr>
            <a:r>
              <a:rPr lang="en-US" sz="2267"/>
              <a:t>Engagement with end users</a:t>
            </a:r>
            <a:endParaRPr/>
          </a:p>
          <a:p>
            <a:pPr marL="0" lvl="1" indent="0" algn="l" rtl="0">
              <a:lnSpc>
                <a:spcPct val="90000"/>
              </a:lnSpc>
              <a:spcBef>
                <a:spcPts val="500"/>
              </a:spcBef>
              <a:spcAft>
                <a:spcPts val="0"/>
              </a:spcAft>
              <a:buClr>
                <a:schemeClr val="dk1"/>
              </a:buClr>
              <a:buSzPts val="2267"/>
              <a:buNone/>
            </a:pPr>
            <a:r>
              <a:rPr lang="en-US" sz="2267"/>
              <a:t>						Details at </a:t>
            </a:r>
            <a:r>
              <a:rPr lang="en-US" sz="2267" u="sng">
                <a:solidFill>
                  <a:schemeClr val="hlink"/>
                </a:solidFill>
                <a:hlinkClick r:id="rId3"/>
              </a:rPr>
              <a:t>http://fasterdata.es.net/science-dmz/</a:t>
            </a:r>
            <a:r>
              <a:rPr lang="en-US" sz="2267"/>
              <a:t> </a:t>
            </a:r>
            <a:endParaRPr/>
          </a:p>
        </p:txBody>
      </p:sp>
      <p:pic>
        <p:nvPicPr>
          <p:cNvPr id="218" name="Google Shape;218;p14" descr="header.gif"/>
          <p:cNvPicPr preferRelativeResize="0"/>
          <p:nvPr/>
        </p:nvPicPr>
        <p:blipFill rotWithShape="1">
          <a:blip r:embed="rId4">
            <a:alphaModFix/>
          </a:blip>
          <a:srcRect/>
          <a:stretch/>
        </p:blipFill>
        <p:spPr>
          <a:xfrm>
            <a:off x="9317891" y="4865891"/>
            <a:ext cx="2857671" cy="474419"/>
          </a:xfrm>
          <a:prstGeom prst="rect">
            <a:avLst/>
          </a:prstGeom>
          <a:noFill/>
          <a:ln>
            <a:noFill/>
          </a:ln>
        </p:spPr>
      </p:pic>
      <p:pic>
        <p:nvPicPr>
          <p:cNvPr id="219" name="Google Shape;219;p14" descr="300px-Free_body_frictionless.svg.png"/>
          <p:cNvPicPr preferRelativeResize="0"/>
          <p:nvPr/>
        </p:nvPicPr>
        <p:blipFill rotWithShape="1">
          <a:blip r:embed="rId5">
            <a:alphaModFix/>
          </a:blip>
          <a:srcRect/>
          <a:stretch/>
        </p:blipFill>
        <p:spPr>
          <a:xfrm>
            <a:off x="8957150" y="362655"/>
            <a:ext cx="3038039" cy="1549400"/>
          </a:xfrm>
          <a:prstGeom prst="rect">
            <a:avLst/>
          </a:prstGeom>
          <a:noFill/>
          <a:ln>
            <a:noFill/>
          </a:ln>
        </p:spPr>
      </p:pic>
      <p:sp>
        <p:nvSpPr>
          <p:cNvPr id="220" name="Google Shape;220;p14"/>
          <p:cNvSpPr txBox="1"/>
          <p:nvPr/>
        </p:nvSpPr>
        <p:spPr>
          <a:xfrm>
            <a:off x="10218129" y="1951403"/>
            <a:ext cx="1957432" cy="266876"/>
          </a:xfrm>
          <a:prstGeom prst="rect">
            <a:avLst/>
          </a:prstGeom>
          <a:noFill/>
          <a:ln>
            <a:noFill/>
          </a:ln>
        </p:spPr>
        <p:txBody>
          <a:bodyPr spcFirstLastPara="1" wrap="square" lIns="121900" tIns="60950" rIns="121900" bIns="60950" anchor="ctr" anchorCtr="0">
            <a:norm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0000"/>
                </a:solidFill>
                <a:latin typeface="Calibri"/>
                <a:ea typeface="Calibri"/>
                <a:cs typeface="Calibri"/>
                <a:sym typeface="Calibri"/>
              </a:rPr>
              <a:t>© 2013 Wikipedia</a:t>
            </a:r>
            <a:endParaRPr sz="1400" b="0" i="0" u="none" strike="noStrike" cap="none">
              <a:solidFill>
                <a:srgbClr val="000000"/>
              </a:solidFill>
              <a:latin typeface="Arial"/>
              <a:ea typeface="Arial"/>
              <a:cs typeface="Arial"/>
              <a:sym typeface="Arial"/>
            </a:endParaRPr>
          </a:p>
        </p:txBody>
      </p:sp>
      <p:pic>
        <p:nvPicPr>
          <p:cNvPr id="221" name="Google Shape;221;p14" descr="globus.png"/>
          <p:cNvPicPr preferRelativeResize="0"/>
          <p:nvPr/>
        </p:nvPicPr>
        <p:blipFill rotWithShape="1">
          <a:blip r:embed="rId6">
            <a:alphaModFix/>
          </a:blip>
          <a:srcRect/>
          <a:stretch/>
        </p:blipFill>
        <p:spPr>
          <a:xfrm>
            <a:off x="10408356" y="3014409"/>
            <a:ext cx="1253067" cy="901700"/>
          </a:xfrm>
          <a:prstGeom prst="rect">
            <a:avLst/>
          </a:prstGeom>
          <a:noFill/>
          <a:ln>
            <a:noFill/>
          </a:ln>
        </p:spPr>
      </p:pic>
      <p:pic>
        <p:nvPicPr>
          <p:cNvPr id="222" name="Google Shape;222;p14" descr="IMG_2206 copy.JPG"/>
          <p:cNvPicPr preferRelativeResize="0"/>
          <p:nvPr/>
        </p:nvPicPr>
        <p:blipFill rotWithShape="1">
          <a:blip r:embed="rId7">
            <a:alphaModFix/>
          </a:blip>
          <a:srcRect/>
          <a:stretch/>
        </p:blipFill>
        <p:spPr>
          <a:xfrm>
            <a:off x="992566" y="12107"/>
            <a:ext cx="10239878" cy="6845893"/>
          </a:xfrm>
          <a:prstGeom prst="rect">
            <a:avLst/>
          </a:prstGeom>
          <a:noFill/>
          <a:ln>
            <a:noFill/>
          </a:ln>
        </p:spPr>
      </p:pic>
      <p:sp>
        <p:nvSpPr>
          <p:cNvPr id="2" name="Google Shape;102;p2">
            <a:extLst>
              <a:ext uri="{FF2B5EF4-FFF2-40B4-BE49-F238E27FC236}">
                <a16:creationId xmlns:a16="http://schemas.microsoft.com/office/drawing/2014/main" id="{3E5A36A8-BEE0-D0C1-7B76-7434B9E82F10}"/>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12</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30" name="Google Shape;230;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AC5FC3B5-6FE9-43FC-E31D-87DEA806119E}"/>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13</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Science DMZ Takes Many Forms</a:t>
            </a:r>
            <a:endParaRPr/>
          </a:p>
        </p:txBody>
      </p:sp>
      <p:sp>
        <p:nvSpPr>
          <p:cNvPr id="237" name="Google Shape;237;p16"/>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There are a lot of ways to combine these things – it all depends on what you need to do</a:t>
            </a:r>
            <a:endParaRPr/>
          </a:p>
          <a:p>
            <a:pPr marL="685800" lvl="1" indent="-228600" algn="l" rtl="0">
              <a:lnSpc>
                <a:spcPct val="90000"/>
              </a:lnSpc>
              <a:spcBef>
                <a:spcPts val="500"/>
              </a:spcBef>
              <a:spcAft>
                <a:spcPts val="0"/>
              </a:spcAft>
              <a:buClr>
                <a:schemeClr val="dk1"/>
              </a:buClr>
              <a:buSzPts val="2400"/>
              <a:buChar char="•"/>
            </a:pPr>
            <a:r>
              <a:rPr lang="en-US"/>
              <a:t>Small installation for a project or two</a:t>
            </a:r>
            <a:endParaRPr/>
          </a:p>
          <a:p>
            <a:pPr marL="685800" lvl="1" indent="-228600" algn="l" rtl="0">
              <a:lnSpc>
                <a:spcPct val="90000"/>
              </a:lnSpc>
              <a:spcBef>
                <a:spcPts val="500"/>
              </a:spcBef>
              <a:spcAft>
                <a:spcPts val="0"/>
              </a:spcAft>
              <a:buClr>
                <a:schemeClr val="dk1"/>
              </a:buClr>
              <a:buSzPts val="2400"/>
              <a:buChar char="•"/>
            </a:pPr>
            <a:r>
              <a:rPr lang="en-US"/>
              <a:t>Facility inside a larger institution</a:t>
            </a:r>
            <a:endParaRPr/>
          </a:p>
          <a:p>
            <a:pPr marL="685800" lvl="1" indent="-228600" algn="l" rtl="0">
              <a:lnSpc>
                <a:spcPct val="90000"/>
              </a:lnSpc>
              <a:spcBef>
                <a:spcPts val="500"/>
              </a:spcBef>
              <a:spcAft>
                <a:spcPts val="0"/>
              </a:spcAft>
              <a:buClr>
                <a:schemeClr val="dk1"/>
              </a:buClr>
              <a:buSzPts val="2400"/>
              <a:buChar char="•"/>
            </a:pPr>
            <a:r>
              <a:rPr lang="en-US"/>
              <a:t>Institutional capability serving multiple departments/divisions</a:t>
            </a:r>
            <a:endParaRPr/>
          </a:p>
          <a:p>
            <a:pPr marL="685800" lvl="1" indent="-228600" algn="l" rtl="0">
              <a:lnSpc>
                <a:spcPct val="90000"/>
              </a:lnSpc>
              <a:spcBef>
                <a:spcPts val="500"/>
              </a:spcBef>
              <a:spcAft>
                <a:spcPts val="0"/>
              </a:spcAft>
              <a:buClr>
                <a:schemeClr val="dk1"/>
              </a:buClr>
              <a:buSzPts val="2400"/>
              <a:buChar char="•"/>
            </a:pPr>
            <a:r>
              <a:rPr lang="en-US"/>
              <a:t>Science capability that consumes a majority of the infrastructure</a:t>
            </a:r>
            <a:endParaRPr/>
          </a:p>
          <a:p>
            <a:pPr marL="228600" lvl="0" indent="-228600" algn="l" rtl="0">
              <a:lnSpc>
                <a:spcPct val="90000"/>
              </a:lnSpc>
              <a:spcBef>
                <a:spcPts val="1000"/>
              </a:spcBef>
              <a:spcAft>
                <a:spcPts val="0"/>
              </a:spcAft>
              <a:buClr>
                <a:schemeClr val="dk1"/>
              </a:buClr>
              <a:buSzPts val="2800"/>
              <a:buChar char="•"/>
            </a:pPr>
            <a:r>
              <a:rPr lang="en-US"/>
              <a:t>Some of these are straightforward, others are less obvious</a:t>
            </a:r>
            <a:endParaRPr/>
          </a:p>
          <a:p>
            <a:pPr marL="228600" lvl="0" indent="-228600" algn="l" rtl="0">
              <a:lnSpc>
                <a:spcPct val="90000"/>
              </a:lnSpc>
              <a:spcBef>
                <a:spcPts val="1000"/>
              </a:spcBef>
              <a:spcAft>
                <a:spcPts val="0"/>
              </a:spcAft>
              <a:buClr>
                <a:schemeClr val="dk1"/>
              </a:buClr>
              <a:buSzPts val="2800"/>
              <a:buChar char="•"/>
            </a:pPr>
            <a:r>
              <a:rPr lang="en-US"/>
              <a:t>Key point of concentration: eliminate sources of packet loss / packet friction</a:t>
            </a:r>
            <a:endParaRPr/>
          </a:p>
        </p:txBody>
      </p:sp>
      <p:sp>
        <p:nvSpPr>
          <p:cNvPr id="2" name="Google Shape;102;p2">
            <a:extLst>
              <a:ext uri="{FF2B5EF4-FFF2-40B4-BE49-F238E27FC236}">
                <a16:creationId xmlns:a16="http://schemas.microsoft.com/office/drawing/2014/main" id="{8DD8D8D2-9D20-66CA-3738-2EDCD8ADA052}"/>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14</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Legacy Method: Ad Hoc DTN Deployment</a:t>
            </a:r>
            <a:endParaRPr/>
          </a:p>
        </p:txBody>
      </p:sp>
      <p:sp>
        <p:nvSpPr>
          <p:cNvPr id="245" name="Google Shape;245;p17"/>
          <p:cNvSpPr txBox="1">
            <a:spLocks noGrp="1"/>
          </p:cNvSpPr>
          <p:nvPr>
            <p:ph type="body" idx="1"/>
          </p:nvPr>
        </p:nvSpPr>
        <p:spPr>
          <a:xfrm>
            <a:off x="609600" y="1600201"/>
            <a:ext cx="7766288" cy="2006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33"/>
              <a:buChar char="•"/>
            </a:pPr>
            <a:r>
              <a:rPr lang="en-US" sz="2133"/>
              <a:t>This is often what gets tried first</a:t>
            </a:r>
            <a:endParaRPr/>
          </a:p>
          <a:p>
            <a:pPr marL="228600" lvl="0" indent="-228600" algn="l" rtl="0">
              <a:lnSpc>
                <a:spcPct val="90000"/>
              </a:lnSpc>
              <a:spcBef>
                <a:spcPts val="1000"/>
              </a:spcBef>
              <a:spcAft>
                <a:spcPts val="0"/>
              </a:spcAft>
              <a:buClr>
                <a:schemeClr val="dk1"/>
              </a:buClr>
              <a:buSzPts val="2133"/>
              <a:buChar char="•"/>
            </a:pPr>
            <a:r>
              <a:rPr lang="en-US" sz="2133"/>
              <a:t>Data transfer node deployed where the owner has space</a:t>
            </a:r>
            <a:endParaRPr/>
          </a:p>
          <a:p>
            <a:pPr marL="685800" lvl="1" indent="-228600" algn="l" rtl="0">
              <a:lnSpc>
                <a:spcPct val="90000"/>
              </a:lnSpc>
              <a:spcBef>
                <a:spcPts val="500"/>
              </a:spcBef>
              <a:spcAft>
                <a:spcPts val="0"/>
              </a:spcAft>
              <a:buClr>
                <a:schemeClr val="dk1"/>
              </a:buClr>
              <a:buSzPts val="2133"/>
              <a:buChar char="•"/>
            </a:pPr>
            <a:r>
              <a:rPr lang="en-US" sz="2133"/>
              <a:t>This is often the easiest thing to do at the time</a:t>
            </a:r>
            <a:endParaRPr/>
          </a:p>
          <a:p>
            <a:pPr marL="685800" lvl="1" indent="-228600" algn="l" rtl="0">
              <a:lnSpc>
                <a:spcPct val="90000"/>
              </a:lnSpc>
              <a:spcBef>
                <a:spcPts val="500"/>
              </a:spcBef>
              <a:spcAft>
                <a:spcPts val="0"/>
              </a:spcAft>
              <a:buClr>
                <a:schemeClr val="dk1"/>
              </a:buClr>
              <a:buSzPts val="2133"/>
              <a:buChar char="•"/>
            </a:pPr>
            <a:r>
              <a:rPr lang="en-US" sz="2133"/>
              <a:t>Straightforward to turn on, hard to achieve performance</a:t>
            </a:r>
            <a:endParaRPr/>
          </a:p>
          <a:p>
            <a:pPr marL="685800" lvl="1" indent="-93154" algn="l" rtl="0">
              <a:lnSpc>
                <a:spcPct val="90000"/>
              </a:lnSpc>
              <a:spcBef>
                <a:spcPts val="500"/>
              </a:spcBef>
              <a:spcAft>
                <a:spcPts val="0"/>
              </a:spcAft>
              <a:buClr>
                <a:schemeClr val="dk1"/>
              </a:buClr>
              <a:buSzPts val="2133"/>
              <a:buNone/>
            </a:pPr>
            <a:endParaRPr sz="2133"/>
          </a:p>
        </p:txBody>
      </p:sp>
      <p:pic>
        <p:nvPicPr>
          <p:cNvPr id="246" name="Google Shape;246;p17" descr="IMG_2309.JPG"/>
          <p:cNvPicPr preferRelativeResize="0"/>
          <p:nvPr/>
        </p:nvPicPr>
        <p:blipFill rotWithShape="1">
          <a:blip r:embed="rId3">
            <a:alphaModFix/>
          </a:blip>
          <a:srcRect/>
          <a:stretch/>
        </p:blipFill>
        <p:spPr>
          <a:xfrm>
            <a:off x="7357591" y="3255316"/>
            <a:ext cx="4542181" cy="2469812"/>
          </a:xfrm>
          <a:prstGeom prst="rect">
            <a:avLst/>
          </a:prstGeom>
          <a:noFill/>
          <a:ln>
            <a:noFill/>
          </a:ln>
        </p:spPr>
      </p:pic>
      <p:sp>
        <p:nvSpPr>
          <p:cNvPr id="247" name="Google Shape;247;p17"/>
          <p:cNvSpPr txBox="1"/>
          <p:nvPr/>
        </p:nvSpPr>
        <p:spPr>
          <a:xfrm>
            <a:off x="609600" y="3602684"/>
            <a:ext cx="11456587" cy="1948123"/>
          </a:xfrm>
          <a:prstGeom prst="rect">
            <a:avLst/>
          </a:prstGeom>
          <a:noFill/>
          <a:ln>
            <a:noFill/>
          </a:ln>
        </p:spPr>
        <p:txBody>
          <a:bodyPr spcFirstLastPara="1" wrap="square" lIns="121900" tIns="60950" rIns="121900" bIns="60950" anchor="t" anchorCtr="0">
            <a:noAutofit/>
          </a:bodyPr>
          <a:lstStyle/>
          <a:p>
            <a:pPr marL="342900" marR="0" lvl="0" indent="-34290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lucky, perfSONAR is at the border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is a good start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Need a second one next to the DTN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has to be sized for data flows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is part of any troubleshooting exercise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usually fails to provide the necessary performance.</a:t>
            </a:r>
            <a:endParaRPr sz="1400" b="0" i="0" u="none" strike="noStrike" cap="none">
              <a:solidFill>
                <a:srgbClr val="000000"/>
              </a:solidFill>
              <a:latin typeface="Arial"/>
              <a:ea typeface="Arial"/>
              <a:cs typeface="Arial"/>
              <a:sym typeface="Arial"/>
            </a:endParaRPr>
          </a:p>
        </p:txBody>
      </p:sp>
      <p:sp>
        <p:nvSpPr>
          <p:cNvPr id="2" name="Google Shape;102;p2">
            <a:extLst>
              <a:ext uri="{FF2B5EF4-FFF2-40B4-BE49-F238E27FC236}">
                <a16:creationId xmlns:a16="http://schemas.microsoft.com/office/drawing/2014/main" id="{E1BCBC21-F540-622B-208D-752584E75045}"/>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15</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Ad Hoc DTN Deployment</a:t>
            </a:r>
            <a:endParaRPr/>
          </a:p>
        </p:txBody>
      </p:sp>
      <p:pic>
        <p:nvPicPr>
          <p:cNvPr id="255" name="Google Shape;255;p18" descr="science-dmz-no-science-dmz-v2a.pdf"/>
          <p:cNvPicPr preferRelativeResize="0"/>
          <p:nvPr/>
        </p:nvPicPr>
        <p:blipFill rotWithShape="1">
          <a:blip r:embed="rId3">
            <a:alphaModFix/>
          </a:blip>
          <a:srcRect t="3674" b="14427"/>
          <a:stretch/>
        </p:blipFill>
        <p:spPr>
          <a:xfrm>
            <a:off x="-293840" y="1025853"/>
            <a:ext cx="11876240" cy="5587708"/>
          </a:xfrm>
          <a:prstGeom prst="rect">
            <a:avLst/>
          </a:prstGeom>
          <a:noFill/>
          <a:ln>
            <a:noFill/>
          </a:ln>
        </p:spPr>
      </p:pic>
      <p:sp>
        <p:nvSpPr>
          <p:cNvPr id="2" name="Google Shape;102;p2">
            <a:extLst>
              <a:ext uri="{FF2B5EF4-FFF2-40B4-BE49-F238E27FC236}">
                <a16:creationId xmlns:a16="http://schemas.microsoft.com/office/drawing/2014/main" id="{6F44DDFF-E057-68D9-B567-AF9CE946780F}"/>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16</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0" y="0"/>
            <a:ext cx="12192000" cy="842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better approach: simple Science DMZ</a:t>
            </a:r>
            <a:endParaRPr/>
          </a:p>
        </p:txBody>
      </p:sp>
      <p:pic>
        <p:nvPicPr>
          <p:cNvPr id="263" name="Google Shape;263;p19"/>
          <p:cNvPicPr preferRelativeResize="0"/>
          <p:nvPr/>
        </p:nvPicPr>
        <p:blipFill rotWithShape="1">
          <a:blip r:embed="rId3">
            <a:alphaModFix/>
          </a:blip>
          <a:srcRect/>
          <a:stretch/>
        </p:blipFill>
        <p:spPr>
          <a:xfrm>
            <a:off x="2286000" y="730250"/>
            <a:ext cx="7620000" cy="5397500"/>
          </a:xfrm>
          <a:prstGeom prst="rect">
            <a:avLst/>
          </a:prstGeom>
          <a:noFill/>
          <a:ln>
            <a:noFill/>
          </a:ln>
        </p:spPr>
      </p:pic>
      <p:sp>
        <p:nvSpPr>
          <p:cNvPr id="2" name="Google Shape;102;p2">
            <a:extLst>
              <a:ext uri="{FF2B5EF4-FFF2-40B4-BE49-F238E27FC236}">
                <a16:creationId xmlns:a16="http://schemas.microsoft.com/office/drawing/2014/main" id="{C4A9059C-ADE9-9C31-BA3E-BD0CCDE1EF2C}"/>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17</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510aec744c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Multiple Science DMZs – </a:t>
            </a:r>
            <a:endParaRPr/>
          </a:p>
          <a:p>
            <a:pPr marL="0" lvl="0" indent="0" algn="l" rtl="0">
              <a:spcBef>
                <a:spcPts val="0"/>
              </a:spcBef>
              <a:spcAft>
                <a:spcPts val="0"/>
              </a:spcAft>
              <a:buNone/>
            </a:pPr>
            <a:r>
              <a:rPr lang="en-US"/>
              <a:t>Dark Fiber to Dedicated Switches</a:t>
            </a:r>
            <a:endParaRPr/>
          </a:p>
        </p:txBody>
      </p:sp>
      <p:pic>
        <p:nvPicPr>
          <p:cNvPr id="280" name="Google Shape;280;g1510aec744c_0_32" descr="science-dmz-aggregate-jt-talk-v7.pdf"/>
          <p:cNvPicPr preferRelativeResize="0"/>
          <p:nvPr/>
        </p:nvPicPr>
        <p:blipFill rotWithShape="1">
          <a:blip r:embed="rId3">
            <a:alphaModFix/>
          </a:blip>
          <a:srcRect t="14428" b="14427"/>
          <a:stretch/>
        </p:blipFill>
        <p:spPr>
          <a:xfrm>
            <a:off x="1332224" y="1589955"/>
            <a:ext cx="9855900" cy="5202900"/>
          </a:xfrm>
          <a:prstGeom prst="rect">
            <a:avLst/>
          </a:prstGeom>
          <a:noFill/>
          <a:ln>
            <a:noFill/>
          </a:ln>
        </p:spPr>
      </p:pic>
      <p:sp>
        <p:nvSpPr>
          <p:cNvPr id="2" name="Google Shape;102;p2">
            <a:extLst>
              <a:ext uri="{FF2B5EF4-FFF2-40B4-BE49-F238E27FC236}">
                <a16:creationId xmlns:a16="http://schemas.microsoft.com/office/drawing/2014/main" id="{4696A761-210D-04B8-0BBC-23D9C13B146C}"/>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18</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3"/>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Equipment – Routers and Switches</a:t>
            </a:r>
            <a:endParaRPr/>
          </a:p>
        </p:txBody>
      </p:sp>
      <p:sp>
        <p:nvSpPr>
          <p:cNvPr id="323" name="Google Shape;323;p23"/>
          <p:cNvSpPr txBox="1">
            <a:spLocks noGrp="1"/>
          </p:cNvSpPr>
          <p:nvPr>
            <p:ph type="body" idx="1"/>
          </p:nvPr>
        </p:nvSpPr>
        <p:spPr>
          <a:xfrm>
            <a:off x="609600" y="1603024"/>
            <a:ext cx="10972800" cy="45259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Requirements for Science DMZ gear are different than the enterprise </a:t>
            </a:r>
            <a:endParaRPr/>
          </a:p>
          <a:p>
            <a:pPr marL="685800" lvl="1" indent="-228600" algn="l" rtl="0">
              <a:lnSpc>
                <a:spcPct val="90000"/>
              </a:lnSpc>
              <a:spcBef>
                <a:spcPts val="500"/>
              </a:spcBef>
              <a:spcAft>
                <a:spcPts val="0"/>
              </a:spcAft>
              <a:buClr>
                <a:schemeClr val="dk1"/>
              </a:buClr>
              <a:buSzPts val="2400"/>
              <a:buChar char="•"/>
            </a:pPr>
            <a:r>
              <a:rPr lang="en-US"/>
              <a:t>No need to go for the kitchen sink list of services</a:t>
            </a:r>
            <a:endParaRPr/>
          </a:p>
          <a:p>
            <a:pPr marL="685800" lvl="1" indent="-228600" algn="l" rtl="0">
              <a:lnSpc>
                <a:spcPct val="90000"/>
              </a:lnSpc>
              <a:spcBef>
                <a:spcPts val="500"/>
              </a:spcBef>
              <a:spcAft>
                <a:spcPts val="0"/>
              </a:spcAft>
              <a:buClr>
                <a:schemeClr val="dk1"/>
              </a:buClr>
              <a:buSzPts val="2400"/>
              <a:buChar char="•"/>
            </a:pPr>
            <a:r>
              <a:rPr lang="en-US"/>
              <a:t>A Science DMZ box only needs to do a few things, but do them well</a:t>
            </a:r>
            <a:endParaRPr/>
          </a:p>
          <a:p>
            <a:pPr marL="685800" lvl="1" indent="-228600" algn="l" rtl="0">
              <a:lnSpc>
                <a:spcPct val="90000"/>
              </a:lnSpc>
              <a:spcBef>
                <a:spcPts val="500"/>
              </a:spcBef>
              <a:spcAft>
                <a:spcPts val="0"/>
              </a:spcAft>
              <a:buClr>
                <a:schemeClr val="dk1"/>
              </a:buClr>
              <a:buSzPts val="2400"/>
              <a:buChar char="•"/>
            </a:pPr>
            <a:r>
              <a:rPr lang="en-US"/>
              <a:t>Support for the latest LAN integration magic with your Windows Active Directory environment is probably not super-important</a:t>
            </a:r>
            <a:endParaRPr/>
          </a:p>
          <a:p>
            <a:pPr marL="685800" lvl="1" indent="-228600" algn="l" rtl="0">
              <a:lnSpc>
                <a:spcPct val="90000"/>
              </a:lnSpc>
              <a:spcBef>
                <a:spcPts val="500"/>
              </a:spcBef>
              <a:spcAft>
                <a:spcPts val="0"/>
              </a:spcAft>
              <a:buClr>
                <a:schemeClr val="dk1"/>
              </a:buClr>
              <a:buSzPts val="2400"/>
              <a:buChar char="•"/>
            </a:pPr>
            <a:r>
              <a:rPr lang="en-US"/>
              <a:t>A clean architecture is important</a:t>
            </a:r>
            <a:endParaRPr/>
          </a:p>
          <a:p>
            <a:pPr marL="1143000" lvl="2" indent="-228600" algn="l" rtl="0">
              <a:lnSpc>
                <a:spcPct val="90000"/>
              </a:lnSpc>
              <a:spcBef>
                <a:spcPts val="500"/>
              </a:spcBef>
              <a:spcAft>
                <a:spcPts val="0"/>
              </a:spcAft>
              <a:buClr>
                <a:schemeClr val="dk1"/>
              </a:buClr>
              <a:buSzPts val="2000"/>
              <a:buChar char="•"/>
            </a:pPr>
            <a:r>
              <a:rPr lang="en-US"/>
              <a:t>How fast can a single flow go?</a:t>
            </a:r>
            <a:endParaRPr/>
          </a:p>
          <a:p>
            <a:pPr marL="1143000" lvl="2" indent="-228600" algn="l" rtl="0">
              <a:lnSpc>
                <a:spcPct val="90000"/>
              </a:lnSpc>
              <a:spcBef>
                <a:spcPts val="500"/>
              </a:spcBef>
              <a:spcAft>
                <a:spcPts val="0"/>
              </a:spcAft>
              <a:buClr>
                <a:schemeClr val="dk1"/>
              </a:buClr>
              <a:buSzPts val="2000"/>
              <a:buChar char="•"/>
            </a:pPr>
            <a:r>
              <a:rPr lang="en-US"/>
              <a:t>Are there any components that go slower than interface wire speed?</a:t>
            </a:r>
            <a:endParaRPr/>
          </a:p>
          <a:p>
            <a:pPr marL="228600" lvl="0" indent="-228600" algn="l" rtl="0">
              <a:lnSpc>
                <a:spcPct val="90000"/>
              </a:lnSpc>
              <a:spcBef>
                <a:spcPts val="1000"/>
              </a:spcBef>
              <a:spcAft>
                <a:spcPts val="0"/>
              </a:spcAft>
              <a:buClr>
                <a:schemeClr val="dk1"/>
              </a:buClr>
              <a:buSzPts val="2800"/>
              <a:buChar char="•"/>
            </a:pPr>
            <a:r>
              <a:rPr lang="en-US"/>
              <a:t>There is a temptation to go cheap</a:t>
            </a:r>
            <a:endParaRPr/>
          </a:p>
          <a:p>
            <a:pPr marL="685800" lvl="1" indent="-228600" algn="l" rtl="0">
              <a:lnSpc>
                <a:spcPct val="90000"/>
              </a:lnSpc>
              <a:spcBef>
                <a:spcPts val="500"/>
              </a:spcBef>
              <a:spcAft>
                <a:spcPts val="0"/>
              </a:spcAft>
              <a:buClr>
                <a:schemeClr val="dk1"/>
              </a:buClr>
              <a:buSzPts val="2400"/>
              <a:buFont typeface="Arial"/>
              <a:buChar char="•"/>
            </a:pPr>
            <a:r>
              <a:rPr lang="en-US"/>
              <a:t>Hey, it only needs to do a few things, right?</a:t>
            </a:r>
            <a:endParaRPr/>
          </a:p>
          <a:p>
            <a:pPr marL="685800" lvl="1" indent="-228600" algn="l" rtl="0">
              <a:lnSpc>
                <a:spcPct val="90000"/>
              </a:lnSpc>
              <a:spcBef>
                <a:spcPts val="500"/>
              </a:spcBef>
              <a:spcAft>
                <a:spcPts val="0"/>
              </a:spcAft>
              <a:buClr>
                <a:schemeClr val="dk1"/>
              </a:buClr>
              <a:buSzPts val="2400"/>
              <a:buChar char="•"/>
            </a:pPr>
            <a:r>
              <a:rPr lang="en-US"/>
              <a:t>You typically don’t get what you don’t pay for</a:t>
            </a:r>
            <a:endParaRPr/>
          </a:p>
          <a:p>
            <a:pPr marL="1143000" lvl="2" indent="-228600" algn="l" rtl="0">
              <a:lnSpc>
                <a:spcPct val="90000"/>
              </a:lnSpc>
              <a:spcBef>
                <a:spcPts val="500"/>
              </a:spcBef>
              <a:spcAft>
                <a:spcPts val="0"/>
              </a:spcAft>
              <a:buClr>
                <a:schemeClr val="dk1"/>
              </a:buClr>
              <a:buSzPts val="2000"/>
              <a:buChar char="•"/>
            </a:pPr>
            <a:r>
              <a:rPr lang="en-US"/>
              <a:t>(You sometimes don’t get what you pay for either)</a:t>
            </a:r>
            <a:endParaRPr/>
          </a:p>
          <a:p>
            <a:pPr marL="304792" lvl="1" indent="0" algn="l" rtl="0">
              <a:lnSpc>
                <a:spcPct val="90000"/>
              </a:lnSpc>
              <a:spcBef>
                <a:spcPts val="50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Font typeface="Arial"/>
              <a:buNone/>
            </a:pPr>
            <a:endParaRPr/>
          </a:p>
        </p:txBody>
      </p:sp>
      <p:sp>
        <p:nvSpPr>
          <p:cNvPr id="2" name="Google Shape;102;p2">
            <a:extLst>
              <a:ext uri="{FF2B5EF4-FFF2-40B4-BE49-F238E27FC236}">
                <a16:creationId xmlns:a16="http://schemas.microsoft.com/office/drawing/2014/main" id="{BBC4CA30-AC79-7F7B-EF8D-84C2EAB193C8}"/>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19</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01" name="Google Shape;101;p2"/>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3200"/>
              <a:buChar char="•"/>
            </a:pPr>
            <a:r>
              <a:rPr lang="en-US" sz="3200" b="1" i="1">
                <a:solidFill>
                  <a:schemeClr val="accent2"/>
                </a:solidFill>
              </a:rPr>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102" name="Google Shape;102;p2"/>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533"/>
              <a:buFont typeface="Calibri"/>
              <a:buNone/>
            </a:pPr>
            <a:r>
              <a:rPr lang="en-US" sz="4533"/>
              <a:t>Common Circumstance:</a:t>
            </a:r>
            <a:br>
              <a:rPr lang="en-US" sz="4533"/>
            </a:br>
            <a:r>
              <a:rPr lang="en-US" sz="4533"/>
              <a:t>Multiple Ingress Data Flows, Common Egress</a:t>
            </a:r>
            <a:endParaRPr/>
          </a:p>
        </p:txBody>
      </p:sp>
      <p:pic>
        <p:nvPicPr>
          <p:cNvPr id="330" name="Google Shape;330;p24" descr="device-fan-in-v3.pdf"/>
          <p:cNvPicPr preferRelativeResize="0">
            <a:picLocks noGrp="1"/>
          </p:cNvPicPr>
          <p:nvPr>
            <p:ph type="body" idx="1"/>
          </p:nvPr>
        </p:nvPicPr>
        <p:blipFill rotWithShape="1">
          <a:blip r:embed="rId3">
            <a:alphaModFix/>
          </a:blip>
          <a:srcRect l="37951" t="15406" r="22543" b="13445"/>
          <a:stretch/>
        </p:blipFill>
        <p:spPr>
          <a:xfrm>
            <a:off x="6613653" y="590501"/>
            <a:ext cx="5943696" cy="6205623"/>
          </a:xfrm>
          <a:prstGeom prst="rect">
            <a:avLst/>
          </a:prstGeom>
          <a:noFill/>
          <a:ln>
            <a:noFill/>
          </a:ln>
        </p:spPr>
      </p:pic>
      <p:sp>
        <p:nvSpPr>
          <p:cNvPr id="331" name="Google Shape;331;p24"/>
          <p:cNvSpPr txBox="1"/>
          <p:nvPr/>
        </p:nvSpPr>
        <p:spPr>
          <a:xfrm>
            <a:off x="609601" y="1600201"/>
            <a:ext cx="7043863" cy="4525963"/>
          </a:xfrm>
          <a:prstGeom prst="rect">
            <a:avLst/>
          </a:prstGeom>
          <a:noFill/>
          <a:ln>
            <a:noFill/>
          </a:ln>
        </p:spPr>
        <p:txBody>
          <a:bodyPr spcFirstLastPara="1" wrap="square" lIns="121900" tIns="60950" rIns="121900" bIns="60950" anchor="t" anchorCtr="0">
            <a:normAutofit fontScale="85000" lnSpcReduction="20000"/>
          </a:bodyPr>
          <a:lstStyle/>
          <a:p>
            <a:pPr marL="342900" marR="0" lvl="0" indent="-342900" algn="l" rtl="0">
              <a:lnSpc>
                <a:spcPct val="100000"/>
              </a:lnSpc>
              <a:spcBef>
                <a:spcPts val="0"/>
              </a:spcBef>
              <a:spcAft>
                <a:spcPts val="0"/>
              </a:spcAft>
              <a:buClr>
                <a:srgbClr val="000000"/>
              </a:buClr>
              <a:buSzPct val="100000"/>
              <a:buFont typeface="Arial"/>
              <a:buNone/>
            </a:pPr>
            <a:r>
              <a:rPr lang="en-US" sz="2667" b="0" i="0" u="none" strike="noStrike" cap="none">
                <a:solidFill>
                  <a:schemeClr val="dk1"/>
                </a:solidFill>
                <a:latin typeface="Calibri"/>
                <a:ea typeface="Calibri"/>
                <a:cs typeface="Calibri"/>
                <a:sym typeface="Calibri"/>
              </a:rPr>
              <a:t>Hosts will typically send packets at the speed of their interface (1G, 10G, etc.)</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Instantaneous rate, not average rate</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If TCP has window available and data to send, host sends until there is either no data or no window</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ct val="100000"/>
              <a:buFont typeface="Arial"/>
              <a:buNone/>
            </a:pPr>
            <a:r>
              <a:rPr lang="en-US" sz="2667" b="0" i="0" u="none" strike="noStrike" cap="none">
                <a:solidFill>
                  <a:schemeClr val="dk1"/>
                </a:solidFill>
                <a:latin typeface="Calibri"/>
                <a:ea typeface="Calibri"/>
                <a:cs typeface="Calibri"/>
                <a:sym typeface="Calibri"/>
              </a:rPr>
              <a:t>Hosts moving big data (e.g. DTNs) can send large bursts of back-to-back packets</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This is true even if the average rate as measured over seconds is slower (e.g. 4Gbps)</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On microsecond time scales, there is often congestion</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Router or switch must queue packets or drop them</a:t>
            </a:r>
            <a:endParaRPr sz="1400" b="0" i="0" u="none" strike="noStrike" cap="none">
              <a:solidFill>
                <a:srgbClr val="000000"/>
              </a:solidFill>
              <a:latin typeface="Arial"/>
              <a:ea typeface="Arial"/>
              <a:cs typeface="Arial"/>
              <a:sym typeface="Arial"/>
            </a:endParaRPr>
          </a:p>
          <a:p>
            <a:pPr marL="304792" marR="0" lvl="1" indent="0" algn="l" rtl="0">
              <a:lnSpc>
                <a:spcPct val="100000"/>
              </a:lnSpc>
              <a:spcBef>
                <a:spcPts val="900"/>
              </a:spcBef>
              <a:spcAft>
                <a:spcPts val="0"/>
              </a:spcAft>
              <a:buClr>
                <a:schemeClr val="dk1"/>
              </a:buClr>
              <a:buSzPct val="100000"/>
              <a:buFont typeface="Arial"/>
              <a:buNone/>
            </a:pPr>
            <a:endParaRPr sz="2667" b="0" i="0" u="none" strike="noStrike" cap="none">
              <a:solidFill>
                <a:schemeClr val="dk1"/>
              </a:solidFill>
              <a:latin typeface="Calibri"/>
              <a:ea typeface="Calibri"/>
              <a:cs typeface="Calibri"/>
              <a:sym typeface="Calibri"/>
            </a:endParaRPr>
          </a:p>
        </p:txBody>
      </p:sp>
      <p:sp>
        <p:nvSpPr>
          <p:cNvPr id="2" name="Google Shape;102;p2">
            <a:extLst>
              <a:ext uri="{FF2B5EF4-FFF2-40B4-BE49-F238E27FC236}">
                <a16:creationId xmlns:a16="http://schemas.microsoft.com/office/drawing/2014/main" id="{B00FAEA9-59AF-3228-F63E-EC9F4544A1BC}"/>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20</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pic>
        <p:nvPicPr>
          <p:cNvPr id="345" name="Google Shape;345;p26" descr="img5.gif"/>
          <p:cNvPicPr preferRelativeResize="0"/>
          <p:nvPr/>
        </p:nvPicPr>
        <p:blipFill rotWithShape="1">
          <a:blip r:embed="rId3">
            <a:alphaModFix/>
          </a:blip>
          <a:srcRect/>
          <a:stretch/>
        </p:blipFill>
        <p:spPr>
          <a:xfrm>
            <a:off x="1723849" y="1862665"/>
            <a:ext cx="5165169" cy="4366640"/>
          </a:xfrm>
          <a:prstGeom prst="rect">
            <a:avLst/>
          </a:prstGeom>
          <a:noFill/>
          <a:ln>
            <a:noFill/>
          </a:ln>
        </p:spPr>
      </p:pic>
      <p:sp>
        <p:nvSpPr>
          <p:cNvPr id="2" name="Google Shape;102;p2">
            <a:extLst>
              <a:ext uri="{FF2B5EF4-FFF2-40B4-BE49-F238E27FC236}">
                <a16:creationId xmlns:a16="http://schemas.microsoft.com/office/drawing/2014/main" id="{9DB3B7B4-B33D-5587-54DC-FE572822D474}"/>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21</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pic>
        <p:nvPicPr>
          <p:cNvPr id="352" name="Google Shape;352;p27" descr="img5.gif"/>
          <p:cNvPicPr preferRelativeResize="0"/>
          <p:nvPr/>
        </p:nvPicPr>
        <p:blipFill rotWithShape="1">
          <a:blip r:embed="rId3">
            <a:alphaModFix/>
          </a:blip>
          <a:srcRect/>
          <a:stretch/>
        </p:blipFill>
        <p:spPr>
          <a:xfrm>
            <a:off x="1723849" y="1862665"/>
            <a:ext cx="5165169" cy="4366640"/>
          </a:xfrm>
          <a:prstGeom prst="rect">
            <a:avLst/>
          </a:prstGeom>
          <a:noFill/>
          <a:ln>
            <a:noFill/>
          </a:ln>
        </p:spPr>
      </p:pic>
      <p:sp>
        <p:nvSpPr>
          <p:cNvPr id="353" name="Google Shape;353;p27"/>
          <p:cNvSpPr txBox="1"/>
          <p:nvPr/>
        </p:nvSpPr>
        <p:spPr>
          <a:xfrm>
            <a:off x="182880" y="1006254"/>
            <a:ext cx="2401181" cy="1077026"/>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Data arrives from multiple sources</a:t>
            </a:r>
            <a:endParaRPr sz="1400" b="0" i="0" u="none" strike="noStrike" cap="none">
              <a:solidFill>
                <a:srgbClr val="000000"/>
              </a:solidFill>
              <a:latin typeface="Arial"/>
              <a:ea typeface="Arial"/>
              <a:cs typeface="Arial"/>
              <a:sym typeface="Arial"/>
            </a:endParaRPr>
          </a:p>
        </p:txBody>
      </p:sp>
      <p:sp>
        <p:nvSpPr>
          <p:cNvPr id="354" name="Google Shape;354;p27"/>
          <p:cNvSpPr txBox="1"/>
          <p:nvPr/>
        </p:nvSpPr>
        <p:spPr>
          <a:xfrm>
            <a:off x="6544706" y="1251932"/>
            <a:ext cx="5328300" cy="3335400"/>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Buffers have a finite amount of memory</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Some have this per interface</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Others may have access to a shared memory region with other interfaces</a:t>
            </a:r>
            <a:endParaRPr sz="1400" b="0" i="0" u="none" strike="noStrike" cap="none">
              <a:solidFill>
                <a:srgbClr val="000000"/>
              </a:solidFill>
              <a:latin typeface="Arial"/>
              <a:ea typeface="Arial"/>
              <a:cs typeface="Arial"/>
              <a:sym typeface="Arial"/>
            </a:endParaRPr>
          </a:p>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The processing engine will:</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Extract each packet/frame from the queues</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Pull off header information to see where the destination should be</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Move the packet/frame to the correct output queue</a:t>
            </a:r>
            <a:endParaRPr sz="1400" b="0" i="0" u="none" strike="noStrike" cap="none">
              <a:solidFill>
                <a:srgbClr val="000000"/>
              </a:solidFill>
              <a:latin typeface="Arial"/>
              <a:ea typeface="Arial"/>
              <a:cs typeface="Arial"/>
              <a:sym typeface="Arial"/>
            </a:endParaRPr>
          </a:p>
        </p:txBody>
      </p:sp>
      <p:sp>
        <p:nvSpPr>
          <p:cNvPr id="355" name="Google Shape;355;p27"/>
          <p:cNvSpPr txBox="1"/>
          <p:nvPr/>
        </p:nvSpPr>
        <p:spPr>
          <a:xfrm>
            <a:off x="7126085" y="4793015"/>
            <a:ext cx="4594577" cy="1405256"/>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Additional delay is possible as the queues physically write the packet to the transport medium (e.g. optical interface, copper interface) </a:t>
            </a:r>
            <a:endParaRPr sz="1400" b="0" i="0" u="none" strike="noStrike" cap="none">
              <a:solidFill>
                <a:srgbClr val="000000"/>
              </a:solidFill>
              <a:latin typeface="Arial"/>
              <a:ea typeface="Arial"/>
              <a:cs typeface="Arial"/>
              <a:sym typeface="Arial"/>
            </a:endParaRPr>
          </a:p>
        </p:txBody>
      </p:sp>
      <p:sp>
        <p:nvSpPr>
          <p:cNvPr id="356" name="Google Shape;356;p27"/>
          <p:cNvSpPr/>
          <p:nvPr/>
        </p:nvSpPr>
        <p:spPr>
          <a:xfrm>
            <a:off x="1431917" y="2114250"/>
            <a:ext cx="291931" cy="1721700"/>
          </a:xfrm>
          <a:prstGeom prst="leftBrace">
            <a:avLst>
              <a:gd name="adj1" fmla="val 8333"/>
              <a:gd name="adj2" fmla="val 119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7" name="Google Shape;357;p27"/>
          <p:cNvSpPr/>
          <p:nvPr/>
        </p:nvSpPr>
        <p:spPr>
          <a:xfrm>
            <a:off x="6889017" y="4149896"/>
            <a:ext cx="207264" cy="1912237"/>
          </a:xfrm>
          <a:prstGeom prst="rightBrace">
            <a:avLst>
              <a:gd name="adj1" fmla="val 8333"/>
              <a:gd name="adj2" fmla="val 50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8" name="Google Shape;358;p27"/>
          <p:cNvSpPr/>
          <p:nvPr/>
        </p:nvSpPr>
        <p:spPr>
          <a:xfrm rot="-3126225">
            <a:off x="5265623" y="490547"/>
            <a:ext cx="567863" cy="2875436"/>
          </a:xfrm>
          <a:prstGeom prst="rightBrace">
            <a:avLst>
              <a:gd name="adj1" fmla="val 8333"/>
              <a:gd name="adj2" fmla="val 73138"/>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 name="Google Shape;102;p2">
            <a:extLst>
              <a:ext uri="{FF2B5EF4-FFF2-40B4-BE49-F238E27FC236}">
                <a16:creationId xmlns:a16="http://schemas.microsoft.com/office/drawing/2014/main" id="{DF1548E6-A457-D11B-F143-D20E42C39C1A}"/>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22</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sp>
        <p:nvSpPr>
          <p:cNvPr id="365" name="Google Shape;365;p28"/>
          <p:cNvSpPr txBox="1">
            <a:spLocks noGrp="1"/>
          </p:cNvSpPr>
          <p:nvPr>
            <p:ph type="body" idx="1"/>
          </p:nvPr>
        </p:nvSpPr>
        <p:spPr>
          <a:xfrm>
            <a:off x="565151" y="1311477"/>
            <a:ext cx="10972800" cy="53020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67"/>
              <a:buChar char="•"/>
            </a:pPr>
            <a:r>
              <a:rPr lang="en-US" sz="2667" b="1" i="1" u="sng"/>
              <a:t>The Bandwidth Delay Product</a:t>
            </a:r>
            <a:endParaRPr/>
          </a:p>
          <a:p>
            <a:pPr marL="685800" lvl="1" indent="-228600" algn="l" rtl="0">
              <a:lnSpc>
                <a:spcPct val="90000"/>
              </a:lnSpc>
              <a:spcBef>
                <a:spcPts val="500"/>
              </a:spcBef>
              <a:spcAft>
                <a:spcPts val="0"/>
              </a:spcAft>
              <a:buClr>
                <a:schemeClr val="dk1"/>
              </a:buClr>
              <a:buSzPts val="2400"/>
              <a:buChar char="•"/>
            </a:pPr>
            <a:r>
              <a:rPr lang="en-US"/>
              <a:t>The amount of “in flight” data for a TCP connection (BDP = bandwidth * round trip time)</a:t>
            </a:r>
            <a:endParaRPr/>
          </a:p>
          <a:p>
            <a:pPr marL="228600" lvl="0" indent="-228600" algn="l" rtl="0">
              <a:lnSpc>
                <a:spcPct val="90000"/>
              </a:lnSpc>
              <a:spcBef>
                <a:spcPts val="1000"/>
              </a:spcBef>
              <a:spcAft>
                <a:spcPts val="0"/>
              </a:spcAft>
              <a:buClr>
                <a:schemeClr val="dk1"/>
              </a:buClr>
              <a:buSzPts val="2667"/>
              <a:buChar char="•"/>
            </a:pPr>
            <a:r>
              <a:rPr lang="en-US" sz="2667"/>
              <a:t>Example: 10Gb/s cross country, ~100ms</a:t>
            </a:r>
            <a:endParaRPr/>
          </a:p>
          <a:p>
            <a:pPr marL="685800" lvl="1" indent="-228600" algn="l" rtl="0">
              <a:lnSpc>
                <a:spcPct val="90000"/>
              </a:lnSpc>
              <a:spcBef>
                <a:spcPts val="500"/>
              </a:spcBef>
              <a:spcAft>
                <a:spcPts val="0"/>
              </a:spcAft>
              <a:buClr>
                <a:schemeClr val="dk1"/>
              </a:buClr>
              <a:buSzPts val="2400"/>
              <a:buChar char="•"/>
            </a:pPr>
            <a:r>
              <a:rPr lang="en-US"/>
              <a:t>10,000,000,000 b/s * .1 s = 1,000,000,000 bits</a:t>
            </a:r>
            <a:endParaRPr/>
          </a:p>
          <a:p>
            <a:pPr marL="685800" lvl="1" indent="-228600" algn="l" rtl="0">
              <a:lnSpc>
                <a:spcPct val="90000"/>
              </a:lnSpc>
              <a:spcBef>
                <a:spcPts val="500"/>
              </a:spcBef>
              <a:spcAft>
                <a:spcPts val="0"/>
              </a:spcAft>
              <a:buClr>
                <a:schemeClr val="dk1"/>
              </a:buClr>
              <a:buSzPts val="2400"/>
              <a:buChar char="•"/>
            </a:pPr>
            <a:r>
              <a:rPr lang="en-US"/>
              <a:t>1,000,000,000 / 8 =  125,000,000 bytes</a:t>
            </a:r>
            <a:endParaRPr/>
          </a:p>
          <a:p>
            <a:pPr marL="685800" lvl="1" indent="-228600" algn="l" rtl="0">
              <a:lnSpc>
                <a:spcPct val="90000"/>
              </a:lnSpc>
              <a:spcBef>
                <a:spcPts val="500"/>
              </a:spcBef>
              <a:spcAft>
                <a:spcPts val="0"/>
              </a:spcAft>
              <a:buClr>
                <a:schemeClr val="dk1"/>
              </a:buClr>
              <a:buSzPts val="2400"/>
              <a:buChar char="•"/>
            </a:pPr>
            <a:r>
              <a:rPr lang="en-US"/>
              <a:t>125,000,000 bytes / (1024*1024)  ~ </a:t>
            </a:r>
            <a:r>
              <a:rPr lang="en-US" b="1" i="1" u="sng">
                <a:solidFill>
                  <a:srgbClr val="FF0000"/>
                </a:solidFill>
              </a:rPr>
              <a:t>125MB</a:t>
            </a:r>
            <a:endParaRPr/>
          </a:p>
          <a:p>
            <a:pPr marL="228600" lvl="0" indent="-228600" algn="l" rtl="0">
              <a:lnSpc>
                <a:spcPct val="90000"/>
              </a:lnSpc>
              <a:spcBef>
                <a:spcPts val="1000"/>
              </a:spcBef>
              <a:spcAft>
                <a:spcPts val="0"/>
              </a:spcAft>
              <a:buClr>
                <a:schemeClr val="dk1"/>
              </a:buClr>
              <a:buSzPts val="2667"/>
              <a:buChar char="•"/>
            </a:pPr>
            <a:r>
              <a:rPr lang="en-US" sz="2667"/>
              <a:t>Ignore the math aspect: its making sure there is memory to catch and send packets  </a:t>
            </a:r>
            <a:endParaRPr/>
          </a:p>
          <a:p>
            <a:pPr marL="685800" lvl="1" indent="-228600" algn="l" rtl="0">
              <a:lnSpc>
                <a:spcPct val="90000"/>
              </a:lnSpc>
              <a:spcBef>
                <a:spcPts val="500"/>
              </a:spcBef>
              <a:spcAft>
                <a:spcPts val="0"/>
              </a:spcAft>
              <a:buClr>
                <a:schemeClr val="accent2"/>
              </a:buClr>
              <a:buSzPts val="2133"/>
              <a:buChar char="•"/>
            </a:pPr>
            <a:r>
              <a:rPr lang="en-US" sz="2133" i="1">
                <a:solidFill>
                  <a:schemeClr val="accent2"/>
                </a:solidFill>
              </a:rPr>
              <a:t>At </a:t>
            </a:r>
            <a:r>
              <a:rPr lang="en-US" sz="2133" b="1" i="1" u="sng">
                <a:solidFill>
                  <a:schemeClr val="accent2"/>
                </a:solidFill>
              </a:rPr>
              <a:t>ALL</a:t>
            </a:r>
            <a:r>
              <a:rPr lang="en-US" sz="2133" i="1">
                <a:solidFill>
                  <a:schemeClr val="accent2"/>
                </a:solidFill>
              </a:rPr>
              <a:t> hops</a:t>
            </a:r>
            <a:endParaRPr/>
          </a:p>
          <a:p>
            <a:pPr marL="685800" lvl="1" indent="-228600" algn="l" rtl="0">
              <a:lnSpc>
                <a:spcPct val="90000"/>
              </a:lnSpc>
              <a:spcBef>
                <a:spcPts val="500"/>
              </a:spcBef>
              <a:spcAft>
                <a:spcPts val="0"/>
              </a:spcAft>
              <a:buClr>
                <a:schemeClr val="dk1"/>
              </a:buClr>
              <a:buSzPts val="2133"/>
              <a:buChar char="•"/>
            </a:pPr>
            <a:r>
              <a:rPr lang="en-US" sz="2133"/>
              <a:t>As the speed increases, there are more packets.  </a:t>
            </a:r>
            <a:endParaRPr/>
          </a:p>
          <a:p>
            <a:pPr marL="685800" lvl="1" indent="-228600" algn="l" rtl="0">
              <a:lnSpc>
                <a:spcPct val="90000"/>
              </a:lnSpc>
              <a:spcBef>
                <a:spcPts val="500"/>
              </a:spcBef>
              <a:spcAft>
                <a:spcPts val="0"/>
              </a:spcAft>
              <a:buClr>
                <a:schemeClr val="dk1"/>
              </a:buClr>
              <a:buSzPts val="2133"/>
              <a:buChar char="•"/>
            </a:pPr>
            <a:r>
              <a:rPr lang="en-US" sz="2133"/>
              <a:t>If there is not memory, we drop them, and that makes TCP react, and the user sad.</a:t>
            </a:r>
            <a:endParaRPr/>
          </a:p>
        </p:txBody>
      </p:sp>
      <p:sp>
        <p:nvSpPr>
          <p:cNvPr id="2" name="Google Shape;102;p2">
            <a:extLst>
              <a:ext uri="{FF2B5EF4-FFF2-40B4-BE49-F238E27FC236}">
                <a16:creationId xmlns:a16="http://schemas.microsoft.com/office/drawing/2014/main" id="{CE7B4A9D-FE10-1A63-C8DA-453494E3BF61}"/>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23</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sp>
        <p:nvSpPr>
          <p:cNvPr id="372" name="Google Shape;372;p29"/>
          <p:cNvSpPr txBox="1">
            <a:spLocks noGrp="1"/>
          </p:cNvSpPr>
          <p:nvPr>
            <p:ph type="body" idx="1"/>
          </p:nvPr>
        </p:nvSpPr>
        <p:spPr>
          <a:xfrm>
            <a:off x="565151" y="1425844"/>
            <a:ext cx="10972800" cy="5370278"/>
          </a:xfrm>
          <a:prstGeom prst="rect">
            <a:avLst/>
          </a:prstGeom>
          <a:noFill/>
          <a:ln>
            <a:noFill/>
          </a:ln>
        </p:spPr>
        <p:txBody>
          <a:bodyPr spcFirstLastPara="1" wrap="square" lIns="91425" tIns="45700" rIns="91425" bIns="45700" anchor="t" anchorCtr="0">
            <a:normAutofit fontScale="62500" lnSpcReduction="20000"/>
          </a:bodyPr>
          <a:lstStyle/>
          <a:p>
            <a:pPr marL="228600" lvl="0" indent="-228655" algn="l" rtl="0">
              <a:lnSpc>
                <a:spcPct val="90000"/>
              </a:lnSpc>
              <a:spcBef>
                <a:spcPts val="0"/>
              </a:spcBef>
              <a:spcAft>
                <a:spcPts val="0"/>
              </a:spcAft>
              <a:buClr>
                <a:schemeClr val="dk1"/>
              </a:buClr>
              <a:buSzPct val="100000"/>
              <a:buChar char="•"/>
            </a:pPr>
            <a:r>
              <a:rPr lang="en-US" sz="5067"/>
              <a:t>Buffering isn’t as important on the LAN (this is why you are normally pressured to buy ‘cut through’ devices) </a:t>
            </a:r>
            <a:endParaRPr/>
          </a:p>
          <a:p>
            <a:pPr marL="685800" lvl="1" indent="-228621" algn="l" rtl="0">
              <a:lnSpc>
                <a:spcPct val="90000"/>
              </a:lnSpc>
              <a:spcBef>
                <a:spcPts val="500"/>
              </a:spcBef>
              <a:spcAft>
                <a:spcPts val="0"/>
              </a:spcAft>
              <a:buClr>
                <a:schemeClr val="dk1"/>
              </a:buClr>
              <a:buSzPct val="100000"/>
              <a:buChar char="•"/>
            </a:pPr>
            <a:r>
              <a:rPr lang="en-US" sz="4533"/>
              <a:t>Change the math to make the Latency 1ms and the expectation 10Gbps = </a:t>
            </a:r>
            <a:r>
              <a:rPr lang="en-US" sz="4533" b="1" i="1" u="sng">
                <a:solidFill>
                  <a:srgbClr val="FF0000"/>
                </a:solidFill>
              </a:rPr>
              <a:t>1.25MB</a:t>
            </a:r>
            <a:endParaRPr/>
          </a:p>
          <a:p>
            <a:pPr marL="685800" lvl="1" indent="-228621" algn="l" rtl="0">
              <a:lnSpc>
                <a:spcPct val="90000"/>
              </a:lnSpc>
              <a:spcBef>
                <a:spcPts val="500"/>
              </a:spcBef>
              <a:spcAft>
                <a:spcPts val="0"/>
              </a:spcAft>
              <a:buClr>
                <a:schemeClr val="dk1"/>
              </a:buClr>
              <a:buSzPct val="100000"/>
              <a:buChar char="•"/>
            </a:pPr>
            <a:r>
              <a:rPr lang="en-US" sz="4533"/>
              <a:t>‘Cut through’ and low latency switches are designed for the data center, and can handle typical data center loads that don’t require buffering (e.g. same to same speeds, destinations within the broadcast domain)</a:t>
            </a:r>
            <a:endParaRPr/>
          </a:p>
          <a:p>
            <a:pPr marL="609585" lvl="1" indent="0" algn="l" rtl="0">
              <a:lnSpc>
                <a:spcPct val="90000"/>
              </a:lnSpc>
              <a:spcBef>
                <a:spcPts val="500"/>
              </a:spcBef>
              <a:spcAft>
                <a:spcPts val="0"/>
              </a:spcAft>
              <a:buClr>
                <a:schemeClr val="dk1"/>
              </a:buClr>
              <a:buSzPct val="100000"/>
              <a:buNone/>
            </a:pPr>
            <a:endParaRPr sz="4533"/>
          </a:p>
          <a:p>
            <a:pPr marL="228600" lvl="0" indent="-228655" algn="l" rtl="0">
              <a:lnSpc>
                <a:spcPct val="90000"/>
              </a:lnSpc>
              <a:spcBef>
                <a:spcPts val="1000"/>
              </a:spcBef>
              <a:spcAft>
                <a:spcPts val="0"/>
              </a:spcAft>
              <a:buClr>
                <a:schemeClr val="dk1"/>
              </a:buClr>
              <a:buSzPct val="100000"/>
              <a:buChar char="•"/>
            </a:pPr>
            <a:r>
              <a:rPr lang="en-US" sz="5067"/>
              <a:t>Buffering *</a:t>
            </a:r>
            <a:r>
              <a:rPr lang="en-US" sz="5067" b="1" i="1" u="sng">
                <a:solidFill>
                  <a:schemeClr val="accent2"/>
                </a:solidFill>
              </a:rPr>
              <a:t>MATTERS</a:t>
            </a:r>
            <a:r>
              <a:rPr lang="en-US" sz="5067"/>
              <a:t>* for WAN Transfers</a:t>
            </a:r>
            <a:endParaRPr/>
          </a:p>
          <a:p>
            <a:pPr marL="685800" lvl="1" indent="-228621" algn="l" rtl="0">
              <a:lnSpc>
                <a:spcPct val="90000"/>
              </a:lnSpc>
              <a:spcBef>
                <a:spcPts val="500"/>
              </a:spcBef>
              <a:spcAft>
                <a:spcPts val="0"/>
              </a:spcAft>
              <a:buClr>
                <a:schemeClr val="dk1"/>
              </a:buClr>
              <a:buSzPct val="100000"/>
              <a:buChar char="•"/>
            </a:pPr>
            <a:r>
              <a:rPr lang="en-US" sz="4533"/>
              <a:t>Placing something with inadequate buffering in the path reduces the buffer for the entire path.  E.g. if you have an expectation of 10Gbps over 100ms – don’t place a 12MB buffer anywhere in there – your reality is now ~10x less than it was before (e.g. 10Gbps @ 10ms, or 1Gbps @ 100ms)</a:t>
            </a:r>
            <a:endParaRPr/>
          </a:p>
          <a:p>
            <a:pPr marL="609585" lvl="1" indent="0" algn="l" rtl="0">
              <a:lnSpc>
                <a:spcPct val="90000"/>
              </a:lnSpc>
              <a:spcBef>
                <a:spcPts val="500"/>
              </a:spcBef>
              <a:spcAft>
                <a:spcPts val="0"/>
              </a:spcAft>
              <a:buClr>
                <a:schemeClr val="dk1"/>
              </a:buClr>
              <a:buSzPct val="100000"/>
              <a:buNone/>
            </a:pPr>
            <a:endParaRPr sz="4533"/>
          </a:p>
        </p:txBody>
      </p:sp>
      <p:sp>
        <p:nvSpPr>
          <p:cNvPr id="2" name="Google Shape;102;p2">
            <a:extLst>
              <a:ext uri="{FF2B5EF4-FFF2-40B4-BE49-F238E27FC236}">
                <a16:creationId xmlns:a16="http://schemas.microsoft.com/office/drawing/2014/main" id="{7F012435-D094-2D62-15FF-E10122DE086D}"/>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24</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609600" y="274640"/>
            <a:ext cx="10972800" cy="77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TCP’s Congestion Control</a:t>
            </a:r>
            <a:endParaRPr/>
          </a:p>
        </p:txBody>
      </p:sp>
      <p:sp>
        <p:nvSpPr>
          <p:cNvPr id="380" name="Google Shape;380;p30"/>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81" name="Google Shape;381;p30"/>
          <p:cNvSpPr/>
          <p:nvPr/>
        </p:nvSpPr>
        <p:spPr>
          <a:xfrm>
            <a:off x="8636001" y="3022600"/>
            <a:ext cx="266700" cy="11747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382" name="Google Shape;382;p30"/>
          <p:cNvPicPr preferRelativeResize="0"/>
          <p:nvPr/>
        </p:nvPicPr>
        <p:blipFill rotWithShape="1">
          <a:blip r:embed="rId3">
            <a:alphaModFix/>
          </a:blip>
          <a:srcRect/>
          <a:stretch/>
        </p:blipFill>
        <p:spPr>
          <a:xfrm>
            <a:off x="172073" y="1193801"/>
            <a:ext cx="11847857" cy="4416020"/>
          </a:xfrm>
          <a:prstGeom prst="rect">
            <a:avLst/>
          </a:prstGeom>
          <a:noFill/>
          <a:ln>
            <a:noFill/>
          </a:ln>
        </p:spPr>
      </p:pic>
      <p:sp>
        <p:nvSpPr>
          <p:cNvPr id="383" name="Google Shape;383;p30"/>
          <p:cNvSpPr txBox="1"/>
          <p:nvPr/>
        </p:nvSpPr>
        <p:spPr>
          <a:xfrm>
            <a:off x="172072" y="1050960"/>
            <a:ext cx="3124200" cy="736600"/>
          </a:xfrm>
          <a:prstGeom prst="rect">
            <a:avLst/>
          </a:prstGeom>
          <a:noFill/>
          <a:ln>
            <a:noFill/>
          </a:ln>
        </p:spPr>
        <p:txBody>
          <a:bodyPr spcFirstLastPara="1" wrap="square" lIns="121900" tIns="60950" rIns="121900" bIns="60950" anchor="t" anchorCtr="0">
            <a:noAutofit/>
          </a:bodyPr>
          <a:lstStyle/>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50ms simulated RTT</a:t>
            </a:r>
            <a:endParaRPr sz="1400" b="0" i="0" u="none" strike="noStrike" cap="none">
              <a:solidFill>
                <a:srgbClr val="000000"/>
              </a:solidFill>
              <a:latin typeface="Arial"/>
              <a:ea typeface="Arial"/>
              <a:cs typeface="Arial"/>
              <a:sym typeface="Arial"/>
            </a:endParaRPr>
          </a:p>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Congestion w/ 2Gbps UDP traffic</a:t>
            </a:r>
            <a:endParaRPr sz="1400" b="0" i="0" u="none" strike="noStrike" cap="none">
              <a:solidFill>
                <a:srgbClr val="000000"/>
              </a:solidFill>
              <a:latin typeface="Arial"/>
              <a:ea typeface="Arial"/>
              <a:cs typeface="Arial"/>
              <a:sym typeface="Arial"/>
            </a:endParaRPr>
          </a:p>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HTCP / Linux 2.6.32</a:t>
            </a:r>
            <a:endParaRPr sz="1400" b="0" i="0" u="none" strike="noStrike" cap="none">
              <a:solidFill>
                <a:srgbClr val="000000"/>
              </a:solidFill>
              <a:latin typeface="Arial"/>
              <a:ea typeface="Arial"/>
              <a:cs typeface="Arial"/>
              <a:sym typeface="Arial"/>
            </a:endParaRPr>
          </a:p>
        </p:txBody>
      </p:sp>
      <p:sp>
        <p:nvSpPr>
          <p:cNvPr id="384" name="Google Shape;384;p30"/>
          <p:cNvSpPr txBox="1"/>
          <p:nvPr/>
        </p:nvSpPr>
        <p:spPr>
          <a:xfrm>
            <a:off x="4223771" y="6227911"/>
            <a:ext cx="5488955" cy="379656"/>
          </a:xfrm>
          <a:prstGeom prst="rect">
            <a:avLst/>
          </a:prstGeom>
          <a:noFill/>
          <a:ln>
            <a:noFill/>
          </a:ln>
        </p:spPr>
        <p:txBody>
          <a:bodyPr spcFirstLastPara="1" wrap="square" lIns="91425" tIns="45700" rIns="91425" bIns="45700" anchor="t" anchorCtr="0">
            <a:spAutoFit/>
          </a:bodyPr>
          <a:lstStyle/>
          <a:p>
            <a:pPr marL="304792" marR="0" lvl="0" indent="-304792" algn="l" rtl="0">
              <a:lnSpc>
                <a:spcPct val="100000"/>
              </a:lnSpc>
              <a:spcBef>
                <a:spcPts val="0"/>
              </a:spcBef>
              <a:spcAft>
                <a:spcPts val="0"/>
              </a:spcAft>
              <a:buClr>
                <a:srgbClr val="000000"/>
              </a:buClr>
              <a:buSzPts val="1867"/>
              <a:buFont typeface="Arial"/>
              <a:buNone/>
            </a:pPr>
            <a:r>
              <a:rPr lang="en-US" sz="1867" b="0" i="0" u="none" strike="noStrike" cap="none">
                <a:solidFill>
                  <a:srgbClr val="58585B"/>
                </a:solidFill>
                <a:latin typeface="Calibri"/>
                <a:ea typeface="Calibri"/>
                <a:cs typeface="Calibri"/>
                <a:sym typeface="Calibri"/>
              </a:rPr>
              <a:t>Slide from Michael Smitasin, LBLnet</a:t>
            </a:r>
            <a:endParaRPr sz="1867" b="0" i="0" u="none" strike="noStrike" cap="none">
              <a:solidFill>
                <a:srgbClr val="58585B"/>
              </a:solidFill>
              <a:latin typeface="Calibri"/>
              <a:ea typeface="Calibri"/>
              <a:cs typeface="Calibri"/>
              <a:sym typeface="Calibri"/>
            </a:endParaRPr>
          </a:p>
        </p:txBody>
      </p:sp>
      <p:sp>
        <p:nvSpPr>
          <p:cNvPr id="2" name="Google Shape;102;p2">
            <a:extLst>
              <a:ext uri="{FF2B5EF4-FFF2-40B4-BE49-F238E27FC236}">
                <a16:creationId xmlns:a16="http://schemas.microsoft.com/office/drawing/2014/main" id="{4C7CDDA8-F59D-F9D8-657B-B9C808875453}"/>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25</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392" name="Google Shape;392;p3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B50D5567-3219-A526-F641-3A76B225A5B7}"/>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26</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Test and Measurement – </a:t>
            </a:r>
            <a:br>
              <a:rPr lang="en-US"/>
            </a:br>
            <a:r>
              <a:rPr lang="en-US"/>
              <a:t>Keeping the Network Clean</a:t>
            </a:r>
            <a:endParaRPr/>
          </a:p>
        </p:txBody>
      </p:sp>
      <p:sp>
        <p:nvSpPr>
          <p:cNvPr id="400" name="Google Shape;400;p32"/>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3200"/>
              <a:t>The wide area network, the Science DMZ, and all its systems can be functioning perfectly</a:t>
            </a:r>
            <a:endParaRPr/>
          </a:p>
          <a:p>
            <a:pPr marL="228600" lvl="0" indent="-228600" algn="l" rtl="0">
              <a:lnSpc>
                <a:spcPct val="90000"/>
              </a:lnSpc>
              <a:spcBef>
                <a:spcPts val="1000"/>
              </a:spcBef>
              <a:spcAft>
                <a:spcPts val="0"/>
              </a:spcAft>
              <a:buClr>
                <a:schemeClr val="dk1"/>
              </a:buClr>
              <a:buSzPct val="100000"/>
              <a:buChar char="•"/>
            </a:pPr>
            <a:r>
              <a:rPr lang="en-US" sz="3200"/>
              <a:t>Eventually something is going to break</a:t>
            </a:r>
            <a:endParaRPr/>
          </a:p>
          <a:p>
            <a:pPr marL="685800" lvl="1" indent="-228600" algn="l" rtl="0">
              <a:lnSpc>
                <a:spcPct val="90000"/>
              </a:lnSpc>
              <a:spcBef>
                <a:spcPts val="500"/>
              </a:spcBef>
              <a:spcAft>
                <a:spcPts val="0"/>
              </a:spcAft>
              <a:buClr>
                <a:schemeClr val="dk1"/>
              </a:buClr>
              <a:buSzPct val="100000"/>
              <a:buChar char="•"/>
            </a:pPr>
            <a:r>
              <a:rPr lang="en-US" sz="3200"/>
              <a:t>Networks and systems are built with many, many components</a:t>
            </a:r>
            <a:endParaRPr/>
          </a:p>
          <a:p>
            <a:pPr marL="685800" lvl="1" indent="-228600" algn="l" rtl="0">
              <a:lnSpc>
                <a:spcPct val="90000"/>
              </a:lnSpc>
              <a:spcBef>
                <a:spcPts val="500"/>
              </a:spcBef>
              <a:spcAft>
                <a:spcPts val="0"/>
              </a:spcAft>
              <a:buClr>
                <a:schemeClr val="dk1"/>
              </a:buClr>
              <a:buSzPct val="100000"/>
              <a:buChar char="•"/>
            </a:pPr>
            <a:r>
              <a:rPr lang="en-US" sz="3200"/>
              <a:t>Sometimes things just break – this is why we buy support contracts</a:t>
            </a:r>
            <a:endParaRPr/>
          </a:p>
          <a:p>
            <a:pPr marL="228600" lvl="0" indent="-228600" algn="l" rtl="0">
              <a:lnSpc>
                <a:spcPct val="90000"/>
              </a:lnSpc>
              <a:spcBef>
                <a:spcPts val="1000"/>
              </a:spcBef>
              <a:spcAft>
                <a:spcPts val="0"/>
              </a:spcAft>
              <a:buClr>
                <a:schemeClr val="dk1"/>
              </a:buClr>
              <a:buSzPct val="100000"/>
              <a:buChar char="•"/>
            </a:pPr>
            <a:r>
              <a:rPr lang="en-US" sz="3200"/>
              <a:t>Other problems arise as well – bugs, mistakes, whatever</a:t>
            </a:r>
            <a:endParaRPr/>
          </a:p>
          <a:p>
            <a:pPr marL="228600" lvl="0" indent="-228600" algn="l" rtl="0">
              <a:lnSpc>
                <a:spcPct val="90000"/>
              </a:lnSpc>
              <a:spcBef>
                <a:spcPts val="1000"/>
              </a:spcBef>
              <a:spcAft>
                <a:spcPts val="0"/>
              </a:spcAft>
              <a:buClr>
                <a:schemeClr val="dk1"/>
              </a:buClr>
              <a:buSzPct val="100000"/>
              <a:buChar char="•"/>
            </a:pPr>
            <a:r>
              <a:rPr lang="en-US" sz="3200"/>
              <a:t>We must be able to find and fix problems when they occur</a:t>
            </a:r>
            <a:endParaRPr/>
          </a:p>
          <a:p>
            <a:pPr marL="228600" lvl="0" indent="-228600" algn="l" rtl="0">
              <a:lnSpc>
                <a:spcPct val="90000"/>
              </a:lnSpc>
              <a:spcBef>
                <a:spcPts val="1000"/>
              </a:spcBef>
              <a:spcAft>
                <a:spcPts val="0"/>
              </a:spcAft>
              <a:buClr>
                <a:schemeClr val="dk1"/>
              </a:buClr>
              <a:buSzPct val="100000"/>
              <a:buChar char="•"/>
            </a:pPr>
            <a:r>
              <a:rPr lang="en-US" sz="3200"/>
              <a:t>Why is this so important?  Because we use TCP!</a:t>
            </a:r>
            <a:endParaRPr/>
          </a:p>
        </p:txBody>
      </p:sp>
      <p:sp>
        <p:nvSpPr>
          <p:cNvPr id="2" name="Google Shape;102;p2">
            <a:extLst>
              <a:ext uri="{FF2B5EF4-FFF2-40B4-BE49-F238E27FC236}">
                <a16:creationId xmlns:a16="http://schemas.microsoft.com/office/drawing/2014/main" id="{9E9BAA48-D426-11F5-9E06-5811A993FD14}"/>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27</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perfSONAR</a:t>
            </a:r>
            <a:endParaRPr/>
          </a:p>
        </p:txBody>
      </p:sp>
      <p:sp>
        <p:nvSpPr>
          <p:cNvPr id="414" name="Google Shape;414;p34"/>
          <p:cNvSpPr txBox="1">
            <a:spLocks noGrp="1"/>
          </p:cNvSpPr>
          <p:nvPr>
            <p:ph type="body" idx="1"/>
          </p:nvPr>
        </p:nvSpPr>
        <p:spPr>
          <a:xfrm>
            <a:off x="609615" y="1253068"/>
            <a:ext cx="7574844" cy="198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33"/>
              <a:buChar char="•"/>
            </a:pPr>
            <a:r>
              <a:rPr lang="en-US" sz="2133"/>
              <a:t>Network diagrams throughout these materials have little perfSONAR boxes everywhere</a:t>
            </a:r>
            <a:endParaRPr/>
          </a:p>
          <a:p>
            <a:pPr marL="685800" lvl="1" indent="-228600" algn="l" rtl="0">
              <a:lnSpc>
                <a:spcPct val="90000"/>
              </a:lnSpc>
              <a:spcBef>
                <a:spcPts val="500"/>
              </a:spcBef>
              <a:spcAft>
                <a:spcPts val="0"/>
              </a:spcAft>
              <a:buClr>
                <a:schemeClr val="dk1"/>
              </a:buClr>
              <a:buSzPts val="2133"/>
              <a:buChar char="•"/>
            </a:pPr>
            <a:r>
              <a:rPr lang="en-US" sz="2133"/>
              <a:t>The reason for this is that consistent behavior requires correctness</a:t>
            </a:r>
            <a:endParaRPr/>
          </a:p>
          <a:p>
            <a:pPr marL="685800" lvl="1" indent="-228600" algn="l" rtl="0">
              <a:lnSpc>
                <a:spcPct val="90000"/>
              </a:lnSpc>
              <a:spcBef>
                <a:spcPts val="500"/>
              </a:spcBef>
              <a:spcAft>
                <a:spcPts val="0"/>
              </a:spcAft>
              <a:buClr>
                <a:schemeClr val="dk1"/>
              </a:buClr>
              <a:buSzPts val="2133"/>
              <a:buChar char="•"/>
            </a:pPr>
            <a:r>
              <a:rPr lang="en-US" sz="2133"/>
              <a:t>Correctness requires the ability to find and fix problems</a:t>
            </a:r>
            <a:endParaRPr/>
          </a:p>
        </p:txBody>
      </p:sp>
      <p:pic>
        <p:nvPicPr>
          <p:cNvPr id="415" name="Google Shape;415;p34" descr="science-dmz-simple.pdf"/>
          <p:cNvPicPr preferRelativeResize="0"/>
          <p:nvPr/>
        </p:nvPicPr>
        <p:blipFill rotWithShape="1">
          <a:blip r:embed="rId3">
            <a:alphaModFix/>
          </a:blip>
          <a:srcRect l="17305" t="9838" r="18675" b="12884"/>
          <a:stretch/>
        </p:blipFill>
        <p:spPr>
          <a:xfrm>
            <a:off x="8378281" y="366978"/>
            <a:ext cx="3621266" cy="4337654"/>
          </a:xfrm>
          <a:prstGeom prst="rect">
            <a:avLst/>
          </a:prstGeom>
          <a:noFill/>
          <a:ln>
            <a:noFill/>
          </a:ln>
        </p:spPr>
      </p:pic>
      <p:sp>
        <p:nvSpPr>
          <p:cNvPr id="416" name="Google Shape;416;p34"/>
          <p:cNvSpPr txBox="1"/>
          <p:nvPr/>
        </p:nvSpPr>
        <p:spPr>
          <a:xfrm>
            <a:off x="508000" y="3280039"/>
            <a:ext cx="10972800" cy="2132799"/>
          </a:xfrm>
          <a:prstGeom prst="rect">
            <a:avLst/>
          </a:prstGeom>
          <a:noFill/>
          <a:ln>
            <a:noFill/>
          </a:ln>
        </p:spPr>
        <p:txBody>
          <a:bodyPr spcFirstLastPara="1" wrap="square" lIns="121900" tIns="60950" rIns="121900" bIns="60950" anchor="t" anchorCtr="0">
            <a:noAutofit/>
          </a:bodyPr>
          <a:lstStyle/>
          <a:p>
            <a:pPr marL="1143000" marR="0" lvl="2" indent="-228600" algn="l" rtl="0">
              <a:lnSpc>
                <a:spcPct val="100000"/>
              </a:lnSpc>
              <a:spcBef>
                <a:spcPts val="0"/>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You can’t fix what you can’t find </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You can’t find what you can’t see</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perfSONAR lets you see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Especially important when deploying high performance services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there is a problem with the infrastructure, need to fix it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the problem is not with your stuff, need to prove it</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Many players in an end to end path</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Ability to show correct behavior aids in problem localization</a:t>
            </a:r>
            <a:endParaRPr sz="1400" b="0" i="0" u="none" strike="noStrike" cap="none">
              <a:solidFill>
                <a:srgbClr val="000000"/>
              </a:solidFill>
              <a:latin typeface="Arial"/>
              <a:ea typeface="Arial"/>
              <a:cs typeface="Arial"/>
              <a:sym typeface="Arial"/>
            </a:endParaRPr>
          </a:p>
        </p:txBody>
      </p:sp>
      <p:sp>
        <p:nvSpPr>
          <p:cNvPr id="417" name="Google Shape;417;p34"/>
          <p:cNvSpPr/>
          <p:nvPr/>
        </p:nvSpPr>
        <p:spPr>
          <a:xfrm>
            <a:off x="10811821" y="3038845"/>
            <a:ext cx="812800" cy="516467"/>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18" name="Google Shape;418;p34"/>
          <p:cNvCxnSpPr/>
          <p:nvPr/>
        </p:nvCxnSpPr>
        <p:spPr>
          <a:xfrm>
            <a:off x="6841083" y="1727200"/>
            <a:ext cx="1395623" cy="286085"/>
          </a:xfrm>
          <a:prstGeom prst="straightConnector1">
            <a:avLst/>
          </a:prstGeom>
          <a:noFill/>
          <a:ln w="12700" cap="flat" cmpd="sng">
            <a:solidFill>
              <a:srgbClr val="FF0000"/>
            </a:solidFill>
            <a:prstDash val="solid"/>
            <a:miter lim="800000"/>
            <a:headEnd type="none" w="sm" len="sm"/>
            <a:tailEnd type="stealth" w="med" len="med"/>
          </a:ln>
        </p:spPr>
      </p:cxnSp>
      <p:sp>
        <p:nvSpPr>
          <p:cNvPr id="419" name="Google Shape;419;p34"/>
          <p:cNvSpPr/>
          <p:nvPr/>
        </p:nvSpPr>
        <p:spPr>
          <a:xfrm>
            <a:off x="8215561" y="1807273"/>
            <a:ext cx="812800" cy="516467"/>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20" name="Google Shape;420;p34"/>
          <p:cNvCxnSpPr>
            <a:endCxn id="417" idx="2"/>
          </p:cNvCxnSpPr>
          <p:nvPr/>
        </p:nvCxnSpPr>
        <p:spPr>
          <a:xfrm>
            <a:off x="6841021" y="1727178"/>
            <a:ext cx="3970800" cy="1569900"/>
          </a:xfrm>
          <a:prstGeom prst="straightConnector1">
            <a:avLst/>
          </a:prstGeom>
          <a:noFill/>
          <a:ln w="12700" cap="flat" cmpd="sng">
            <a:solidFill>
              <a:srgbClr val="FF0000"/>
            </a:solidFill>
            <a:prstDash val="solid"/>
            <a:miter lim="800000"/>
            <a:headEnd type="none" w="sm" len="sm"/>
            <a:tailEnd type="stealth" w="med" len="med"/>
          </a:ln>
        </p:spPr>
      </p:cxnSp>
      <p:sp>
        <p:nvSpPr>
          <p:cNvPr id="421" name="Google Shape;421;p34"/>
          <p:cNvSpPr/>
          <p:nvPr/>
        </p:nvSpPr>
        <p:spPr>
          <a:xfrm>
            <a:off x="10488461" y="805309"/>
            <a:ext cx="729761" cy="482072"/>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22" name="Google Shape;422;p34"/>
          <p:cNvCxnSpPr>
            <a:endCxn id="421" idx="3"/>
          </p:cNvCxnSpPr>
          <p:nvPr/>
        </p:nvCxnSpPr>
        <p:spPr>
          <a:xfrm rot="10800000" flipH="1">
            <a:off x="6841132" y="1216783"/>
            <a:ext cx="3754200" cy="510300"/>
          </a:xfrm>
          <a:prstGeom prst="straightConnector1">
            <a:avLst/>
          </a:prstGeom>
          <a:noFill/>
          <a:ln w="12700" cap="flat" cmpd="sng">
            <a:solidFill>
              <a:srgbClr val="FF0000"/>
            </a:solidFill>
            <a:prstDash val="solid"/>
            <a:miter lim="800000"/>
            <a:headEnd type="none" w="sm" len="sm"/>
            <a:tailEnd type="stealth" w="med" len="med"/>
          </a:ln>
        </p:spPr>
      </p:cxnSp>
      <p:sp>
        <p:nvSpPr>
          <p:cNvPr id="2" name="Google Shape;102;p2">
            <a:extLst>
              <a:ext uri="{FF2B5EF4-FFF2-40B4-BE49-F238E27FC236}">
                <a16:creationId xmlns:a16="http://schemas.microsoft.com/office/drawing/2014/main" id="{D53BDAA7-3205-F058-EB33-37D5483066F0}"/>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28</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430" name="Google Shape;430;p3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BDA90B29-3354-E2D4-4418-45751D7A7C53}"/>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29</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Measurable Outcomes</a:t>
            </a:r>
            <a:endParaRPr/>
          </a:p>
        </p:txBody>
      </p:sp>
      <p:sp>
        <p:nvSpPr>
          <p:cNvPr id="109" name="Google Shape;109;p3"/>
          <p:cNvSpPr txBox="1">
            <a:spLocks noGrp="1"/>
          </p:cNvSpPr>
          <p:nvPr>
            <p:ph type="body" idx="1"/>
          </p:nvPr>
        </p:nvSpPr>
        <p:spPr>
          <a:xfrm>
            <a:off x="609600" y="1341414"/>
            <a:ext cx="10972800" cy="52692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How to prepare for research use of technology on a campus?</a:t>
            </a:r>
            <a:endParaRPr/>
          </a:p>
          <a:p>
            <a:pPr marL="685800" lvl="1" indent="-228600" algn="l" rtl="0">
              <a:lnSpc>
                <a:spcPct val="90000"/>
              </a:lnSpc>
              <a:spcBef>
                <a:spcPts val="500"/>
              </a:spcBef>
              <a:spcAft>
                <a:spcPts val="0"/>
              </a:spcAft>
              <a:buClr>
                <a:schemeClr val="dk1"/>
              </a:buClr>
              <a:buSzPts val="2800"/>
              <a:buChar char="•"/>
            </a:pPr>
            <a:r>
              <a:rPr lang="en-US" sz="2800"/>
              <a:t>“Build CI” – but is this all?</a:t>
            </a:r>
            <a:endParaRPr/>
          </a:p>
          <a:p>
            <a:pPr marL="685800" lvl="1" indent="-228600" algn="l" rtl="0">
              <a:lnSpc>
                <a:spcPct val="90000"/>
              </a:lnSpc>
              <a:spcBef>
                <a:spcPts val="500"/>
              </a:spcBef>
              <a:spcAft>
                <a:spcPts val="0"/>
              </a:spcAft>
              <a:buClr>
                <a:schemeClr val="accent2"/>
              </a:buClr>
              <a:buSzPts val="2800"/>
              <a:buChar char="•"/>
            </a:pPr>
            <a:r>
              <a:rPr lang="en-US" sz="2800" b="1" i="1" u="sng">
                <a:solidFill>
                  <a:schemeClr val="accent2"/>
                </a:solidFill>
              </a:rPr>
              <a:t>Improve scientific outcomes in some measurable way </a:t>
            </a:r>
            <a:endParaRPr sz="2800"/>
          </a:p>
          <a:p>
            <a:pPr marL="228600" lvl="0" indent="-228600" algn="l" rtl="0">
              <a:lnSpc>
                <a:spcPct val="90000"/>
              </a:lnSpc>
              <a:spcBef>
                <a:spcPts val="1000"/>
              </a:spcBef>
              <a:spcAft>
                <a:spcPts val="0"/>
              </a:spcAft>
              <a:buClr>
                <a:schemeClr val="dk1"/>
              </a:buClr>
              <a:buSzPts val="3200"/>
              <a:buChar char="•"/>
            </a:pPr>
            <a:r>
              <a:rPr lang="en-US" sz="3200"/>
              <a:t>Things to consider (pre, during, post):</a:t>
            </a:r>
            <a:endParaRPr/>
          </a:p>
          <a:p>
            <a:pPr marL="685800" lvl="1" indent="-228600" algn="l" rtl="0">
              <a:lnSpc>
                <a:spcPct val="90000"/>
              </a:lnSpc>
              <a:spcBef>
                <a:spcPts val="500"/>
              </a:spcBef>
              <a:spcAft>
                <a:spcPts val="0"/>
              </a:spcAft>
              <a:buClr>
                <a:schemeClr val="dk1"/>
              </a:buClr>
              <a:buSzPts val="2800"/>
              <a:buChar char="•"/>
            </a:pPr>
            <a:r>
              <a:rPr lang="en-US" sz="2800"/>
              <a:t>Has it/will it all work as expected?  (e.g. more than plugging in wires)</a:t>
            </a:r>
            <a:endParaRPr/>
          </a:p>
          <a:p>
            <a:pPr marL="685800" lvl="1" indent="-228600" algn="l" rtl="0">
              <a:lnSpc>
                <a:spcPct val="90000"/>
              </a:lnSpc>
              <a:spcBef>
                <a:spcPts val="500"/>
              </a:spcBef>
              <a:spcAft>
                <a:spcPts val="0"/>
              </a:spcAft>
              <a:buClr>
                <a:schemeClr val="dk1"/>
              </a:buClr>
              <a:buSzPts val="2800"/>
              <a:buChar char="•"/>
            </a:pPr>
            <a:r>
              <a:rPr lang="en-US" sz="2800"/>
              <a:t>Will we </a:t>
            </a:r>
            <a:r>
              <a:rPr lang="en-US" sz="2800" b="1" i="1" u="sng"/>
              <a:t>all</a:t>
            </a:r>
            <a:r>
              <a:rPr lang="en-US" sz="2800"/>
              <a:t> be satisfied at the end?  (researchers are the survey population, not just the IT org …)</a:t>
            </a:r>
            <a:endParaRPr/>
          </a:p>
          <a:p>
            <a:pPr marL="685800" lvl="1" indent="-228600" algn="l" rtl="0">
              <a:lnSpc>
                <a:spcPct val="90000"/>
              </a:lnSpc>
              <a:spcBef>
                <a:spcPts val="500"/>
              </a:spcBef>
              <a:spcAft>
                <a:spcPts val="0"/>
              </a:spcAft>
              <a:buClr>
                <a:schemeClr val="dk1"/>
              </a:buClr>
              <a:buSzPts val="2800"/>
              <a:buChar char="•"/>
            </a:pPr>
            <a:r>
              <a:rPr lang="en-US" sz="2800"/>
              <a:t>How do you know when you/we are done?  Are you ever done?</a:t>
            </a:r>
            <a:endParaRPr/>
          </a:p>
          <a:p>
            <a:pPr marL="228600" lvl="0" indent="-228600" algn="l" rtl="0">
              <a:lnSpc>
                <a:spcPct val="90000"/>
              </a:lnSpc>
              <a:spcBef>
                <a:spcPts val="1000"/>
              </a:spcBef>
              <a:spcAft>
                <a:spcPts val="0"/>
              </a:spcAft>
              <a:buClr>
                <a:schemeClr val="dk1"/>
              </a:buClr>
              <a:buSzPts val="2800"/>
              <a:buChar char="•"/>
            </a:pPr>
            <a:r>
              <a:rPr lang="en-US"/>
              <a:t>Think of this set of content as a reset – we don’t want to build IT for the sake of building IT</a:t>
            </a:r>
            <a:endParaRPr/>
          </a:p>
          <a:p>
            <a:pPr marL="685800" lvl="1" indent="-228600" algn="l" rtl="0">
              <a:lnSpc>
                <a:spcPct val="90000"/>
              </a:lnSpc>
              <a:spcBef>
                <a:spcPts val="500"/>
              </a:spcBef>
              <a:spcAft>
                <a:spcPts val="0"/>
              </a:spcAft>
              <a:buClr>
                <a:schemeClr val="dk1"/>
              </a:buClr>
              <a:buSzPts val="2400"/>
              <a:buChar char="•"/>
            </a:pPr>
            <a:r>
              <a:rPr lang="en-US"/>
              <a:t>Tie things back to the user/use cases, and be sensible about the design, installation, and operation </a:t>
            </a:r>
            <a:endParaRPr/>
          </a:p>
        </p:txBody>
      </p:sp>
      <p:sp>
        <p:nvSpPr>
          <p:cNvPr id="2" name="Google Shape;102;p2">
            <a:extLst>
              <a:ext uri="{FF2B5EF4-FFF2-40B4-BE49-F238E27FC236}">
                <a16:creationId xmlns:a16="http://schemas.microsoft.com/office/drawing/2014/main" id="{5C1F97D7-7D21-28A4-B955-2D6C7EC1BD86}"/>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Solution Space – Data Mobility</a:t>
            </a:r>
            <a:endParaRPr/>
          </a:p>
        </p:txBody>
      </p:sp>
      <p:sp>
        <p:nvSpPr>
          <p:cNvPr id="438" name="Google Shape;438;p36"/>
          <p:cNvSpPr txBox="1">
            <a:spLocks noGrp="1"/>
          </p:cNvSpPr>
          <p:nvPr>
            <p:ph type="body" idx="1"/>
          </p:nvPr>
        </p:nvSpPr>
        <p:spPr>
          <a:xfrm>
            <a:off x="609600" y="1341414"/>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DTN History &amp; Purpose:</a:t>
            </a:r>
            <a:endParaRPr/>
          </a:p>
          <a:p>
            <a:pPr marL="685800" lvl="1" indent="-228600" algn="l" rtl="0">
              <a:lnSpc>
                <a:spcPct val="90000"/>
              </a:lnSpc>
              <a:spcBef>
                <a:spcPts val="500"/>
              </a:spcBef>
              <a:spcAft>
                <a:spcPts val="0"/>
              </a:spcAft>
              <a:buClr>
                <a:schemeClr val="dk1"/>
              </a:buClr>
              <a:buSzPts val="2800"/>
              <a:buChar char="•"/>
            </a:pPr>
            <a:r>
              <a:rPr lang="en-US" sz="2800"/>
              <a:t>Original concept came from initial Science DMZ Design (~2012)</a:t>
            </a:r>
            <a:endParaRPr/>
          </a:p>
          <a:p>
            <a:pPr marL="685800" lvl="1" indent="-228600" algn="l" rtl="0">
              <a:lnSpc>
                <a:spcPct val="90000"/>
              </a:lnSpc>
              <a:spcBef>
                <a:spcPts val="500"/>
              </a:spcBef>
              <a:spcAft>
                <a:spcPts val="0"/>
              </a:spcAft>
              <a:buClr>
                <a:schemeClr val="dk1"/>
              </a:buClr>
              <a:buSzPts val="2800"/>
              <a:buChar char="•"/>
            </a:pPr>
            <a:r>
              <a:rPr lang="en-US" sz="2800"/>
              <a:t>Basic idea:</a:t>
            </a:r>
            <a:endParaRPr/>
          </a:p>
          <a:p>
            <a:pPr marL="1143000" lvl="2" indent="-228600" algn="l" rtl="0">
              <a:lnSpc>
                <a:spcPct val="90000"/>
              </a:lnSpc>
              <a:spcBef>
                <a:spcPts val="500"/>
              </a:spcBef>
              <a:spcAft>
                <a:spcPts val="0"/>
              </a:spcAft>
              <a:buClr>
                <a:schemeClr val="dk1"/>
              </a:buClr>
              <a:buSzPts val="2400"/>
              <a:buChar char="•"/>
            </a:pPr>
            <a:r>
              <a:rPr lang="en-US" sz="2400"/>
              <a:t>Host(s) dedicated to the task of data movement (and only data movement)</a:t>
            </a:r>
            <a:endParaRPr/>
          </a:p>
          <a:p>
            <a:pPr marL="1143000" lvl="2" indent="-228600" algn="l" rtl="0">
              <a:lnSpc>
                <a:spcPct val="90000"/>
              </a:lnSpc>
              <a:spcBef>
                <a:spcPts val="500"/>
              </a:spcBef>
              <a:spcAft>
                <a:spcPts val="0"/>
              </a:spcAft>
              <a:buClr>
                <a:schemeClr val="dk1"/>
              </a:buClr>
              <a:buSzPts val="2400"/>
              <a:buChar char="•"/>
            </a:pPr>
            <a:r>
              <a:rPr lang="en-US" sz="2400"/>
              <a:t>Limited application set (data movement tools), and users (rarely shell access)</a:t>
            </a:r>
            <a:endParaRPr/>
          </a:p>
          <a:p>
            <a:pPr marL="1143000" lvl="2" indent="-228600" algn="l" rtl="0">
              <a:lnSpc>
                <a:spcPct val="90000"/>
              </a:lnSpc>
              <a:spcBef>
                <a:spcPts val="500"/>
              </a:spcBef>
              <a:spcAft>
                <a:spcPts val="0"/>
              </a:spcAft>
              <a:buClr>
                <a:schemeClr val="dk1"/>
              </a:buClr>
              <a:buSzPts val="2400"/>
              <a:buChar char="•"/>
            </a:pPr>
            <a:r>
              <a:rPr lang="en-US" sz="2400"/>
              <a:t>Specific security policy enforced on the switch/router ACLs</a:t>
            </a:r>
            <a:endParaRPr/>
          </a:p>
          <a:p>
            <a:pPr marL="1600200" lvl="3" indent="-228600" algn="l" rtl="0">
              <a:lnSpc>
                <a:spcPct val="90000"/>
              </a:lnSpc>
              <a:spcBef>
                <a:spcPts val="500"/>
              </a:spcBef>
              <a:spcAft>
                <a:spcPts val="0"/>
              </a:spcAft>
              <a:buClr>
                <a:schemeClr val="dk1"/>
              </a:buClr>
              <a:buSzPts val="2200"/>
              <a:buChar char="•"/>
            </a:pPr>
            <a:r>
              <a:rPr lang="en-US" sz="2200"/>
              <a:t>Ports for data movement tools, most in a ‘closed wait’ state</a:t>
            </a:r>
            <a:endParaRPr/>
          </a:p>
          <a:p>
            <a:pPr marL="1600200" lvl="3" indent="-228600" algn="l" rtl="0">
              <a:lnSpc>
                <a:spcPct val="90000"/>
              </a:lnSpc>
              <a:spcBef>
                <a:spcPts val="500"/>
              </a:spcBef>
              <a:spcAft>
                <a:spcPts val="0"/>
              </a:spcAft>
              <a:buClr>
                <a:schemeClr val="dk1"/>
              </a:buClr>
              <a:buSzPts val="2200"/>
              <a:buChar char="•"/>
            </a:pPr>
            <a:r>
              <a:rPr lang="en-US" sz="2200"/>
              <a:t>Nothing to impact the data channel</a:t>
            </a:r>
            <a:endParaRPr/>
          </a:p>
          <a:p>
            <a:pPr marL="1143000" lvl="2" indent="-228600" algn="l" rtl="0">
              <a:lnSpc>
                <a:spcPct val="90000"/>
              </a:lnSpc>
              <a:spcBef>
                <a:spcPts val="500"/>
              </a:spcBef>
              <a:spcAft>
                <a:spcPts val="0"/>
              </a:spcAft>
              <a:buClr>
                <a:schemeClr val="dk1"/>
              </a:buClr>
              <a:buSzPts val="2400"/>
              <a:buChar char="•"/>
            </a:pPr>
            <a:r>
              <a:rPr lang="en-US" sz="2400"/>
              <a:t>Typically 2 footed:</a:t>
            </a:r>
            <a:endParaRPr/>
          </a:p>
          <a:p>
            <a:pPr marL="1600200" lvl="3" indent="-228600" algn="l" rtl="0">
              <a:lnSpc>
                <a:spcPct val="90000"/>
              </a:lnSpc>
              <a:spcBef>
                <a:spcPts val="500"/>
              </a:spcBef>
              <a:spcAft>
                <a:spcPts val="0"/>
              </a:spcAft>
              <a:buClr>
                <a:schemeClr val="dk1"/>
              </a:buClr>
              <a:buSzPts val="2200"/>
              <a:buChar char="•"/>
            </a:pPr>
            <a:r>
              <a:rPr lang="en-US" sz="2200"/>
              <a:t>Limited reach into local network (e.g. ‘control channel’: shared filesystem, instruments)</a:t>
            </a:r>
            <a:endParaRPr/>
          </a:p>
          <a:p>
            <a:pPr marL="1600200" lvl="3" indent="-228600" algn="l" rtl="0">
              <a:lnSpc>
                <a:spcPct val="90000"/>
              </a:lnSpc>
              <a:spcBef>
                <a:spcPts val="500"/>
              </a:spcBef>
              <a:spcAft>
                <a:spcPts val="0"/>
              </a:spcAft>
              <a:buClr>
                <a:schemeClr val="dk1"/>
              </a:buClr>
              <a:buSzPts val="2200"/>
              <a:buChar char="•"/>
            </a:pPr>
            <a:r>
              <a:rPr lang="en-US" sz="2200"/>
              <a:t>WAN piece that the data tools use (e.g. ‘data channel’)</a:t>
            </a:r>
            <a:endParaRPr/>
          </a:p>
          <a:p>
            <a:pPr marL="685800" lvl="1" indent="-228600" algn="l" rtl="0">
              <a:lnSpc>
                <a:spcPct val="90000"/>
              </a:lnSpc>
              <a:spcBef>
                <a:spcPts val="500"/>
              </a:spcBef>
              <a:spcAft>
                <a:spcPts val="0"/>
              </a:spcAft>
              <a:buClr>
                <a:schemeClr val="dk1"/>
              </a:buClr>
              <a:buSzPts val="2800"/>
              <a:buChar char="•"/>
            </a:pPr>
            <a:r>
              <a:rPr lang="en-US" sz="2800"/>
              <a:t>Position this, and the pS node, in the DMZ enclave near the border</a:t>
            </a:r>
            <a:endParaRPr/>
          </a:p>
        </p:txBody>
      </p:sp>
      <p:sp>
        <p:nvSpPr>
          <p:cNvPr id="2" name="Google Shape;102;p2">
            <a:extLst>
              <a:ext uri="{FF2B5EF4-FFF2-40B4-BE49-F238E27FC236}">
                <a16:creationId xmlns:a16="http://schemas.microsoft.com/office/drawing/2014/main" id="{E9B24347-F39B-105A-77EC-DB226E9A0B49}"/>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30</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nvPr>
        </p:nvSpPr>
        <p:spPr>
          <a:xfrm>
            <a:off x="609600" y="1107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446" name="Google Shape;446;p37" descr="science-dmz-cluster-dtn-bare-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447" name="Google Shape;447;p37"/>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448" name="Google Shape;448;p37"/>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49" name="Google Shape;449;p37"/>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50" name="Google Shape;450;p37"/>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2" name="Google Shape;102;p2">
            <a:extLst>
              <a:ext uri="{FF2B5EF4-FFF2-40B4-BE49-F238E27FC236}">
                <a16:creationId xmlns:a16="http://schemas.microsoft.com/office/drawing/2014/main" id="{BFB24168-41A3-B215-89AB-6975409184EC}"/>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31</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609600" y="1869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458" name="Google Shape;458;p38" descr="science-dmz-cluster-dtn-sec-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459" name="Google Shape;459;p38"/>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460" name="Google Shape;460;p38"/>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61" name="Google Shape;461;p38"/>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62" name="Google Shape;462;p38"/>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2" name="Google Shape;102;p2">
            <a:extLst>
              <a:ext uri="{FF2B5EF4-FFF2-40B4-BE49-F238E27FC236}">
                <a16:creationId xmlns:a16="http://schemas.microsoft.com/office/drawing/2014/main" id="{83ADEC1F-933C-2215-CB4B-D6C880B46E95}"/>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32</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9"/>
          <p:cNvSpPr txBox="1">
            <a:spLocks noGrp="1"/>
          </p:cNvSpPr>
          <p:nvPr>
            <p:ph type="title"/>
          </p:nvPr>
        </p:nvSpPr>
        <p:spPr>
          <a:xfrm>
            <a:off x="609600" y="1"/>
            <a:ext cx="10972800" cy="7308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Software – Data Transfer </a:t>
            </a:r>
            <a:endParaRPr/>
          </a:p>
        </p:txBody>
      </p:sp>
      <p:sp>
        <p:nvSpPr>
          <p:cNvPr id="470" name="Google Shape;470;p39"/>
          <p:cNvSpPr txBox="1">
            <a:spLocks noGrp="1"/>
          </p:cNvSpPr>
          <p:nvPr>
            <p:ph type="body" idx="1"/>
          </p:nvPr>
        </p:nvSpPr>
        <p:spPr>
          <a:xfrm>
            <a:off x="609600" y="838718"/>
            <a:ext cx="10972800" cy="588275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t>Using the right data transfer tool is </a:t>
            </a:r>
            <a:r>
              <a:rPr lang="en-US" b="1" i="1" dirty="0"/>
              <a:t>STILL</a:t>
            </a:r>
            <a:r>
              <a:rPr lang="en-US" dirty="0"/>
              <a:t> very important</a:t>
            </a:r>
            <a:endParaRPr dirty="0"/>
          </a:p>
          <a:p>
            <a:pPr marL="228600" lvl="0" indent="-228600" algn="l" rtl="0">
              <a:lnSpc>
                <a:spcPct val="90000"/>
              </a:lnSpc>
              <a:spcBef>
                <a:spcPts val="1000"/>
              </a:spcBef>
              <a:spcAft>
                <a:spcPts val="0"/>
              </a:spcAft>
              <a:buClr>
                <a:schemeClr val="dk1"/>
              </a:buClr>
              <a:buSzPct val="100000"/>
              <a:buChar char="•"/>
            </a:pPr>
            <a:r>
              <a:rPr lang="en-US" dirty="0"/>
              <a:t>Sample Results: Berkeley, CA to Argonne, IL (near Chicago ) RTT = 53 </a:t>
            </a:r>
            <a:r>
              <a:rPr lang="en-US" dirty="0" err="1"/>
              <a:t>ms</a:t>
            </a:r>
            <a:r>
              <a:rPr lang="en-US" dirty="0"/>
              <a:t>, network capacity = 10Gbps.</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Notes</a:t>
            </a:r>
            <a:endParaRPr dirty="0"/>
          </a:p>
          <a:p>
            <a:pPr marL="685800" lvl="1" indent="-228600" algn="l" rtl="0">
              <a:lnSpc>
                <a:spcPct val="90000"/>
              </a:lnSpc>
              <a:spcBef>
                <a:spcPts val="500"/>
              </a:spcBef>
              <a:spcAft>
                <a:spcPts val="0"/>
              </a:spcAft>
              <a:buClr>
                <a:schemeClr val="dk1"/>
              </a:buClr>
              <a:buSzPct val="100000"/>
              <a:buChar char="•"/>
            </a:pPr>
            <a:r>
              <a:rPr lang="en-US" dirty="0" err="1"/>
              <a:t>scp</a:t>
            </a:r>
            <a:r>
              <a:rPr lang="en-US" dirty="0"/>
              <a:t> is 24x slower than </a:t>
            </a:r>
            <a:r>
              <a:rPr lang="en-US" dirty="0" err="1"/>
              <a:t>GridFTP</a:t>
            </a:r>
            <a:r>
              <a:rPr lang="en-US" dirty="0"/>
              <a:t> on this path!!</a:t>
            </a:r>
            <a:endParaRPr dirty="0"/>
          </a:p>
          <a:p>
            <a:pPr marL="685800" lvl="1" indent="-228600" algn="l" rtl="0">
              <a:lnSpc>
                <a:spcPct val="90000"/>
              </a:lnSpc>
              <a:spcBef>
                <a:spcPts val="500"/>
              </a:spcBef>
              <a:spcAft>
                <a:spcPts val="0"/>
              </a:spcAft>
              <a:buClr>
                <a:schemeClr val="dk1"/>
              </a:buClr>
              <a:buSzPct val="100000"/>
              <a:buChar char="•"/>
            </a:pPr>
            <a:r>
              <a:rPr lang="en-US" dirty="0"/>
              <a:t>to get more than 1 Gbps (125 MB/s) disk to disk requires RAID array.</a:t>
            </a:r>
            <a:endParaRPr dirty="0"/>
          </a:p>
          <a:p>
            <a:pPr marL="685800" lvl="1" indent="-228600" algn="l" rtl="0">
              <a:lnSpc>
                <a:spcPct val="90000"/>
              </a:lnSpc>
              <a:spcBef>
                <a:spcPts val="500"/>
              </a:spcBef>
              <a:spcAft>
                <a:spcPts val="0"/>
              </a:spcAft>
              <a:buClr>
                <a:schemeClr val="dk1"/>
              </a:buClr>
              <a:buSzPct val="100000"/>
              <a:buChar char="•"/>
            </a:pPr>
            <a:r>
              <a:rPr lang="en-US" dirty="0"/>
              <a:t>Assume host TCP buffers are set correctly for the RTT </a:t>
            </a:r>
            <a:endParaRPr dirty="0"/>
          </a:p>
          <a:p>
            <a:pPr marL="1143000" lvl="2" indent="-111125" algn="l" rtl="0">
              <a:lnSpc>
                <a:spcPct val="90000"/>
              </a:lnSpc>
              <a:spcBef>
                <a:spcPts val="500"/>
              </a:spcBef>
              <a:spcAft>
                <a:spcPts val="0"/>
              </a:spcAft>
              <a:buClr>
                <a:schemeClr val="dk1"/>
              </a:buClr>
              <a:buSzPct val="100000"/>
              <a:buNone/>
            </a:pPr>
            <a:endParaRPr dirty="0"/>
          </a:p>
          <a:p>
            <a:pPr marL="685800" lvl="1" indent="-87630" algn="l" rtl="0">
              <a:lnSpc>
                <a:spcPct val="90000"/>
              </a:lnSpc>
              <a:spcBef>
                <a:spcPts val="500"/>
              </a:spcBef>
              <a:spcAft>
                <a:spcPts val="0"/>
              </a:spcAft>
              <a:buClr>
                <a:schemeClr val="dk1"/>
              </a:buClr>
              <a:buSzPct val="100000"/>
              <a:buNone/>
            </a:pPr>
            <a:endParaRPr dirty="0"/>
          </a:p>
        </p:txBody>
      </p:sp>
      <p:graphicFrame>
        <p:nvGraphicFramePr>
          <p:cNvPr id="471" name="Google Shape;471;p39"/>
          <p:cNvGraphicFramePr/>
          <p:nvPr/>
        </p:nvGraphicFramePr>
        <p:xfrm>
          <a:off x="1661275" y="2114059"/>
          <a:ext cx="9510700" cy="2695800"/>
        </p:xfrm>
        <a:graphic>
          <a:graphicData uri="http://schemas.openxmlformats.org/drawingml/2006/table">
            <a:tbl>
              <a:tblPr firstRow="1" bandRow="1">
                <a:noFill/>
                <a:tableStyleId>{E0AFF42B-6066-4CFE-8488-41F67ABA0697}</a:tableStyleId>
              </a:tblPr>
              <a:tblGrid>
                <a:gridCol w="5351225">
                  <a:extLst>
                    <a:ext uri="{9D8B030D-6E8A-4147-A177-3AD203B41FA5}">
                      <a16:colId xmlns:a16="http://schemas.microsoft.com/office/drawing/2014/main" val="20000"/>
                    </a:ext>
                  </a:extLst>
                </a:gridCol>
                <a:gridCol w="4159475">
                  <a:extLst>
                    <a:ext uri="{9D8B030D-6E8A-4147-A177-3AD203B41FA5}">
                      <a16:colId xmlns:a16="http://schemas.microsoft.com/office/drawing/2014/main" val="20001"/>
                    </a:ext>
                  </a:extLst>
                </a:gridCol>
              </a:tblGrid>
              <a:tr h="494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Tool</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Throughput</a:t>
                      </a:r>
                      <a:endParaRPr sz="1400" u="none" strike="noStrike" cap="none"/>
                    </a:p>
                  </a:txBody>
                  <a:tcPr marL="121925" marR="121925" marT="60950" marB="60950"/>
                </a:tc>
                <a:extLst>
                  <a:ext uri="{0D108BD9-81ED-4DB2-BD59-A6C34878D82A}">
                    <a16:rowId xmlns:a16="http://schemas.microsoft.com/office/drawing/2014/main" val="10000"/>
                  </a:ext>
                </a:extLst>
              </a:tr>
              <a:tr h="494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scp</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330 Mbps</a:t>
                      </a:r>
                      <a:endParaRPr sz="1400" u="none" strike="noStrike" cap="none"/>
                    </a:p>
                  </a:txBody>
                  <a:tcPr marL="121925" marR="121925" marT="60950" marB="60950"/>
                </a:tc>
                <a:extLst>
                  <a:ext uri="{0D108BD9-81ED-4DB2-BD59-A6C34878D82A}">
                    <a16:rowId xmlns:a16="http://schemas.microsoft.com/office/drawing/2014/main" val="10001"/>
                  </a:ext>
                </a:extLst>
              </a:tr>
              <a:tr h="853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wget, GridFTP, FDT, 1 stream</a:t>
                      </a:r>
                      <a:endParaRPr sz="2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 Gbps</a:t>
                      </a:r>
                      <a:endParaRPr sz="1400" u="none" strike="noStrike" cap="none"/>
                    </a:p>
                  </a:txBody>
                  <a:tcPr marL="121925" marR="121925" marT="60950" marB="60950"/>
                </a:tc>
                <a:extLst>
                  <a:ext uri="{0D108BD9-81ED-4DB2-BD59-A6C34878D82A}">
                    <a16:rowId xmlns:a16="http://schemas.microsoft.com/office/drawing/2014/main" val="10002"/>
                  </a:ext>
                </a:extLst>
              </a:tr>
              <a:tr h="853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GridFTP and FDT, 4 streams</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8 Gbps (disk limited)</a:t>
                      </a:r>
                      <a:endParaRPr sz="1400" u="none" strike="noStrike" cap="none"/>
                    </a:p>
                  </a:txBody>
                  <a:tcPr marL="121925" marR="121925" marT="60950" marB="60950"/>
                </a:tc>
                <a:extLst>
                  <a:ext uri="{0D108BD9-81ED-4DB2-BD59-A6C34878D82A}">
                    <a16:rowId xmlns:a16="http://schemas.microsoft.com/office/drawing/2014/main" val="10003"/>
                  </a:ext>
                </a:extLst>
              </a:tr>
            </a:tbl>
          </a:graphicData>
        </a:graphic>
      </p:graphicFrame>
      <p:sp>
        <p:nvSpPr>
          <p:cNvPr id="2" name="Google Shape;102;p2">
            <a:extLst>
              <a:ext uri="{FF2B5EF4-FFF2-40B4-BE49-F238E27FC236}">
                <a16:creationId xmlns:a16="http://schemas.microsoft.com/office/drawing/2014/main" id="{8F7DEB5A-E606-C9E6-09B8-5EFA5181E4A7}"/>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33</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To Reiterate:</a:t>
            </a:r>
            <a:endParaRPr/>
          </a:p>
        </p:txBody>
      </p:sp>
      <p:sp>
        <p:nvSpPr>
          <p:cNvPr id="497" name="Google Shape;497;p40"/>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Data movement is hard to get right</a:t>
            </a:r>
            <a:endParaRPr/>
          </a:p>
          <a:p>
            <a:pPr marL="228600" lvl="0" indent="-228600" algn="l" rtl="0">
              <a:lnSpc>
                <a:spcPct val="90000"/>
              </a:lnSpc>
              <a:spcBef>
                <a:spcPts val="1000"/>
              </a:spcBef>
              <a:spcAft>
                <a:spcPts val="0"/>
              </a:spcAft>
              <a:buClr>
                <a:schemeClr val="dk1"/>
              </a:buClr>
              <a:buSzPts val="3200"/>
              <a:buChar char="•"/>
            </a:pPr>
            <a:r>
              <a:rPr lang="en-US" sz="3200"/>
              <a:t>Lots of moving parts</a:t>
            </a:r>
            <a:endParaRPr/>
          </a:p>
          <a:p>
            <a:pPr marL="685800" lvl="1" indent="-228600" algn="l" rtl="0">
              <a:lnSpc>
                <a:spcPct val="90000"/>
              </a:lnSpc>
              <a:spcBef>
                <a:spcPts val="500"/>
              </a:spcBef>
              <a:spcAft>
                <a:spcPts val="0"/>
              </a:spcAft>
              <a:buClr>
                <a:schemeClr val="dk1"/>
              </a:buClr>
              <a:buSzPts val="2800"/>
              <a:buChar char="•"/>
            </a:pPr>
            <a:r>
              <a:rPr lang="en-US" sz="2800"/>
              <a:t>Software, Servers, Networks, and People</a:t>
            </a:r>
            <a:endParaRPr/>
          </a:p>
          <a:p>
            <a:pPr marL="228600" lvl="0" indent="-228600" algn="l" rtl="0">
              <a:lnSpc>
                <a:spcPct val="90000"/>
              </a:lnSpc>
              <a:spcBef>
                <a:spcPts val="1000"/>
              </a:spcBef>
              <a:spcAft>
                <a:spcPts val="0"/>
              </a:spcAft>
              <a:buClr>
                <a:schemeClr val="dk1"/>
              </a:buClr>
              <a:buSzPts val="3200"/>
              <a:buChar char="•"/>
            </a:pPr>
            <a:r>
              <a:rPr lang="en-US" sz="3200"/>
              <a:t>Testing will reveal that it may not be ideal</a:t>
            </a:r>
            <a:endParaRPr/>
          </a:p>
          <a:p>
            <a:pPr marL="228600" lvl="0" indent="-228600" algn="l" rtl="0">
              <a:lnSpc>
                <a:spcPct val="90000"/>
              </a:lnSpc>
              <a:spcBef>
                <a:spcPts val="1000"/>
              </a:spcBef>
              <a:spcAft>
                <a:spcPts val="0"/>
              </a:spcAft>
              <a:buClr>
                <a:schemeClr val="dk1"/>
              </a:buClr>
              <a:buSzPts val="3200"/>
              <a:buChar char="•"/>
            </a:pPr>
            <a:r>
              <a:rPr lang="en-US" sz="3200"/>
              <a:t>Testing will also motivate you to make it ideal</a:t>
            </a:r>
            <a:endParaRPr/>
          </a:p>
          <a:p>
            <a:pPr marL="228600" lvl="0" indent="-228600" algn="l" rtl="0">
              <a:lnSpc>
                <a:spcPct val="90000"/>
              </a:lnSpc>
              <a:spcBef>
                <a:spcPts val="1000"/>
              </a:spcBef>
              <a:spcAft>
                <a:spcPts val="0"/>
              </a:spcAft>
              <a:buClr>
                <a:schemeClr val="dk1"/>
              </a:buClr>
              <a:buSzPts val="3200"/>
              <a:buChar char="•"/>
            </a:pPr>
            <a:r>
              <a:rPr lang="en-US" sz="3200"/>
              <a:t>Shared experience around the community – lift all the boats, share all the knowledge, etc.  </a:t>
            </a:r>
            <a:endParaRPr/>
          </a:p>
        </p:txBody>
      </p:sp>
      <p:sp>
        <p:nvSpPr>
          <p:cNvPr id="2" name="Google Shape;102;p2">
            <a:extLst>
              <a:ext uri="{FF2B5EF4-FFF2-40B4-BE49-F238E27FC236}">
                <a16:creationId xmlns:a16="http://schemas.microsoft.com/office/drawing/2014/main" id="{6C4AE57A-6B3F-37D7-E318-84964B51ED71}"/>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34</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05" name="Google Shape;505;p4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57178C70-6400-AC11-152F-A3677862C7FB}"/>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35</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Science DMZ Security</a:t>
            </a:r>
            <a:endParaRPr/>
          </a:p>
        </p:txBody>
      </p:sp>
      <p:sp>
        <p:nvSpPr>
          <p:cNvPr id="512" name="Google Shape;512;p42"/>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b="1"/>
              <a:t>Goal</a:t>
            </a:r>
            <a:r>
              <a:rPr lang="en-US" sz="2400"/>
              <a:t>: Disentangle security policy and enforcement for science flows from enterprise / business systems</a:t>
            </a:r>
            <a:endParaRPr/>
          </a:p>
          <a:p>
            <a:pPr marL="228600" lvl="0" indent="-228600" algn="l" rtl="0">
              <a:lnSpc>
                <a:spcPct val="90000"/>
              </a:lnSpc>
              <a:spcBef>
                <a:spcPts val="1000"/>
              </a:spcBef>
              <a:spcAft>
                <a:spcPts val="0"/>
              </a:spcAft>
              <a:buClr>
                <a:schemeClr val="dk1"/>
              </a:buClr>
              <a:buSzPts val="2400"/>
              <a:buChar char="•"/>
            </a:pPr>
            <a:r>
              <a:rPr lang="en-US" sz="2400" b="1"/>
              <a:t>Rationale</a:t>
            </a:r>
            <a:endParaRPr/>
          </a:p>
          <a:p>
            <a:pPr marL="685800" lvl="1" indent="-228600" algn="l" rtl="0">
              <a:lnSpc>
                <a:spcPct val="90000"/>
              </a:lnSpc>
              <a:spcBef>
                <a:spcPts val="500"/>
              </a:spcBef>
              <a:spcAft>
                <a:spcPts val="0"/>
              </a:spcAft>
              <a:buClr>
                <a:schemeClr val="dk1"/>
              </a:buClr>
              <a:buSzPts val="2400"/>
              <a:buChar char="•"/>
            </a:pPr>
            <a:r>
              <a:rPr lang="en-US"/>
              <a:t>Science data traffic is simple from a security perspective</a:t>
            </a:r>
            <a:endParaRPr/>
          </a:p>
          <a:p>
            <a:pPr marL="685800" lvl="1" indent="-228600" algn="l" rtl="0">
              <a:lnSpc>
                <a:spcPct val="90000"/>
              </a:lnSpc>
              <a:spcBef>
                <a:spcPts val="500"/>
              </a:spcBef>
              <a:spcAft>
                <a:spcPts val="0"/>
              </a:spcAft>
              <a:buClr>
                <a:schemeClr val="dk1"/>
              </a:buClr>
              <a:buSzPts val="2400"/>
              <a:buChar char="•"/>
            </a:pPr>
            <a:r>
              <a:rPr lang="en-US"/>
              <a:t>Narrow application set on Science DMZ</a:t>
            </a:r>
            <a:endParaRPr/>
          </a:p>
          <a:p>
            <a:pPr marL="1143000" lvl="2" indent="-228600" algn="l" rtl="0">
              <a:lnSpc>
                <a:spcPct val="90000"/>
              </a:lnSpc>
              <a:spcBef>
                <a:spcPts val="500"/>
              </a:spcBef>
              <a:spcAft>
                <a:spcPts val="0"/>
              </a:spcAft>
              <a:buClr>
                <a:schemeClr val="dk1"/>
              </a:buClr>
              <a:buSzPts val="2400"/>
              <a:buChar char="•"/>
            </a:pPr>
            <a:r>
              <a:rPr lang="en-US" sz="2400"/>
              <a:t>Data transfer, data streaming packages</a:t>
            </a:r>
            <a:endParaRPr/>
          </a:p>
          <a:p>
            <a:pPr marL="1143000" lvl="2" indent="-228600" algn="l" rtl="0">
              <a:lnSpc>
                <a:spcPct val="90000"/>
              </a:lnSpc>
              <a:spcBef>
                <a:spcPts val="500"/>
              </a:spcBef>
              <a:spcAft>
                <a:spcPts val="0"/>
              </a:spcAft>
              <a:buClr>
                <a:schemeClr val="dk1"/>
              </a:buClr>
              <a:buSzPts val="2400"/>
              <a:buChar char="•"/>
            </a:pPr>
            <a:r>
              <a:rPr lang="en-US" sz="2400"/>
              <a:t>No printers, document readers, web browsers, building control systems, financial databases, staff desktops, etc. </a:t>
            </a:r>
            <a:endParaRPr/>
          </a:p>
          <a:p>
            <a:pPr marL="685800" lvl="1" indent="-228600" algn="l" rtl="0">
              <a:lnSpc>
                <a:spcPct val="90000"/>
              </a:lnSpc>
              <a:spcBef>
                <a:spcPts val="500"/>
              </a:spcBef>
              <a:spcAft>
                <a:spcPts val="0"/>
              </a:spcAft>
              <a:buClr>
                <a:schemeClr val="dk1"/>
              </a:buClr>
              <a:buSzPts val="2400"/>
              <a:buChar char="•"/>
            </a:pPr>
            <a:r>
              <a:rPr lang="en-US"/>
              <a:t>Security controls that are typically implemented to protect business resources </a:t>
            </a:r>
            <a:r>
              <a:rPr lang="en-US" b="1" i="1" u="sng">
                <a:solidFill>
                  <a:schemeClr val="accent2"/>
                </a:solidFill>
              </a:rPr>
              <a:t>routinely</a:t>
            </a:r>
            <a:r>
              <a:rPr lang="en-US"/>
              <a:t> cause performance problems</a:t>
            </a:r>
            <a:endParaRPr/>
          </a:p>
          <a:p>
            <a:pPr marL="228600" lvl="0" indent="-228600" algn="l" rtl="0">
              <a:lnSpc>
                <a:spcPct val="90000"/>
              </a:lnSpc>
              <a:spcBef>
                <a:spcPts val="1000"/>
              </a:spcBef>
              <a:spcAft>
                <a:spcPts val="0"/>
              </a:spcAft>
              <a:buClr>
                <a:schemeClr val="dk1"/>
              </a:buClr>
              <a:buSzPts val="2400"/>
              <a:buChar char="•"/>
            </a:pPr>
            <a:r>
              <a:rPr lang="en-US" sz="2400" b="1"/>
              <a:t>Separation allows each to be optimized</a:t>
            </a:r>
            <a:endParaRPr/>
          </a:p>
          <a:p>
            <a:pPr marL="228600" lvl="0" indent="-25400" algn="l" rtl="0">
              <a:lnSpc>
                <a:spcPct val="90000"/>
              </a:lnSpc>
              <a:spcBef>
                <a:spcPts val="1000"/>
              </a:spcBef>
              <a:spcAft>
                <a:spcPts val="0"/>
              </a:spcAft>
              <a:buClr>
                <a:schemeClr val="dk1"/>
              </a:buClr>
              <a:buSzPts val="3200"/>
              <a:buNone/>
            </a:pPr>
            <a:endParaRPr sz="3200"/>
          </a:p>
        </p:txBody>
      </p:sp>
      <p:sp>
        <p:nvSpPr>
          <p:cNvPr id="2" name="Google Shape;102;p2">
            <a:extLst>
              <a:ext uri="{FF2B5EF4-FFF2-40B4-BE49-F238E27FC236}">
                <a16:creationId xmlns:a16="http://schemas.microsoft.com/office/drawing/2014/main" id="{B4ED0AA1-4EF0-2248-E0D6-9905C4E86231}"/>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36</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Science DMZ as Security Architecture</a:t>
            </a:r>
            <a:endParaRPr/>
          </a:p>
        </p:txBody>
      </p:sp>
      <p:sp>
        <p:nvSpPr>
          <p:cNvPr id="519" name="Google Shape;519;p43"/>
          <p:cNvSpPr txBox="1">
            <a:spLocks noGrp="1"/>
          </p:cNvSpPr>
          <p:nvPr>
            <p:ph type="body" idx="1"/>
          </p:nvPr>
        </p:nvSpPr>
        <p:spPr>
          <a:xfrm>
            <a:off x="838200" y="1825625"/>
            <a:ext cx="10515600" cy="42980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Allows for better segmentation of risks, more granular application of controls to those segmented risks.</a:t>
            </a:r>
            <a:endParaRPr/>
          </a:p>
          <a:p>
            <a:pPr marL="685800" lvl="1" indent="-228600" algn="l" rtl="0">
              <a:lnSpc>
                <a:spcPct val="90000"/>
              </a:lnSpc>
              <a:spcBef>
                <a:spcPts val="500"/>
              </a:spcBef>
              <a:spcAft>
                <a:spcPts val="0"/>
              </a:spcAft>
              <a:buClr>
                <a:schemeClr val="dk1"/>
              </a:buClr>
              <a:buSzPts val="2800"/>
              <a:buChar char="•"/>
            </a:pPr>
            <a:r>
              <a:rPr lang="en-US" sz="2800"/>
              <a:t>Limit risk profile for high-performance data transfer applications</a:t>
            </a:r>
            <a:endParaRPr/>
          </a:p>
          <a:p>
            <a:pPr marL="685800" lvl="1" indent="-228600" algn="l" rtl="0">
              <a:lnSpc>
                <a:spcPct val="90000"/>
              </a:lnSpc>
              <a:spcBef>
                <a:spcPts val="500"/>
              </a:spcBef>
              <a:spcAft>
                <a:spcPts val="0"/>
              </a:spcAft>
              <a:buClr>
                <a:schemeClr val="dk1"/>
              </a:buClr>
              <a:buSzPts val="2800"/>
              <a:buChar char="•"/>
            </a:pPr>
            <a:r>
              <a:rPr lang="en-US" sz="2800"/>
              <a:t>Apply specific controls to data transfer hosts</a:t>
            </a:r>
            <a:endParaRPr/>
          </a:p>
          <a:p>
            <a:pPr marL="685800" lvl="1" indent="-228600" algn="l" rtl="0">
              <a:lnSpc>
                <a:spcPct val="90000"/>
              </a:lnSpc>
              <a:spcBef>
                <a:spcPts val="500"/>
              </a:spcBef>
              <a:spcAft>
                <a:spcPts val="0"/>
              </a:spcAft>
              <a:buClr>
                <a:schemeClr val="dk1"/>
              </a:buClr>
              <a:buSzPts val="2800"/>
              <a:buChar char="•"/>
            </a:pPr>
            <a:r>
              <a:rPr lang="en-US" sz="2800"/>
              <a:t>Avoid including unnecessary risks, unnecessary controls</a:t>
            </a:r>
            <a:endParaRPr/>
          </a:p>
          <a:p>
            <a:pPr marL="228600" lvl="0" indent="-228600" algn="l" rtl="0">
              <a:lnSpc>
                <a:spcPct val="90000"/>
              </a:lnSpc>
              <a:spcBef>
                <a:spcPts val="1000"/>
              </a:spcBef>
              <a:spcAft>
                <a:spcPts val="0"/>
              </a:spcAft>
              <a:buClr>
                <a:schemeClr val="dk1"/>
              </a:buClr>
              <a:buSzPts val="2800"/>
              <a:buChar char="•"/>
            </a:pPr>
            <a:r>
              <a:rPr lang="en-US"/>
              <a:t>Remove degrees of freedom – focus only on what is necessary</a:t>
            </a:r>
            <a:endParaRPr/>
          </a:p>
          <a:p>
            <a:pPr marL="685800" lvl="1" indent="-228600" algn="l" rtl="0">
              <a:lnSpc>
                <a:spcPct val="90000"/>
              </a:lnSpc>
              <a:spcBef>
                <a:spcPts val="500"/>
              </a:spcBef>
              <a:spcAft>
                <a:spcPts val="0"/>
              </a:spcAft>
              <a:buClr>
                <a:schemeClr val="dk1"/>
              </a:buClr>
              <a:buSzPts val="2800"/>
              <a:buChar char="•"/>
            </a:pPr>
            <a:r>
              <a:rPr lang="en-US" sz="2800"/>
              <a:t>Easier to secure</a:t>
            </a:r>
            <a:endParaRPr/>
          </a:p>
          <a:p>
            <a:pPr marL="685800" lvl="1" indent="-228600" algn="l" rtl="0">
              <a:lnSpc>
                <a:spcPct val="90000"/>
              </a:lnSpc>
              <a:spcBef>
                <a:spcPts val="500"/>
              </a:spcBef>
              <a:spcAft>
                <a:spcPts val="0"/>
              </a:spcAft>
              <a:buClr>
                <a:schemeClr val="dk1"/>
              </a:buClr>
              <a:buSzPts val="2800"/>
              <a:buChar char="•"/>
            </a:pPr>
            <a:r>
              <a:rPr lang="en-US" sz="2800"/>
              <a:t>Easier to achieve performance</a:t>
            </a:r>
            <a:endParaRPr/>
          </a:p>
          <a:p>
            <a:pPr marL="685800" lvl="1" indent="-228600" algn="l" rtl="0">
              <a:lnSpc>
                <a:spcPct val="90000"/>
              </a:lnSpc>
              <a:spcBef>
                <a:spcPts val="500"/>
              </a:spcBef>
              <a:spcAft>
                <a:spcPts val="0"/>
              </a:spcAft>
              <a:buClr>
                <a:schemeClr val="dk1"/>
              </a:buClr>
              <a:buSzPts val="2800"/>
              <a:buChar char="•"/>
            </a:pPr>
            <a:r>
              <a:rPr lang="en-US" sz="2800"/>
              <a:t>Easier to troubleshoot</a:t>
            </a:r>
            <a:endParaRPr/>
          </a:p>
        </p:txBody>
      </p:sp>
      <p:sp>
        <p:nvSpPr>
          <p:cNvPr id="2" name="Google Shape;102;p2">
            <a:extLst>
              <a:ext uri="{FF2B5EF4-FFF2-40B4-BE49-F238E27FC236}">
                <a16:creationId xmlns:a16="http://schemas.microsoft.com/office/drawing/2014/main" id="{5EE2EA3C-4525-1140-9FD7-EA8633A3E932}"/>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37</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34" name="Google Shape;534;p4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F37DCBBB-91E4-1E0E-67D1-65A17FC2346E}"/>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38</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Collaboration Within The Organization</a:t>
            </a:r>
            <a:endParaRPr/>
          </a:p>
        </p:txBody>
      </p:sp>
      <p:sp>
        <p:nvSpPr>
          <p:cNvPr id="542" name="Google Shape;542;p46"/>
          <p:cNvSpPr txBox="1">
            <a:spLocks noGrp="1"/>
          </p:cNvSpPr>
          <p:nvPr>
            <p:ph type="body" idx="1"/>
          </p:nvPr>
        </p:nvSpPr>
        <p:spPr>
          <a:xfrm>
            <a:off x="609600" y="1551709"/>
            <a:ext cx="10972800" cy="483039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All stakeholders should collaborate on Science DMZ design, policy, and enforcement</a:t>
            </a:r>
            <a:endParaRPr/>
          </a:p>
          <a:p>
            <a:pPr marL="228600" lvl="0" indent="-228600" algn="l" rtl="0">
              <a:lnSpc>
                <a:spcPct val="90000"/>
              </a:lnSpc>
              <a:spcBef>
                <a:spcPts val="1000"/>
              </a:spcBef>
              <a:spcAft>
                <a:spcPts val="0"/>
              </a:spcAft>
              <a:buClr>
                <a:schemeClr val="dk1"/>
              </a:buClr>
              <a:buSzPct val="100000"/>
              <a:buChar char="•"/>
            </a:pPr>
            <a:r>
              <a:rPr lang="en-US"/>
              <a:t>The security people have to be on board</a:t>
            </a:r>
            <a:endParaRPr/>
          </a:p>
          <a:p>
            <a:pPr marL="685800" lvl="1" indent="-228600" algn="l" rtl="0">
              <a:lnSpc>
                <a:spcPct val="90000"/>
              </a:lnSpc>
              <a:spcBef>
                <a:spcPts val="500"/>
              </a:spcBef>
              <a:spcAft>
                <a:spcPts val="0"/>
              </a:spcAft>
              <a:buClr>
                <a:schemeClr val="dk1"/>
              </a:buClr>
              <a:buSzPct val="100000"/>
              <a:buChar char="•"/>
            </a:pPr>
            <a:r>
              <a:rPr lang="en-US"/>
              <a:t>Remember: security people already have political cover – it’s called the firewall</a:t>
            </a:r>
            <a:endParaRPr/>
          </a:p>
          <a:p>
            <a:pPr marL="685800" lvl="1" indent="-228600" algn="l" rtl="0">
              <a:lnSpc>
                <a:spcPct val="90000"/>
              </a:lnSpc>
              <a:spcBef>
                <a:spcPts val="500"/>
              </a:spcBef>
              <a:spcAft>
                <a:spcPts val="0"/>
              </a:spcAft>
              <a:buClr>
                <a:schemeClr val="dk1"/>
              </a:buClr>
              <a:buSzPct val="100000"/>
              <a:buChar char="•"/>
            </a:pPr>
            <a:r>
              <a:rPr lang="en-US"/>
              <a:t>If a host gets compromised, the security officer can say they did their due diligence because there was a firewall in place</a:t>
            </a:r>
            <a:endParaRPr/>
          </a:p>
          <a:p>
            <a:pPr marL="685800" lvl="1" indent="-228600" algn="l" rtl="0">
              <a:lnSpc>
                <a:spcPct val="90000"/>
              </a:lnSpc>
              <a:spcBef>
                <a:spcPts val="500"/>
              </a:spcBef>
              <a:spcAft>
                <a:spcPts val="0"/>
              </a:spcAft>
              <a:buClr>
                <a:schemeClr val="dk1"/>
              </a:buClr>
              <a:buSzPct val="100000"/>
              <a:buChar char="•"/>
            </a:pPr>
            <a:r>
              <a:rPr lang="en-US"/>
              <a:t>If the deployment of a Science DMZ is going to jeopardize the job of the security officer, expect pushback</a:t>
            </a:r>
            <a:endParaRPr/>
          </a:p>
          <a:p>
            <a:pPr marL="228600" lvl="0" indent="-228600" algn="l" rtl="0">
              <a:lnSpc>
                <a:spcPct val="90000"/>
              </a:lnSpc>
              <a:spcBef>
                <a:spcPts val="1000"/>
              </a:spcBef>
              <a:spcAft>
                <a:spcPts val="0"/>
              </a:spcAft>
              <a:buClr>
                <a:schemeClr val="dk1"/>
              </a:buClr>
              <a:buSzPct val="100000"/>
              <a:buChar char="•"/>
            </a:pPr>
            <a:r>
              <a:rPr lang="en-US"/>
              <a:t>The Science DMZ is a strategic asset, and should be understood by the strategic thinkers in the organization</a:t>
            </a:r>
            <a:endParaRPr/>
          </a:p>
          <a:p>
            <a:pPr marL="685800" lvl="1" indent="-228600" algn="l" rtl="0">
              <a:lnSpc>
                <a:spcPct val="90000"/>
              </a:lnSpc>
              <a:spcBef>
                <a:spcPts val="500"/>
              </a:spcBef>
              <a:spcAft>
                <a:spcPts val="0"/>
              </a:spcAft>
              <a:buClr>
                <a:schemeClr val="dk1"/>
              </a:buClr>
              <a:buSzPct val="100000"/>
              <a:buChar char="•"/>
            </a:pPr>
            <a:r>
              <a:rPr lang="en-US"/>
              <a:t>Changes in security models</a:t>
            </a:r>
            <a:endParaRPr/>
          </a:p>
          <a:p>
            <a:pPr marL="685800" lvl="1" indent="-228600" algn="l" rtl="0">
              <a:lnSpc>
                <a:spcPct val="90000"/>
              </a:lnSpc>
              <a:spcBef>
                <a:spcPts val="500"/>
              </a:spcBef>
              <a:spcAft>
                <a:spcPts val="0"/>
              </a:spcAft>
              <a:buClr>
                <a:schemeClr val="dk1"/>
              </a:buClr>
              <a:buSzPct val="100000"/>
              <a:buChar char="•"/>
            </a:pPr>
            <a:r>
              <a:rPr lang="en-US"/>
              <a:t>Changes in operational models</a:t>
            </a:r>
            <a:endParaRPr/>
          </a:p>
          <a:p>
            <a:pPr marL="685800" lvl="1" indent="-228600" algn="l" rtl="0">
              <a:lnSpc>
                <a:spcPct val="90000"/>
              </a:lnSpc>
              <a:spcBef>
                <a:spcPts val="500"/>
              </a:spcBef>
              <a:spcAft>
                <a:spcPts val="0"/>
              </a:spcAft>
              <a:buClr>
                <a:schemeClr val="dk1"/>
              </a:buClr>
              <a:buSzPct val="100000"/>
              <a:buChar char="•"/>
            </a:pPr>
            <a:r>
              <a:rPr lang="en-US"/>
              <a:t>Enhanced ability to compete for funding</a:t>
            </a:r>
            <a:endParaRPr/>
          </a:p>
          <a:p>
            <a:pPr marL="685800" lvl="1" indent="-228600" algn="l" rtl="0">
              <a:lnSpc>
                <a:spcPct val="90000"/>
              </a:lnSpc>
              <a:spcBef>
                <a:spcPts val="500"/>
              </a:spcBef>
              <a:spcAft>
                <a:spcPts val="0"/>
              </a:spcAft>
              <a:buClr>
                <a:schemeClr val="dk1"/>
              </a:buClr>
              <a:buSzPct val="100000"/>
              <a:buChar char="•"/>
            </a:pPr>
            <a:r>
              <a:rPr lang="en-US"/>
              <a:t>Increased institutional capability – greater science output</a:t>
            </a:r>
            <a:endParaRPr/>
          </a:p>
          <a:p>
            <a:pPr marL="685800" lvl="1" indent="-87630" algn="l" rtl="0">
              <a:lnSpc>
                <a:spcPct val="90000"/>
              </a:lnSpc>
              <a:spcBef>
                <a:spcPts val="5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2" name="Google Shape;102;p2">
            <a:extLst>
              <a:ext uri="{FF2B5EF4-FFF2-40B4-BE49-F238E27FC236}">
                <a16:creationId xmlns:a16="http://schemas.microsoft.com/office/drawing/2014/main" id="{92DCC958-4E14-AD54-9D89-C5358FB0D742}"/>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39</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355603" y="192553"/>
            <a:ext cx="11582397"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67"/>
              <a:buFont typeface="Arial"/>
              <a:buNone/>
            </a:pPr>
            <a:r>
              <a:rPr lang="en-US" sz="4267" b="1" i="0" u="none" strike="noStrike" cap="none">
                <a:solidFill>
                  <a:srgbClr val="58585B"/>
                </a:solidFill>
                <a:latin typeface="Calibri"/>
                <a:ea typeface="Calibri"/>
                <a:cs typeface="Calibri"/>
                <a:sym typeface="Calibri"/>
              </a:rPr>
              <a:t>Network as </a:t>
            </a:r>
            <a:r>
              <a:rPr lang="en-US" sz="4267" b="1" i="0" u="none" strike="sngStrike" cap="none">
                <a:solidFill>
                  <a:srgbClr val="58585B"/>
                </a:solidFill>
                <a:latin typeface="Calibri"/>
                <a:ea typeface="Calibri"/>
                <a:cs typeface="Calibri"/>
                <a:sym typeface="Calibri"/>
              </a:rPr>
              <a:t>Infrastructure</a:t>
            </a:r>
            <a:r>
              <a:rPr lang="en-US" sz="4267" b="1" i="0" u="none" strike="noStrike" cap="none">
                <a:solidFill>
                  <a:srgbClr val="58585B"/>
                </a:solidFill>
                <a:latin typeface="Calibri"/>
                <a:ea typeface="Calibri"/>
                <a:cs typeface="Calibri"/>
                <a:sym typeface="Calibri"/>
              </a:rPr>
              <a:t> </a:t>
            </a:r>
            <a:r>
              <a:rPr lang="en-US" sz="4267" b="1" i="1" u="none" strike="noStrike" cap="none">
                <a:solidFill>
                  <a:srgbClr val="58585B"/>
                </a:solidFill>
                <a:latin typeface="Calibri"/>
                <a:ea typeface="Calibri"/>
                <a:cs typeface="Calibri"/>
                <a:sym typeface="Calibri"/>
              </a:rPr>
              <a:t>Instrument</a:t>
            </a:r>
            <a:endParaRPr sz="1400" b="0" i="0" u="none" strike="noStrike" cap="none">
              <a:solidFill>
                <a:srgbClr val="000000"/>
              </a:solidFill>
              <a:latin typeface="Arial"/>
              <a:ea typeface="Arial"/>
              <a:cs typeface="Arial"/>
              <a:sym typeface="Arial"/>
            </a:endParaRPr>
          </a:p>
        </p:txBody>
      </p:sp>
      <p:pic>
        <p:nvPicPr>
          <p:cNvPr id="116" name="Google Shape;116;p4" descr="Map4Greg.jpg"/>
          <p:cNvPicPr preferRelativeResize="0"/>
          <p:nvPr/>
        </p:nvPicPr>
        <p:blipFill rotWithShape="1">
          <a:blip r:embed="rId3">
            <a:alphaModFix/>
          </a:blip>
          <a:srcRect/>
          <a:stretch/>
        </p:blipFill>
        <p:spPr>
          <a:xfrm>
            <a:off x="151651" y="1427521"/>
            <a:ext cx="12040349" cy="3431499"/>
          </a:xfrm>
          <a:prstGeom prst="rect">
            <a:avLst/>
          </a:prstGeom>
          <a:noFill/>
          <a:ln>
            <a:noFill/>
          </a:ln>
        </p:spPr>
      </p:pic>
      <p:pic>
        <p:nvPicPr>
          <p:cNvPr id="117" name="Google Shape;117;p4" descr="Kstar-hyung_Kim_NFRI_Korea.jpg"/>
          <p:cNvPicPr preferRelativeResize="0"/>
          <p:nvPr/>
        </p:nvPicPr>
        <p:blipFill rotWithShape="1">
          <a:blip r:embed="rId4">
            <a:alphaModFix/>
          </a:blip>
          <a:srcRect/>
          <a:stretch/>
        </p:blipFill>
        <p:spPr>
          <a:xfrm>
            <a:off x="212620" y="872914"/>
            <a:ext cx="2044269" cy="1022773"/>
          </a:xfrm>
          <a:prstGeom prst="rect">
            <a:avLst/>
          </a:prstGeom>
          <a:noFill/>
          <a:ln>
            <a:noFill/>
          </a:ln>
        </p:spPr>
      </p:pic>
      <p:pic>
        <p:nvPicPr>
          <p:cNvPr id="118" name="Google Shape;118;p4" descr="3365376865_53bc10afaa_o.jpg"/>
          <p:cNvPicPr preferRelativeResize="0"/>
          <p:nvPr/>
        </p:nvPicPr>
        <p:blipFill rotWithShape="1">
          <a:blip r:embed="rId5">
            <a:alphaModFix/>
          </a:blip>
          <a:srcRect/>
          <a:stretch/>
        </p:blipFill>
        <p:spPr>
          <a:xfrm>
            <a:off x="5274628" y="1057746"/>
            <a:ext cx="1777161" cy="999655"/>
          </a:xfrm>
          <a:prstGeom prst="rect">
            <a:avLst/>
          </a:prstGeom>
          <a:noFill/>
          <a:ln>
            <a:noFill/>
          </a:ln>
        </p:spPr>
      </p:pic>
      <p:pic>
        <p:nvPicPr>
          <p:cNvPr id="119" name="Google Shape;119;p4" descr="2182152599_5f6d0a26f7_o.jpg"/>
          <p:cNvPicPr preferRelativeResize="0"/>
          <p:nvPr/>
        </p:nvPicPr>
        <p:blipFill rotWithShape="1">
          <a:blip r:embed="rId6">
            <a:alphaModFix/>
          </a:blip>
          <a:srcRect/>
          <a:stretch/>
        </p:blipFill>
        <p:spPr>
          <a:xfrm>
            <a:off x="9936408" y="965733"/>
            <a:ext cx="2033152" cy="993595"/>
          </a:xfrm>
          <a:prstGeom prst="rect">
            <a:avLst/>
          </a:prstGeom>
          <a:noFill/>
          <a:ln>
            <a:noFill/>
          </a:ln>
        </p:spPr>
      </p:pic>
      <p:pic>
        <p:nvPicPr>
          <p:cNvPr id="120" name="Google Shape;120;p4" descr="G:\Capital Projects\Project Management\Martinez\CRT\Drawings and Renderings\Renderings\2012\CRT Southwest View 120404.JPG"/>
          <p:cNvPicPr preferRelativeResize="0"/>
          <p:nvPr/>
        </p:nvPicPr>
        <p:blipFill rotWithShape="1">
          <a:blip r:embed="rId7">
            <a:alphaModFix/>
          </a:blip>
          <a:srcRect/>
          <a:stretch/>
        </p:blipFill>
        <p:spPr>
          <a:xfrm>
            <a:off x="212620" y="4319405"/>
            <a:ext cx="2158467" cy="1079233"/>
          </a:xfrm>
          <a:prstGeom prst="rect">
            <a:avLst/>
          </a:prstGeom>
          <a:noFill/>
          <a:ln>
            <a:noFill/>
          </a:ln>
        </p:spPr>
      </p:pic>
      <p:pic>
        <p:nvPicPr>
          <p:cNvPr id="121" name="Google Shape;121;p4" descr="3252736045_152f04dbb4_b.jpg"/>
          <p:cNvPicPr preferRelativeResize="0"/>
          <p:nvPr/>
        </p:nvPicPr>
        <p:blipFill rotWithShape="1">
          <a:blip r:embed="rId8">
            <a:alphaModFix/>
          </a:blip>
          <a:srcRect/>
          <a:stretch/>
        </p:blipFill>
        <p:spPr>
          <a:xfrm>
            <a:off x="5159557" y="4571607"/>
            <a:ext cx="2040492" cy="1223996"/>
          </a:xfrm>
          <a:prstGeom prst="rect">
            <a:avLst/>
          </a:prstGeom>
          <a:noFill/>
          <a:ln>
            <a:noFill/>
          </a:ln>
        </p:spPr>
      </p:pic>
      <p:pic>
        <p:nvPicPr>
          <p:cNvPr id="122" name="Google Shape;122;p4" descr="sns.jpg"/>
          <p:cNvPicPr preferRelativeResize="0"/>
          <p:nvPr/>
        </p:nvPicPr>
        <p:blipFill rotWithShape="1">
          <a:blip r:embed="rId9">
            <a:alphaModFix/>
          </a:blip>
          <a:srcRect/>
          <a:stretch/>
        </p:blipFill>
        <p:spPr>
          <a:xfrm>
            <a:off x="9779147" y="4247023"/>
            <a:ext cx="2287040" cy="1223996"/>
          </a:xfrm>
          <a:prstGeom prst="rect">
            <a:avLst/>
          </a:prstGeom>
          <a:noFill/>
          <a:ln>
            <a:noFill/>
          </a:ln>
        </p:spPr>
      </p:pic>
      <p:sp>
        <p:nvSpPr>
          <p:cNvPr id="123" name="Google Shape;123;p4"/>
          <p:cNvSpPr txBox="1"/>
          <p:nvPr/>
        </p:nvSpPr>
        <p:spPr>
          <a:xfrm>
            <a:off x="151653" y="5944608"/>
            <a:ext cx="887372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1" u="none" strike="noStrike" cap="none">
                <a:solidFill>
                  <a:srgbClr val="58585B"/>
                </a:solidFill>
                <a:latin typeface="Calibri"/>
                <a:ea typeface="Calibri"/>
                <a:cs typeface="Calibri"/>
                <a:sym typeface="Calibri"/>
              </a:rPr>
              <a:t>Connectivity</a:t>
            </a:r>
            <a:r>
              <a:rPr lang="en-US" sz="3200" b="0" i="0" u="none" strike="noStrike" cap="none">
                <a:solidFill>
                  <a:srgbClr val="58585B"/>
                </a:solidFill>
                <a:latin typeface="Calibri"/>
                <a:ea typeface="Calibri"/>
                <a:cs typeface="Calibri"/>
                <a:sym typeface="Calibri"/>
              </a:rPr>
              <a:t> is the first step – </a:t>
            </a:r>
            <a:r>
              <a:rPr lang="en-US" sz="3200" b="1" i="1" u="none" strike="noStrike" cap="none">
                <a:solidFill>
                  <a:srgbClr val="58585B"/>
                </a:solidFill>
                <a:latin typeface="Calibri"/>
                <a:ea typeface="Calibri"/>
                <a:cs typeface="Calibri"/>
                <a:sym typeface="Calibri"/>
              </a:rPr>
              <a:t>usability</a:t>
            </a:r>
            <a:r>
              <a:rPr lang="en-US" sz="3200" b="0" i="0" u="none" strike="noStrike" cap="none">
                <a:solidFill>
                  <a:srgbClr val="58585B"/>
                </a:solidFill>
                <a:latin typeface="Calibri"/>
                <a:ea typeface="Calibri"/>
                <a:cs typeface="Calibri"/>
                <a:sym typeface="Calibri"/>
              </a:rPr>
              <a:t> must follow</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173"/>
              </a:spcBef>
              <a:spcAft>
                <a:spcPts val="0"/>
              </a:spcAft>
              <a:buClr>
                <a:srgbClr val="000000"/>
              </a:buClr>
              <a:buSzPts val="2400"/>
              <a:buFont typeface="Arial"/>
              <a:buNone/>
            </a:pPr>
            <a:endParaRPr sz="2400" b="0" i="0" u="none" strike="noStrike" cap="none">
              <a:solidFill>
                <a:srgbClr val="58585B"/>
              </a:solidFill>
              <a:latin typeface="Calibri"/>
              <a:ea typeface="Calibri"/>
              <a:cs typeface="Calibri"/>
              <a:sym typeface="Calibri"/>
            </a:endParaRPr>
          </a:p>
        </p:txBody>
      </p:sp>
      <p:sp>
        <p:nvSpPr>
          <p:cNvPr id="2" name="Google Shape;102;p2">
            <a:extLst>
              <a:ext uri="{FF2B5EF4-FFF2-40B4-BE49-F238E27FC236}">
                <a16:creationId xmlns:a16="http://schemas.microsoft.com/office/drawing/2014/main" id="{83276237-5EE3-D1FC-4214-19349A5A6A01}"/>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Sensible Usage Policies</a:t>
            </a:r>
            <a:endParaRPr/>
          </a:p>
        </p:txBody>
      </p:sp>
      <p:sp>
        <p:nvSpPr>
          <p:cNvPr id="559" name="Google Shape;559;p48"/>
          <p:cNvSpPr txBox="1">
            <a:spLocks noGrp="1"/>
          </p:cNvSpPr>
          <p:nvPr>
            <p:ph type="body" idx="1"/>
          </p:nvPr>
        </p:nvSpPr>
        <p:spPr>
          <a:xfrm>
            <a:off x="609600" y="1551709"/>
            <a:ext cx="10972800" cy="483039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Define access methods</a:t>
            </a:r>
            <a:endParaRPr/>
          </a:p>
          <a:p>
            <a:pPr marL="685800" lvl="1" indent="-228600" algn="l" rtl="0">
              <a:lnSpc>
                <a:spcPct val="90000"/>
              </a:lnSpc>
              <a:spcBef>
                <a:spcPts val="500"/>
              </a:spcBef>
              <a:spcAft>
                <a:spcPts val="0"/>
              </a:spcAft>
              <a:buClr>
                <a:schemeClr val="dk1"/>
              </a:buClr>
              <a:buSzPct val="100000"/>
              <a:buChar char="•"/>
            </a:pPr>
            <a:r>
              <a:rPr lang="en-US"/>
              <a:t>E.g. shared DTN that plugs into storage vs. someone’s laptop</a:t>
            </a:r>
            <a:endParaRPr/>
          </a:p>
          <a:p>
            <a:pPr marL="685800" lvl="1" indent="-228600" algn="l" rtl="0">
              <a:lnSpc>
                <a:spcPct val="90000"/>
              </a:lnSpc>
              <a:spcBef>
                <a:spcPts val="500"/>
              </a:spcBef>
              <a:spcAft>
                <a:spcPts val="0"/>
              </a:spcAft>
              <a:buClr>
                <a:schemeClr val="dk1"/>
              </a:buClr>
              <a:buSzPct val="100000"/>
              <a:buChar char="•"/>
            </a:pPr>
            <a:r>
              <a:rPr lang="en-US"/>
              <a:t>Tools that can be used</a:t>
            </a:r>
            <a:endParaRPr/>
          </a:p>
          <a:p>
            <a:pPr marL="685800" lvl="1" indent="-228600" algn="l" rtl="0">
              <a:lnSpc>
                <a:spcPct val="90000"/>
              </a:lnSpc>
              <a:spcBef>
                <a:spcPts val="500"/>
              </a:spcBef>
              <a:spcAft>
                <a:spcPts val="0"/>
              </a:spcAft>
              <a:buClr>
                <a:schemeClr val="dk1"/>
              </a:buClr>
              <a:buSzPct val="100000"/>
              <a:buChar char="•"/>
            </a:pPr>
            <a:r>
              <a:rPr lang="en-US"/>
              <a:t>People who get accounts</a:t>
            </a:r>
            <a:endParaRPr/>
          </a:p>
          <a:p>
            <a:pPr marL="685800" lvl="1" indent="-228600" algn="l" rtl="0">
              <a:lnSpc>
                <a:spcPct val="90000"/>
              </a:lnSpc>
              <a:spcBef>
                <a:spcPts val="500"/>
              </a:spcBef>
              <a:spcAft>
                <a:spcPts val="0"/>
              </a:spcAft>
              <a:buClr>
                <a:schemeClr val="dk1"/>
              </a:buClr>
              <a:buSzPct val="100000"/>
              <a:buChar char="•"/>
            </a:pPr>
            <a:r>
              <a:rPr lang="en-US"/>
              <a:t>Consider: </a:t>
            </a:r>
            <a:r>
              <a:rPr lang="en-US" u="sng">
                <a:solidFill>
                  <a:schemeClr val="hlink"/>
                </a:solidFill>
                <a:hlinkClick r:id="rId3"/>
              </a:rPr>
              <a:t>http://fasterdata.es.net/science-dmz/science-dmz-users/</a:t>
            </a:r>
            <a:r>
              <a:rPr lang="en-US"/>
              <a:t> </a:t>
            </a:r>
            <a:endParaRPr/>
          </a:p>
          <a:p>
            <a:pPr marL="228600" lvl="0" indent="-228600" algn="l" rtl="0">
              <a:lnSpc>
                <a:spcPct val="90000"/>
              </a:lnSpc>
              <a:spcBef>
                <a:spcPts val="1000"/>
              </a:spcBef>
              <a:spcAft>
                <a:spcPts val="0"/>
              </a:spcAft>
              <a:buClr>
                <a:schemeClr val="dk1"/>
              </a:buClr>
              <a:buSzPct val="100000"/>
              <a:buChar char="•"/>
            </a:pPr>
            <a:r>
              <a:rPr lang="en-US"/>
              <a:t>Define AUP</a:t>
            </a:r>
            <a:endParaRPr/>
          </a:p>
          <a:p>
            <a:pPr marL="685800" lvl="1" indent="-228600" algn="l" rtl="0">
              <a:lnSpc>
                <a:spcPct val="90000"/>
              </a:lnSpc>
              <a:spcBef>
                <a:spcPts val="500"/>
              </a:spcBef>
              <a:spcAft>
                <a:spcPts val="0"/>
              </a:spcAft>
              <a:buClr>
                <a:schemeClr val="dk1"/>
              </a:buClr>
              <a:buSzPct val="100000"/>
              <a:buChar char="•"/>
            </a:pPr>
            <a:r>
              <a:rPr lang="en-US"/>
              <a:t>What can/should/will be sent across the infrastructure</a:t>
            </a:r>
            <a:endParaRPr/>
          </a:p>
          <a:p>
            <a:pPr marL="685800" lvl="1" indent="-228600" algn="l" rtl="0">
              <a:lnSpc>
                <a:spcPct val="90000"/>
              </a:lnSpc>
              <a:spcBef>
                <a:spcPts val="500"/>
              </a:spcBef>
              <a:spcAft>
                <a:spcPts val="0"/>
              </a:spcAft>
              <a:buClr>
                <a:schemeClr val="dk1"/>
              </a:buClr>
              <a:buSzPct val="100000"/>
              <a:buChar char="•"/>
            </a:pPr>
            <a:r>
              <a:rPr lang="en-US"/>
              <a:t>What happens when something bad occurs</a:t>
            </a:r>
            <a:endParaRPr/>
          </a:p>
          <a:p>
            <a:pPr marL="685800" lvl="1" indent="-228600" algn="l" rtl="0">
              <a:lnSpc>
                <a:spcPct val="90000"/>
              </a:lnSpc>
              <a:spcBef>
                <a:spcPts val="500"/>
              </a:spcBef>
              <a:spcAft>
                <a:spcPts val="0"/>
              </a:spcAft>
              <a:buClr>
                <a:schemeClr val="dk1"/>
              </a:buClr>
              <a:buSzPct val="100000"/>
              <a:buChar char="•"/>
            </a:pPr>
            <a:r>
              <a:rPr lang="en-US"/>
              <a:t>How often the AUP is reviewed</a:t>
            </a:r>
            <a:endParaRPr/>
          </a:p>
          <a:p>
            <a:pPr marL="685800" lvl="1" indent="-228600" algn="l" rtl="0">
              <a:lnSpc>
                <a:spcPct val="90000"/>
              </a:lnSpc>
              <a:spcBef>
                <a:spcPts val="500"/>
              </a:spcBef>
              <a:spcAft>
                <a:spcPts val="0"/>
              </a:spcAft>
              <a:buClr>
                <a:schemeClr val="dk1"/>
              </a:buClr>
              <a:buSzPct val="100000"/>
              <a:buChar char="•"/>
            </a:pPr>
            <a:r>
              <a:rPr lang="en-US"/>
              <a:t>Consider: </a:t>
            </a:r>
            <a:r>
              <a:rPr lang="en-US" u="sng">
                <a:solidFill>
                  <a:schemeClr val="hlink"/>
                </a:solidFill>
                <a:hlinkClick r:id="rId4"/>
              </a:rPr>
              <a:t>http://fasterdata.es.net/science-dmz/usage-policy/</a:t>
            </a:r>
            <a:r>
              <a:rPr lang="en-US"/>
              <a:t>   </a:t>
            </a:r>
            <a:endParaRPr/>
          </a:p>
          <a:p>
            <a:pPr marL="228600" lvl="0" indent="-228600" algn="l" rtl="0">
              <a:lnSpc>
                <a:spcPct val="90000"/>
              </a:lnSpc>
              <a:spcBef>
                <a:spcPts val="1000"/>
              </a:spcBef>
              <a:spcAft>
                <a:spcPts val="0"/>
              </a:spcAft>
              <a:buClr>
                <a:schemeClr val="dk1"/>
              </a:buClr>
              <a:buSzPct val="100000"/>
              <a:buChar char="•"/>
            </a:pPr>
            <a:r>
              <a:rPr lang="en-US"/>
              <a:t>Define monitoring/measurement/security expectations</a:t>
            </a:r>
            <a:endParaRPr/>
          </a:p>
          <a:p>
            <a:pPr marL="685800" lvl="1" indent="-228600" algn="l" rtl="0">
              <a:lnSpc>
                <a:spcPct val="90000"/>
              </a:lnSpc>
              <a:spcBef>
                <a:spcPts val="500"/>
              </a:spcBef>
              <a:spcAft>
                <a:spcPts val="0"/>
              </a:spcAft>
              <a:buClr>
                <a:schemeClr val="dk1"/>
              </a:buClr>
              <a:buSzPct val="100000"/>
              <a:buChar char="•"/>
            </a:pPr>
            <a:r>
              <a:rPr lang="en-US"/>
              <a:t>Let the pros monitor/keep things up to date</a:t>
            </a:r>
            <a:endParaRPr/>
          </a:p>
          <a:p>
            <a:pPr marL="685800" lvl="1" indent="-228600" algn="l" rtl="0">
              <a:lnSpc>
                <a:spcPct val="90000"/>
              </a:lnSpc>
              <a:spcBef>
                <a:spcPts val="500"/>
              </a:spcBef>
              <a:spcAft>
                <a:spcPts val="0"/>
              </a:spcAft>
              <a:buClr>
                <a:schemeClr val="dk1"/>
              </a:buClr>
              <a:buSzPct val="100000"/>
              <a:buChar char="•"/>
            </a:pPr>
            <a:r>
              <a:rPr lang="en-US"/>
              <a:t>Let the users just use</a:t>
            </a:r>
            <a:endParaRPr/>
          </a:p>
          <a:p>
            <a:pPr marL="228600" lvl="0" indent="-228600" algn="l" rtl="0">
              <a:lnSpc>
                <a:spcPct val="90000"/>
              </a:lnSpc>
              <a:spcBef>
                <a:spcPts val="1000"/>
              </a:spcBef>
              <a:spcAft>
                <a:spcPts val="0"/>
              </a:spcAft>
              <a:buClr>
                <a:schemeClr val="accent2"/>
              </a:buClr>
              <a:buSzPct val="100000"/>
              <a:buChar char="•"/>
            </a:pPr>
            <a:r>
              <a:rPr lang="en-US" b="1" i="1" u="sng">
                <a:solidFill>
                  <a:schemeClr val="accent2"/>
                </a:solidFill>
              </a:rPr>
              <a:t>BE TRANSPARENT</a:t>
            </a:r>
            <a:endParaRPr/>
          </a:p>
          <a:p>
            <a:pPr marL="228600" lvl="0" indent="-64135" algn="l" rtl="0">
              <a:lnSpc>
                <a:spcPct val="90000"/>
              </a:lnSpc>
              <a:spcBef>
                <a:spcPts val="1000"/>
              </a:spcBef>
              <a:spcAft>
                <a:spcPts val="0"/>
              </a:spcAft>
              <a:buClr>
                <a:schemeClr val="dk1"/>
              </a:buClr>
              <a:buSzPct val="100000"/>
              <a:buNone/>
            </a:pPr>
            <a:endParaRPr/>
          </a:p>
          <a:p>
            <a:pPr marL="685800" lvl="1" indent="-87630" algn="l" rtl="0">
              <a:lnSpc>
                <a:spcPct val="90000"/>
              </a:lnSpc>
              <a:spcBef>
                <a:spcPts val="5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2" name="Google Shape;102;p2">
            <a:extLst>
              <a:ext uri="{FF2B5EF4-FFF2-40B4-BE49-F238E27FC236}">
                <a16:creationId xmlns:a16="http://schemas.microsoft.com/office/drawing/2014/main" id="{861D137F-A0C8-DCEC-2161-7BB575D85B5B}"/>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40</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Putting it All Together</a:t>
            </a:r>
            <a:endParaRPr/>
          </a:p>
        </p:txBody>
      </p:sp>
      <p:sp>
        <p:nvSpPr>
          <p:cNvPr id="567" name="Google Shape;567;p49"/>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Know the users, know the use cases</a:t>
            </a:r>
            <a:endParaRPr/>
          </a:p>
          <a:p>
            <a:pPr marL="228600" lvl="0" indent="-228600" algn="l" rtl="0">
              <a:lnSpc>
                <a:spcPct val="90000"/>
              </a:lnSpc>
              <a:spcBef>
                <a:spcPts val="1000"/>
              </a:spcBef>
              <a:spcAft>
                <a:spcPts val="0"/>
              </a:spcAft>
              <a:buClr>
                <a:schemeClr val="dk1"/>
              </a:buClr>
              <a:buSzPts val="3200"/>
              <a:buChar char="•"/>
            </a:pPr>
            <a:r>
              <a:rPr lang="en-US" sz="3200"/>
              <a:t>Data Architecture – e.g. support the ingress and egress of information at all layers</a:t>
            </a:r>
            <a:endParaRPr/>
          </a:p>
          <a:p>
            <a:pPr marL="685800" lvl="1" indent="-228600" algn="l" rtl="0">
              <a:lnSpc>
                <a:spcPct val="90000"/>
              </a:lnSpc>
              <a:spcBef>
                <a:spcPts val="500"/>
              </a:spcBef>
              <a:spcAft>
                <a:spcPts val="0"/>
              </a:spcAft>
              <a:buClr>
                <a:schemeClr val="dk1"/>
              </a:buClr>
              <a:buSzPts val="2800"/>
              <a:buChar char="•"/>
            </a:pPr>
            <a:r>
              <a:rPr lang="en-US" sz="2800"/>
              <a:t>Network Gear</a:t>
            </a:r>
            <a:endParaRPr/>
          </a:p>
          <a:p>
            <a:pPr marL="685800" lvl="1" indent="-228600" algn="l" rtl="0">
              <a:lnSpc>
                <a:spcPct val="90000"/>
              </a:lnSpc>
              <a:spcBef>
                <a:spcPts val="500"/>
              </a:spcBef>
              <a:spcAft>
                <a:spcPts val="0"/>
              </a:spcAft>
              <a:buClr>
                <a:schemeClr val="dk1"/>
              </a:buClr>
              <a:buSzPts val="2800"/>
              <a:buChar char="•"/>
            </a:pPr>
            <a:r>
              <a:rPr lang="en-US" sz="2800"/>
              <a:t>Data Transfer Software / Hardware</a:t>
            </a:r>
            <a:endParaRPr/>
          </a:p>
          <a:p>
            <a:pPr marL="685800" lvl="1" indent="-228600" algn="l" rtl="0">
              <a:lnSpc>
                <a:spcPct val="90000"/>
              </a:lnSpc>
              <a:spcBef>
                <a:spcPts val="500"/>
              </a:spcBef>
              <a:spcAft>
                <a:spcPts val="0"/>
              </a:spcAft>
              <a:buClr>
                <a:schemeClr val="dk1"/>
              </a:buClr>
              <a:buSzPts val="2800"/>
              <a:buChar char="•"/>
            </a:pPr>
            <a:r>
              <a:rPr lang="en-US" sz="2800"/>
              <a:t>Measurement / Monitoring</a:t>
            </a:r>
            <a:endParaRPr/>
          </a:p>
          <a:p>
            <a:pPr marL="685800" lvl="1" indent="-228600" algn="l" rtl="0">
              <a:lnSpc>
                <a:spcPct val="90000"/>
              </a:lnSpc>
              <a:spcBef>
                <a:spcPts val="500"/>
              </a:spcBef>
              <a:spcAft>
                <a:spcPts val="0"/>
              </a:spcAft>
              <a:buClr>
                <a:schemeClr val="dk1"/>
              </a:buClr>
              <a:buSzPts val="2800"/>
              <a:buChar char="•"/>
            </a:pPr>
            <a:r>
              <a:rPr lang="en-US" sz="2800"/>
              <a:t>Security Infrastructure</a:t>
            </a:r>
            <a:endParaRPr/>
          </a:p>
          <a:p>
            <a:pPr marL="228600" lvl="0" indent="-228600" algn="l" rtl="0">
              <a:lnSpc>
                <a:spcPct val="90000"/>
              </a:lnSpc>
              <a:spcBef>
                <a:spcPts val="1000"/>
              </a:spcBef>
              <a:spcAft>
                <a:spcPts val="0"/>
              </a:spcAft>
              <a:buClr>
                <a:schemeClr val="dk1"/>
              </a:buClr>
              <a:buSzPts val="3200"/>
              <a:buChar char="•"/>
            </a:pPr>
            <a:r>
              <a:rPr lang="en-US" sz="3200"/>
              <a:t>Facilitate Usage</a:t>
            </a:r>
            <a:endParaRPr/>
          </a:p>
          <a:p>
            <a:pPr marL="228600" lvl="0" indent="-228600" algn="l" rtl="0">
              <a:lnSpc>
                <a:spcPct val="90000"/>
              </a:lnSpc>
              <a:spcBef>
                <a:spcPts val="1000"/>
              </a:spcBef>
              <a:spcAft>
                <a:spcPts val="0"/>
              </a:spcAft>
              <a:buClr>
                <a:schemeClr val="dk1"/>
              </a:buClr>
              <a:buSzPts val="3200"/>
              <a:buChar char="•"/>
            </a:pPr>
            <a:r>
              <a:rPr lang="en-US" sz="3200"/>
              <a:t>Have a good story for long term usage/onboarding/expansion/maintenance </a:t>
            </a:r>
            <a:endParaRPr/>
          </a:p>
        </p:txBody>
      </p:sp>
      <p:sp>
        <p:nvSpPr>
          <p:cNvPr id="2" name="Google Shape;102;p2">
            <a:extLst>
              <a:ext uri="{FF2B5EF4-FFF2-40B4-BE49-F238E27FC236}">
                <a16:creationId xmlns:a16="http://schemas.microsoft.com/office/drawing/2014/main" id="{F5651FC0-7BBC-02A0-F0A3-63EED74C2D8A}"/>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41</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75" name="Google Shape;575;p50"/>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Conclusions / QA</a:t>
            </a:r>
            <a:endParaRPr/>
          </a:p>
        </p:txBody>
      </p:sp>
      <p:sp>
        <p:nvSpPr>
          <p:cNvPr id="2" name="Google Shape;102;p2">
            <a:extLst>
              <a:ext uri="{FF2B5EF4-FFF2-40B4-BE49-F238E27FC236}">
                <a16:creationId xmlns:a16="http://schemas.microsoft.com/office/drawing/2014/main" id="{24D1A3E0-77A4-71E2-B3A0-A9A7A21525C0}"/>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42</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Questions?</a:t>
            </a:r>
            <a:endParaRPr/>
          </a:p>
        </p:txBody>
      </p:sp>
      <p:sp>
        <p:nvSpPr>
          <p:cNvPr id="583" name="Google Shape;583;p5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500"/>
              </a:spcBef>
              <a:spcAft>
                <a:spcPts val="0"/>
              </a:spcAft>
              <a:buClr>
                <a:schemeClr val="dk1"/>
              </a:buClr>
              <a:buSzPts val="2800"/>
              <a:buNone/>
            </a:pPr>
            <a:endParaRPr sz="2800" dirty="0"/>
          </a:p>
          <a:p>
            <a:pPr marL="228600" lvl="0" indent="-228600" algn="l" rtl="0">
              <a:lnSpc>
                <a:spcPct val="90000"/>
              </a:lnSpc>
              <a:spcBef>
                <a:spcPts val="1000"/>
              </a:spcBef>
              <a:spcAft>
                <a:spcPts val="0"/>
              </a:spcAft>
              <a:buClr>
                <a:schemeClr val="dk1"/>
              </a:buClr>
              <a:buSzPts val="3200"/>
              <a:buChar char="•"/>
            </a:pPr>
            <a:r>
              <a:rPr lang="en-US" sz="3200" dirty="0"/>
              <a:t>EPOC Helpdesk (send in anything you want):</a:t>
            </a:r>
            <a:endParaRPr dirty="0"/>
          </a:p>
          <a:p>
            <a:pPr marL="685800" lvl="1" indent="-228600" algn="l" rtl="0">
              <a:lnSpc>
                <a:spcPct val="90000"/>
              </a:lnSpc>
              <a:spcBef>
                <a:spcPts val="500"/>
              </a:spcBef>
              <a:spcAft>
                <a:spcPts val="0"/>
              </a:spcAft>
              <a:buClr>
                <a:schemeClr val="dk1"/>
              </a:buClr>
              <a:buSzPts val="2800"/>
              <a:buChar char="•"/>
            </a:pPr>
            <a:r>
              <a:rPr lang="en-US" sz="2800" dirty="0">
                <a:hlinkClick r:id="rId3"/>
              </a:rPr>
              <a:t>epoc@tacc.utexas.edu</a:t>
            </a:r>
            <a:r>
              <a:rPr lang="en-US" sz="2800" dirty="0"/>
              <a:t> </a:t>
            </a:r>
            <a:endParaRPr dirty="0"/>
          </a:p>
        </p:txBody>
      </p:sp>
      <p:sp>
        <p:nvSpPr>
          <p:cNvPr id="2" name="Google Shape;102;p2">
            <a:extLst>
              <a:ext uri="{FF2B5EF4-FFF2-40B4-BE49-F238E27FC236}">
                <a16:creationId xmlns:a16="http://schemas.microsoft.com/office/drawing/2014/main" id="{43E49C4F-EBAD-AF66-C013-B9286A7DA054}"/>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43</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#1826994 </a:t>
            </a:r>
            <a:endParaRPr sz="1000" b="0" i="1" u="none" strike="noStrike" cap="none">
              <a:solidFill>
                <a:schemeClr val="dk1"/>
              </a:solidFill>
              <a:latin typeface="Calibri"/>
              <a:ea typeface="Calibri"/>
              <a:cs typeface="Calibri"/>
              <a:sym typeface="Calibri"/>
            </a:endParaRPr>
          </a:p>
        </p:txBody>
      </p:sp>
      <p:sp>
        <p:nvSpPr>
          <p:cNvPr id="90" name="Google Shape;90;p1"/>
          <p:cNvSpPr txBox="1"/>
          <p:nvPr/>
        </p:nvSpPr>
        <p:spPr>
          <a:xfrm>
            <a:off x="240822" y="2409823"/>
            <a:ext cx="11897202" cy="994533"/>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dirty="0">
                <a:solidFill>
                  <a:schemeClr val="dk1"/>
                </a:solidFill>
                <a:latin typeface="Calibri"/>
                <a:ea typeface="Calibri"/>
                <a:cs typeface="Calibri"/>
                <a:sym typeface="Calibri"/>
              </a:rPr>
              <a:t>Infrastructure for the Campus Network (e.g., Science DMZ, elements, </a:t>
            </a:r>
            <a:r>
              <a:rPr lang="en-US" sz="6000" b="0" i="0" u="none" strike="noStrike" cap="none" dirty="0" err="1">
                <a:solidFill>
                  <a:schemeClr val="dk1"/>
                </a:solidFill>
                <a:latin typeface="Calibri"/>
                <a:ea typeface="Calibri"/>
                <a:cs typeface="Calibri"/>
                <a:sym typeface="Calibri"/>
              </a:rPr>
              <a:t>perfSONAR</a:t>
            </a:r>
            <a:r>
              <a:rPr lang="en-US" sz="6000" b="0" i="0" u="none" strike="noStrike" cap="none" dirty="0">
                <a:solidFill>
                  <a:schemeClr val="dk1"/>
                </a:solidFill>
                <a:latin typeface="Calibri"/>
                <a:ea typeface="Calibri"/>
                <a:cs typeface="Calibri"/>
                <a:sym typeface="Calibri"/>
              </a:rPr>
              <a:t>)</a:t>
            </a:r>
            <a:endParaRPr lang="en-US"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US" sz="3200" b="1" i="1" dirty="0" err="1">
                <a:solidFill>
                  <a:schemeClr val="dk1"/>
                </a:solidFill>
                <a:latin typeface="Calibri"/>
                <a:ea typeface="Calibri"/>
                <a:cs typeface="Calibri"/>
                <a:sym typeface="Calibri"/>
              </a:rPr>
              <a:t>SoX</a:t>
            </a:r>
            <a:r>
              <a:rPr lang="en-US" sz="3200" b="1" i="1" dirty="0">
                <a:solidFill>
                  <a:schemeClr val="dk1"/>
                </a:solidFill>
                <a:latin typeface="Calibri"/>
                <a:ea typeface="Calibri"/>
                <a:cs typeface="Calibri"/>
                <a:sym typeface="Calibri"/>
              </a:rPr>
              <a:t> Virtual Training Workshop</a:t>
            </a:r>
            <a:endParaRPr lang="en-US"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i="1" dirty="0">
                <a:solidFill>
                  <a:schemeClr val="dk1"/>
                </a:solidFill>
                <a:latin typeface="Calibri"/>
                <a:ea typeface="Calibri"/>
                <a:cs typeface="Calibri"/>
                <a:sym typeface="Calibri"/>
              </a:rPr>
              <a:t>March 22, 29, 2023</a:t>
            </a:r>
            <a:endParaRPr sz="3200" b="1" i="1" dirty="0">
              <a:solidFill>
                <a:schemeClr val="dk1"/>
              </a:solidFill>
              <a:latin typeface="Calibri"/>
              <a:ea typeface="Calibri"/>
              <a:cs typeface="Calibri"/>
              <a:sym typeface="Calibri"/>
            </a:endParaRPr>
          </a:p>
        </p:txBody>
      </p:sp>
      <p:sp>
        <p:nvSpPr>
          <p:cNvPr id="92" name="Google Shape;92;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4" name="Google Shape;94;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Jason </a:t>
            </a:r>
            <a:r>
              <a:rPr lang="en-US" sz="2400" dirty="0" err="1">
                <a:solidFill>
                  <a:schemeClr val="dk1"/>
                </a:solidFill>
                <a:latin typeface="Calibri"/>
                <a:ea typeface="Calibri"/>
                <a:cs typeface="Calibri"/>
                <a:sym typeface="Calibri"/>
              </a:rPr>
              <a:t>Zurawski</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dirty="0">
                <a:solidFill>
                  <a:schemeClr val="dk1"/>
                </a:solidFill>
                <a:latin typeface="Calibri"/>
                <a:ea typeface="Calibri"/>
                <a:cs typeface="Calibri"/>
                <a:sym typeface="Calibri"/>
                <a:hlinkClick r:id="rId3"/>
              </a:rPr>
              <a:t>zurawski@es.net</a:t>
            </a:r>
            <a:r>
              <a:rPr lang="en-US" sz="2400" dirty="0">
                <a:solidFill>
                  <a:schemeClr val="dk1"/>
                </a:solidFill>
                <a:latin typeface="Calibri"/>
                <a:ea typeface="Calibri"/>
                <a:cs typeface="Calibri"/>
                <a:sym typeface="Calibri"/>
              </a:rPr>
              <a:t> </a:t>
            </a:r>
          </a:p>
          <a:p>
            <a:pPr marL="0" lvl="0" indent="0" algn="ctr" rtl="0">
              <a:lnSpc>
                <a:spcPct val="90000"/>
              </a:lnSpc>
              <a:spcBef>
                <a:spcPts val="300"/>
              </a:spcBef>
              <a:spcAft>
                <a:spcPts val="0"/>
              </a:spcAft>
              <a:buClr>
                <a:schemeClr val="dk1"/>
              </a:buClr>
              <a:buSzPts val="2400"/>
              <a:buFont typeface="Arial"/>
              <a:buNone/>
            </a:pPr>
            <a:r>
              <a:rPr lang="en-US" sz="2400" dirty="0" err="1">
                <a:solidFill>
                  <a:schemeClr val="dk1"/>
                </a:solidFill>
                <a:latin typeface="Calibri"/>
                <a:ea typeface="Calibri"/>
                <a:cs typeface="Calibri"/>
                <a:sym typeface="Calibri"/>
              </a:rPr>
              <a:t>ESnet</a:t>
            </a:r>
            <a:r>
              <a:rPr lang="en-US" sz="2400" dirty="0">
                <a:solidFill>
                  <a:schemeClr val="dk1"/>
                </a:solidFill>
                <a:latin typeface="Calibri"/>
                <a:ea typeface="Calibri"/>
                <a:cs typeface="Calibri"/>
                <a:sym typeface="Calibri"/>
              </a:rPr>
              <a:t> / Lawrence Berkeley National Laboratory</a:t>
            </a:r>
            <a:endParaRPr sz="2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4"/>
          <a:stretch>
            <a:fillRect/>
          </a:stretch>
        </p:blipFill>
        <p:spPr>
          <a:xfrm>
            <a:off x="7553923" y="5411096"/>
            <a:ext cx="1658150" cy="607210"/>
          </a:xfrm>
          <a:prstGeom prst="rect">
            <a:avLst/>
          </a:prstGeom>
        </p:spPr>
      </p:pic>
    </p:spTree>
    <p:extLst>
      <p:ext uri="{BB962C8B-B14F-4D97-AF65-F5344CB8AC3E}">
        <p14:creationId xmlns:p14="http://schemas.microsoft.com/office/powerpoint/2010/main" val="240927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39" name="Google Shape;139;p6"/>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1F7AF1AC-FB98-1116-9398-D437528F9FBA}"/>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Common Theme / New Mindset</a:t>
            </a:r>
            <a:endParaRPr/>
          </a:p>
        </p:txBody>
      </p:sp>
      <p:sp>
        <p:nvSpPr>
          <p:cNvPr id="147" name="Google Shape;147;p7"/>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We aren’t building a “Network Architecture”, we want a “Data Architecture”</a:t>
            </a:r>
            <a:endParaRPr/>
          </a:p>
          <a:p>
            <a:pPr marL="685800" lvl="1" indent="-228600" algn="l" rtl="0">
              <a:lnSpc>
                <a:spcPct val="90000"/>
              </a:lnSpc>
              <a:spcBef>
                <a:spcPts val="500"/>
              </a:spcBef>
              <a:spcAft>
                <a:spcPts val="0"/>
              </a:spcAft>
              <a:buClr>
                <a:schemeClr val="dk1"/>
              </a:buClr>
              <a:buSzPts val="2800"/>
              <a:buChar char="•"/>
            </a:pPr>
            <a:r>
              <a:rPr lang="en-US" sz="2800"/>
              <a:t>A lot of the items that will be thrown at you transcend the traditional network space.</a:t>
            </a:r>
            <a:endParaRPr/>
          </a:p>
          <a:p>
            <a:pPr marL="228600" lvl="0" indent="-228600" algn="l" rtl="0">
              <a:lnSpc>
                <a:spcPct val="90000"/>
              </a:lnSpc>
              <a:spcBef>
                <a:spcPts val="1000"/>
              </a:spcBef>
              <a:spcAft>
                <a:spcPts val="0"/>
              </a:spcAft>
              <a:buClr>
                <a:schemeClr val="dk1"/>
              </a:buClr>
              <a:buSzPts val="3200"/>
              <a:buChar char="•"/>
            </a:pPr>
            <a:r>
              <a:rPr lang="en-US" sz="3200"/>
              <a:t>To get there:</a:t>
            </a:r>
            <a:endParaRPr/>
          </a:p>
          <a:p>
            <a:pPr marL="685800" lvl="1" indent="-228600" algn="l" rtl="0">
              <a:lnSpc>
                <a:spcPct val="90000"/>
              </a:lnSpc>
              <a:spcBef>
                <a:spcPts val="500"/>
              </a:spcBef>
              <a:spcAft>
                <a:spcPts val="0"/>
              </a:spcAft>
              <a:buClr>
                <a:schemeClr val="dk1"/>
              </a:buClr>
              <a:buSzPts val="2800"/>
              <a:buChar char="•"/>
            </a:pPr>
            <a:r>
              <a:rPr lang="en-US" sz="2800"/>
              <a:t>Understand the data pipeline for your target user/use case – cradle to retirement home</a:t>
            </a:r>
            <a:endParaRPr/>
          </a:p>
          <a:p>
            <a:pPr marL="685800" lvl="1" indent="-228600" algn="l" rtl="0">
              <a:lnSpc>
                <a:spcPct val="90000"/>
              </a:lnSpc>
              <a:spcBef>
                <a:spcPts val="500"/>
              </a:spcBef>
              <a:spcAft>
                <a:spcPts val="0"/>
              </a:spcAft>
              <a:buClr>
                <a:schemeClr val="dk1"/>
              </a:buClr>
              <a:buSzPts val="2800"/>
              <a:buChar char="•"/>
            </a:pPr>
            <a:r>
              <a:rPr lang="en-US" sz="2800"/>
              <a:t>This implies all the things:</a:t>
            </a:r>
            <a:endParaRPr/>
          </a:p>
          <a:p>
            <a:pPr marL="1143000" lvl="2" indent="-228600" algn="l" rtl="0">
              <a:lnSpc>
                <a:spcPct val="90000"/>
              </a:lnSpc>
              <a:spcBef>
                <a:spcPts val="500"/>
              </a:spcBef>
              <a:spcAft>
                <a:spcPts val="0"/>
              </a:spcAft>
              <a:buClr>
                <a:schemeClr val="dk1"/>
              </a:buClr>
              <a:buSzPts val="2400"/>
              <a:buChar char="•"/>
            </a:pPr>
            <a:r>
              <a:rPr lang="en-US" sz="2400"/>
              <a:t>Creation</a:t>
            </a:r>
            <a:endParaRPr/>
          </a:p>
          <a:p>
            <a:pPr marL="1143000" lvl="2" indent="-228600" algn="l" rtl="0">
              <a:lnSpc>
                <a:spcPct val="90000"/>
              </a:lnSpc>
              <a:spcBef>
                <a:spcPts val="500"/>
              </a:spcBef>
              <a:spcAft>
                <a:spcPts val="0"/>
              </a:spcAft>
              <a:buClr>
                <a:schemeClr val="dk1"/>
              </a:buClr>
              <a:buSzPts val="2400"/>
              <a:buChar char="•"/>
            </a:pPr>
            <a:r>
              <a:rPr lang="en-US" sz="2400"/>
              <a:t>Usage</a:t>
            </a:r>
            <a:endParaRPr/>
          </a:p>
          <a:p>
            <a:pPr marL="1143000" lvl="2" indent="-228600" algn="l" rtl="0">
              <a:lnSpc>
                <a:spcPct val="90000"/>
              </a:lnSpc>
              <a:spcBef>
                <a:spcPts val="500"/>
              </a:spcBef>
              <a:spcAft>
                <a:spcPts val="0"/>
              </a:spcAft>
              <a:buClr>
                <a:schemeClr val="dk1"/>
              </a:buClr>
              <a:buSzPts val="2400"/>
              <a:buChar char="•"/>
            </a:pPr>
            <a:r>
              <a:rPr lang="en-US" sz="2400"/>
              <a:t>Transfer/Share</a:t>
            </a:r>
            <a:endParaRPr/>
          </a:p>
          <a:p>
            <a:pPr marL="1143000" lvl="2" indent="-228600" algn="l" rtl="0">
              <a:lnSpc>
                <a:spcPct val="90000"/>
              </a:lnSpc>
              <a:spcBef>
                <a:spcPts val="500"/>
              </a:spcBef>
              <a:spcAft>
                <a:spcPts val="0"/>
              </a:spcAft>
              <a:buClr>
                <a:schemeClr val="dk1"/>
              </a:buClr>
              <a:buSzPts val="2400"/>
              <a:buChar char="•"/>
            </a:pPr>
            <a:r>
              <a:rPr lang="en-US" sz="2400"/>
              <a:t>Curation</a:t>
            </a:r>
            <a:endParaRPr/>
          </a:p>
        </p:txBody>
      </p:sp>
      <p:sp>
        <p:nvSpPr>
          <p:cNvPr id="2" name="Google Shape;102;p2">
            <a:extLst>
              <a:ext uri="{FF2B5EF4-FFF2-40B4-BE49-F238E27FC236}">
                <a16:creationId xmlns:a16="http://schemas.microsoft.com/office/drawing/2014/main" id="{A4F16A2C-5C09-3C65-B646-DBB16A1D6D73}"/>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6</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63" name="Google Shape;163;p9"/>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2;p2">
            <a:extLst>
              <a:ext uri="{FF2B5EF4-FFF2-40B4-BE49-F238E27FC236}">
                <a16:creationId xmlns:a16="http://schemas.microsoft.com/office/drawing/2014/main" id="{31B0E921-6D1A-B37E-220E-7A36C7AD1DB4}"/>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7</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171" name="Google Shape;171;p10"/>
          <p:cNvSpPr txBox="1">
            <a:spLocks noGrp="1"/>
          </p:cNvSpPr>
          <p:nvPr>
            <p:ph type="body" idx="1"/>
          </p:nvPr>
        </p:nvSpPr>
        <p:spPr>
          <a:xfrm>
            <a:off x="609600" y="1518249"/>
            <a:ext cx="10972800" cy="45554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data mobility performance requirements for data intensive science are beyond what can typically be achieved using traditional methods</a:t>
            </a:r>
            <a:endParaRPr/>
          </a:p>
          <a:p>
            <a:pPr marL="0" lvl="0" indent="0" algn="l" rtl="0">
              <a:lnSpc>
                <a:spcPct val="90000"/>
              </a:lnSpc>
              <a:spcBef>
                <a:spcPts val="1000"/>
              </a:spcBef>
              <a:spcAft>
                <a:spcPts val="0"/>
              </a:spcAft>
              <a:buClr>
                <a:schemeClr val="dk1"/>
              </a:buClr>
              <a:buSzPts val="2800"/>
              <a:buNone/>
            </a:pPr>
            <a:endParaRPr/>
          </a:p>
          <a:p>
            <a:pPr marL="685800" lvl="1" indent="-228600" algn="l" rtl="0">
              <a:lnSpc>
                <a:spcPct val="90000"/>
              </a:lnSpc>
              <a:spcBef>
                <a:spcPts val="500"/>
              </a:spcBef>
              <a:spcAft>
                <a:spcPts val="0"/>
              </a:spcAft>
              <a:buClr>
                <a:schemeClr val="dk1"/>
              </a:buClr>
              <a:buSzPts val="2400"/>
              <a:buChar char="•"/>
            </a:pPr>
            <a:r>
              <a:rPr lang="en-US"/>
              <a:t>Default host configurations (TCP, filesystems, NICs) </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Converged network architectures designed for commodity traffic</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Conventional security tools and policies</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Legacy data transfer tools (e.g. SCP, FTP)</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Wait-for-trouble-ticket operational models for network performance</a:t>
            </a:r>
            <a:endParaRPr/>
          </a:p>
        </p:txBody>
      </p:sp>
      <p:sp>
        <p:nvSpPr>
          <p:cNvPr id="2" name="Google Shape;102;p2">
            <a:extLst>
              <a:ext uri="{FF2B5EF4-FFF2-40B4-BE49-F238E27FC236}">
                <a16:creationId xmlns:a16="http://schemas.microsoft.com/office/drawing/2014/main" id="{A9BC7C41-2D40-07DF-D70D-561F341791B6}"/>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8</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TCP – Ubiquitous and Fragile</a:t>
            </a:r>
            <a:endParaRPr/>
          </a:p>
        </p:txBody>
      </p:sp>
      <p:sp>
        <p:nvSpPr>
          <p:cNvPr id="178" name="Google Shape;178;p11"/>
          <p:cNvSpPr txBox="1">
            <a:spLocks noGrp="1"/>
          </p:cNvSpPr>
          <p:nvPr>
            <p:ph type="body" idx="1"/>
          </p:nvPr>
        </p:nvSpPr>
        <p:spPr>
          <a:xfrm>
            <a:off x="609600" y="1417639"/>
            <a:ext cx="10972800" cy="42547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Networks provide connectivity between hosts – how do hosts see the network?</a:t>
            </a:r>
            <a:endParaRPr/>
          </a:p>
          <a:p>
            <a:pPr marL="685800" lvl="1" indent="-228600" algn="l" rtl="0">
              <a:lnSpc>
                <a:spcPct val="90000"/>
              </a:lnSpc>
              <a:spcBef>
                <a:spcPts val="500"/>
              </a:spcBef>
              <a:spcAft>
                <a:spcPts val="0"/>
              </a:spcAft>
              <a:buClr>
                <a:schemeClr val="dk1"/>
              </a:buClr>
              <a:buSzPts val="2400"/>
              <a:buChar char="•"/>
            </a:pPr>
            <a:r>
              <a:rPr lang="en-US"/>
              <a:t>From an application’s perspective, the interface to “the other end” is a socket</a:t>
            </a:r>
            <a:endParaRPr/>
          </a:p>
          <a:p>
            <a:pPr marL="685800" lvl="1" indent="-228600" algn="l" rtl="0">
              <a:lnSpc>
                <a:spcPct val="90000"/>
              </a:lnSpc>
              <a:spcBef>
                <a:spcPts val="500"/>
              </a:spcBef>
              <a:spcAft>
                <a:spcPts val="0"/>
              </a:spcAft>
              <a:buClr>
                <a:schemeClr val="dk1"/>
              </a:buClr>
              <a:buSzPts val="2400"/>
              <a:buChar char="•"/>
            </a:pPr>
            <a:r>
              <a:rPr lang="en-US"/>
              <a:t>Communication is between applications – mostly over TCP</a:t>
            </a:r>
            <a:endParaRPr/>
          </a:p>
          <a:p>
            <a:pPr marL="685800" lvl="1" indent="-228600" algn="l" rtl="0">
              <a:lnSpc>
                <a:spcPct val="90000"/>
              </a:lnSpc>
              <a:spcBef>
                <a:spcPts val="500"/>
              </a:spcBef>
              <a:spcAft>
                <a:spcPts val="0"/>
              </a:spcAft>
              <a:buClr>
                <a:schemeClr val="dk1"/>
              </a:buClr>
              <a:buSzPts val="2400"/>
              <a:buChar char="•"/>
            </a:pPr>
            <a:r>
              <a:rPr lang="en-US" b="1" i="1"/>
              <a:t>Congestion</a:t>
            </a:r>
            <a:r>
              <a:rPr lang="en-US"/>
              <a:t> dictates performance – back off when danger is sensed to preserve/protect resources</a:t>
            </a:r>
            <a:endParaRPr/>
          </a:p>
          <a:p>
            <a:pPr marL="228600" lvl="0" indent="-228600" algn="l" rtl="0">
              <a:lnSpc>
                <a:spcPct val="90000"/>
              </a:lnSpc>
              <a:spcBef>
                <a:spcPts val="1000"/>
              </a:spcBef>
              <a:spcAft>
                <a:spcPts val="0"/>
              </a:spcAft>
              <a:buClr>
                <a:schemeClr val="dk1"/>
              </a:buClr>
              <a:buSzPts val="3200"/>
              <a:buChar char="•"/>
            </a:pPr>
            <a:r>
              <a:rPr lang="en-US" sz="3200"/>
              <a:t>TCP – the fragile workhorse</a:t>
            </a:r>
            <a:endParaRPr/>
          </a:p>
          <a:p>
            <a:pPr marL="685800" lvl="1" indent="-228600" algn="l" rtl="0">
              <a:lnSpc>
                <a:spcPct val="90000"/>
              </a:lnSpc>
              <a:spcBef>
                <a:spcPts val="500"/>
              </a:spcBef>
              <a:spcAft>
                <a:spcPts val="0"/>
              </a:spcAft>
              <a:buClr>
                <a:schemeClr val="dk1"/>
              </a:buClr>
              <a:buSzPts val="2400"/>
              <a:buChar char="•"/>
            </a:pPr>
            <a:r>
              <a:rPr lang="en-US"/>
              <a:t>TCP is (for very good reasons) timid – </a:t>
            </a:r>
            <a:r>
              <a:rPr lang="en-US" b="1" i="1"/>
              <a:t>packet loss </a:t>
            </a:r>
            <a:r>
              <a:rPr lang="en-US"/>
              <a:t>is interpreted as congestion</a:t>
            </a:r>
            <a:endParaRPr/>
          </a:p>
          <a:p>
            <a:pPr marL="685800" lvl="1" indent="-228600" algn="l" rtl="0">
              <a:lnSpc>
                <a:spcPct val="90000"/>
              </a:lnSpc>
              <a:spcBef>
                <a:spcPts val="500"/>
              </a:spcBef>
              <a:spcAft>
                <a:spcPts val="0"/>
              </a:spcAft>
              <a:buClr>
                <a:schemeClr val="dk1"/>
              </a:buClr>
              <a:buSzPts val="2400"/>
              <a:buChar char="•"/>
            </a:pPr>
            <a:r>
              <a:rPr lang="en-US"/>
              <a:t>Packet loss in conjunction with latency is a performance killer</a:t>
            </a:r>
            <a:endParaRPr/>
          </a:p>
          <a:p>
            <a:pPr marL="685800" lvl="1" indent="-228600" algn="l" rtl="0">
              <a:lnSpc>
                <a:spcPct val="90000"/>
              </a:lnSpc>
              <a:spcBef>
                <a:spcPts val="500"/>
              </a:spcBef>
              <a:spcAft>
                <a:spcPts val="0"/>
              </a:spcAft>
              <a:buClr>
                <a:schemeClr val="dk1"/>
              </a:buClr>
              <a:buSzPts val="2400"/>
              <a:buChar char="•"/>
            </a:pPr>
            <a:r>
              <a:rPr lang="en-US"/>
              <a:t>Like it or not, TCP is used for the vast majority of data transfer applications (more than 95% of ESnet traffic is TCP)</a:t>
            </a:r>
            <a:endParaRPr/>
          </a:p>
        </p:txBody>
      </p:sp>
      <p:sp>
        <p:nvSpPr>
          <p:cNvPr id="2" name="Google Shape;102;p2">
            <a:extLst>
              <a:ext uri="{FF2B5EF4-FFF2-40B4-BE49-F238E27FC236}">
                <a16:creationId xmlns:a16="http://schemas.microsoft.com/office/drawing/2014/main" id="{822D73DF-2DCF-DFE2-F205-C411F017A93B}"/>
              </a:ext>
            </a:extLst>
          </p:cNvPr>
          <p:cNvSpPr txBox="1">
            <a:spLocks noGrp="1"/>
          </p:cNvSpPr>
          <p:nvPr>
            <p:ph type="dt" idx="10"/>
          </p:nvPr>
        </p:nvSpPr>
        <p:spPr>
          <a:xfrm>
            <a:off x="8839200" y="6616700"/>
            <a:ext cx="3226987" cy="1794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9</a:t>
            </a:fld>
            <a:r>
              <a:rPr lang="en-US" sz="1067" dirty="0">
                <a:solidFill>
                  <a:srgbClr val="000000"/>
                </a:solidFill>
                <a:latin typeface="Arial"/>
                <a:ea typeface="Arial"/>
                <a:cs typeface="Arial"/>
                <a:sym typeface="Arial"/>
              </a:rPr>
              <a:t> – EPOC (</a:t>
            </a:r>
            <a:r>
              <a:rPr lang="en-US" sz="1067" dirty="0" err="1">
                <a:solidFill>
                  <a:srgbClr val="000000"/>
                </a:solidFill>
                <a:latin typeface="Arial"/>
                <a:ea typeface="Arial"/>
                <a:cs typeface="Arial"/>
                <a:sym typeface="Arial"/>
              </a:rPr>
              <a:t>epoc@tacc.utexas.edu</a:t>
            </a:r>
            <a:r>
              <a:rPr lang="en-US" sz="1067" dirty="0">
                <a:solidFill>
                  <a:srgbClr val="000000"/>
                </a:solidFill>
                <a:latin typeface="Arial"/>
                <a:ea typeface="Arial"/>
                <a:cs typeface="Arial"/>
                <a:sym typeface="Arial"/>
              </a:rPr>
              <a:t>) - 3/2023</a:t>
            </a:r>
            <a:endParaRPr sz="1067"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4529</Words>
  <Application>Microsoft Macintosh PowerPoint</Application>
  <PresentationFormat>Widescreen</PresentationFormat>
  <Paragraphs>564</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Arial</vt:lpstr>
      <vt:lpstr>Office Theme</vt:lpstr>
      <vt:lpstr>PowerPoint Presentation</vt:lpstr>
      <vt:lpstr>Outline</vt:lpstr>
      <vt:lpstr>Measurable Outcomes</vt:lpstr>
      <vt:lpstr>PowerPoint Presentation</vt:lpstr>
      <vt:lpstr>Outline</vt:lpstr>
      <vt:lpstr>Common Theme / New Mindset</vt:lpstr>
      <vt:lpstr>Outline</vt:lpstr>
      <vt:lpstr>Data Movement / TCP Background</vt:lpstr>
      <vt:lpstr>TCP – Ubiquitous and Fragile</vt:lpstr>
      <vt:lpstr>A small amount of packet loss makes a huge difference in TCP performance</vt:lpstr>
      <vt:lpstr>Data Movement / TCP Background</vt:lpstr>
      <vt:lpstr>The Science DMZ in 1 Slide</vt:lpstr>
      <vt:lpstr>Outline</vt:lpstr>
      <vt:lpstr>Science DMZ Takes Many Forms</vt:lpstr>
      <vt:lpstr>Legacy Method: Ad Hoc DTN Deployment</vt:lpstr>
      <vt:lpstr>Ad Hoc DTN Deployment</vt:lpstr>
      <vt:lpstr>A better approach: simple Science DMZ</vt:lpstr>
      <vt:lpstr>Multiple Science DMZs –  Dark Fiber to Dedicated Switches</vt:lpstr>
      <vt:lpstr>Equipment – Routers and Switches</vt:lpstr>
      <vt:lpstr>Common Circumstance: Multiple Ingress Data Flows, Common Egress</vt:lpstr>
      <vt:lpstr>All About That Buffer (No Cut Through)</vt:lpstr>
      <vt:lpstr>All About That Buffer (No Cut Through)</vt:lpstr>
      <vt:lpstr>All About That Buffer (No Cut Through)</vt:lpstr>
      <vt:lpstr>All About That Buffer (No Cut Through)</vt:lpstr>
      <vt:lpstr>TCP’s Congestion Control</vt:lpstr>
      <vt:lpstr>Outline</vt:lpstr>
      <vt:lpstr>Test and Measurement –  Keeping the Network Clean</vt:lpstr>
      <vt:lpstr>perfSONAR</vt:lpstr>
      <vt:lpstr>Outline</vt:lpstr>
      <vt:lpstr>Solution Space – Data Mobility</vt:lpstr>
      <vt:lpstr>Solution Space – Data Mobility</vt:lpstr>
      <vt:lpstr>Solution Space – Data Mobility</vt:lpstr>
      <vt:lpstr>Software – Data Transfer </vt:lpstr>
      <vt:lpstr>To Reiterate:</vt:lpstr>
      <vt:lpstr>Outline</vt:lpstr>
      <vt:lpstr>Science DMZ Security</vt:lpstr>
      <vt:lpstr>Science DMZ as Security Architecture</vt:lpstr>
      <vt:lpstr>Outline</vt:lpstr>
      <vt:lpstr>Collaboration Within The Organization</vt:lpstr>
      <vt:lpstr>Sensible Usage Policies</vt:lpstr>
      <vt:lpstr>Putting it All Together</vt:lpstr>
      <vt:lpstr>Outline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Microsoft Office User</cp:lastModifiedBy>
  <cp:revision>2</cp:revision>
  <dcterms:created xsi:type="dcterms:W3CDTF">2018-09-26T13:26:58Z</dcterms:created>
  <dcterms:modified xsi:type="dcterms:W3CDTF">2023-03-19T17:07:08Z</dcterms:modified>
</cp:coreProperties>
</file>