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8" r:id="rId1"/>
  </p:sldMasterIdLst>
  <p:notesMasterIdLst>
    <p:notesMasterId r:id="rId44"/>
  </p:notesMasterIdLst>
  <p:sldIdLst>
    <p:sldId id="277" r:id="rId2"/>
    <p:sldId id="257" r:id="rId3"/>
    <p:sldId id="280" r:id="rId4"/>
    <p:sldId id="2121" r:id="rId5"/>
    <p:sldId id="2108" r:id="rId6"/>
    <p:sldId id="2122" r:id="rId7"/>
    <p:sldId id="468" r:id="rId8"/>
    <p:sldId id="466" r:id="rId9"/>
    <p:sldId id="2129" r:id="rId10"/>
    <p:sldId id="2137" r:id="rId11"/>
    <p:sldId id="258" r:id="rId12"/>
    <p:sldId id="259" r:id="rId13"/>
    <p:sldId id="279" r:id="rId14"/>
    <p:sldId id="2131" r:id="rId15"/>
    <p:sldId id="266" r:id="rId16"/>
    <p:sldId id="267" r:id="rId17"/>
    <p:sldId id="2134" r:id="rId18"/>
    <p:sldId id="2135" r:id="rId19"/>
    <p:sldId id="2138" r:id="rId20"/>
    <p:sldId id="264" r:id="rId21"/>
    <p:sldId id="281" r:id="rId22"/>
    <p:sldId id="265" r:id="rId23"/>
    <p:sldId id="271" r:id="rId24"/>
    <p:sldId id="273" r:id="rId25"/>
    <p:sldId id="282" r:id="rId26"/>
    <p:sldId id="274" r:id="rId27"/>
    <p:sldId id="275" r:id="rId28"/>
    <p:sldId id="2142" r:id="rId29"/>
    <p:sldId id="2143" r:id="rId30"/>
    <p:sldId id="2144" r:id="rId31"/>
    <p:sldId id="2145" r:id="rId32"/>
    <p:sldId id="2146" r:id="rId33"/>
    <p:sldId id="460" r:id="rId34"/>
    <p:sldId id="2148" r:id="rId35"/>
    <p:sldId id="2141" r:id="rId36"/>
    <p:sldId id="261" r:id="rId37"/>
    <p:sldId id="262" r:id="rId38"/>
    <p:sldId id="268" r:id="rId39"/>
    <p:sldId id="269" r:id="rId40"/>
    <p:sldId id="2139" r:id="rId41"/>
    <p:sldId id="276" r:id="rId42"/>
    <p:sldId id="2149" r:id="rId4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942"/>
    <p:restoredTop sz="94465"/>
  </p:normalViewPr>
  <p:slideViewPr>
    <p:cSldViewPr snapToGrid="0">
      <p:cViewPr varScale="1">
        <p:scale>
          <a:sx n="101" d="100"/>
          <a:sy n="101" d="100"/>
        </p:scale>
        <p:origin x="192" y="3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62652fa6c3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62652fa6c3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Eli - Strategy / Hans - Practical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426080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fe79ba0a72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fe79ba0a72_1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gfe79ba0a72_1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79125b361a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79125b361a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110f1dbda6f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110f1dbda6f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AF9C84-074E-E141-A3FD-46DE87E4CC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223862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79125b361a_1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79125b361a_1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83dcbab210_3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83dcbab210_3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62652fa6c3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62652fa6c3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Eli - Strategy / Hans - Practical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8025458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83dcbab210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83dcbab210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115b9292311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115b9292311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62652fa6c3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62652fa6c3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Eli - Strategy / Hans - Practical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75e2878466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75e2878466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If you’re paying for commodity by the bit, sending 100TB over commodity may not be desirable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You’re paying for Internet2 already - this sort of transfer is what science networks are built to handle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83dcbab210_7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83dcbab210_7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79125b361a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79125b361a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fe79ba0a72_0_2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fe79ba0a72_0_2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 end network could make great use of them informationally but also use them to make better choices and even influence routing of their traffic</a:t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83dcbab210_7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83dcbab210_7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83dcbab210_7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83dcbab210_7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11766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07986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64384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3408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fe79ba0a72_0_1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gfe79ba0a72_0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85776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11762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 2 and AS 3 buy transit service from AS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47709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79125b361a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79125b361a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2067761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79125b361a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79125b361a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75c7ef4de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75c7ef4de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79125b361a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79125b361a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792b0be6ec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792b0be6ec_4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62652fa6c3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62652fa6c3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Eli - Strategy / Hans - Practical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68559959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83dcbab210_7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83dcbab210_7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AF9C84-074E-E141-A3FD-46DE87E4CC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4035127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408420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AF9C84-074E-E141-A3FD-46DE87E4CC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227541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AF9C84-074E-E141-A3FD-46DE87E4CC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990010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2694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dirty="0">
                <a:solidFill>
                  <a:srgbClr val="000000"/>
                </a:solidFill>
                <a:effectLst/>
                <a:latin typeface="Times-Roman"/>
              </a:rPr>
              <a:t>This is one of the ways that interdomain routing protocols differ from intradomain protocols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6298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106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1132284" y="1296592"/>
            <a:ext cx="6858000" cy="16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1132284" y="3012282"/>
            <a:ext cx="6858000" cy="88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7" name="Google Shape;17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7143"/>
            <a:ext cx="3093245" cy="15466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62074" y="4189941"/>
            <a:ext cx="1620252" cy="477505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2916983" y="4764225"/>
            <a:ext cx="3255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pic>
        <p:nvPicPr>
          <p:cNvPr id="20" name="Google Shape;20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27694" y="4130923"/>
            <a:ext cx="1387656" cy="5365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61950" rtl="0"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1pPr>
            <a:lvl2pPr marL="914400" lvl="1" indent="-342900" rtl="0"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23850" rtl="0"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3pPr>
            <a:lvl4pPr marL="1828800" lvl="3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162" y="1"/>
            <a:ext cx="8238638" cy="666749"/>
          </a:xfrm>
        </p:spPr>
        <p:txBody>
          <a:bodyPr>
            <a:normAutofit/>
          </a:bodyPr>
          <a:lstStyle>
            <a:lvl1pPr algn="l">
              <a:defRPr sz="28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629979" y="1076546"/>
            <a:ext cx="7918598" cy="2472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48162" y="771526"/>
            <a:ext cx="8238638" cy="3600449"/>
          </a:xfrm>
        </p:spPr>
        <p:txBody>
          <a:bodyPr/>
          <a:lstStyle>
            <a:lvl1pPr algn="just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defRPr sz="165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just">
              <a:spcAft>
                <a:spcPts val="150"/>
              </a:spcAft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just">
              <a:spcAft>
                <a:spcPts val="150"/>
              </a:spcAft>
              <a:defRPr/>
            </a:lvl3pPr>
            <a:lvl4pPr algn="just">
              <a:spcAft>
                <a:spcPts val="150"/>
              </a:spcAft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just">
              <a:spcAft>
                <a:spcPts val="150"/>
              </a:spcAft>
              <a:defRPr sz="7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6564972F-81E4-47C1-8110-0800DB019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56567" y="4828918"/>
            <a:ext cx="984019" cy="27384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8C60F48-EAB5-A54D-B834-7AA360F309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505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299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6" name="Google Shape;26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254479" y="4270712"/>
            <a:ext cx="1260873" cy="630435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3"/>
          <p:cNvSpPr txBox="1">
            <a:spLocks noGrp="1"/>
          </p:cNvSpPr>
          <p:nvPr>
            <p:ph type="ftr" idx="11"/>
          </p:nvPr>
        </p:nvSpPr>
        <p:spPr>
          <a:xfrm>
            <a:off x="2916983" y="4764225"/>
            <a:ext cx="3255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ftr" idx="11"/>
          </p:nvPr>
        </p:nvSpPr>
        <p:spPr>
          <a:xfrm>
            <a:off x="2916983" y="4764225"/>
            <a:ext cx="3255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pic>
        <p:nvPicPr>
          <p:cNvPr id="34" name="Google Shape;34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7143"/>
            <a:ext cx="3093245" cy="1546622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62074" y="4189941"/>
            <a:ext cx="1620252" cy="477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27694" y="4130923"/>
            <a:ext cx="1387656" cy="5365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ftr" idx="11"/>
          </p:nvPr>
        </p:nvSpPr>
        <p:spPr>
          <a:xfrm>
            <a:off x="2916983" y="4764225"/>
            <a:ext cx="3255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pic>
        <p:nvPicPr>
          <p:cNvPr id="44" name="Google Shape;44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254479" y="4270712"/>
            <a:ext cx="1260873" cy="6304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6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5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500" cy="27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400" cy="27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3" name="Google Shape;53;p6"/>
          <p:cNvSpPr txBox="1">
            <a:spLocks noGrp="1"/>
          </p:cNvSpPr>
          <p:nvPr>
            <p:ph type="ftr" idx="11"/>
          </p:nvPr>
        </p:nvSpPr>
        <p:spPr>
          <a:xfrm>
            <a:off x="2916983" y="4764225"/>
            <a:ext cx="3255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pic>
        <p:nvPicPr>
          <p:cNvPr id="54" name="Google Shape;54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254479" y="4270712"/>
            <a:ext cx="1260873" cy="6304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9" name="Google Shape;59;p7"/>
          <p:cNvSpPr txBox="1">
            <a:spLocks noGrp="1"/>
          </p:cNvSpPr>
          <p:nvPr>
            <p:ph type="ftr" idx="11"/>
          </p:nvPr>
        </p:nvSpPr>
        <p:spPr>
          <a:xfrm>
            <a:off x="2916983" y="4764225"/>
            <a:ext cx="3255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pic>
        <p:nvPicPr>
          <p:cNvPr id="60" name="Google Shape;60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254479" y="4270712"/>
            <a:ext cx="1260873" cy="6304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4" name="Google Shape;64;p8"/>
          <p:cNvSpPr txBox="1">
            <a:spLocks noGrp="1"/>
          </p:cNvSpPr>
          <p:nvPr>
            <p:ph type="ftr" idx="11"/>
          </p:nvPr>
        </p:nvSpPr>
        <p:spPr>
          <a:xfrm>
            <a:off x="2916983" y="4764225"/>
            <a:ext cx="3255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pic>
        <p:nvPicPr>
          <p:cNvPr id="65" name="Google Shape;65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254479" y="4270712"/>
            <a:ext cx="1260873" cy="6304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9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810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70" name="Google Shape;70;p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2" name="Google Shape;72;p9"/>
          <p:cNvSpPr txBox="1">
            <a:spLocks noGrp="1"/>
          </p:cNvSpPr>
          <p:nvPr>
            <p:ph type="ftr" idx="11"/>
          </p:nvPr>
        </p:nvSpPr>
        <p:spPr>
          <a:xfrm>
            <a:off x="2916983" y="4764225"/>
            <a:ext cx="3255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pic>
        <p:nvPicPr>
          <p:cNvPr id="73" name="Google Shape;73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254479" y="4270712"/>
            <a:ext cx="1260873" cy="6304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0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0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10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78" name="Google Shape;78;p1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0" name="Google Shape;80;p10"/>
          <p:cNvSpPr txBox="1">
            <a:spLocks noGrp="1"/>
          </p:cNvSpPr>
          <p:nvPr>
            <p:ph type="ftr" idx="11"/>
          </p:nvPr>
        </p:nvSpPr>
        <p:spPr>
          <a:xfrm>
            <a:off x="2916983" y="4764225"/>
            <a:ext cx="3255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pic>
        <p:nvPicPr>
          <p:cNvPr id="81" name="Google Shape;81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254479" y="4270712"/>
            <a:ext cx="1260873" cy="6304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299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2916983" y="4764225"/>
            <a:ext cx="3255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" name="Google Shape;11;p1"/>
          <p:cNvSpPr/>
          <p:nvPr/>
        </p:nvSpPr>
        <p:spPr>
          <a:xfrm>
            <a:off x="0" y="0"/>
            <a:ext cx="102900" cy="5136300"/>
          </a:xfrm>
          <a:prstGeom prst="rect">
            <a:avLst/>
          </a:prstGeom>
          <a:gradFill>
            <a:gsLst>
              <a:gs pos="0">
                <a:srgbClr val="6CBFDC">
                  <a:alpha val="49803"/>
                </a:srgbClr>
              </a:gs>
              <a:gs pos="20000">
                <a:srgbClr val="459582">
                  <a:alpha val="49803"/>
                </a:srgbClr>
              </a:gs>
              <a:gs pos="42000">
                <a:srgbClr val="BAC851">
                  <a:alpha val="49803"/>
                </a:srgbClr>
              </a:gs>
              <a:gs pos="62000">
                <a:srgbClr val="A42E40">
                  <a:alpha val="49803"/>
                </a:srgbClr>
              </a:gs>
              <a:gs pos="85000">
                <a:srgbClr val="84C8D3">
                  <a:alpha val="49803"/>
                </a:srgbClr>
              </a:gs>
              <a:gs pos="100000">
                <a:srgbClr val="84C8D3">
                  <a:alpha val="49803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40000" dist="23000" dir="5400000" rotWithShape="0">
              <a:srgbClr val="000000">
                <a:alpha val="3451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zurawski@es.ne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bgp.he.net/report/prefixes#_prefixes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-public.imtbs-tsp.eu/~maigron/rir-stats/rir-delegations/world/world-asn-by-number.html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noc.net.internet2.edu/i2network/maps-documentation/documentation/bgp-communities.html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8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mailto:epoc@tacc.utexas.edu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poc.global/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mailto:zurawski@es.net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/>
          <p:nvPr/>
        </p:nvSpPr>
        <p:spPr>
          <a:xfrm>
            <a:off x="71437" y="4972050"/>
            <a:ext cx="2082404" cy="184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>
              <a:buSzPts val="1000"/>
            </a:pPr>
            <a:r>
              <a:rPr lang="en-US" sz="75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National Science Foundation Award #1826994 </a:t>
            </a:r>
            <a:endParaRPr sz="75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"/>
          <p:cNvSpPr txBox="1"/>
          <p:nvPr/>
        </p:nvSpPr>
        <p:spPr>
          <a:xfrm>
            <a:off x="180616" y="1807368"/>
            <a:ext cx="8922902" cy="74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b" anchorCtr="0">
            <a:normAutofit fontScale="70000" lnSpcReduction="20000"/>
          </a:bodyPr>
          <a:lstStyle/>
          <a:p>
            <a:pPr algn="ctr">
              <a:lnSpc>
                <a:spcPct val="90000"/>
              </a:lnSpc>
              <a:buClr>
                <a:schemeClr val="dk1"/>
              </a:buClr>
              <a:buSzPct val="100000"/>
            </a:pPr>
            <a:r>
              <a:rPr lang="en-US" sz="4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BGP and Research and Education Networks (RENs)</a:t>
            </a:r>
            <a:endParaRPr sz="1050" dirty="0"/>
          </a:p>
        </p:txBody>
      </p:sp>
      <p:sp>
        <p:nvSpPr>
          <p:cNvPr id="91" name="Google Shape;91;p1"/>
          <p:cNvSpPr txBox="1"/>
          <p:nvPr/>
        </p:nvSpPr>
        <p:spPr>
          <a:xfrm>
            <a:off x="180618" y="3987150"/>
            <a:ext cx="5446350" cy="8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b" anchorCtr="0">
            <a:normAutofit/>
          </a:bodyPr>
          <a:lstStyle/>
          <a:p>
            <a:pPr>
              <a:lnSpc>
                <a:spcPct val="90000"/>
              </a:lnSpc>
              <a:buClr>
                <a:schemeClr val="dk1"/>
              </a:buClr>
              <a:buSzPct val="100000"/>
            </a:pPr>
            <a:r>
              <a:rPr lang="en-US" sz="2400" b="1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SoX</a:t>
            </a:r>
            <a:r>
              <a:rPr lang="en-US" sz="2400" b="1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Virtual Training Workshop</a:t>
            </a:r>
          </a:p>
          <a:p>
            <a:pPr>
              <a:lnSpc>
                <a:spcPct val="90000"/>
              </a:lnSpc>
              <a:buClr>
                <a:schemeClr val="dk1"/>
              </a:buClr>
              <a:buSzPct val="100000"/>
            </a:pPr>
            <a:r>
              <a:rPr lang="en-US" sz="24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March 22, 29, 2023</a:t>
            </a:r>
            <a:endParaRPr sz="2400" b="1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"/>
          <p:cNvSpPr/>
          <p:nvPr/>
        </p:nvSpPr>
        <p:spPr>
          <a:xfrm>
            <a:off x="8199783" y="4972050"/>
            <a:ext cx="903736" cy="184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>
              <a:buSzPts val="1000"/>
            </a:pPr>
            <a:r>
              <a:rPr lang="en-US" sz="75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https://epoc.global</a:t>
            </a:r>
            <a:endParaRPr sz="75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"/>
          <p:cNvSpPr txBox="1"/>
          <p:nvPr/>
        </p:nvSpPr>
        <p:spPr>
          <a:xfrm>
            <a:off x="2375080" y="2826059"/>
            <a:ext cx="4533975" cy="88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ctr">
              <a:lnSpc>
                <a:spcPct val="90000"/>
              </a:lnSpc>
              <a:buClr>
                <a:schemeClr val="dk1"/>
              </a:buClr>
              <a:buSzPts val="2400"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Jason </a:t>
            </a:r>
            <a:r>
              <a:rPr lang="en-US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Zurawski</a:t>
            </a:r>
            <a:endParaRPr sz="1050" dirty="0"/>
          </a:p>
          <a:p>
            <a:pPr algn="ctr">
              <a:lnSpc>
                <a:spcPct val="90000"/>
              </a:lnSpc>
              <a:spcBef>
                <a:spcPts val="225"/>
              </a:spcBef>
              <a:buClr>
                <a:schemeClr val="dk1"/>
              </a:buClr>
              <a:buSzPts val="2400"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zurawski@es.net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algn="ctr">
              <a:lnSpc>
                <a:spcPct val="90000"/>
              </a:lnSpc>
              <a:spcBef>
                <a:spcPts val="225"/>
              </a:spcBef>
              <a:buClr>
                <a:schemeClr val="dk1"/>
              </a:buClr>
              <a:buSzPts val="2400"/>
            </a:pPr>
            <a:r>
              <a:rPr lang="en-US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ESnet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/ Lawrence Berkeley National Laboratory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E016B1-4B99-B2E1-78C3-F537DE8DAB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1238" y="3987150"/>
            <a:ext cx="2036879" cy="7459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Agenda</a:t>
            </a:r>
            <a:endParaRPr/>
          </a:p>
        </p:txBody>
      </p:sp>
      <p:sp>
        <p:nvSpPr>
          <p:cNvPr id="97" name="Google Shape;97;p13"/>
          <p:cNvSpPr txBox="1">
            <a:spLocks noGrp="1"/>
          </p:cNvSpPr>
          <p:nvPr>
            <p:ph type="body" idx="1"/>
          </p:nvPr>
        </p:nvSpPr>
        <p:spPr>
          <a:xfrm>
            <a:off x="628650" y="1073094"/>
            <a:ext cx="7886700" cy="29973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 dirty="0"/>
              <a:t>Preliminaries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 b="1" i="1" dirty="0">
                <a:solidFill>
                  <a:schemeClr val="accent2"/>
                </a:solidFill>
              </a:rPr>
              <a:t>Commodity vs. R&amp;E routing architecture</a:t>
            </a:r>
            <a:endParaRPr b="1" i="1" dirty="0">
              <a:solidFill>
                <a:schemeClr val="accent2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 b="1" i="1" dirty="0">
                <a:solidFill>
                  <a:schemeClr val="accent2"/>
                </a:solidFill>
              </a:rPr>
              <a:t>What it is</a:t>
            </a:r>
            <a:endParaRPr b="1" i="1" dirty="0">
              <a:solidFill>
                <a:schemeClr val="accent2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 b="1" i="1" dirty="0">
                <a:solidFill>
                  <a:schemeClr val="accent2"/>
                </a:solidFill>
              </a:rPr>
              <a:t>Why it matters</a:t>
            </a:r>
            <a:endParaRPr b="1" i="1" dirty="0">
              <a:solidFill>
                <a:schemeClr val="accent2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 b="1" i="1" dirty="0">
                <a:solidFill>
                  <a:schemeClr val="accent2"/>
                </a:solidFill>
              </a:rPr>
              <a:t>Examples of problems</a:t>
            </a:r>
            <a:endParaRPr b="1" i="1" dirty="0">
              <a:solidFill>
                <a:schemeClr val="accent2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 b="1" i="1" dirty="0">
                <a:solidFill>
                  <a:schemeClr val="accent2"/>
                </a:solidFill>
              </a:rPr>
              <a:t>Simplified </a:t>
            </a:r>
            <a:r>
              <a:rPr lang="en" b="1" i="1" dirty="0" err="1">
                <a:solidFill>
                  <a:schemeClr val="accent2"/>
                </a:solidFill>
              </a:rPr>
              <a:t>ESnet</a:t>
            </a:r>
            <a:r>
              <a:rPr lang="en" b="1" i="1" dirty="0">
                <a:solidFill>
                  <a:schemeClr val="accent2"/>
                </a:solidFill>
              </a:rPr>
              <a:t> &amp; FRGP Routing Architecture</a:t>
            </a:r>
            <a:endParaRPr b="1" i="1" dirty="0">
              <a:solidFill>
                <a:schemeClr val="accent2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 dirty="0"/>
              <a:t>BGP Steering mechanisms and real world examples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 dirty="0" err="1"/>
              <a:t>Localpref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 dirty="0"/>
              <a:t>AS Path Padding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 dirty="0"/>
              <a:t>Communities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 dirty="0"/>
              <a:t>Multi Exit Discriminators (MEDs)</a:t>
            </a:r>
          </a:p>
          <a:p>
            <a:pPr lvl="1">
              <a:spcBef>
                <a:spcPts val="0"/>
              </a:spcBef>
            </a:pPr>
            <a:r>
              <a:rPr lang="en-US" dirty="0"/>
              <a:t>Examples (Good and Bad)</a:t>
            </a:r>
            <a:endParaRPr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 dirty="0"/>
              <a:t>Questions</a:t>
            </a:r>
          </a:p>
        </p:txBody>
      </p:sp>
      <p:sp>
        <p:nvSpPr>
          <p:cNvPr id="2" name="Google Shape;102;p2">
            <a:extLst>
              <a:ext uri="{FF2B5EF4-FFF2-40B4-BE49-F238E27FC236}">
                <a16:creationId xmlns:a16="http://schemas.microsoft.com/office/drawing/2014/main" id="{F04C5A45-710D-9560-3D90-6FB9555E4804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5778500" y="4869644"/>
            <a:ext cx="3226987" cy="1794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 sz="10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r>
              <a:rPr lang="en-US" sz="1067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– EPOC (</a:t>
            </a:r>
            <a:r>
              <a:rPr lang="en-US" sz="1067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epoc@tacc.utexas.edu</a:t>
            </a:r>
            <a:r>
              <a:rPr lang="en-US" sz="1067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 - 3/2023</a:t>
            </a:r>
            <a:endParaRPr sz="1067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627497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4"/>
          <p:cNvSpPr txBox="1">
            <a:spLocks noGrp="1"/>
          </p:cNvSpPr>
          <p:nvPr>
            <p:ph type="title"/>
          </p:nvPr>
        </p:nvSpPr>
        <p:spPr>
          <a:xfrm>
            <a:off x="471488" y="205383"/>
            <a:ext cx="5915100" cy="7458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BGP in the wild</a:t>
            </a:r>
            <a:endParaRPr/>
          </a:p>
        </p:txBody>
      </p:sp>
      <p:sp>
        <p:nvSpPr>
          <p:cNvPr id="104" name="Google Shape;104;p14"/>
          <p:cNvSpPr txBox="1">
            <a:spLocks noGrp="1"/>
          </p:cNvSpPr>
          <p:nvPr>
            <p:ph type="body" idx="1"/>
          </p:nvPr>
        </p:nvSpPr>
        <p:spPr>
          <a:xfrm>
            <a:off x="166806" y="764515"/>
            <a:ext cx="7886700" cy="29976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342900" lvl="0" indent="-254000" algn="l" rtl="0">
              <a:spcBef>
                <a:spcPts val="800"/>
              </a:spcBef>
              <a:spcAft>
                <a:spcPts val="0"/>
              </a:spcAft>
              <a:buSzPts val="1400"/>
              <a:buChar char="●"/>
            </a:pPr>
            <a:r>
              <a:rPr lang="en" dirty="0"/>
              <a:t>Over 112,000 Autonomous Systems (ASN) registered as of March 2023.</a:t>
            </a:r>
          </a:p>
          <a:p>
            <a:pPr marL="800100" lvl="1" indent="-254000">
              <a:spcBef>
                <a:spcPts val="800"/>
              </a:spcBef>
              <a:buChar char="●"/>
            </a:pPr>
            <a:r>
              <a:rPr lang="en" dirty="0"/>
              <a:t> ~75,000 IPv4 ASNs Advertised</a:t>
            </a:r>
          </a:p>
          <a:p>
            <a:pPr marL="800100" lvl="1" indent="-254000">
              <a:spcBef>
                <a:spcPts val="800"/>
              </a:spcBef>
              <a:buChar char="●"/>
            </a:pPr>
            <a:r>
              <a:rPr lang="en" dirty="0"/>
              <a:t>~32,000 IPv6 ASNs Advertised</a:t>
            </a:r>
            <a:endParaRPr dirty="0"/>
          </a:p>
          <a:p>
            <a:pPr marL="342900" lvl="0" indent="-2540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dirty="0"/>
              <a:t>Over 1,050,000 IPv4 routes advertised.</a:t>
            </a:r>
            <a:endParaRPr dirty="0"/>
          </a:p>
          <a:p>
            <a:pPr marL="342900" lvl="0" indent="-2540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dirty="0"/>
              <a:t>Over 223,000 IPv6 routes advertised.</a:t>
            </a:r>
          </a:p>
          <a:p>
            <a:pPr marL="8890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" dirty="0"/>
          </a:p>
          <a:p>
            <a:pPr marL="342900" lvl="0" indent="-2540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dirty="0"/>
              <a:t>Each Router running BGP builds its own routing table with best path information to a subset of the internet.</a:t>
            </a: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 dirty="0"/>
              <a:t>We all have to do our part</a:t>
            </a: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1800" dirty="0"/>
              <a:t>All routing decisions made locally</a:t>
            </a: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1800" dirty="0"/>
              <a:t>Emergent behavior is important</a:t>
            </a: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 dirty="0"/>
              <a:t>Motivation examples to follow</a:t>
            </a:r>
            <a:endParaRPr lang="en-US" dirty="0"/>
          </a:p>
          <a:p>
            <a:pPr marL="88900" lvl="0" indent="0" algn="l" rtl="0">
              <a:spcBef>
                <a:spcPts val="80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05" name="Google Shape;105;p14"/>
          <p:cNvSpPr txBox="1">
            <a:spLocks noGrp="1"/>
          </p:cNvSpPr>
          <p:nvPr>
            <p:ph type="sldNum" idx="12"/>
          </p:nvPr>
        </p:nvSpPr>
        <p:spPr>
          <a:xfrm>
            <a:off x="4843463" y="3575447"/>
            <a:ext cx="1543200" cy="2055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sp>
        <p:nvSpPr>
          <p:cNvPr id="106" name="Google Shape;106;p14"/>
          <p:cNvSpPr txBox="1"/>
          <p:nvPr/>
        </p:nvSpPr>
        <p:spPr>
          <a:xfrm>
            <a:off x="292125" y="4754100"/>
            <a:ext cx="5098800" cy="4770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>
                <a:latin typeface="Calibri"/>
                <a:ea typeface="Calibri"/>
                <a:cs typeface="Calibri"/>
                <a:sym typeface="Calibri"/>
              </a:rPr>
              <a:t>Data from: </a:t>
            </a:r>
            <a:r>
              <a:rPr lang="en" sz="1100" dirty="0">
                <a:latin typeface="Calibri"/>
                <a:ea typeface="Calibri"/>
                <a:cs typeface="Calibri"/>
                <a:sym typeface="Calibri"/>
                <a:hlinkClick r:id="rId3"/>
              </a:rPr>
              <a:t>https://bgp.he.net/report/prefixes#_prefixes</a:t>
            </a:r>
            <a:r>
              <a:rPr lang="en" sz="1100" dirty="0">
                <a:latin typeface="Calibri"/>
                <a:ea typeface="Calibri"/>
                <a:cs typeface="Calibri"/>
                <a:sym typeface="Calibri"/>
              </a:rPr>
              <a:t> &amp; </a:t>
            </a:r>
            <a:r>
              <a:rPr lang="en-US" sz="1100" dirty="0">
                <a:latin typeface="Calibri"/>
                <a:ea typeface="Calibri"/>
                <a:cs typeface="Calibri"/>
                <a:sym typeface="Calibri"/>
                <a:hlinkClick r:id="rId4"/>
              </a:rPr>
              <a:t>https://www-public.imtbs-tsp.eu/~maigron/rir-stats/rir-delegations/world/world-asn-by-number.html</a:t>
            </a:r>
            <a:r>
              <a:rPr lang="en-US" sz="1100" dirty="0">
                <a:latin typeface="Calibri"/>
                <a:ea typeface="Calibri"/>
                <a:cs typeface="Calibri"/>
                <a:sym typeface="Calibri"/>
              </a:rPr>
              <a:t> </a:t>
            </a:r>
            <a:endParaRPr sz="11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02;p2">
            <a:extLst>
              <a:ext uri="{FF2B5EF4-FFF2-40B4-BE49-F238E27FC236}">
                <a16:creationId xmlns:a16="http://schemas.microsoft.com/office/drawing/2014/main" id="{550B4220-8EC5-1CF7-2BA0-62C28DE7E6DB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5778500" y="4869644"/>
            <a:ext cx="3226987" cy="1794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 sz="10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11</a:t>
            </a:fld>
            <a:r>
              <a:rPr lang="en-US" sz="1067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– EPOC (</a:t>
            </a:r>
            <a:r>
              <a:rPr lang="en-US" sz="1067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epoc@tacc.utexas.edu</a:t>
            </a:r>
            <a:r>
              <a:rPr lang="en-US" sz="1067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 - 3/2023</a:t>
            </a:r>
            <a:endParaRPr sz="1067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R&amp;E vs. Commodity</a:t>
            </a:r>
            <a:endParaRPr/>
          </a:p>
        </p:txBody>
      </p:sp>
      <p:pic>
        <p:nvPicPr>
          <p:cNvPr id="112" name="Google Shape;112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4900" y="955900"/>
            <a:ext cx="6222285" cy="4136774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5"/>
          <p:cNvSpPr txBox="1"/>
          <p:nvPr/>
        </p:nvSpPr>
        <p:spPr>
          <a:xfrm>
            <a:off x="308175" y="2170625"/>
            <a:ext cx="1276500" cy="28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/>
              <a:t>Multiple cloud providers</a:t>
            </a:r>
            <a:endParaRPr sz="700"/>
          </a:p>
        </p:txBody>
      </p:sp>
      <p:cxnSp>
        <p:nvCxnSpPr>
          <p:cNvPr id="114" name="Google Shape;114;p15"/>
          <p:cNvCxnSpPr/>
          <p:nvPr/>
        </p:nvCxnSpPr>
        <p:spPr>
          <a:xfrm rot="10800000" flipH="1">
            <a:off x="1009600" y="1925525"/>
            <a:ext cx="301800" cy="245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15" name="Google Shape;115;p15"/>
          <p:cNvCxnSpPr/>
          <p:nvPr/>
        </p:nvCxnSpPr>
        <p:spPr>
          <a:xfrm>
            <a:off x="1056975" y="2438850"/>
            <a:ext cx="292500" cy="265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" name="Google Shape;102;p2">
            <a:extLst>
              <a:ext uri="{FF2B5EF4-FFF2-40B4-BE49-F238E27FC236}">
                <a16:creationId xmlns:a16="http://schemas.microsoft.com/office/drawing/2014/main" id="{D3FCB163-B830-7586-8110-EAF8A2A7A189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5778500" y="4869644"/>
            <a:ext cx="3226987" cy="1794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 sz="10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12</a:t>
            </a:fld>
            <a:r>
              <a:rPr lang="en-US" sz="1067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– EPOC (</a:t>
            </a:r>
            <a:r>
              <a:rPr lang="en-US" sz="1067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epoc@tacc.utexas.edu</a:t>
            </a:r>
            <a:r>
              <a:rPr lang="en-US" sz="1067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 - 3/2023</a:t>
            </a:r>
            <a:endParaRPr sz="1067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R&amp;E Routing Architecture Vs. Commodity.</a:t>
            </a:r>
            <a:endParaRPr/>
          </a:p>
        </p:txBody>
      </p:sp>
      <p:sp>
        <p:nvSpPr>
          <p:cNvPr id="112" name="Google Shape;112;p15"/>
          <p:cNvSpPr txBox="1">
            <a:spLocks noGrp="1"/>
          </p:cNvSpPr>
          <p:nvPr>
            <p:ph type="body" idx="1"/>
          </p:nvPr>
        </p:nvSpPr>
        <p:spPr>
          <a:xfrm>
            <a:off x="628650" y="1003201"/>
            <a:ext cx="7886700" cy="33636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30200" algn="l" rtl="0">
              <a:spcBef>
                <a:spcPts val="800"/>
              </a:spcBef>
              <a:spcAft>
                <a:spcPts val="0"/>
              </a:spcAft>
              <a:buSzPts val="1600"/>
              <a:buChar char="●"/>
            </a:pPr>
            <a:r>
              <a:rPr lang="en" sz="2400"/>
              <a:t>Research and Education Networks</a:t>
            </a:r>
            <a:endParaRPr sz="240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Bandwidth</a:t>
            </a:r>
            <a:endParaRPr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800"/>
              <a:t>Performance Engineering</a:t>
            </a:r>
            <a:endParaRPr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800"/>
              <a:t>Deterministic behavior</a:t>
            </a:r>
            <a:endParaRPr sz="180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Community</a:t>
            </a:r>
            <a:endParaRPr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2400"/>
              <a:t>Commodity Networks</a:t>
            </a:r>
            <a:endParaRPr sz="240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Traffic shaping</a:t>
            </a:r>
            <a:endParaRPr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DoS protections</a:t>
            </a:r>
            <a:endParaRPr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Unknown architecture</a:t>
            </a:r>
            <a:endParaRPr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2400"/>
              <a:t>R&amp;E networks are engineered to support science while commodity networks are not</a:t>
            </a:r>
            <a:endParaRPr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Keep the science traffic on the science networks!</a:t>
            </a:r>
            <a:endParaRPr/>
          </a:p>
        </p:txBody>
      </p:sp>
      <p:sp>
        <p:nvSpPr>
          <p:cNvPr id="2" name="Google Shape;102;p2">
            <a:extLst>
              <a:ext uri="{FF2B5EF4-FFF2-40B4-BE49-F238E27FC236}">
                <a16:creationId xmlns:a16="http://schemas.microsoft.com/office/drawing/2014/main" id="{954F2959-F184-F794-3384-FB5130D53D3F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5778500" y="4869644"/>
            <a:ext cx="3226987" cy="1794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 sz="10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13</a:t>
            </a:fld>
            <a:r>
              <a:rPr lang="en-US" sz="1067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– EPOC (</a:t>
            </a:r>
            <a:r>
              <a:rPr lang="en-US" sz="1067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epoc@tacc.utexas.edu</a:t>
            </a:r>
            <a:r>
              <a:rPr lang="en-US" sz="1067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 - 3/2023</a:t>
            </a:r>
            <a:endParaRPr sz="1067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348B2-A502-4478-977C-9683494609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162" y="768299"/>
            <a:ext cx="8238638" cy="3600449"/>
          </a:xfrm>
        </p:spPr>
        <p:txBody>
          <a:bodyPr>
            <a:normAutofit/>
          </a:bodyPr>
          <a:lstStyle/>
          <a:p>
            <a:pPr marL="430197" lvl="1" indent="-210741"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210741" indent="-210741"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D55BCC-F281-3D39-1ED0-40367467F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901774"/>
            <a:ext cx="9144000" cy="666749"/>
          </a:xfrm>
        </p:spPr>
        <p:txBody>
          <a:bodyPr>
            <a:normAutofit/>
          </a:bodyPr>
          <a:lstStyle/>
          <a:p>
            <a:pPr algn="ctr"/>
            <a:r>
              <a:rPr lang="en-US" sz="3000" dirty="0">
                <a:latin typeface="Calibri "/>
              </a:rPr>
              <a:t>BGP Use in ESnet</a:t>
            </a:r>
          </a:p>
        </p:txBody>
      </p:sp>
      <p:sp>
        <p:nvSpPr>
          <p:cNvPr id="4" name="Google Shape;102;p2">
            <a:extLst>
              <a:ext uri="{FF2B5EF4-FFF2-40B4-BE49-F238E27FC236}">
                <a16:creationId xmlns:a16="http://schemas.microsoft.com/office/drawing/2014/main" id="{ECE02D9B-6C02-C8DA-3380-3C16454E7FC5}"/>
              </a:ext>
            </a:extLst>
          </p:cNvPr>
          <p:cNvSpPr txBox="1">
            <a:spLocks/>
          </p:cNvSpPr>
          <p:nvPr/>
        </p:nvSpPr>
        <p:spPr>
          <a:xfrm>
            <a:off x="5778500" y="4869644"/>
            <a:ext cx="3226987" cy="1794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1400"/>
            </a:pPr>
            <a:fld id="{00000000-1234-1234-1234-123412341234}" type="slidenum">
              <a:rPr lang="en-US" sz="1067" smtClean="0"/>
              <a:pPr>
                <a:buSzPts val="1400"/>
              </a:pPr>
              <a:t>14</a:t>
            </a:fld>
            <a:r>
              <a:rPr lang="en-US" sz="1067"/>
              <a:t> – EPOC (epoc@tacc.utexas.edu) - 3/2023</a:t>
            </a:r>
            <a:endParaRPr lang="en-US" sz="1067" dirty="0"/>
          </a:p>
        </p:txBody>
      </p:sp>
    </p:spTree>
    <p:extLst>
      <p:ext uri="{BB962C8B-B14F-4D97-AF65-F5344CB8AC3E}">
        <p14:creationId xmlns:p14="http://schemas.microsoft.com/office/powerpoint/2010/main" val="31766414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2"/>
          <p:cNvSpPr txBox="1">
            <a:spLocks noGrp="1"/>
          </p:cNvSpPr>
          <p:nvPr>
            <p:ph type="title"/>
          </p:nvPr>
        </p:nvSpPr>
        <p:spPr>
          <a:xfrm>
            <a:off x="420300" y="273850"/>
            <a:ext cx="8303400" cy="994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ESnet Routing Architecture (High-Level, Simplified)</a:t>
            </a:r>
            <a:endParaRPr sz="3000"/>
          </a:p>
        </p:txBody>
      </p:sp>
      <p:sp>
        <p:nvSpPr>
          <p:cNvPr id="158" name="Google Shape;158;p22"/>
          <p:cNvSpPr txBox="1">
            <a:spLocks noGrp="1"/>
          </p:cNvSpPr>
          <p:nvPr>
            <p:ph type="body" idx="1"/>
          </p:nvPr>
        </p:nvSpPr>
        <p:spPr>
          <a:xfrm>
            <a:off x="628650" y="1208200"/>
            <a:ext cx="7886700" cy="32202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30200" algn="l" rtl="0">
              <a:spcBef>
                <a:spcPts val="800"/>
              </a:spcBef>
              <a:spcAft>
                <a:spcPts val="0"/>
              </a:spcAft>
              <a:buSzPts val="1600"/>
              <a:buChar char="•"/>
            </a:pPr>
            <a:r>
              <a:rPr lang="en" sz="1600"/>
              <a:t>Routing policy applied at ingress (import policy on peerings)</a:t>
            </a:r>
            <a:endParaRPr sz="160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sz="1600"/>
              <a:t>Routing policy sets communities based on peering type</a:t>
            </a:r>
            <a:endParaRPr sz="160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sz="1600"/>
              <a:t>Routing policy sets localpref set based on peering type - simplified version:</a:t>
            </a:r>
            <a:endParaRPr sz="1600"/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 sz="1400"/>
              <a:t>ESnet site - high</a:t>
            </a:r>
            <a:endParaRPr sz="1400"/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 sz="1400"/>
              <a:t>R&amp;E peering - medium</a:t>
            </a:r>
            <a:endParaRPr sz="1400"/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 sz="1400"/>
              <a:t>Commercial Peering - low</a:t>
            </a:r>
            <a:endParaRPr sz="1400"/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 sz="1400"/>
              <a:t>Transit - very low</a:t>
            </a:r>
            <a:endParaRPr sz="140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sz="1600"/>
              <a:t>Communities control route announcement behavior to sites and peers</a:t>
            </a:r>
            <a:endParaRPr sz="160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sz="1600"/>
              <a:t>Localpref controls forwarding behavior within ESnet network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sz="1600"/>
              <a:t>This allows us to group routes based on connectivity capability and type of peer organization, and use normal BGP route selection within those groups</a:t>
            </a:r>
            <a:endParaRPr sz="160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sz="1600"/>
              <a:t>Forwarding is sane and high performance</a:t>
            </a:r>
            <a:endParaRPr sz="160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sz="1600"/>
              <a:t>This is more complex than a campus needs (we’re a national backbone), but ideas still hold </a:t>
            </a:r>
            <a:endParaRPr sz="1600"/>
          </a:p>
        </p:txBody>
      </p:sp>
      <p:sp>
        <p:nvSpPr>
          <p:cNvPr id="2" name="Google Shape;102;p2">
            <a:extLst>
              <a:ext uri="{FF2B5EF4-FFF2-40B4-BE49-F238E27FC236}">
                <a16:creationId xmlns:a16="http://schemas.microsoft.com/office/drawing/2014/main" id="{ED784DAD-EF98-1671-2A06-D2E2FC7F0EAD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5778500" y="4869644"/>
            <a:ext cx="3226987" cy="1794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 sz="10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15</a:t>
            </a:fld>
            <a:r>
              <a:rPr lang="en-US" sz="1067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– EPOC (</a:t>
            </a:r>
            <a:r>
              <a:rPr lang="en-US" sz="1067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epoc@tacc.utexas.edu</a:t>
            </a:r>
            <a:r>
              <a:rPr lang="en-US" sz="1067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 - 3/2023</a:t>
            </a:r>
            <a:endParaRPr sz="1067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3"/>
          <p:cNvSpPr txBox="1">
            <a:spLocks noGrp="1"/>
          </p:cNvSpPr>
          <p:nvPr>
            <p:ph type="title"/>
          </p:nvPr>
        </p:nvSpPr>
        <p:spPr>
          <a:xfrm>
            <a:off x="628650" y="172169"/>
            <a:ext cx="7886700" cy="994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Site Or Campus Routing Isn’t Backbone Routing</a:t>
            </a:r>
            <a:endParaRPr sz="3000"/>
          </a:p>
        </p:txBody>
      </p:sp>
      <p:sp>
        <p:nvSpPr>
          <p:cNvPr id="164" name="Google Shape;164;p23"/>
          <p:cNvSpPr txBox="1">
            <a:spLocks noGrp="1"/>
          </p:cNvSpPr>
          <p:nvPr>
            <p:ph type="body" idx="1"/>
          </p:nvPr>
        </p:nvSpPr>
        <p:spPr>
          <a:xfrm>
            <a:off x="365925" y="928544"/>
            <a:ext cx="7886700" cy="29973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17500" algn="l" rtl="0">
              <a:spcBef>
                <a:spcPts val="80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Many of the tools are the same (e.g. BGP policy)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Goals are sometimes different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Backbone: multiple peers, resilience to route leaks, BCP38 filters, etc.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Campus: support security policy, keep transit costs down, etc.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High performance for science: common goal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Cost reduction: common goal (flat rate vs. charge by the bit)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Don’t try to replicate ESnet’s policy on your campus perimeter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Not necessarily a good fit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 b="1" u="sng"/>
              <a:t>Know Your Network</a:t>
            </a:r>
            <a:endParaRPr b="1" u="sng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Make sure you understand the tools you have, and use them to get as much as you can out of the infrastructure you’ve got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Keep science traffic on science networks - every site has to do this unless your provider is explicitly doing it for you</a:t>
            </a:r>
            <a:endParaRPr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Google Shape;102;p2">
            <a:extLst>
              <a:ext uri="{FF2B5EF4-FFF2-40B4-BE49-F238E27FC236}">
                <a16:creationId xmlns:a16="http://schemas.microsoft.com/office/drawing/2014/main" id="{5671B8AE-5DFF-1328-66C3-248580EFCCD8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5778500" y="4869644"/>
            <a:ext cx="3226987" cy="1794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 sz="10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16</a:t>
            </a:fld>
            <a:r>
              <a:rPr lang="en-US" sz="1067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– EPOC (</a:t>
            </a:r>
            <a:r>
              <a:rPr lang="en-US" sz="1067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epoc@tacc.utexas.edu</a:t>
            </a:r>
            <a:r>
              <a:rPr lang="en-US" sz="1067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 - 3/2023</a:t>
            </a:r>
            <a:endParaRPr sz="1067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3501A-6BD1-DC00-28BB-322FBD9BF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162" y="262758"/>
            <a:ext cx="8238638" cy="666749"/>
          </a:xfrm>
        </p:spPr>
        <p:txBody>
          <a:bodyPr>
            <a:normAutofit/>
          </a:bodyPr>
          <a:lstStyle/>
          <a:p>
            <a:r>
              <a:rPr lang="en-US" dirty="0"/>
              <a:t>Internet DFZ routing vs Campus / 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E658A1-1801-91D6-9CFE-22202C1801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162" y="1128879"/>
            <a:ext cx="8238638" cy="3600449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Routing asymmetry is commonly observed, expected feature of the multihomed AS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This is because each AS makes independent routing decisions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A step further- if you announce the same route to two external peer </a:t>
            </a:r>
            <a:r>
              <a:rPr lang="en-US" dirty="0" err="1"/>
              <a:t>ASes</a:t>
            </a:r>
            <a:r>
              <a:rPr lang="en-US" dirty="0"/>
              <a:t>, you should not </a:t>
            </a:r>
            <a:r>
              <a:rPr lang="en-US" b="1" dirty="0"/>
              <a:t>assume</a:t>
            </a:r>
            <a:r>
              <a:rPr lang="en-US" dirty="0"/>
              <a:t> a specific distribution of inbound traffic across those two connections.  It will probably be unbalanced.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In this scenario, we can </a:t>
            </a:r>
            <a:r>
              <a:rPr lang="en-US" b="1" dirty="0"/>
              <a:t>try</a:t>
            </a:r>
            <a:r>
              <a:rPr lang="en-US" dirty="0"/>
              <a:t> to influence what happens by making suggestions to the neighboring </a:t>
            </a:r>
            <a:r>
              <a:rPr lang="en-US" dirty="0" err="1"/>
              <a:t>ASes</a:t>
            </a:r>
            <a:r>
              <a:rPr lang="en-US" dirty="0"/>
              <a:t>.  We will discuss some of these techniques later.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When thinking BGP, it is useful to think about unidirectional concepts: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Received / Learned routes are used to send (transmit) packets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Advertised routes will influence where you receive traffic. – “Announcements attract traffic”</a:t>
            </a:r>
          </a:p>
        </p:txBody>
      </p:sp>
      <p:sp>
        <p:nvSpPr>
          <p:cNvPr id="5" name="Google Shape;102;p2">
            <a:extLst>
              <a:ext uri="{FF2B5EF4-FFF2-40B4-BE49-F238E27FC236}">
                <a16:creationId xmlns:a16="http://schemas.microsoft.com/office/drawing/2014/main" id="{3116A191-34F6-9D50-6F60-EFB94E16DA68}"/>
              </a:ext>
            </a:extLst>
          </p:cNvPr>
          <p:cNvSpPr txBox="1">
            <a:spLocks/>
          </p:cNvSpPr>
          <p:nvPr/>
        </p:nvSpPr>
        <p:spPr>
          <a:xfrm>
            <a:off x="5778500" y="4869644"/>
            <a:ext cx="3226987" cy="1794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1400"/>
            </a:pPr>
            <a:fld id="{00000000-1234-1234-1234-123412341234}" type="slidenum">
              <a:rPr lang="en-US" sz="1067" smtClean="0"/>
              <a:pPr>
                <a:buSzPts val="1400"/>
              </a:pPr>
              <a:t>17</a:t>
            </a:fld>
            <a:r>
              <a:rPr lang="en-US" sz="1067"/>
              <a:t> – EPOC (epoc@tacc.utexas.edu) - 3/2023</a:t>
            </a:r>
            <a:endParaRPr lang="en-US" sz="1067" dirty="0"/>
          </a:p>
        </p:txBody>
      </p:sp>
    </p:spTree>
    <p:extLst>
      <p:ext uri="{BB962C8B-B14F-4D97-AF65-F5344CB8AC3E}">
        <p14:creationId xmlns:p14="http://schemas.microsoft.com/office/powerpoint/2010/main" val="41714735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3E72B6-B955-F7C0-83C6-E630DA0CC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BGP hygiene - Preventing routing leaks and hijacks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F3A29B-F2A7-A803-B5E9-74D7BAAC65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162" y="876626"/>
            <a:ext cx="8238638" cy="3600449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Default policy = readvertise all routes among external peers (disallowing AS loops)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This is a reasonable policy for Internet backbone routers.  The rest of us must have policy in place for proper routing behavior!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If you are an end-site, at a minimum, you should have policy in place to ensure that you’re only advertising your own route(s) to all neighbors.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For many networks, BGP policy can be nuanced and complex.  This can lead to unintended advertisements.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5" name="Google Shape;102;p2">
            <a:extLst>
              <a:ext uri="{FF2B5EF4-FFF2-40B4-BE49-F238E27FC236}">
                <a16:creationId xmlns:a16="http://schemas.microsoft.com/office/drawing/2014/main" id="{AAF5D9CB-E563-2AA0-C7B0-D3F8CA6E3E31}"/>
              </a:ext>
            </a:extLst>
          </p:cNvPr>
          <p:cNvSpPr txBox="1">
            <a:spLocks/>
          </p:cNvSpPr>
          <p:nvPr/>
        </p:nvSpPr>
        <p:spPr>
          <a:xfrm>
            <a:off x="5778500" y="4869644"/>
            <a:ext cx="3226987" cy="1794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1400"/>
            </a:pPr>
            <a:fld id="{00000000-1234-1234-1234-123412341234}" type="slidenum">
              <a:rPr lang="en-US" sz="1067" smtClean="0"/>
              <a:pPr>
                <a:buSzPts val="1400"/>
              </a:pPr>
              <a:t>18</a:t>
            </a:fld>
            <a:r>
              <a:rPr lang="en-US" sz="1067"/>
              <a:t> – EPOC (epoc@tacc.utexas.edu) - 3/2023</a:t>
            </a:r>
            <a:endParaRPr lang="en-US" sz="1067" dirty="0"/>
          </a:p>
        </p:txBody>
      </p:sp>
    </p:spTree>
    <p:extLst>
      <p:ext uri="{BB962C8B-B14F-4D97-AF65-F5344CB8AC3E}">
        <p14:creationId xmlns:p14="http://schemas.microsoft.com/office/powerpoint/2010/main" val="40395295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Agenda</a:t>
            </a:r>
            <a:endParaRPr/>
          </a:p>
        </p:txBody>
      </p:sp>
      <p:sp>
        <p:nvSpPr>
          <p:cNvPr id="97" name="Google Shape;97;p13"/>
          <p:cNvSpPr txBox="1">
            <a:spLocks noGrp="1"/>
          </p:cNvSpPr>
          <p:nvPr>
            <p:ph type="body" idx="1"/>
          </p:nvPr>
        </p:nvSpPr>
        <p:spPr>
          <a:xfrm>
            <a:off x="628650" y="1073094"/>
            <a:ext cx="7886700" cy="29973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 dirty="0"/>
              <a:t>Preliminaries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 dirty="0"/>
              <a:t>Commodity vs. R&amp;E routing architecture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 dirty="0"/>
              <a:t>What it is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 dirty="0"/>
              <a:t>Why it matters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 dirty="0"/>
              <a:t>Examples of problems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 dirty="0"/>
              <a:t>Simplified </a:t>
            </a:r>
            <a:r>
              <a:rPr lang="en" dirty="0" err="1"/>
              <a:t>ESnet</a:t>
            </a:r>
            <a:r>
              <a:rPr lang="en" dirty="0"/>
              <a:t> &amp; FRGP Routing Architecture</a:t>
            </a:r>
            <a:endParaRPr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 b="1" i="1" dirty="0">
                <a:solidFill>
                  <a:schemeClr val="accent2"/>
                </a:solidFill>
              </a:rPr>
              <a:t>BGP Steering mechanisms and real world examples</a:t>
            </a:r>
            <a:endParaRPr b="1" i="1" dirty="0">
              <a:solidFill>
                <a:schemeClr val="accent2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 b="1" i="1" dirty="0" err="1">
                <a:solidFill>
                  <a:schemeClr val="accent2"/>
                </a:solidFill>
              </a:rPr>
              <a:t>Localpref</a:t>
            </a:r>
            <a:endParaRPr b="1" i="1" dirty="0">
              <a:solidFill>
                <a:schemeClr val="accent2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 b="1" i="1" dirty="0">
                <a:solidFill>
                  <a:schemeClr val="accent2"/>
                </a:solidFill>
              </a:rPr>
              <a:t>AS Path Padding</a:t>
            </a:r>
            <a:endParaRPr b="1" i="1" dirty="0">
              <a:solidFill>
                <a:schemeClr val="accent2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 b="1" i="1" dirty="0">
                <a:solidFill>
                  <a:schemeClr val="accent2"/>
                </a:solidFill>
              </a:rPr>
              <a:t>Communities</a:t>
            </a:r>
            <a:endParaRPr b="1" i="1" dirty="0">
              <a:solidFill>
                <a:schemeClr val="accent2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 b="1" i="1" dirty="0">
                <a:solidFill>
                  <a:schemeClr val="accent2"/>
                </a:solidFill>
              </a:rPr>
              <a:t>Multi Exit Discriminators (MEDs)</a:t>
            </a:r>
          </a:p>
          <a:p>
            <a:pPr lvl="1">
              <a:spcBef>
                <a:spcPts val="0"/>
              </a:spcBef>
            </a:pPr>
            <a:r>
              <a:rPr lang="en-US" b="1" i="1" dirty="0">
                <a:solidFill>
                  <a:schemeClr val="accent2"/>
                </a:solidFill>
              </a:rPr>
              <a:t>Examples (Good and Bad)</a:t>
            </a:r>
            <a:endParaRPr b="1" i="1" dirty="0">
              <a:solidFill>
                <a:schemeClr val="accent2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 dirty="0"/>
              <a:t>Questions</a:t>
            </a:r>
          </a:p>
          <a:p>
            <a:pPr marL="13970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" dirty="0"/>
          </a:p>
        </p:txBody>
      </p:sp>
      <p:sp>
        <p:nvSpPr>
          <p:cNvPr id="2" name="Google Shape;102;p2">
            <a:extLst>
              <a:ext uri="{FF2B5EF4-FFF2-40B4-BE49-F238E27FC236}">
                <a16:creationId xmlns:a16="http://schemas.microsoft.com/office/drawing/2014/main" id="{AD11A0F4-1643-721D-CC7F-7F675A1D1D27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5778500" y="4869644"/>
            <a:ext cx="3226987" cy="1794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 sz="10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19</a:t>
            </a:fld>
            <a:r>
              <a:rPr lang="en-US" sz="1067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– EPOC (</a:t>
            </a:r>
            <a:r>
              <a:rPr lang="en-US" sz="1067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epoc@tacc.utexas.edu</a:t>
            </a:r>
            <a:r>
              <a:rPr lang="en-US" sz="1067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 - 3/2023</a:t>
            </a:r>
            <a:endParaRPr sz="1067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765224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Outline</a:t>
            </a:r>
            <a:endParaRPr dirty="0"/>
          </a:p>
        </p:txBody>
      </p:sp>
      <p:sp>
        <p:nvSpPr>
          <p:cNvPr id="97" name="Google Shape;97;p13"/>
          <p:cNvSpPr txBox="1">
            <a:spLocks noGrp="1"/>
          </p:cNvSpPr>
          <p:nvPr>
            <p:ph type="body" idx="1"/>
          </p:nvPr>
        </p:nvSpPr>
        <p:spPr>
          <a:xfrm>
            <a:off x="628650" y="1073094"/>
            <a:ext cx="7886700" cy="29973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 b="1" i="1" dirty="0">
                <a:solidFill>
                  <a:schemeClr val="accent2"/>
                </a:solidFill>
              </a:rPr>
              <a:t>Preliminaries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 dirty="0"/>
              <a:t>R&amp;E routing architecture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 dirty="0"/>
              <a:t>What it is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 dirty="0"/>
              <a:t>Why it matters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 dirty="0"/>
              <a:t>Examples of problems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 dirty="0"/>
              <a:t>Simplified </a:t>
            </a:r>
            <a:r>
              <a:rPr lang="en" dirty="0" err="1"/>
              <a:t>ESnet</a:t>
            </a:r>
            <a:r>
              <a:rPr lang="en" dirty="0"/>
              <a:t> &amp;. FRGP Routing Architecture</a:t>
            </a:r>
            <a:endParaRPr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 dirty="0"/>
              <a:t>BGP Steering mechanisms and real world examples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 dirty="0"/>
              <a:t>Examples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 dirty="0" err="1"/>
              <a:t>Localpref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 dirty="0"/>
              <a:t>AS Path Padding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 dirty="0"/>
              <a:t>Communities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 dirty="0"/>
              <a:t>Multi Exit Discriminators (MEDs)</a:t>
            </a:r>
            <a:endParaRPr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 dirty="0"/>
              <a:t>Questions</a:t>
            </a:r>
          </a:p>
        </p:txBody>
      </p:sp>
      <p:sp>
        <p:nvSpPr>
          <p:cNvPr id="2" name="Google Shape;102;p2">
            <a:extLst>
              <a:ext uri="{FF2B5EF4-FFF2-40B4-BE49-F238E27FC236}">
                <a16:creationId xmlns:a16="http://schemas.microsoft.com/office/drawing/2014/main" id="{2FB39316-1286-1BB7-7987-8FC40D0665E7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5778500" y="4869644"/>
            <a:ext cx="3226987" cy="1794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 sz="10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r>
              <a:rPr lang="en-US" sz="1067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– EPOC (</a:t>
            </a:r>
            <a:r>
              <a:rPr lang="en-US" sz="1067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epoc@tacc.utexas.edu</a:t>
            </a:r>
            <a:r>
              <a:rPr lang="en-US" sz="1067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 - 3/2023</a:t>
            </a:r>
            <a:endParaRPr sz="1067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0"/>
          <p:cNvSpPr txBox="1">
            <a:spLocks noGrp="1"/>
          </p:cNvSpPr>
          <p:nvPr>
            <p:ph type="title"/>
          </p:nvPr>
        </p:nvSpPr>
        <p:spPr>
          <a:xfrm>
            <a:off x="332025" y="45044"/>
            <a:ext cx="7886700" cy="994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 what do we do?</a:t>
            </a:r>
            <a:endParaRPr/>
          </a:p>
        </p:txBody>
      </p:sp>
      <p:sp>
        <p:nvSpPr>
          <p:cNvPr id="146" name="Google Shape;146;p20"/>
          <p:cNvSpPr txBox="1">
            <a:spLocks noGrp="1"/>
          </p:cNvSpPr>
          <p:nvPr>
            <p:ph type="body" idx="1"/>
          </p:nvPr>
        </p:nvSpPr>
        <p:spPr>
          <a:xfrm>
            <a:off x="196450" y="792944"/>
            <a:ext cx="7886700" cy="29973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17500" algn="l" rtl="0">
              <a:spcBef>
                <a:spcPts val="80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To first order, this means we need to use BGP policy to keep R&amp;E traffic on R&amp;E networks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Announcements attract traffic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Routing determines the path the traffic takes through the network - BGP gives us the tools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BGP is a path vector protocol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For a given prefix, the shorter AS path is preferred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If AS path length is the same, then other criteria are used, in order (“BGP path selection algorithm”)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Override BGP’s use of AS path length when choosing between R&amp;E and commodity paths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R&amp;E path will be longer in the general case (more organizations involved)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Use normal BGP route selection between R&amp;E routes, and between commodity routes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Remember - hop count is a legacy metric</a:t>
            </a:r>
            <a:endParaRPr/>
          </a:p>
        </p:txBody>
      </p:sp>
      <p:sp>
        <p:nvSpPr>
          <p:cNvPr id="2" name="Google Shape;102;p2">
            <a:extLst>
              <a:ext uri="{FF2B5EF4-FFF2-40B4-BE49-F238E27FC236}">
                <a16:creationId xmlns:a16="http://schemas.microsoft.com/office/drawing/2014/main" id="{AE8EE54B-E608-5B54-9BCA-F761C6FFE7F9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5778500" y="4869644"/>
            <a:ext cx="3226987" cy="1794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 sz="10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</a:t>
            </a:fld>
            <a:r>
              <a:rPr lang="en-US" sz="1067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– EPOC (</a:t>
            </a:r>
            <a:r>
              <a:rPr lang="en-US" sz="1067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epoc@tacc.utexas.edu</a:t>
            </a:r>
            <a:r>
              <a:rPr lang="en-US" sz="1067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 - 3/2023</a:t>
            </a:r>
            <a:endParaRPr sz="1067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9"/>
          <p:cNvSpPr txBox="1">
            <a:spLocks noGrp="1"/>
          </p:cNvSpPr>
          <p:nvPr>
            <p:ph type="title"/>
          </p:nvPr>
        </p:nvSpPr>
        <p:spPr>
          <a:xfrm>
            <a:off x="171025" y="69875"/>
            <a:ext cx="8520600" cy="5727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BGP - Care and feeding</a:t>
            </a:r>
            <a:endParaRPr/>
          </a:p>
        </p:txBody>
      </p:sp>
      <p:sp>
        <p:nvSpPr>
          <p:cNvPr id="140" name="Google Shape;140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640100" cy="3416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17500" algn="l" rtl="0">
              <a:spcBef>
                <a:spcPts val="8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BGP just works in many cases but needs tuned for performance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Best path selection is a 10+ step process!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Common steering mechanisms: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Localpref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Communities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AS Padding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MEDs</a:t>
            </a:r>
            <a:endParaRPr/>
          </a:p>
        </p:txBody>
      </p:sp>
      <p:pic>
        <p:nvPicPr>
          <p:cNvPr id="141" name="Google Shape;14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54875" y="696950"/>
            <a:ext cx="4189951" cy="423365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02;p2">
            <a:extLst>
              <a:ext uri="{FF2B5EF4-FFF2-40B4-BE49-F238E27FC236}">
                <a16:creationId xmlns:a16="http://schemas.microsoft.com/office/drawing/2014/main" id="{4DE6C5F1-5130-D290-63DB-36921A18A72B}"/>
              </a:ext>
            </a:extLst>
          </p:cNvPr>
          <p:cNvSpPr txBox="1">
            <a:spLocks/>
          </p:cNvSpPr>
          <p:nvPr/>
        </p:nvSpPr>
        <p:spPr>
          <a:xfrm>
            <a:off x="5778500" y="4869644"/>
            <a:ext cx="3226987" cy="1794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1400"/>
            </a:pPr>
            <a:fld id="{00000000-1234-1234-1234-123412341234}" type="slidenum">
              <a:rPr lang="en-US" sz="1067" smtClean="0"/>
              <a:pPr>
                <a:buSzPts val="1400"/>
              </a:pPr>
              <a:t>21</a:t>
            </a:fld>
            <a:r>
              <a:rPr lang="en-US" sz="1067"/>
              <a:t> – EPOC (epoc@tacc.utexas.edu) - 3/2023</a:t>
            </a:r>
            <a:endParaRPr lang="en-US" sz="1067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BGP AS Path Length Illustrated</a:t>
            </a:r>
            <a:endParaRPr/>
          </a:p>
        </p:txBody>
      </p:sp>
      <p:pic>
        <p:nvPicPr>
          <p:cNvPr id="152" name="Google Shape;15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32150" y="1017725"/>
            <a:ext cx="7079700" cy="35771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02;p2">
            <a:extLst>
              <a:ext uri="{FF2B5EF4-FFF2-40B4-BE49-F238E27FC236}">
                <a16:creationId xmlns:a16="http://schemas.microsoft.com/office/drawing/2014/main" id="{FF606CE0-DAE3-D51E-D7BF-8E194DE9C187}"/>
              </a:ext>
            </a:extLst>
          </p:cNvPr>
          <p:cNvSpPr txBox="1">
            <a:spLocks/>
          </p:cNvSpPr>
          <p:nvPr/>
        </p:nvSpPr>
        <p:spPr>
          <a:xfrm>
            <a:off x="5778500" y="4869644"/>
            <a:ext cx="3226987" cy="1794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1400"/>
            </a:pPr>
            <a:fld id="{00000000-1234-1234-1234-123412341234}" type="slidenum">
              <a:rPr lang="en-US" sz="1067" smtClean="0"/>
              <a:pPr>
                <a:buSzPts val="1400"/>
              </a:pPr>
              <a:t>22</a:t>
            </a:fld>
            <a:r>
              <a:rPr lang="en-US" sz="1067"/>
              <a:t> – EPOC (epoc@tacc.utexas.edu) - 3/2023</a:t>
            </a:r>
            <a:endParaRPr lang="en-US" sz="1067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/>
              <a:t>LocalPref</a:t>
            </a:r>
            <a:r>
              <a:rPr lang="en" dirty="0"/>
              <a:t> (e.g. “outbound route”)</a:t>
            </a:r>
            <a:endParaRPr dirty="0"/>
          </a:p>
        </p:txBody>
      </p:sp>
      <p:sp>
        <p:nvSpPr>
          <p:cNvPr id="188" name="Google Shape;188;p27"/>
          <p:cNvSpPr txBox="1">
            <a:spLocks noGrp="1"/>
          </p:cNvSpPr>
          <p:nvPr>
            <p:ph type="body" idx="1"/>
          </p:nvPr>
        </p:nvSpPr>
        <p:spPr>
          <a:xfrm>
            <a:off x="471575" y="1073096"/>
            <a:ext cx="4350000" cy="10392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17500" algn="l" rtl="0">
              <a:spcBef>
                <a:spcPts val="800"/>
              </a:spcBef>
              <a:spcAft>
                <a:spcPts val="0"/>
              </a:spcAft>
              <a:buSzPts val="1400"/>
              <a:buChar char="●"/>
            </a:pPr>
            <a:r>
              <a:rPr lang="en-US" dirty="0"/>
              <a:t>Indicates to routers in the AS which path is preferred to exit the AS (higher is better)</a:t>
            </a:r>
            <a:endParaRPr lang="en" dirty="0"/>
          </a:p>
          <a:p>
            <a:pPr marL="457200" lvl="0" indent="-317500" algn="l" rtl="0">
              <a:spcBef>
                <a:spcPts val="800"/>
              </a:spcBef>
              <a:spcAft>
                <a:spcPts val="0"/>
              </a:spcAft>
              <a:buSzPts val="1400"/>
              <a:buChar char="●"/>
            </a:pPr>
            <a:r>
              <a:rPr lang="en-US" dirty="0"/>
              <a:t>C</a:t>
            </a:r>
            <a:r>
              <a:rPr lang="en" dirty="0"/>
              <a:t>an be done per-prefix</a:t>
            </a:r>
            <a:endParaRPr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dirty="0"/>
              <a:t>Modifies path for outbound traffic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dirty="0"/>
              <a:t>Exchanged only among routers within the same AS (passed only via IBGP, not via EBGP)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dirty="0"/>
              <a:t>very frequently used in provider networks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 lang="en-US" dirty="0"/>
          </a:p>
        </p:txBody>
      </p:sp>
      <p:sp>
        <p:nvSpPr>
          <p:cNvPr id="189" name="Google Shape;189;p27"/>
          <p:cNvSpPr/>
          <p:nvPr/>
        </p:nvSpPr>
        <p:spPr>
          <a:xfrm>
            <a:off x="6498650" y="3491700"/>
            <a:ext cx="1031100" cy="920700"/>
          </a:xfrm>
          <a:prstGeom prst="ellipse">
            <a:avLst/>
          </a:prstGeom>
          <a:solidFill>
            <a:srgbClr val="CFE2F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Local</a:t>
            </a:r>
            <a:endParaRPr/>
          </a:p>
        </p:txBody>
      </p:sp>
      <p:sp>
        <p:nvSpPr>
          <p:cNvPr id="190" name="Google Shape;190;p27"/>
          <p:cNvSpPr/>
          <p:nvPr/>
        </p:nvSpPr>
        <p:spPr>
          <a:xfrm>
            <a:off x="8001163" y="1333550"/>
            <a:ext cx="1031100" cy="920700"/>
          </a:xfrm>
          <a:prstGeom prst="ellipse">
            <a:avLst/>
          </a:prstGeom>
          <a:solidFill>
            <a:srgbClr val="CFE2F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27"/>
          <p:cNvSpPr/>
          <p:nvPr/>
        </p:nvSpPr>
        <p:spPr>
          <a:xfrm>
            <a:off x="4996138" y="1333550"/>
            <a:ext cx="1031100" cy="920700"/>
          </a:xfrm>
          <a:prstGeom prst="ellipse">
            <a:avLst/>
          </a:prstGeom>
          <a:solidFill>
            <a:srgbClr val="CFE2F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92" name="Google Shape;192;p27"/>
          <p:cNvCxnSpPr>
            <a:stCxn id="189" idx="1"/>
            <a:endCxn id="191" idx="4"/>
          </p:cNvCxnSpPr>
          <p:nvPr/>
        </p:nvCxnSpPr>
        <p:spPr>
          <a:xfrm rot="10800000">
            <a:off x="5511751" y="2254333"/>
            <a:ext cx="1137900" cy="13722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3" name="Google Shape;193;p27"/>
          <p:cNvCxnSpPr>
            <a:stCxn id="189" idx="7"/>
            <a:endCxn id="190" idx="4"/>
          </p:cNvCxnSpPr>
          <p:nvPr/>
        </p:nvCxnSpPr>
        <p:spPr>
          <a:xfrm rot="10800000" flipH="1">
            <a:off x="7378749" y="2254333"/>
            <a:ext cx="1137900" cy="13722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4" name="Google Shape;194;p27"/>
          <p:cNvSpPr txBox="1"/>
          <p:nvPr/>
        </p:nvSpPr>
        <p:spPr>
          <a:xfrm>
            <a:off x="5212450" y="1623500"/>
            <a:ext cx="598500" cy="3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R&amp;E</a:t>
            </a:r>
            <a:endParaRPr/>
          </a:p>
        </p:txBody>
      </p:sp>
      <p:sp>
        <p:nvSpPr>
          <p:cNvPr id="195" name="Google Shape;195;p27"/>
          <p:cNvSpPr txBox="1"/>
          <p:nvPr/>
        </p:nvSpPr>
        <p:spPr>
          <a:xfrm>
            <a:off x="7947775" y="1623500"/>
            <a:ext cx="1137900" cy="2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Commodity</a:t>
            </a:r>
            <a:endParaRPr/>
          </a:p>
        </p:txBody>
      </p:sp>
      <p:sp>
        <p:nvSpPr>
          <p:cNvPr id="196" name="Google Shape;196;p27"/>
          <p:cNvSpPr txBox="1"/>
          <p:nvPr/>
        </p:nvSpPr>
        <p:spPr>
          <a:xfrm rot="-2997321" flipH="1">
            <a:off x="7078515" y="2606337"/>
            <a:ext cx="1426830" cy="341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LocalPref: 100</a:t>
            </a:r>
            <a:endParaRPr/>
          </a:p>
        </p:txBody>
      </p:sp>
      <p:sp>
        <p:nvSpPr>
          <p:cNvPr id="197" name="Google Shape;197;p27"/>
          <p:cNvSpPr txBox="1"/>
          <p:nvPr/>
        </p:nvSpPr>
        <p:spPr>
          <a:xfrm rot="3002502">
            <a:off x="5557140" y="2671204"/>
            <a:ext cx="1426592" cy="340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LocalPref: 200</a:t>
            </a:r>
            <a:endParaRPr/>
          </a:p>
        </p:txBody>
      </p:sp>
      <p:cxnSp>
        <p:nvCxnSpPr>
          <p:cNvPr id="198" name="Google Shape;198;p27"/>
          <p:cNvCxnSpPr/>
          <p:nvPr/>
        </p:nvCxnSpPr>
        <p:spPr>
          <a:xfrm rot="10560005">
            <a:off x="5511584" y="2557469"/>
            <a:ext cx="885958" cy="1192678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" name="Google Shape;102;p2">
            <a:extLst>
              <a:ext uri="{FF2B5EF4-FFF2-40B4-BE49-F238E27FC236}">
                <a16:creationId xmlns:a16="http://schemas.microsoft.com/office/drawing/2014/main" id="{2F33C283-CD38-2100-82E8-E97C4D914948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5778500" y="4869644"/>
            <a:ext cx="3226987" cy="1794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 sz="10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23</a:t>
            </a:fld>
            <a:r>
              <a:rPr lang="en-US" sz="1067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– EPOC (</a:t>
            </a:r>
            <a:r>
              <a:rPr lang="en-US" sz="1067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epoc@tacc.utexas.edu</a:t>
            </a:r>
            <a:r>
              <a:rPr lang="en-US" sz="1067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 - 3/2023</a:t>
            </a:r>
            <a:endParaRPr sz="1067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9"/>
          <p:cNvSpPr txBox="1">
            <a:spLocks noGrp="1"/>
          </p:cNvSpPr>
          <p:nvPr>
            <p:ph type="title"/>
          </p:nvPr>
        </p:nvSpPr>
        <p:spPr>
          <a:xfrm>
            <a:off x="169050" y="177250"/>
            <a:ext cx="8805900" cy="994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Public BGP Community Strings offered by Internet2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29"/>
          <p:cNvSpPr txBox="1">
            <a:spLocks noGrp="1"/>
          </p:cNvSpPr>
          <p:nvPr>
            <p:ph type="body" idx="1"/>
          </p:nvPr>
        </p:nvSpPr>
        <p:spPr>
          <a:xfrm>
            <a:off x="628650" y="1117944"/>
            <a:ext cx="7886700" cy="29973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17500" algn="l" rtl="0">
              <a:spcBef>
                <a:spcPts val="800"/>
              </a:spcBef>
              <a:spcAft>
                <a:spcPts val="0"/>
              </a:spcAft>
              <a:buSzPts val="1400"/>
              <a:buChar char="●"/>
            </a:pPr>
            <a:r>
              <a:rPr lang="en" sz="1100" u="sng">
                <a:solidFill>
                  <a:schemeClr val="hlink"/>
                </a:solidFill>
                <a:hlinkClick r:id="rId3"/>
              </a:rPr>
              <a:t>https://noc.net.internet2.edu/i2network/maps-documentation/documentation/bgp-communities.html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Set LocalPref on your advertised prefixes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Default - 100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11537:40 - Low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11537:160 - High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Prefix identification?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11537:5004 - Amazon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Where does the prefix enter the network?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11537:242 New York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Emergency!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11537:911 - Discard all traffic destined to these prefixes!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AS Path Padding?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65001:65000 - prepend x1</a:t>
            </a:r>
            <a:endParaRPr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Google Shape;102;p2">
            <a:extLst>
              <a:ext uri="{FF2B5EF4-FFF2-40B4-BE49-F238E27FC236}">
                <a16:creationId xmlns:a16="http://schemas.microsoft.com/office/drawing/2014/main" id="{3DFF118B-DE8E-1A3B-B9B4-8B0C96272EED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5778500" y="4869644"/>
            <a:ext cx="3226987" cy="1794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 sz="10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24</a:t>
            </a:fld>
            <a:r>
              <a:rPr lang="en-US" sz="1067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– EPOC (</a:t>
            </a:r>
            <a:r>
              <a:rPr lang="en-US" sz="1067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epoc@tacc.utexas.edu</a:t>
            </a:r>
            <a:r>
              <a:rPr lang="en-US" sz="1067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 - 3/2023</a:t>
            </a:r>
            <a:endParaRPr sz="1067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BGP Community Strings</a:t>
            </a:r>
            <a:endParaRPr/>
          </a:p>
        </p:txBody>
      </p:sp>
      <p:sp>
        <p:nvSpPr>
          <p:cNvPr id="163" name="Google Shape;163;p21"/>
          <p:cNvSpPr txBox="1">
            <a:spLocks noGrp="1"/>
          </p:cNvSpPr>
          <p:nvPr>
            <p:ph type="body" idx="1"/>
          </p:nvPr>
        </p:nvSpPr>
        <p:spPr>
          <a:xfrm>
            <a:off x="245550" y="1036950"/>
            <a:ext cx="8652900" cy="32376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683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200"/>
              <a:buChar char="•"/>
            </a:pPr>
            <a:r>
              <a:rPr lang="en" sz="2200"/>
              <a:t>A community string is a number value that the peer uses like a tag. </a:t>
            </a:r>
            <a:endParaRPr sz="2200"/>
          </a:p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" sz="2200"/>
              <a:t>Tagging prefixes with communities tells the peer to handle the prefixes in a special way.</a:t>
            </a:r>
            <a:endParaRPr sz="2200"/>
          </a:p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" sz="2200"/>
              <a:t>Can make changes to routing policy based on per prefix strings</a:t>
            </a:r>
            <a:endParaRPr sz="2200"/>
          </a:p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" sz="2200"/>
              <a:t>Prefixes can have multiple community strings</a:t>
            </a:r>
            <a:endParaRPr sz="2200"/>
          </a:p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" sz="2200"/>
              <a:t>Can provide useful information about the prefix</a:t>
            </a:r>
            <a:endParaRPr sz="2200"/>
          </a:p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" sz="2200"/>
              <a:t>Communities that might be useful to external networks should be made public</a:t>
            </a:r>
            <a:endParaRPr sz="2200"/>
          </a:p>
          <a:p>
            <a: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sz="1800"/>
              <a:t>Provides a mechanism for peers to affect a network’s internal behavior</a:t>
            </a:r>
            <a:endParaRPr sz="1800"/>
          </a:p>
          <a:p>
            <a: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sz="1800"/>
              <a:t>Common uses: change local preference, DDoS mitigation</a:t>
            </a:r>
            <a:endParaRPr sz="1800"/>
          </a:p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" sz="2200"/>
              <a:t>Look for upstream networks published communities</a:t>
            </a:r>
            <a:endParaRPr sz="2200"/>
          </a:p>
          <a:p>
            <a: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sz="1800"/>
              <a:t>Regional?</a:t>
            </a:r>
            <a:endParaRPr sz="1800"/>
          </a:p>
          <a:p>
            <a: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sz="1800"/>
              <a:t>National?</a:t>
            </a:r>
            <a:endParaRPr sz="1800"/>
          </a:p>
        </p:txBody>
      </p:sp>
      <p:sp>
        <p:nvSpPr>
          <p:cNvPr id="2" name="Google Shape;102;p2">
            <a:extLst>
              <a:ext uri="{FF2B5EF4-FFF2-40B4-BE49-F238E27FC236}">
                <a16:creationId xmlns:a16="http://schemas.microsoft.com/office/drawing/2014/main" id="{FA2AFF9A-5AC4-D2C4-1F54-0DF2AF4073C1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5778500" y="4869644"/>
            <a:ext cx="3226987" cy="1794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 sz="10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25</a:t>
            </a:fld>
            <a:r>
              <a:rPr lang="en-US" sz="1067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– EPOC (</a:t>
            </a:r>
            <a:r>
              <a:rPr lang="en-US" sz="1067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epoc@tacc.utexas.edu</a:t>
            </a:r>
            <a:r>
              <a:rPr lang="en-US" sz="1067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 - 3/2023</a:t>
            </a:r>
            <a:endParaRPr sz="1067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0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 Path Padding</a:t>
            </a:r>
            <a:endParaRPr/>
          </a:p>
        </p:txBody>
      </p:sp>
      <p:sp>
        <p:nvSpPr>
          <p:cNvPr id="216" name="Google Shape;216;p30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29973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17500" algn="l" rtl="0">
              <a:spcBef>
                <a:spcPts val="8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BGP will choose shortest AS Path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Add one or more copies of your AS# to prefixes advertised to specific neighbors.</a:t>
            </a:r>
            <a:endParaRPr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75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200">
                <a:latin typeface="Arial"/>
                <a:ea typeface="Arial"/>
                <a:cs typeface="Arial"/>
                <a:sym typeface="Arial"/>
              </a:rPr>
              <a:t>*       180.208.59.0/24        202.112.61.57         -       -       -      4538 4538 24364 </a:t>
            </a:r>
            <a:r>
              <a:rPr lang="en" sz="1200" b="1">
                <a:latin typeface="Arial"/>
                <a:ea typeface="Arial"/>
                <a:cs typeface="Arial"/>
                <a:sym typeface="Arial"/>
              </a:rPr>
              <a:t>133465 133465 133465</a:t>
            </a:r>
            <a:r>
              <a:rPr lang="en" sz="1200">
                <a:latin typeface="Arial"/>
                <a:ea typeface="Arial"/>
                <a:cs typeface="Arial"/>
                <a:sym typeface="Arial"/>
              </a:rPr>
              <a:t> 65300 i  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75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Google Shape;102;p2">
            <a:extLst>
              <a:ext uri="{FF2B5EF4-FFF2-40B4-BE49-F238E27FC236}">
                <a16:creationId xmlns:a16="http://schemas.microsoft.com/office/drawing/2014/main" id="{D63AA3F9-5C10-232C-F318-5CF21C2F011E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5778500" y="4869644"/>
            <a:ext cx="3226987" cy="1794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 sz="10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26</a:t>
            </a:fld>
            <a:r>
              <a:rPr lang="en-US" sz="1067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– EPOC (</a:t>
            </a:r>
            <a:r>
              <a:rPr lang="en-US" sz="1067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epoc@tacc.utexas.edu</a:t>
            </a:r>
            <a:r>
              <a:rPr lang="en-US" sz="1067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 - 3/2023</a:t>
            </a:r>
            <a:endParaRPr sz="1067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(MED) Multi Exit Discriminator (e.g. “inbound route”)</a:t>
            </a:r>
            <a:endParaRPr dirty="0"/>
          </a:p>
        </p:txBody>
      </p:sp>
      <p:sp>
        <p:nvSpPr>
          <p:cNvPr id="222" name="Google Shape;222;p31"/>
          <p:cNvSpPr txBox="1">
            <a:spLocks noGrp="1"/>
          </p:cNvSpPr>
          <p:nvPr>
            <p:ph type="body" idx="1"/>
          </p:nvPr>
        </p:nvSpPr>
        <p:spPr>
          <a:xfrm>
            <a:off x="295668" y="1268044"/>
            <a:ext cx="5021683" cy="3601612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17500" algn="l" rtl="0">
              <a:spcBef>
                <a:spcPts val="800"/>
              </a:spcBef>
              <a:spcAft>
                <a:spcPts val="0"/>
              </a:spcAft>
              <a:buSzPts val="1400"/>
              <a:buChar char="●"/>
            </a:pPr>
            <a:r>
              <a:rPr lang="en-US" sz="1600" dirty="0"/>
              <a:t>Indicates to external neighbors the preferred path into an AS</a:t>
            </a:r>
            <a:endParaRPr lang="en" sz="1600" dirty="0"/>
          </a:p>
          <a:p>
            <a:pPr marL="457200" lvl="0" indent="-317500" algn="l" rtl="0">
              <a:spcBef>
                <a:spcPts val="800"/>
              </a:spcBef>
              <a:spcAft>
                <a:spcPts val="0"/>
              </a:spcAft>
              <a:buSzPts val="1400"/>
              <a:buChar char="●"/>
            </a:pPr>
            <a:r>
              <a:rPr lang="en" sz="1600" dirty="0"/>
              <a:t>Useful when you have N+1 connections to a network</a:t>
            </a:r>
            <a:endParaRPr sz="1600"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600" dirty="0"/>
              <a:t>Lowest number preferred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sz="1600" dirty="0"/>
              <a:t>MED can be sent to EBGP peers:</a:t>
            </a:r>
          </a:p>
          <a:p>
            <a:pPr lvl="1">
              <a:spcBef>
                <a:spcPts val="0"/>
              </a:spcBef>
              <a:buChar char="●"/>
            </a:pPr>
            <a:r>
              <a:rPr lang="en-US" sz="1600" dirty="0"/>
              <a:t>Routers propagate a MED within their AS</a:t>
            </a:r>
          </a:p>
          <a:p>
            <a:pPr lvl="1">
              <a:spcBef>
                <a:spcPts val="0"/>
              </a:spcBef>
              <a:buChar char="●"/>
            </a:pPr>
            <a:r>
              <a:rPr lang="en-US" sz="1600" dirty="0"/>
              <a:t>But do not pass it on to the next AS 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sz="1600" dirty="0"/>
              <a:t>This may, or may not, be honored by the neighboring AS</a:t>
            </a:r>
          </a:p>
          <a:p>
            <a:pPr lvl="1">
              <a:spcBef>
                <a:spcPts val="0"/>
              </a:spcBef>
              <a:buChar char="●"/>
            </a:pPr>
            <a:r>
              <a:rPr lang="en-US" sz="1600" dirty="0"/>
              <a:t>Back to first principles – forwarding decisions are made locally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 lang="en-US" sz="1600" dirty="0"/>
          </a:p>
        </p:txBody>
      </p:sp>
      <p:sp>
        <p:nvSpPr>
          <p:cNvPr id="223" name="Google Shape;223;p31"/>
          <p:cNvSpPr/>
          <p:nvPr/>
        </p:nvSpPr>
        <p:spPr>
          <a:xfrm>
            <a:off x="6598654" y="3261292"/>
            <a:ext cx="762300" cy="716100"/>
          </a:xfrm>
          <a:prstGeom prst="ellipse">
            <a:avLst/>
          </a:prstGeom>
          <a:solidFill>
            <a:srgbClr val="CFE2F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Local</a:t>
            </a:r>
            <a:endParaRPr/>
          </a:p>
        </p:txBody>
      </p:sp>
      <p:sp>
        <p:nvSpPr>
          <p:cNvPr id="224" name="Google Shape;224;p31"/>
          <p:cNvSpPr/>
          <p:nvPr/>
        </p:nvSpPr>
        <p:spPr>
          <a:xfrm>
            <a:off x="7709493" y="1583009"/>
            <a:ext cx="762300" cy="716100"/>
          </a:xfrm>
          <a:prstGeom prst="ellipse">
            <a:avLst/>
          </a:prstGeom>
          <a:solidFill>
            <a:srgbClr val="CFE2F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31"/>
          <p:cNvSpPr/>
          <p:nvPr/>
        </p:nvSpPr>
        <p:spPr>
          <a:xfrm>
            <a:off x="5487816" y="1583009"/>
            <a:ext cx="762300" cy="716100"/>
          </a:xfrm>
          <a:prstGeom prst="ellipse">
            <a:avLst/>
          </a:prstGeom>
          <a:solidFill>
            <a:srgbClr val="CFE2F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26" name="Google Shape;226;p31"/>
          <p:cNvCxnSpPr>
            <a:stCxn id="223" idx="1"/>
            <a:endCxn id="225" idx="4"/>
          </p:cNvCxnSpPr>
          <p:nvPr/>
        </p:nvCxnSpPr>
        <p:spPr>
          <a:xfrm rot="10800000">
            <a:off x="5869091" y="2299062"/>
            <a:ext cx="841200" cy="10671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7" name="Google Shape;227;p31"/>
          <p:cNvCxnSpPr>
            <a:stCxn id="223" idx="7"/>
            <a:endCxn id="224" idx="4"/>
          </p:cNvCxnSpPr>
          <p:nvPr/>
        </p:nvCxnSpPr>
        <p:spPr>
          <a:xfrm rot="10800000" flipH="1">
            <a:off x="7249318" y="2299062"/>
            <a:ext cx="841200" cy="10671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8" name="Google Shape;228;p31"/>
          <p:cNvSpPr txBox="1"/>
          <p:nvPr/>
        </p:nvSpPr>
        <p:spPr>
          <a:xfrm>
            <a:off x="5440699" y="1739058"/>
            <a:ext cx="960300" cy="2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Regional</a:t>
            </a:r>
            <a:endParaRPr dirty="0"/>
          </a:p>
        </p:txBody>
      </p:sp>
      <p:sp>
        <p:nvSpPr>
          <p:cNvPr id="229" name="Google Shape;229;p31"/>
          <p:cNvSpPr txBox="1"/>
          <p:nvPr/>
        </p:nvSpPr>
        <p:spPr>
          <a:xfrm>
            <a:off x="7903833" y="1808488"/>
            <a:ext cx="841200" cy="1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31"/>
          <p:cNvSpPr txBox="1"/>
          <p:nvPr/>
        </p:nvSpPr>
        <p:spPr>
          <a:xfrm rot="-3082486" flipH="1">
            <a:off x="7011304" y="2576544"/>
            <a:ext cx="1087110" cy="257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31"/>
          <p:cNvSpPr txBox="1"/>
          <p:nvPr/>
        </p:nvSpPr>
        <p:spPr>
          <a:xfrm rot="3087818">
            <a:off x="5886369" y="2627150"/>
            <a:ext cx="1087300" cy="256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32" name="Google Shape;232;p31"/>
          <p:cNvCxnSpPr/>
          <p:nvPr/>
        </p:nvCxnSpPr>
        <p:spPr>
          <a:xfrm rot="10547909">
            <a:off x="5868833" y="2534914"/>
            <a:ext cx="655161" cy="927222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33" name="Google Shape;233;p31"/>
          <p:cNvSpPr txBox="1"/>
          <p:nvPr/>
        </p:nvSpPr>
        <p:spPr>
          <a:xfrm>
            <a:off x="5980198" y="2146435"/>
            <a:ext cx="841200" cy="3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MED: 5</a:t>
            </a:r>
            <a:endParaRPr dirty="0"/>
          </a:p>
        </p:txBody>
      </p:sp>
      <p:sp>
        <p:nvSpPr>
          <p:cNvPr id="234" name="Google Shape;234;p31"/>
          <p:cNvSpPr txBox="1"/>
          <p:nvPr/>
        </p:nvSpPr>
        <p:spPr>
          <a:xfrm>
            <a:off x="7189767" y="2172204"/>
            <a:ext cx="960300" cy="3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MED: 10</a:t>
            </a:r>
            <a:endParaRPr dirty="0"/>
          </a:p>
        </p:txBody>
      </p:sp>
      <p:cxnSp>
        <p:nvCxnSpPr>
          <p:cNvPr id="235" name="Google Shape;235;p31"/>
          <p:cNvCxnSpPr>
            <a:stCxn id="225" idx="6"/>
            <a:endCxn id="224" idx="2"/>
          </p:cNvCxnSpPr>
          <p:nvPr/>
        </p:nvCxnSpPr>
        <p:spPr>
          <a:xfrm>
            <a:off x="6250116" y="1941059"/>
            <a:ext cx="14595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6" name="Google Shape;236;p31"/>
          <p:cNvSpPr txBox="1"/>
          <p:nvPr/>
        </p:nvSpPr>
        <p:spPr>
          <a:xfrm>
            <a:off x="7652649" y="1770333"/>
            <a:ext cx="960300" cy="2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Regional</a:t>
            </a:r>
            <a:endParaRPr dirty="0"/>
          </a:p>
        </p:txBody>
      </p:sp>
      <p:sp>
        <p:nvSpPr>
          <p:cNvPr id="3" name="Google Shape;102;p2">
            <a:extLst>
              <a:ext uri="{FF2B5EF4-FFF2-40B4-BE49-F238E27FC236}">
                <a16:creationId xmlns:a16="http://schemas.microsoft.com/office/drawing/2014/main" id="{11FFD902-2FD9-28BE-0B79-47DBCADC566F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5778500" y="4869644"/>
            <a:ext cx="3226987" cy="1794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 sz="10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27</a:t>
            </a:fld>
            <a:r>
              <a:rPr lang="en-US" sz="1067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– EPOC (</a:t>
            </a:r>
            <a:r>
              <a:rPr lang="en-US" sz="1067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epoc@tacc.utexas.edu</a:t>
            </a:r>
            <a:r>
              <a:rPr lang="en-US" sz="1067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 - 3/2023</a:t>
            </a:r>
            <a:endParaRPr sz="1067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28</a:t>
            </a:fld>
            <a:endParaRPr lang="en-US" dirty="0"/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1EB94909-E8C6-4E3F-8E0E-4C3665E6C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5491" y="6459784"/>
            <a:ext cx="28817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 cap="none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7467004-E6F3-4DEA-8A0E-A1AE9D46C619}"/>
              </a:ext>
            </a:extLst>
          </p:cNvPr>
          <p:cNvSpPr txBox="1">
            <a:spLocks/>
          </p:cNvSpPr>
          <p:nvPr/>
        </p:nvSpPr>
        <p:spPr>
          <a:xfrm>
            <a:off x="254833" y="781049"/>
            <a:ext cx="4541244" cy="3600449"/>
          </a:xfrm>
          <a:prstGeom prst="rect">
            <a:avLst/>
          </a:prstGeom>
        </p:spPr>
        <p:txBody>
          <a:bodyPr vert="horz" lIns="0" tIns="34290" rIns="0" bIns="34290" rtlCol="0">
            <a:normAutofit/>
          </a:bodyPr>
          <a:lstStyle>
            <a:lvl1pPr marL="91440" indent="-91440" algn="just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8404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6692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93268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0969" indent="-130969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700" dirty="0">
                <a:latin typeface="+mn-lt"/>
              </a:rPr>
              <a:t>Unlike IGPs, BGP routes AS by AS, not router by router</a:t>
            </a:r>
          </a:p>
          <a:p>
            <a:pPr marL="130969" indent="-130969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700" dirty="0">
                <a:latin typeface="+mn-lt"/>
              </a:rPr>
              <a:t>The next-hop address for a network from another AS is an IP address of the entry point of the next AS along the path to that destination network</a:t>
            </a:r>
          </a:p>
          <a:p>
            <a:pPr marL="130969" indent="-130969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700" dirty="0">
                <a:latin typeface="+mn-lt"/>
              </a:rPr>
              <a:t>This default behavior is sometimes overridden through an iBGP export/outbound policy known as “next-hop self”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766F736-1E93-0F45-2FEC-0E3D03788677}"/>
              </a:ext>
            </a:extLst>
          </p:cNvPr>
          <p:cNvCxnSpPr>
            <a:cxnSpLocks/>
          </p:cNvCxnSpPr>
          <p:nvPr/>
        </p:nvCxnSpPr>
        <p:spPr>
          <a:xfrm>
            <a:off x="417793" y="4796459"/>
            <a:ext cx="4378284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6F96FBA4-D494-6E11-6131-9D8DCB84AA28}"/>
              </a:ext>
            </a:extLst>
          </p:cNvPr>
          <p:cNvSpPr txBox="1"/>
          <p:nvPr/>
        </p:nvSpPr>
        <p:spPr>
          <a:xfrm>
            <a:off x="347423" y="4796460"/>
            <a:ext cx="4448654" cy="2654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25" dirty="0">
                <a:latin typeface="Arial" panose="020B0604020202020204" pitchFamily="34" charset="0"/>
                <a:cs typeface="Arial" panose="020B0604020202020204" pitchFamily="34" charset="0"/>
              </a:rPr>
              <a:t>Rick Graziani, “Implementing Cisco IP Routing,” Cisco Press, 2015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09A6C96-638D-7D46-73D2-14F9F457A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162" y="1"/>
            <a:ext cx="7905756" cy="666749"/>
          </a:xfrm>
        </p:spPr>
        <p:txBody>
          <a:bodyPr>
            <a:normAutofit/>
          </a:bodyPr>
          <a:lstStyle/>
          <a:p>
            <a:r>
              <a:rPr lang="en-US" sz="3000" dirty="0">
                <a:latin typeface="+mn-lt"/>
              </a:rPr>
              <a:t>Next-hop Attribute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E9AE518-E71E-8B64-63F8-6D887E9E64A0}"/>
              </a:ext>
            </a:extLst>
          </p:cNvPr>
          <p:cNvCxnSpPr>
            <a:cxnSpLocks/>
          </p:cNvCxnSpPr>
          <p:nvPr/>
        </p:nvCxnSpPr>
        <p:spPr>
          <a:xfrm>
            <a:off x="448162" y="657226"/>
            <a:ext cx="3029824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3EDDDA8C-CDF8-9617-55ED-19681207EB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5599" y="3196003"/>
            <a:ext cx="4043576" cy="1261493"/>
          </a:xfrm>
          <a:prstGeom prst="rect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3EADCC2-45E1-CDEC-73B0-700B852FF0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6511" y="530054"/>
            <a:ext cx="3832656" cy="234839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37E43DC-D3FE-280F-99D6-DFCFB7B3E821}"/>
              </a:ext>
            </a:extLst>
          </p:cNvPr>
          <p:cNvSpPr txBox="1"/>
          <p:nvPr/>
        </p:nvSpPr>
        <p:spPr>
          <a:xfrm>
            <a:off x="4867212" y="2878445"/>
            <a:ext cx="16017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  <a:cs typeface="Arial" panose="020B0604020202020204" pitchFamily="34" charset="0"/>
              </a:rPr>
              <a:t>BGP table router r1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E661949-FA93-92A6-FD5A-B167D2753983}"/>
              </a:ext>
            </a:extLst>
          </p:cNvPr>
          <p:cNvSpPr/>
          <p:nvPr/>
        </p:nvSpPr>
        <p:spPr>
          <a:xfrm>
            <a:off x="5543549" y="4016829"/>
            <a:ext cx="734787" cy="53067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Google Shape;102;p2">
            <a:extLst>
              <a:ext uri="{FF2B5EF4-FFF2-40B4-BE49-F238E27FC236}">
                <a16:creationId xmlns:a16="http://schemas.microsoft.com/office/drawing/2014/main" id="{15AF0297-1468-9E0A-8046-48443C862FE8}"/>
              </a:ext>
            </a:extLst>
          </p:cNvPr>
          <p:cNvSpPr txBox="1">
            <a:spLocks/>
          </p:cNvSpPr>
          <p:nvPr/>
        </p:nvSpPr>
        <p:spPr>
          <a:xfrm>
            <a:off x="5778500" y="4869644"/>
            <a:ext cx="3226987" cy="1794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1400"/>
            </a:pPr>
            <a:fld id="{00000000-1234-1234-1234-123412341234}" type="slidenum">
              <a:rPr lang="en-US" sz="1067" smtClean="0"/>
              <a:pPr>
                <a:buSzPts val="1400"/>
              </a:pPr>
              <a:t>28</a:t>
            </a:fld>
            <a:r>
              <a:rPr lang="en-US" sz="1067"/>
              <a:t> – EPOC (epoc@tacc.utexas.edu) - 3/2023</a:t>
            </a:r>
            <a:endParaRPr lang="en-US" sz="1067" dirty="0"/>
          </a:p>
        </p:txBody>
      </p:sp>
    </p:spTree>
    <p:extLst>
      <p:ext uri="{BB962C8B-B14F-4D97-AF65-F5344CB8AC3E}">
        <p14:creationId xmlns:p14="http://schemas.microsoft.com/office/powerpoint/2010/main" val="9366768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1EB94909-E8C6-4E3F-8E0E-4C3665E6C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5491" y="6459784"/>
            <a:ext cx="28817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 cap="none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7467004-E6F3-4DEA-8A0E-A1AE9D46C619}"/>
              </a:ext>
            </a:extLst>
          </p:cNvPr>
          <p:cNvSpPr txBox="1">
            <a:spLocks/>
          </p:cNvSpPr>
          <p:nvPr/>
        </p:nvSpPr>
        <p:spPr>
          <a:xfrm>
            <a:off x="254833" y="781049"/>
            <a:ext cx="4541244" cy="3600449"/>
          </a:xfrm>
          <a:prstGeom prst="rect">
            <a:avLst/>
          </a:prstGeom>
        </p:spPr>
        <p:txBody>
          <a:bodyPr vert="horz" lIns="0" tIns="34290" rIns="0" bIns="34290" rtlCol="0">
            <a:normAutofit/>
          </a:bodyPr>
          <a:lstStyle>
            <a:lvl1pPr marL="91440" indent="-91440" algn="just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8404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6692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93268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0969" indent="-130969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700" dirty="0">
                <a:latin typeface="+mn-lt"/>
              </a:rPr>
              <a:t>Whenever a route update passes through an AS, the AS number is prepended to that update </a:t>
            </a:r>
          </a:p>
          <a:p>
            <a:pPr marL="130969" indent="-130969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700" dirty="0">
                <a:latin typeface="+mn-lt"/>
              </a:rPr>
              <a:t>Router A: advertises network 192.168.1.0 in AS 64520</a:t>
            </a:r>
          </a:p>
          <a:p>
            <a:pPr marL="130969" indent="-130969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700" dirty="0">
                <a:latin typeface="+mn-lt"/>
              </a:rPr>
              <a:t>Router C: prepends its own AS number to it and advertises the route to Router B</a:t>
            </a:r>
          </a:p>
          <a:p>
            <a:pPr marL="130969" indent="-130969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700" dirty="0">
                <a:latin typeface="+mn-lt"/>
              </a:rPr>
              <a:t>Router B: the path to reach 192.168.1.0 is: </a:t>
            </a:r>
          </a:p>
          <a:p>
            <a:pPr marL="514350" lvl="1" indent="-222250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1300" dirty="0">
                <a:latin typeface="+mn-lt"/>
              </a:rPr>
              <a:t>65500, 64520 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766F736-1E93-0F45-2FEC-0E3D03788677}"/>
              </a:ext>
            </a:extLst>
          </p:cNvPr>
          <p:cNvCxnSpPr>
            <a:cxnSpLocks/>
          </p:cNvCxnSpPr>
          <p:nvPr/>
        </p:nvCxnSpPr>
        <p:spPr>
          <a:xfrm>
            <a:off x="417793" y="4796459"/>
            <a:ext cx="4378284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6F96FBA4-D494-6E11-6131-9D8DCB84AA28}"/>
              </a:ext>
            </a:extLst>
          </p:cNvPr>
          <p:cNvSpPr txBox="1"/>
          <p:nvPr/>
        </p:nvSpPr>
        <p:spPr>
          <a:xfrm>
            <a:off x="347423" y="4796460"/>
            <a:ext cx="4448654" cy="2654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25" dirty="0">
                <a:latin typeface="Arial" panose="020B0604020202020204" pitchFamily="34" charset="0"/>
                <a:cs typeface="Arial" panose="020B0604020202020204" pitchFamily="34" charset="0"/>
              </a:rPr>
              <a:t>Rick Graziani, “Implementing Cisco IP Routing,” Cisco Press, 2015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09A6C96-638D-7D46-73D2-14F9F457A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423" y="0"/>
            <a:ext cx="3552338" cy="666749"/>
          </a:xfrm>
        </p:spPr>
        <p:txBody>
          <a:bodyPr>
            <a:normAutofit fontScale="90000"/>
          </a:bodyPr>
          <a:lstStyle/>
          <a:p>
            <a:r>
              <a:rPr lang="en-US" sz="3000" dirty="0">
                <a:latin typeface="+mn-lt"/>
              </a:rPr>
              <a:t>The AS-Path Attribute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E9AE518-E71E-8B64-63F8-6D887E9E64A0}"/>
              </a:ext>
            </a:extLst>
          </p:cNvPr>
          <p:cNvCxnSpPr>
            <a:cxnSpLocks/>
          </p:cNvCxnSpPr>
          <p:nvPr/>
        </p:nvCxnSpPr>
        <p:spPr>
          <a:xfrm>
            <a:off x="417793" y="657226"/>
            <a:ext cx="3313286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0A3061E0-CB8C-7B53-5EBB-82688AAAF6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4511" y="1130413"/>
            <a:ext cx="3712947" cy="2543174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Google Shape;102;p2">
            <a:extLst>
              <a:ext uri="{FF2B5EF4-FFF2-40B4-BE49-F238E27FC236}">
                <a16:creationId xmlns:a16="http://schemas.microsoft.com/office/drawing/2014/main" id="{681E0D79-5CCB-6F1F-9057-E081B7886704}"/>
              </a:ext>
            </a:extLst>
          </p:cNvPr>
          <p:cNvSpPr txBox="1">
            <a:spLocks/>
          </p:cNvSpPr>
          <p:nvPr/>
        </p:nvSpPr>
        <p:spPr>
          <a:xfrm>
            <a:off x="5778500" y="4869644"/>
            <a:ext cx="3226987" cy="1794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1400"/>
            </a:pPr>
            <a:fld id="{00000000-1234-1234-1234-123412341234}" type="slidenum">
              <a:rPr lang="en-US" sz="1067" smtClean="0"/>
              <a:pPr>
                <a:buSzPts val="1400"/>
              </a:pPr>
              <a:t>29</a:t>
            </a:fld>
            <a:r>
              <a:rPr lang="en-US" sz="1067"/>
              <a:t> – EPOC (epoc@tacc.utexas.edu) - 3/2023</a:t>
            </a:r>
            <a:endParaRPr lang="en-US" sz="1067" dirty="0"/>
          </a:p>
        </p:txBody>
      </p:sp>
    </p:spTree>
    <p:extLst>
      <p:ext uri="{BB962C8B-B14F-4D97-AF65-F5344CB8AC3E}">
        <p14:creationId xmlns:p14="http://schemas.microsoft.com/office/powerpoint/2010/main" val="30817812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3"/>
          <p:cNvSpPr txBox="1">
            <a:spLocks noGrp="1"/>
          </p:cNvSpPr>
          <p:nvPr>
            <p:ph type="title"/>
          </p:nvPr>
        </p:nvSpPr>
        <p:spPr>
          <a:xfrm>
            <a:off x="628650" y="205383"/>
            <a:ext cx="7886700" cy="74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9967F"/>
              </a:buClr>
              <a:buSzPts val="3600"/>
              <a:buFont typeface="Arial"/>
              <a:buNone/>
            </a:pPr>
            <a:r>
              <a:rPr lang="en"/>
              <a:t>What is BGP </a:t>
            </a:r>
            <a:endParaRPr/>
          </a:p>
        </p:txBody>
      </p:sp>
      <p:sp>
        <p:nvSpPr>
          <p:cNvPr id="97" name="Google Shape;97;p13"/>
          <p:cNvSpPr txBox="1">
            <a:spLocks noGrp="1"/>
          </p:cNvSpPr>
          <p:nvPr>
            <p:ph type="body" idx="1"/>
          </p:nvPr>
        </p:nvSpPr>
        <p:spPr>
          <a:xfrm>
            <a:off x="628649" y="1321420"/>
            <a:ext cx="7886700" cy="33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>
                <a:solidFill>
                  <a:schemeClr val="dk1"/>
                </a:solidFill>
              </a:rPr>
              <a:t>BGP or Border Gateway Protocol is protocol used between routers to exchange routing information and reachability information between or inside AS on the Internet.</a:t>
            </a:r>
            <a:endParaRPr>
              <a:solidFill>
                <a:schemeClr val="dk1"/>
              </a:solidFill>
            </a:endParaRPr>
          </a:p>
          <a:p>
            <a:pPr marL="457200" lvl="0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>
                <a:solidFill>
                  <a:schemeClr val="dk1"/>
                </a:solidFill>
              </a:rPr>
              <a:t>BGP makes the Internet work, and in most cases it just works </a:t>
            </a:r>
            <a:endParaRPr>
              <a:solidFill>
                <a:schemeClr val="dk1"/>
              </a:solidFill>
            </a:endParaRPr>
          </a:p>
          <a:p>
            <a:pPr marL="914400" lvl="1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>
                <a:solidFill>
                  <a:schemeClr val="dk1"/>
                </a:solidFill>
              </a:rPr>
              <a:t>Needs to be tuned for best performance</a:t>
            </a:r>
            <a:endParaRPr>
              <a:solidFill>
                <a:schemeClr val="dk1"/>
              </a:solidFill>
            </a:endParaRPr>
          </a:p>
          <a:p>
            <a:pPr marL="457200" lvl="0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>
                <a:solidFill>
                  <a:schemeClr val="dk1"/>
                </a:solidFill>
              </a:rPr>
              <a:t>BGP makes routing decisions based on paths, network policies and rule-sets, etc. </a:t>
            </a:r>
            <a:endParaRPr>
              <a:solidFill>
                <a:schemeClr val="dk1"/>
              </a:solidFill>
            </a:endParaRPr>
          </a:p>
          <a:p>
            <a:pPr marL="1778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Google Shape;102;p2">
            <a:extLst>
              <a:ext uri="{FF2B5EF4-FFF2-40B4-BE49-F238E27FC236}">
                <a16:creationId xmlns:a16="http://schemas.microsoft.com/office/drawing/2014/main" id="{291C1F41-B237-93C0-50C5-BAF2771574BA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5778500" y="4869644"/>
            <a:ext cx="3226987" cy="1794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 sz="10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r>
              <a:rPr lang="en-US" sz="1067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– EPOC (</a:t>
            </a:r>
            <a:r>
              <a:rPr lang="en-US" sz="1067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epoc@tacc.utexas.edu</a:t>
            </a:r>
            <a:r>
              <a:rPr lang="en-US" sz="1067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 - 3/2023</a:t>
            </a:r>
            <a:endParaRPr sz="1067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1EB94909-E8C6-4E3F-8E0E-4C3665E6C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5491" y="6459784"/>
            <a:ext cx="28817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 cap="none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7467004-E6F3-4DEA-8A0E-A1AE9D46C619}"/>
              </a:ext>
            </a:extLst>
          </p:cNvPr>
          <p:cNvSpPr txBox="1">
            <a:spLocks/>
          </p:cNvSpPr>
          <p:nvPr/>
        </p:nvSpPr>
        <p:spPr>
          <a:xfrm>
            <a:off x="254833" y="781049"/>
            <a:ext cx="4541244" cy="3600449"/>
          </a:xfrm>
          <a:prstGeom prst="rect">
            <a:avLst/>
          </a:prstGeom>
        </p:spPr>
        <p:txBody>
          <a:bodyPr vert="horz" lIns="0" tIns="34290" rIns="0" bIns="34290" rtlCol="0">
            <a:noAutofit/>
          </a:bodyPr>
          <a:lstStyle>
            <a:lvl1pPr marL="91440" indent="-91440" algn="just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8404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6692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93268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3038" indent="-173038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altLang="en-US" sz="1700" dirty="0">
                <a:latin typeface="+mn-lt"/>
              </a:rPr>
              <a:t>Defines the origin of the path information</a:t>
            </a:r>
          </a:p>
          <a:p>
            <a:pPr marL="173038" indent="-173038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altLang="en-US" sz="1700" dirty="0">
                <a:latin typeface="+mn-lt"/>
              </a:rPr>
              <a:t>The origin attribute can be one of three values:</a:t>
            </a:r>
          </a:p>
          <a:p>
            <a:pPr marL="173038" indent="-173038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altLang="en-US" sz="1700" b="1" dirty="0">
                <a:latin typeface="+mn-lt"/>
              </a:rPr>
              <a:t>IGP (“</a:t>
            </a:r>
            <a:r>
              <a:rPr lang="en-US" altLang="en-US" sz="1700" b="1" dirty="0" err="1">
                <a:latin typeface="+mn-lt"/>
              </a:rPr>
              <a:t>i</a:t>
            </a:r>
            <a:r>
              <a:rPr lang="en-US" altLang="en-US" sz="1700" b="1" dirty="0">
                <a:latin typeface="+mn-lt"/>
              </a:rPr>
              <a:t>”)</a:t>
            </a:r>
          </a:p>
          <a:p>
            <a:pPr marL="457200" lvl="1" indent="-257175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altLang="en-US" sz="1300" dirty="0">
                <a:latin typeface="+mn-lt"/>
              </a:rPr>
              <a:t>The route is interior to the originating AS</a:t>
            </a:r>
          </a:p>
          <a:p>
            <a:pPr marL="457200" lvl="1" indent="-257175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altLang="en-US" sz="1300" dirty="0">
                <a:latin typeface="+mn-lt"/>
              </a:rPr>
              <a:t>Normally when the </a:t>
            </a:r>
            <a:r>
              <a:rPr lang="en-US" altLang="en-US" sz="1300" b="1" dirty="0">
                <a:latin typeface="+mn-lt"/>
              </a:rPr>
              <a:t>network command </a:t>
            </a:r>
            <a:r>
              <a:rPr lang="en-US" altLang="en-US" sz="1300" dirty="0">
                <a:latin typeface="+mn-lt"/>
              </a:rPr>
              <a:t>is used</a:t>
            </a: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altLang="en-US" sz="1700" b="1" dirty="0">
                <a:latin typeface="+mn-lt"/>
              </a:rPr>
              <a:t>EGP (“e”)</a:t>
            </a:r>
          </a:p>
          <a:p>
            <a:pPr marL="457200" lvl="1" indent="-257175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altLang="en-US" sz="1300" dirty="0">
                <a:latin typeface="+mn-lt"/>
              </a:rPr>
              <a:t>The route is learned via </a:t>
            </a:r>
            <a:r>
              <a:rPr lang="en-US" altLang="en-US" sz="1300" b="1" dirty="0">
                <a:latin typeface="+mn-lt"/>
              </a:rPr>
              <a:t>EGP</a:t>
            </a:r>
            <a:r>
              <a:rPr lang="en-US" altLang="en-US" sz="1300" dirty="0">
                <a:latin typeface="+mn-lt"/>
              </a:rPr>
              <a:t> </a:t>
            </a:r>
          </a:p>
          <a:p>
            <a:pPr marL="457200" lvl="1" indent="-257175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altLang="en-US" sz="1300" dirty="0">
                <a:latin typeface="+mn-lt"/>
              </a:rPr>
              <a:t>EGP is legacy and no longer supported</a:t>
            </a:r>
          </a:p>
          <a:p>
            <a:pPr marL="173038" indent="-173038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altLang="en-US" sz="1700" b="1" dirty="0">
                <a:latin typeface="+mn-lt"/>
              </a:rPr>
              <a:t>Incomplete (“?”)</a:t>
            </a:r>
          </a:p>
          <a:p>
            <a:pPr marL="457200" lvl="1" indent="-257175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altLang="en-US" sz="1300" dirty="0">
                <a:latin typeface="+mn-lt"/>
              </a:rPr>
              <a:t>The route’s origin is unknown / some other means</a:t>
            </a:r>
          </a:p>
          <a:p>
            <a:pPr marL="457200" lvl="1" indent="-257175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altLang="en-US" sz="1300" dirty="0">
                <a:latin typeface="+mn-lt"/>
              </a:rPr>
              <a:t>It usually occurs when a route is </a:t>
            </a:r>
            <a:r>
              <a:rPr lang="en-US" altLang="en-US" sz="1300" b="1" dirty="0">
                <a:latin typeface="+mn-lt"/>
              </a:rPr>
              <a:t>redistributed into </a:t>
            </a:r>
            <a:r>
              <a:rPr lang="en-US" altLang="en-US" sz="1300" dirty="0">
                <a:latin typeface="+mn-lt"/>
              </a:rPr>
              <a:t>BGP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766F736-1E93-0F45-2FEC-0E3D03788677}"/>
              </a:ext>
            </a:extLst>
          </p:cNvPr>
          <p:cNvCxnSpPr>
            <a:cxnSpLocks/>
          </p:cNvCxnSpPr>
          <p:nvPr/>
        </p:nvCxnSpPr>
        <p:spPr>
          <a:xfrm>
            <a:off x="417793" y="4796459"/>
            <a:ext cx="4378284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6F96FBA4-D494-6E11-6131-9D8DCB84AA28}"/>
              </a:ext>
            </a:extLst>
          </p:cNvPr>
          <p:cNvSpPr txBox="1"/>
          <p:nvPr/>
        </p:nvSpPr>
        <p:spPr>
          <a:xfrm>
            <a:off x="347423" y="4796460"/>
            <a:ext cx="4448654" cy="2654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25" dirty="0">
                <a:latin typeface="Arial" panose="020B0604020202020204" pitchFamily="34" charset="0"/>
                <a:cs typeface="Arial" panose="020B0604020202020204" pitchFamily="34" charset="0"/>
              </a:rPr>
              <a:t>Rick Graziani, “Implementing Cisco IP Routing,” Cisco Press, 2015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09A6C96-638D-7D46-73D2-14F9F457A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423" y="0"/>
            <a:ext cx="3552338" cy="666749"/>
          </a:xfrm>
        </p:spPr>
        <p:txBody>
          <a:bodyPr>
            <a:normAutofit/>
          </a:bodyPr>
          <a:lstStyle/>
          <a:p>
            <a:r>
              <a:rPr lang="en-US" sz="3000" dirty="0">
                <a:latin typeface="+mn-lt"/>
              </a:rPr>
              <a:t>Origin Attribute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E9AE518-E71E-8B64-63F8-6D887E9E64A0}"/>
              </a:ext>
            </a:extLst>
          </p:cNvPr>
          <p:cNvCxnSpPr>
            <a:cxnSpLocks/>
          </p:cNvCxnSpPr>
          <p:nvPr/>
        </p:nvCxnSpPr>
        <p:spPr>
          <a:xfrm>
            <a:off x="417793" y="657226"/>
            <a:ext cx="2488693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600CB380-21C5-7B91-A0AC-249FC9D979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8573" y="275448"/>
            <a:ext cx="3930594" cy="240840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1C27FB1-6AAB-E703-494F-65EEEA1D75DA}"/>
              </a:ext>
            </a:extLst>
          </p:cNvPr>
          <p:cNvSpPr txBox="1"/>
          <p:nvPr/>
        </p:nvSpPr>
        <p:spPr>
          <a:xfrm>
            <a:off x="6171901" y="2789400"/>
            <a:ext cx="1503938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>
                <a:latin typeface="+mn-lt"/>
                <a:cs typeface="Arial" panose="020B0604020202020204" pitchFamily="34" charset="0"/>
              </a:rPr>
              <a:t>BGP table router r1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615BC47-F556-2EBC-258B-C6DF863B51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6817" y="3054778"/>
            <a:ext cx="4283769" cy="1336427"/>
          </a:xfrm>
          <a:prstGeom prst="rect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Google Shape;102;p2">
            <a:extLst>
              <a:ext uri="{FF2B5EF4-FFF2-40B4-BE49-F238E27FC236}">
                <a16:creationId xmlns:a16="http://schemas.microsoft.com/office/drawing/2014/main" id="{8FB95E29-A66E-73DA-A80A-903F1628D745}"/>
              </a:ext>
            </a:extLst>
          </p:cNvPr>
          <p:cNvSpPr txBox="1">
            <a:spLocks/>
          </p:cNvSpPr>
          <p:nvPr/>
        </p:nvSpPr>
        <p:spPr>
          <a:xfrm>
            <a:off x="5778500" y="4869644"/>
            <a:ext cx="3226987" cy="1794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1400"/>
            </a:pPr>
            <a:fld id="{00000000-1234-1234-1234-123412341234}" type="slidenum">
              <a:rPr lang="en-US" sz="1067" smtClean="0"/>
              <a:pPr>
                <a:buSzPts val="1400"/>
              </a:pPr>
              <a:t>30</a:t>
            </a:fld>
            <a:r>
              <a:rPr lang="en-US" sz="1067"/>
              <a:t> – EPOC (epoc@tacc.utexas.edu) - 3/2023</a:t>
            </a:r>
            <a:endParaRPr lang="en-US" sz="1067" dirty="0"/>
          </a:p>
        </p:txBody>
      </p:sp>
    </p:spTree>
    <p:extLst>
      <p:ext uri="{BB962C8B-B14F-4D97-AF65-F5344CB8AC3E}">
        <p14:creationId xmlns:p14="http://schemas.microsoft.com/office/powerpoint/2010/main" val="12796696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1EB94909-E8C6-4E3F-8E0E-4C3665E6C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5491" y="6459784"/>
            <a:ext cx="28817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 cap="none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7467004-E6F3-4DEA-8A0E-A1AE9D46C619}"/>
              </a:ext>
            </a:extLst>
          </p:cNvPr>
          <p:cNvSpPr txBox="1">
            <a:spLocks/>
          </p:cNvSpPr>
          <p:nvPr/>
        </p:nvSpPr>
        <p:spPr>
          <a:xfrm>
            <a:off x="254832" y="781049"/>
            <a:ext cx="8431967" cy="3600449"/>
          </a:xfrm>
          <a:prstGeom prst="rect">
            <a:avLst/>
          </a:prstGeom>
        </p:spPr>
        <p:txBody>
          <a:bodyPr vert="horz" lIns="0" tIns="34290" rIns="0" bIns="34290" rtlCol="0">
            <a:noAutofit/>
          </a:bodyPr>
          <a:lstStyle>
            <a:lvl1pPr marL="91440" indent="-91440" algn="just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8404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6692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93268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3038" indent="-173038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altLang="en-US" sz="1700" dirty="0">
                <a:latin typeface="+mn-lt"/>
              </a:rPr>
              <a:t>A router may run multiple routing protocols / static routes</a:t>
            </a:r>
          </a:p>
          <a:p>
            <a:pPr marL="173038" indent="-173038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altLang="en-US" sz="1700" dirty="0">
                <a:latin typeface="+mn-lt"/>
              </a:rPr>
              <a:t>If BGP and OSPF are configured on a router, both protocols may provide different best paths (analogous to map software)</a:t>
            </a:r>
          </a:p>
          <a:p>
            <a:pPr marL="173038" indent="-173038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altLang="en-US" sz="1700" dirty="0">
                <a:latin typeface="+mn-lt"/>
              </a:rPr>
              <a:t>How does the router know which protocol to choose?</a:t>
            </a:r>
          </a:p>
          <a:p>
            <a:pPr marL="514350" lvl="1" indent="-222250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altLang="en-US" sz="1300" dirty="0">
                <a:latin typeface="+mn-lt"/>
              </a:rPr>
              <a:t>The route with lower Administrative Distance is installed in the routing table</a:t>
            </a:r>
          </a:p>
          <a:p>
            <a:pPr marL="457200" lvl="1" indent="-257175">
              <a:buClr>
                <a:schemeClr val="accent2"/>
              </a:buClr>
              <a:buFont typeface="Wingdings" panose="05000000000000000000" pitchFamily="2" charset="2"/>
              <a:buChar char="Ø"/>
            </a:pPr>
            <a:endParaRPr lang="en-US" altLang="en-US" sz="1300" dirty="0">
              <a:latin typeface="+mn-lt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766F736-1E93-0F45-2FEC-0E3D03788677}"/>
              </a:ext>
            </a:extLst>
          </p:cNvPr>
          <p:cNvCxnSpPr>
            <a:cxnSpLocks/>
          </p:cNvCxnSpPr>
          <p:nvPr/>
        </p:nvCxnSpPr>
        <p:spPr>
          <a:xfrm>
            <a:off x="417793" y="4796459"/>
            <a:ext cx="4378284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6F96FBA4-D494-6E11-6131-9D8DCB84AA28}"/>
              </a:ext>
            </a:extLst>
          </p:cNvPr>
          <p:cNvSpPr txBox="1"/>
          <p:nvPr/>
        </p:nvSpPr>
        <p:spPr>
          <a:xfrm>
            <a:off x="347423" y="4796460"/>
            <a:ext cx="4448654" cy="2654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25" dirty="0">
                <a:latin typeface="Arial" panose="020B0604020202020204" pitchFamily="34" charset="0"/>
                <a:cs typeface="Arial" panose="020B0604020202020204" pitchFamily="34" charset="0"/>
              </a:rPr>
              <a:t>Rick Graziani, “Implementing Cisco IP Routing,” Cisco Press, 2015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09A6C96-638D-7D46-73D2-14F9F457A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422" y="0"/>
            <a:ext cx="4224577" cy="666749"/>
          </a:xfrm>
        </p:spPr>
        <p:txBody>
          <a:bodyPr>
            <a:normAutofit/>
          </a:bodyPr>
          <a:lstStyle/>
          <a:p>
            <a:r>
              <a:rPr lang="en-US" sz="3000" dirty="0">
                <a:latin typeface="+mn-lt"/>
              </a:rPr>
              <a:t>Administrative Distance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E9AE518-E71E-8B64-63F8-6D887E9E64A0}"/>
              </a:ext>
            </a:extLst>
          </p:cNvPr>
          <p:cNvCxnSpPr>
            <a:cxnSpLocks/>
          </p:cNvCxnSpPr>
          <p:nvPr/>
        </p:nvCxnSpPr>
        <p:spPr>
          <a:xfrm>
            <a:off x="417793" y="657226"/>
            <a:ext cx="3631693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099D4B92-1A11-488E-58EE-A3F28A0B2D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5430" y="2449883"/>
            <a:ext cx="4727120" cy="1963803"/>
          </a:xfrm>
          <a:prstGeom prst="rect">
            <a:avLst/>
          </a:prstGeom>
          <a:ln w="19050">
            <a:solidFill>
              <a:schemeClr val="bg1">
                <a:lumMod val="50000"/>
              </a:schemeClr>
            </a:solidFill>
          </a:ln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BBF4741-15B4-0003-EF08-55625D8FFCF6}"/>
              </a:ext>
            </a:extLst>
          </p:cNvPr>
          <p:cNvSpPr/>
          <p:nvPr/>
        </p:nvSpPr>
        <p:spPr>
          <a:xfrm>
            <a:off x="4164879" y="3398592"/>
            <a:ext cx="4252500" cy="39329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023703E-BB36-D84F-44A3-A061CAD6E544}"/>
              </a:ext>
            </a:extLst>
          </p:cNvPr>
          <p:cNvSpPr/>
          <p:nvPr/>
        </p:nvSpPr>
        <p:spPr>
          <a:xfrm>
            <a:off x="4164880" y="4022228"/>
            <a:ext cx="4252500" cy="39329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92F60985-1744-5DE9-2B85-F09C4B84E1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2456598"/>
            <a:ext cx="3878036" cy="1905853"/>
          </a:xfrm>
          <a:prstGeom prst="rect">
            <a:avLst/>
          </a:prstGeom>
          <a:noFill/>
          <a:ln w="9525" algn="ctr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Google Shape;102;p2">
            <a:extLst>
              <a:ext uri="{FF2B5EF4-FFF2-40B4-BE49-F238E27FC236}">
                <a16:creationId xmlns:a16="http://schemas.microsoft.com/office/drawing/2014/main" id="{EF9D6500-250C-B754-7D31-5E07548E8635}"/>
              </a:ext>
            </a:extLst>
          </p:cNvPr>
          <p:cNvSpPr txBox="1">
            <a:spLocks/>
          </p:cNvSpPr>
          <p:nvPr/>
        </p:nvSpPr>
        <p:spPr>
          <a:xfrm>
            <a:off x="5778500" y="4869644"/>
            <a:ext cx="3226987" cy="1794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1400"/>
            </a:pPr>
            <a:fld id="{00000000-1234-1234-1234-123412341234}" type="slidenum">
              <a:rPr lang="en-US" sz="1067" smtClean="0"/>
              <a:pPr>
                <a:buSzPts val="1400"/>
              </a:pPr>
              <a:t>31</a:t>
            </a:fld>
            <a:r>
              <a:rPr lang="en-US" sz="1067"/>
              <a:t> – EPOC (epoc@tacc.utexas.edu) - 3/2023</a:t>
            </a:r>
            <a:endParaRPr lang="en-US" sz="1067" dirty="0"/>
          </a:p>
        </p:txBody>
      </p:sp>
    </p:spTree>
    <p:extLst>
      <p:ext uri="{BB962C8B-B14F-4D97-AF65-F5344CB8AC3E}">
        <p14:creationId xmlns:p14="http://schemas.microsoft.com/office/powerpoint/2010/main" val="9644102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1EB94909-E8C6-4E3F-8E0E-4C3665E6C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5491" y="6459784"/>
            <a:ext cx="28817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 cap="none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7467004-E6F3-4DEA-8A0E-A1AE9D46C619}"/>
              </a:ext>
            </a:extLst>
          </p:cNvPr>
          <p:cNvSpPr txBox="1">
            <a:spLocks/>
          </p:cNvSpPr>
          <p:nvPr/>
        </p:nvSpPr>
        <p:spPr>
          <a:xfrm>
            <a:off x="254832" y="781049"/>
            <a:ext cx="8431967" cy="3600449"/>
          </a:xfrm>
          <a:prstGeom prst="rect">
            <a:avLst/>
          </a:prstGeom>
        </p:spPr>
        <p:txBody>
          <a:bodyPr vert="horz" lIns="0" tIns="34290" rIns="0" bIns="34290" rtlCol="0">
            <a:noAutofit/>
          </a:bodyPr>
          <a:lstStyle>
            <a:lvl1pPr marL="91440" indent="-91440" algn="just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8404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6692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93268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3038" indent="-173038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altLang="en-US" sz="1700" dirty="0">
                <a:latin typeface="+mn-lt"/>
              </a:rPr>
              <a:t>vendor-specific attribute (e.g. Cisco)</a:t>
            </a:r>
          </a:p>
          <a:p>
            <a:pPr marL="465646" lvl="1" indent="-173038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altLang="en-US" sz="1300" dirty="0">
                <a:latin typeface="+mn-lt"/>
              </a:rPr>
              <a:t>Juniper has a different mechanism to achieve a similar result</a:t>
            </a:r>
          </a:p>
          <a:p>
            <a:pPr marL="173038" indent="-173038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altLang="en-US" sz="1700" dirty="0">
                <a:latin typeface="+mn-lt"/>
              </a:rPr>
              <a:t>Configured locally and not propagated to any other routers</a:t>
            </a:r>
          </a:p>
          <a:p>
            <a:pPr marL="173038" indent="-173038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altLang="en-US" sz="1700" dirty="0">
                <a:latin typeface="+mn-lt"/>
              </a:rPr>
              <a:t>Higher weight is preferred</a:t>
            </a:r>
          </a:p>
          <a:p>
            <a:pPr marL="173038" indent="-173038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altLang="en-US" sz="1700" dirty="0">
                <a:latin typeface="+mn-lt"/>
              </a:rPr>
              <a:t>Weight takes precedence over Local Preference </a:t>
            </a:r>
          </a:p>
          <a:p>
            <a:pPr marL="173038" indent="-173038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altLang="en-US" sz="1700" dirty="0">
                <a:latin typeface="+mn-lt"/>
              </a:rPr>
              <a:t>Value from 0 to 65535</a:t>
            </a:r>
          </a:p>
          <a:p>
            <a:pPr marL="173038" indent="-173038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altLang="en-US" sz="1700" dirty="0">
                <a:latin typeface="+mn-lt"/>
              </a:rPr>
              <a:t>Default is 32768</a:t>
            </a:r>
          </a:p>
          <a:p>
            <a:pPr marL="173038" indent="-173038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altLang="en-US" sz="1700" dirty="0">
                <a:latin typeface="+mn-lt"/>
              </a:rPr>
              <a:t>Default is 0 for routes not originated by this router</a:t>
            </a:r>
          </a:p>
          <a:p>
            <a:pPr marL="457200" lvl="1" indent="-257175">
              <a:buClr>
                <a:schemeClr val="accent2"/>
              </a:buClr>
              <a:buFont typeface="Wingdings" panose="05000000000000000000" pitchFamily="2" charset="2"/>
              <a:buChar char="Ø"/>
            </a:pPr>
            <a:endParaRPr lang="en-US" altLang="en-US" sz="1300" dirty="0">
              <a:latin typeface="+mn-lt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766F736-1E93-0F45-2FEC-0E3D03788677}"/>
              </a:ext>
            </a:extLst>
          </p:cNvPr>
          <p:cNvCxnSpPr>
            <a:cxnSpLocks/>
          </p:cNvCxnSpPr>
          <p:nvPr/>
        </p:nvCxnSpPr>
        <p:spPr>
          <a:xfrm>
            <a:off x="417793" y="4796459"/>
            <a:ext cx="4378284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6F96FBA4-D494-6E11-6131-9D8DCB84AA28}"/>
              </a:ext>
            </a:extLst>
          </p:cNvPr>
          <p:cNvSpPr txBox="1"/>
          <p:nvPr/>
        </p:nvSpPr>
        <p:spPr>
          <a:xfrm>
            <a:off x="347423" y="4796460"/>
            <a:ext cx="4448654" cy="2654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25" dirty="0">
                <a:latin typeface="Arial" panose="020B0604020202020204" pitchFamily="34" charset="0"/>
                <a:cs typeface="Arial" panose="020B0604020202020204" pitchFamily="34" charset="0"/>
              </a:rPr>
              <a:t>Rick Graziani, “Implementing Cisco IP Routing,” Cisco Press, 2015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09A6C96-638D-7D46-73D2-14F9F457A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422" y="0"/>
            <a:ext cx="7963821" cy="666749"/>
          </a:xfrm>
        </p:spPr>
        <p:txBody>
          <a:bodyPr>
            <a:normAutofit/>
          </a:bodyPr>
          <a:lstStyle/>
          <a:p>
            <a:r>
              <a:rPr lang="en-US" sz="3000" dirty="0">
                <a:latin typeface="+mn-lt"/>
              </a:rPr>
              <a:t>The Weight Attribute  -  For “Outbound Route” 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E9AE518-E71E-8B64-63F8-6D887E9E64A0}"/>
              </a:ext>
            </a:extLst>
          </p:cNvPr>
          <p:cNvCxnSpPr>
            <a:cxnSpLocks/>
          </p:cNvCxnSpPr>
          <p:nvPr/>
        </p:nvCxnSpPr>
        <p:spPr>
          <a:xfrm>
            <a:off x="417793" y="657226"/>
            <a:ext cx="7011707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2" name="Google Shape;102;p2">
            <a:extLst>
              <a:ext uri="{FF2B5EF4-FFF2-40B4-BE49-F238E27FC236}">
                <a16:creationId xmlns:a16="http://schemas.microsoft.com/office/drawing/2014/main" id="{8B9D2218-365F-E02D-7098-CBE1850F18BC}"/>
              </a:ext>
            </a:extLst>
          </p:cNvPr>
          <p:cNvSpPr txBox="1">
            <a:spLocks/>
          </p:cNvSpPr>
          <p:nvPr/>
        </p:nvSpPr>
        <p:spPr>
          <a:xfrm>
            <a:off x="5778500" y="4869644"/>
            <a:ext cx="3226987" cy="1794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1400"/>
            </a:pPr>
            <a:fld id="{00000000-1234-1234-1234-123412341234}" type="slidenum">
              <a:rPr lang="en-US" sz="1067" smtClean="0"/>
              <a:pPr>
                <a:buSzPts val="1400"/>
              </a:pPr>
              <a:t>32</a:t>
            </a:fld>
            <a:r>
              <a:rPr lang="en-US" sz="1067"/>
              <a:t> – EPOC (epoc@tacc.utexas.edu) - 3/2023</a:t>
            </a:r>
            <a:endParaRPr lang="en-US" sz="1067" dirty="0"/>
          </a:p>
        </p:txBody>
      </p:sp>
    </p:spTree>
    <p:extLst>
      <p:ext uri="{BB962C8B-B14F-4D97-AF65-F5344CB8AC3E}">
        <p14:creationId xmlns:p14="http://schemas.microsoft.com/office/powerpoint/2010/main" val="34236102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>
                <a:latin typeface="+mn-lt"/>
              </a:rPr>
              <a:t>BGP Table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>
            <a:off x="494562" y="649419"/>
            <a:ext cx="1546509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85B140-3A3C-4B97-9CA7-D5ABD6042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5491" y="6459784"/>
            <a:ext cx="28817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 cap="none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B7500E5-DFF2-4FEA-AD7E-D14EB9BF90F1}"/>
              </a:ext>
            </a:extLst>
          </p:cNvPr>
          <p:cNvSpPr txBox="1">
            <a:spLocks/>
          </p:cNvSpPr>
          <p:nvPr/>
        </p:nvSpPr>
        <p:spPr>
          <a:xfrm>
            <a:off x="254832" y="771526"/>
            <a:ext cx="8431967" cy="3600449"/>
          </a:xfrm>
          <a:prstGeom prst="rect">
            <a:avLst/>
          </a:prstGeom>
        </p:spPr>
        <p:txBody>
          <a:bodyPr vert="horz" lIns="0" tIns="34290" rIns="0" bIns="34290" rtlCol="0">
            <a:normAutofit/>
          </a:bodyPr>
          <a:lstStyle>
            <a:lvl1pPr marL="91440" indent="-91440" algn="just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8404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6692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93268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0969" indent="-130969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Calibri "/>
              </a:rPr>
              <a:t>Internal version number of the table</a:t>
            </a:r>
          </a:p>
          <a:p>
            <a:pPr marL="130969" indent="-130969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Calibri "/>
              </a:rPr>
              <a:t>This number is incremented whenever the table changes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5259AB7-A935-5628-B06A-06DF5CA797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7521" y="2077116"/>
            <a:ext cx="6286588" cy="225716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EF929DF-A194-777A-F994-8AB668397000}"/>
              </a:ext>
            </a:extLst>
          </p:cNvPr>
          <p:cNvSpPr/>
          <p:nvPr/>
        </p:nvSpPr>
        <p:spPr>
          <a:xfrm>
            <a:off x="1257300" y="2155370"/>
            <a:ext cx="1902279" cy="35106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Google Shape;102;p2">
            <a:extLst>
              <a:ext uri="{FF2B5EF4-FFF2-40B4-BE49-F238E27FC236}">
                <a16:creationId xmlns:a16="http://schemas.microsoft.com/office/drawing/2014/main" id="{32D797ED-37DC-9F32-3651-B781CAE60603}"/>
              </a:ext>
            </a:extLst>
          </p:cNvPr>
          <p:cNvSpPr txBox="1">
            <a:spLocks/>
          </p:cNvSpPr>
          <p:nvPr/>
        </p:nvSpPr>
        <p:spPr>
          <a:xfrm>
            <a:off x="5778500" y="4869644"/>
            <a:ext cx="3226987" cy="1794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1400"/>
            </a:pPr>
            <a:fld id="{00000000-1234-1234-1234-123412341234}" type="slidenum">
              <a:rPr lang="en-US" sz="1067" smtClean="0"/>
              <a:pPr>
                <a:buSzPts val="1400"/>
              </a:pPr>
              <a:t>33</a:t>
            </a:fld>
            <a:r>
              <a:rPr lang="en-US" sz="1067"/>
              <a:t> – EPOC (epoc@tacc.utexas.edu) - 3/2023</a:t>
            </a:r>
            <a:endParaRPr lang="en-US" sz="1067" dirty="0"/>
          </a:p>
        </p:txBody>
      </p:sp>
    </p:spTree>
    <p:extLst>
      <p:ext uri="{BB962C8B-B14F-4D97-AF65-F5344CB8AC3E}">
        <p14:creationId xmlns:p14="http://schemas.microsoft.com/office/powerpoint/2010/main" val="32179215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>
                <a:latin typeface="+mn-lt"/>
              </a:rPr>
              <a:t>Status Code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>
            <a:off x="494562" y="649419"/>
            <a:ext cx="1905738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85B140-3A3C-4B97-9CA7-D5ABD6042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5491" y="6459784"/>
            <a:ext cx="28817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 cap="none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80208" y="4013545"/>
            <a:ext cx="1013755" cy="230698"/>
          </a:xfrm>
        </p:spPr>
        <p:txBody>
          <a:bodyPr/>
          <a:lstStyle/>
          <a:p>
            <a:fld id="{38C60F48-EAB5-A54D-B834-7AA360F30939}" type="slidenum">
              <a:rPr lang="en-US" smtClean="0"/>
              <a:t>34</a:t>
            </a:fld>
            <a:endParaRPr lang="en-US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B7500E5-DFF2-4FEA-AD7E-D14EB9BF90F1}"/>
              </a:ext>
            </a:extLst>
          </p:cNvPr>
          <p:cNvSpPr txBox="1">
            <a:spLocks/>
          </p:cNvSpPr>
          <p:nvPr/>
        </p:nvSpPr>
        <p:spPr>
          <a:xfrm>
            <a:off x="175491" y="786725"/>
            <a:ext cx="4571569" cy="730703"/>
          </a:xfrm>
          <a:prstGeom prst="rect">
            <a:avLst/>
          </a:prstGeom>
        </p:spPr>
        <p:txBody>
          <a:bodyPr vert="horz" lIns="0" tIns="34290" rIns="0" bIns="34290" rtlCol="0">
            <a:normAutofit fontScale="92500"/>
          </a:bodyPr>
          <a:lstStyle>
            <a:lvl1pPr marL="91440" indent="-91440" algn="just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8404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6692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93268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0969" indent="-130969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Calibri "/>
              </a:rPr>
              <a:t>Displayed at the beginning of each line in the table</a:t>
            </a:r>
          </a:p>
          <a:p>
            <a:pPr marL="130969" indent="-130969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Calibri "/>
              </a:rPr>
              <a:t>This example is for Cisco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C32480C-33BD-B874-8779-D56999C552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48" y="2228850"/>
            <a:ext cx="4348980" cy="156148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graphicFrame>
        <p:nvGraphicFramePr>
          <p:cNvPr id="8" name="Table 14">
            <a:extLst>
              <a:ext uri="{FF2B5EF4-FFF2-40B4-BE49-F238E27FC236}">
                <a16:creationId xmlns:a16="http://schemas.microsoft.com/office/drawing/2014/main" id="{C567A742-7B65-C291-8672-26C53CF970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3531134"/>
              </p:ext>
            </p:extLst>
          </p:nvPr>
        </p:nvGraphicFramePr>
        <p:xfrm>
          <a:off x="4744985" y="0"/>
          <a:ext cx="4348979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7674">
                  <a:extLst>
                    <a:ext uri="{9D8B030D-6E8A-4147-A177-3AD203B41FA5}">
                      <a16:colId xmlns:a16="http://schemas.microsoft.com/office/drawing/2014/main" val="2978342742"/>
                    </a:ext>
                  </a:extLst>
                </a:gridCol>
                <a:gridCol w="3751305">
                  <a:extLst>
                    <a:ext uri="{9D8B030D-6E8A-4147-A177-3AD203B41FA5}">
                      <a16:colId xmlns:a16="http://schemas.microsoft.com/office/drawing/2014/main" val="2246711280"/>
                    </a:ext>
                  </a:extLst>
                </a:gridCol>
              </a:tblGrid>
              <a:tr h="48768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cs typeface="Arial" panose="020B0604020202020204" pitchFamily="34" charset="0"/>
                        </a:rPr>
                        <a:t>Code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cs typeface="Arial" panose="020B0604020202020204" pitchFamily="34" charset="0"/>
                        </a:rPr>
                        <a:t>Meaning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5716427"/>
                  </a:ext>
                </a:extLst>
              </a:tr>
              <a:tr h="28956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cs typeface="Arial" panose="020B0604020202020204" pitchFamily="34" charset="0"/>
                        </a:rPr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>
                          <a:latin typeface="+mn-lt"/>
                          <a:cs typeface="Arial" panose="020B0604020202020204" pitchFamily="34" charset="0"/>
                        </a:rPr>
                        <a:t>Table entry is suppressed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6511752"/>
                  </a:ext>
                </a:extLst>
              </a:tr>
              <a:tr h="28956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cs typeface="Arial" panose="020B0604020202020204" pitchFamily="34" charset="0"/>
                        </a:rPr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>
                          <a:latin typeface="+mn-lt"/>
                          <a:cs typeface="Arial" panose="020B0604020202020204" pitchFamily="34" charset="0"/>
                        </a:rPr>
                        <a:t>Table entry is dampened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3636074"/>
                  </a:ext>
                </a:extLst>
              </a:tr>
              <a:tr h="28956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cs typeface="Arial" panose="020B0604020202020204" pitchFamily="34" charset="0"/>
                        </a:rPr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>
                          <a:latin typeface="+mn-lt"/>
                          <a:cs typeface="Arial" panose="020B0604020202020204" pitchFamily="34" charset="0"/>
                        </a:rPr>
                        <a:t>Table entry history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1393030"/>
                  </a:ext>
                </a:extLst>
              </a:tr>
              <a:tr h="28956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cs typeface="Arial" panose="020B0604020202020204" pitchFamily="34" charset="0"/>
                        </a:rPr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>
                          <a:latin typeface="+mn-lt"/>
                          <a:cs typeface="Arial" panose="020B0604020202020204" pitchFamily="34" charset="0"/>
                        </a:rPr>
                        <a:t>Table entry is valid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0409274"/>
                  </a:ext>
                </a:extLst>
              </a:tr>
              <a:tr h="48768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cs typeface="Arial" panose="020B0604020202020204" pitchFamily="34" charset="0"/>
                        </a:rPr>
                        <a:t>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>
                          <a:latin typeface="+mn-lt"/>
                          <a:cs typeface="Arial" panose="020B0604020202020204" pitchFamily="34" charset="0"/>
                        </a:rPr>
                        <a:t>Table entry is the best entry to use for this network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902876"/>
                  </a:ext>
                </a:extLst>
              </a:tr>
              <a:tr h="48768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err="1">
                          <a:latin typeface="+mn-lt"/>
                          <a:cs typeface="Arial" panose="020B0604020202020204" pitchFamily="34" charset="0"/>
                        </a:rPr>
                        <a:t>i</a:t>
                      </a:r>
                      <a:endParaRPr lang="en-US" sz="13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>
                          <a:latin typeface="+mn-lt"/>
                          <a:cs typeface="Arial" panose="020B0604020202020204" pitchFamily="34" charset="0"/>
                        </a:rPr>
                        <a:t>Table entry was learned via an internal BGP session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100408"/>
                  </a:ext>
                </a:extLst>
              </a:tr>
              <a:tr h="28956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cs typeface="Arial" panose="020B0604020202020204" pitchFamily="34" charset="0"/>
                        </a:rPr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>
                          <a:latin typeface="+mn-lt"/>
                          <a:cs typeface="Arial" panose="020B0604020202020204" pitchFamily="34" charset="0"/>
                        </a:rPr>
                        <a:t>Table entry is a RIB-failure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8519665"/>
                  </a:ext>
                </a:extLst>
              </a:tr>
              <a:tr h="28956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cs typeface="Arial" panose="020B0604020202020204" pitchFamily="34" charset="0"/>
                        </a:rPr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>
                          <a:latin typeface="+mn-lt"/>
                          <a:cs typeface="Arial" panose="020B0604020202020204" pitchFamily="34" charset="0"/>
                        </a:rPr>
                        <a:t>Table entry is stale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0211860"/>
                  </a:ext>
                </a:extLst>
              </a:tr>
              <a:tr h="48768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cs typeface="Arial" panose="020B0604020202020204" pitchFamily="34" charset="0"/>
                        </a:rPr>
                        <a:t>=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>
                          <a:latin typeface="+mn-lt"/>
                          <a:cs typeface="Arial" panose="020B0604020202020204" pitchFamily="34" charset="0"/>
                        </a:rPr>
                        <a:t>Table entry has multipath to use for this network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4368648"/>
                  </a:ext>
                </a:extLst>
              </a:tr>
              <a:tr h="48768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>
                          <a:latin typeface="+mn-lt"/>
                          <a:cs typeface="Arial" panose="020B0604020202020204" pitchFamily="34" charset="0"/>
                        </a:rPr>
                        <a:t>Table entry has a backup path to use for this network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3352361"/>
                  </a:ext>
                </a:extLst>
              </a:tr>
              <a:tr h="48768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>
                          <a:latin typeface="+mn-lt"/>
                          <a:cs typeface="Arial" panose="020B0604020202020204" pitchFamily="34" charset="0"/>
                        </a:rPr>
                        <a:t>The table entry has a best external route to use for this network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1680179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D25B090C-C462-933C-AFA2-392059988674}"/>
              </a:ext>
            </a:extLst>
          </p:cNvPr>
          <p:cNvSpPr/>
          <p:nvPr/>
        </p:nvSpPr>
        <p:spPr>
          <a:xfrm>
            <a:off x="175491" y="3086100"/>
            <a:ext cx="319071" cy="89282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Google Shape;102;p2">
            <a:extLst>
              <a:ext uri="{FF2B5EF4-FFF2-40B4-BE49-F238E27FC236}">
                <a16:creationId xmlns:a16="http://schemas.microsoft.com/office/drawing/2014/main" id="{2668C071-D003-ADC8-D938-B8880F46F9A8}"/>
              </a:ext>
            </a:extLst>
          </p:cNvPr>
          <p:cNvSpPr txBox="1">
            <a:spLocks/>
          </p:cNvSpPr>
          <p:nvPr/>
        </p:nvSpPr>
        <p:spPr>
          <a:xfrm>
            <a:off x="5778500" y="4869644"/>
            <a:ext cx="3226987" cy="1794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1400"/>
            </a:pPr>
            <a:fld id="{00000000-1234-1234-1234-123412341234}" type="slidenum">
              <a:rPr lang="en-US" sz="1067" smtClean="0"/>
              <a:pPr>
                <a:buSzPts val="1400"/>
              </a:pPr>
              <a:t>34</a:t>
            </a:fld>
            <a:r>
              <a:rPr lang="en-US" sz="1067"/>
              <a:t> – EPOC (epoc@tacc.utexas.edu) - 3/2023</a:t>
            </a:r>
            <a:endParaRPr lang="en-US" sz="1067" dirty="0"/>
          </a:p>
        </p:txBody>
      </p:sp>
    </p:spTree>
    <p:extLst>
      <p:ext uri="{BB962C8B-B14F-4D97-AF65-F5344CB8AC3E}">
        <p14:creationId xmlns:p14="http://schemas.microsoft.com/office/powerpoint/2010/main" val="138177278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EXAMPLES</a:t>
            </a:r>
            <a:endParaRPr dirty="0"/>
          </a:p>
        </p:txBody>
      </p:sp>
      <p:sp>
        <p:nvSpPr>
          <p:cNvPr id="127" name="Google Shape;127;p17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29973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17500" algn="l" rtl="0">
              <a:spcBef>
                <a:spcPts val="800"/>
              </a:spcBef>
              <a:spcAft>
                <a:spcPts val="0"/>
              </a:spcAft>
              <a:buSzPts val="1400"/>
              <a:buChar char="•"/>
            </a:pPr>
            <a:r>
              <a:rPr lang="en-US" dirty="0"/>
              <a:t>OSC to NERSC Routing</a:t>
            </a:r>
          </a:p>
          <a:p>
            <a:pPr marL="457200" lvl="0" indent="-317500" algn="l" rtl="0">
              <a:spcBef>
                <a:spcPts val="800"/>
              </a:spcBef>
              <a:spcAft>
                <a:spcPts val="0"/>
              </a:spcAft>
              <a:buSzPts val="1400"/>
              <a:buChar char="•"/>
            </a:pPr>
            <a:r>
              <a:rPr lang="en-US" dirty="0"/>
              <a:t>Regional Network with 2 paths of different capacity</a:t>
            </a:r>
          </a:p>
          <a:p>
            <a:pPr marL="457200" lvl="0" indent="-317500" algn="l" rtl="0">
              <a:spcBef>
                <a:spcPts val="800"/>
              </a:spcBef>
              <a:spcAft>
                <a:spcPts val="0"/>
              </a:spcAft>
              <a:buSzPts val="1400"/>
              <a:buChar char="•"/>
            </a:pPr>
            <a:r>
              <a:rPr lang="en-US" dirty="0"/>
              <a:t>Campus with commodity and R&amp;E paths</a:t>
            </a:r>
          </a:p>
          <a:p>
            <a:pPr marL="457200" lvl="0" indent="-317500" algn="l" rtl="0">
              <a:spcBef>
                <a:spcPts val="800"/>
              </a:spcBef>
              <a:spcAft>
                <a:spcPts val="0"/>
              </a:spcAft>
              <a:buSzPts val="1400"/>
              <a:buChar char="•"/>
            </a:pPr>
            <a:endParaRPr lang="en-US" dirty="0"/>
          </a:p>
          <a:p>
            <a:pPr marL="457200" lvl="0" indent="-317500" algn="l" rtl="0">
              <a:spcBef>
                <a:spcPts val="800"/>
              </a:spcBef>
              <a:spcAft>
                <a:spcPts val="0"/>
              </a:spcAft>
              <a:buSzPts val="1400"/>
              <a:buChar char="•"/>
            </a:pPr>
            <a:endParaRPr dirty="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" name="Google Shape;102;p2">
            <a:extLst>
              <a:ext uri="{FF2B5EF4-FFF2-40B4-BE49-F238E27FC236}">
                <a16:creationId xmlns:a16="http://schemas.microsoft.com/office/drawing/2014/main" id="{522315B1-703A-F87B-3DD2-6E9F164CFBFE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5778500" y="4869644"/>
            <a:ext cx="3226987" cy="1794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 sz="10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35</a:t>
            </a:fld>
            <a:r>
              <a:rPr lang="en-US" sz="1067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– EPOC (</a:t>
            </a:r>
            <a:r>
              <a:rPr lang="en-US" sz="1067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epoc@tacc.utexas.edu</a:t>
            </a:r>
            <a:r>
              <a:rPr lang="en-US" sz="1067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 - 3/2023</a:t>
            </a:r>
            <a:endParaRPr sz="1067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8561916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does this matter? Example 1 - OSC</a:t>
            </a:r>
            <a:endParaRPr/>
          </a:p>
        </p:txBody>
      </p:sp>
      <p:sp>
        <p:nvSpPr>
          <p:cNvPr id="127" name="Google Shape;127;p17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29973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17500" algn="l" rtl="0">
              <a:spcBef>
                <a:spcPts val="80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Data transfers between Ohio Supercomputer Center and NERSC were slow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Turns out they were going over commodity instead of R&amp;E paths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Commodity networks often throttle high-speed flows 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What does a multi-gigabit traffic spike mean?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 b="1"/>
              <a:t>Commodity:</a:t>
            </a:r>
            <a:r>
              <a:rPr lang="en"/>
              <a:t> another DoS attack - </a:t>
            </a:r>
            <a:r>
              <a:rPr lang="en" u="sng"/>
              <a:t>this should be stopped!</a:t>
            </a:r>
            <a:endParaRPr u="sng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 b="1"/>
              <a:t>R&amp;E:</a:t>
            </a:r>
            <a:r>
              <a:rPr lang="en"/>
              <a:t> another scientist doing normal things - </a:t>
            </a:r>
            <a:r>
              <a:rPr lang="en" u="sng"/>
              <a:t>this is core mission!</a:t>
            </a:r>
            <a:endParaRPr u="sng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What does it look like on the wire?</a:t>
            </a:r>
            <a:endParaRPr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Google Shape;102;p2">
            <a:extLst>
              <a:ext uri="{FF2B5EF4-FFF2-40B4-BE49-F238E27FC236}">
                <a16:creationId xmlns:a16="http://schemas.microsoft.com/office/drawing/2014/main" id="{2B36F5D2-0857-6797-2A05-FBC48D43233D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5778500" y="4869644"/>
            <a:ext cx="3226987" cy="1794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 sz="10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36</a:t>
            </a:fld>
            <a:r>
              <a:rPr lang="en-US" sz="1067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– EPOC (</a:t>
            </a:r>
            <a:r>
              <a:rPr lang="en-US" sz="1067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epoc@tacc.utexas.edu</a:t>
            </a:r>
            <a:r>
              <a:rPr lang="en-US" sz="1067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 - 3/2023</a:t>
            </a:r>
            <a:endParaRPr sz="1067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4" name="Google Shape;13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15180"/>
            <a:ext cx="9143997" cy="49131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 2</a:t>
            </a:r>
            <a:endParaRPr/>
          </a:p>
        </p:txBody>
      </p:sp>
      <p:sp>
        <p:nvSpPr>
          <p:cNvPr id="170" name="Google Shape;170;p24"/>
          <p:cNvSpPr txBox="1">
            <a:spLocks noGrp="1"/>
          </p:cNvSpPr>
          <p:nvPr>
            <p:ph type="body" idx="1"/>
          </p:nvPr>
        </p:nvSpPr>
        <p:spPr>
          <a:xfrm>
            <a:off x="628650" y="1073094"/>
            <a:ext cx="7886700" cy="29973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17500" algn="l" rtl="0">
              <a:spcBef>
                <a:spcPts val="8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2 peerings to Regional provider.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1x100G, 1x10G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Asymmetrical traffic to coming back into campus via the congested 10G</a:t>
            </a:r>
            <a:endParaRPr/>
          </a:p>
          <a:p>
            <a:pPr marL="274320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</a:rPr>
              <a:t>    </a:t>
            </a:r>
            <a:r>
              <a:rPr lang="en" sz="1400"/>
              <a:t>	        </a:t>
            </a:r>
            <a:r>
              <a:rPr lang="en" sz="1400">
                <a:solidFill>
                  <a:schemeClr val="dk1"/>
                </a:solidFill>
              </a:rPr>
              <a:t>Before</a:t>
            </a:r>
            <a:endParaRPr sz="140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</a:rPr>
              <a:t>Interval       Throughput  </a:t>
            </a:r>
            <a:endParaRPr sz="140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</a:rPr>
              <a:t>0.0 - 10.0     27.97 Mbps</a:t>
            </a:r>
            <a:endParaRPr sz="140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</a:rPr>
              <a:t>After</a:t>
            </a:r>
            <a:endParaRPr sz="140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Interval       Throughput</a:t>
            </a:r>
            <a:endParaRPr sz="140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</a:rPr>
              <a:t>0.0 - 10.0     717.75 Mbps</a:t>
            </a:r>
            <a:endParaRPr sz="14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</a:endParaRPr>
          </a:p>
        </p:txBody>
      </p:sp>
      <p:sp>
        <p:nvSpPr>
          <p:cNvPr id="2" name="Google Shape;102;p2">
            <a:extLst>
              <a:ext uri="{FF2B5EF4-FFF2-40B4-BE49-F238E27FC236}">
                <a16:creationId xmlns:a16="http://schemas.microsoft.com/office/drawing/2014/main" id="{D0AEECCC-05F1-A1AD-3B98-E0CB645AB7A1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5778500" y="4869644"/>
            <a:ext cx="3226987" cy="1794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 sz="10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38</a:t>
            </a:fld>
            <a:r>
              <a:rPr lang="en-US" sz="1067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– EPOC (</a:t>
            </a:r>
            <a:r>
              <a:rPr lang="en-US" sz="1067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epoc@tacc.utexas.edu</a:t>
            </a:r>
            <a:r>
              <a:rPr lang="en-US" sz="1067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 - 3/2023</a:t>
            </a:r>
            <a:endParaRPr sz="1067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5"/>
          <p:cNvSpPr txBox="1">
            <a:spLocks noGrp="1"/>
          </p:cNvSpPr>
          <p:nvPr>
            <p:ph type="title"/>
          </p:nvPr>
        </p:nvSpPr>
        <p:spPr>
          <a:xfrm>
            <a:off x="628650" y="87394"/>
            <a:ext cx="7886700" cy="994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 3</a:t>
            </a:r>
            <a:endParaRPr/>
          </a:p>
        </p:txBody>
      </p:sp>
      <p:sp>
        <p:nvSpPr>
          <p:cNvPr id="176" name="Google Shape;176;p25"/>
          <p:cNvSpPr txBox="1">
            <a:spLocks noGrp="1"/>
          </p:cNvSpPr>
          <p:nvPr>
            <p:ph type="body" idx="1"/>
          </p:nvPr>
        </p:nvSpPr>
        <p:spPr>
          <a:xfrm>
            <a:off x="298150" y="818369"/>
            <a:ext cx="7886700" cy="29973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42900" algn="l" rtl="0">
              <a:spcBef>
                <a:spcPts val="80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Routing Asymmetry</a:t>
            </a:r>
            <a:endParaRPr sz="180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Preferring comercial path out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R&amp;E path in</a:t>
            </a:r>
            <a:endParaRPr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000"/>
              <a:t>1	University 1 1.103 ms mtu 9000 bytes</a:t>
            </a:r>
            <a:endParaRPr sz="100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000"/>
              <a:t>2	Regional  2.163 ms mtu 1500 bytes</a:t>
            </a:r>
            <a:endParaRPr sz="100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000"/>
              <a:t>3	Regional to ISP link 5.425 ms mtu 1500 bytes</a:t>
            </a:r>
            <a:endParaRPr sz="100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000"/>
              <a:t>4	Hurricane Electric (206.223.118.37) 13.309 ms mtu 1500 bytes</a:t>
            </a:r>
            <a:endParaRPr sz="100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000"/>
              <a:t>5	Hurricane Electric (184.105.81.205) AS6939 17.328 ms mtu 1500 bytes</a:t>
            </a:r>
            <a:endParaRPr sz="100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000"/>
              <a:t>6	Hurricane Electric (184.105.65.166) AS6939 21.361 ms mtu 1500 bytes</a:t>
            </a:r>
            <a:endParaRPr sz="100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000"/>
              <a:t>7	Hurricane Electric to University 2(184.105.48.246) AS6939 24.856 ms mtu 1500 bytes</a:t>
            </a:r>
            <a:endParaRPr sz="100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000"/>
              <a:t>8	University 2 mtu 1500 bytes</a:t>
            </a:r>
            <a:endParaRPr sz="100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000"/>
              <a:t>9	University 2 perfSONAR node mtu 1500 bytes</a:t>
            </a:r>
            <a:endParaRPr sz="100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University 2 Route *[BGP/170] 9w6d 05:38:46, MED 0, localpref 150</a:t>
            </a:r>
            <a:endParaRPr sz="180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800"/>
              <a:t>University 2 Route *[BGP/170] 1w2d 09:49:01, MED 0, localpref 100</a:t>
            </a:r>
            <a:endParaRPr sz="1800"/>
          </a:p>
          <a:p>
            <a:pPr marL="457200" lvl="0" indent="-342900" algn="l" rtl="0">
              <a:spcBef>
                <a:spcPts val="80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Multiple Routing tables advertised from Regional to Campus</a:t>
            </a:r>
            <a:endParaRPr sz="1800"/>
          </a:p>
        </p:txBody>
      </p:sp>
      <p:sp>
        <p:nvSpPr>
          <p:cNvPr id="2" name="Google Shape;102;p2">
            <a:extLst>
              <a:ext uri="{FF2B5EF4-FFF2-40B4-BE49-F238E27FC236}">
                <a16:creationId xmlns:a16="http://schemas.microsoft.com/office/drawing/2014/main" id="{BAF35413-5BC7-656D-CEB1-DEDDD957398E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5778500" y="4869644"/>
            <a:ext cx="3226987" cy="1794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 sz="10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39</a:t>
            </a:fld>
            <a:r>
              <a:rPr lang="en-US" sz="1067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– EPOC (</a:t>
            </a:r>
            <a:r>
              <a:rPr lang="en-US" sz="1067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epoc@tacc.utexas.edu</a:t>
            </a:r>
            <a:r>
              <a:rPr lang="en-US" sz="1067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 - 3/2023</a:t>
            </a:r>
            <a:endParaRPr sz="1067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348B2-A502-4478-977C-9683494609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162" y="768299"/>
            <a:ext cx="8238638" cy="3600449"/>
          </a:xfrm>
        </p:spPr>
        <p:txBody>
          <a:bodyPr>
            <a:normAutofit/>
          </a:bodyPr>
          <a:lstStyle/>
          <a:p>
            <a:pPr marL="430197" lvl="1" indent="-210741"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210741" indent="-210741"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488" y="1"/>
            <a:ext cx="8849512" cy="666749"/>
          </a:xfrm>
        </p:spPr>
        <p:txBody>
          <a:bodyPr>
            <a:normAutofit/>
          </a:bodyPr>
          <a:lstStyle/>
          <a:p>
            <a:r>
              <a:rPr lang="en-US" sz="3000" dirty="0">
                <a:latin typeface="Calibri "/>
              </a:rPr>
              <a:t>Introduction to BGP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>
            <a:off x="448162" y="666750"/>
            <a:ext cx="3059536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4C0841B1-A991-42D1-B405-D35BD425E4FD}"/>
              </a:ext>
            </a:extLst>
          </p:cNvPr>
          <p:cNvSpPr txBox="1">
            <a:spLocks/>
          </p:cNvSpPr>
          <p:nvPr/>
        </p:nvSpPr>
        <p:spPr>
          <a:xfrm>
            <a:off x="294487" y="774752"/>
            <a:ext cx="8392313" cy="360044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68580" indent="-68580" algn="just" defTabSz="685800" rtl="0" eaLnBrk="1" latinLnBrk="0" hangingPunct="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6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8803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2519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6235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9951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7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9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1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2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0741" indent="-210741"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BGP is complex</a:t>
            </a:r>
          </a:p>
          <a:p>
            <a:pPr marL="210741" indent="-210741"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Even after having read books and RFCs, students (instructors) may find it difficult to fully master BGP without having practiced it</a:t>
            </a:r>
          </a:p>
          <a:p>
            <a:pPr marL="210741" indent="-210741"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 a critical protocol for the Internet, it is important to understand it</a:t>
            </a:r>
          </a:p>
          <a:p>
            <a:pPr marL="505206" lvl="1" indent="-285750"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05206" lvl="1" indent="-285750"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D7ED150-DAC2-8E1D-8A03-304AF2DA3D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3411" y="2399429"/>
            <a:ext cx="1584436" cy="1948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A89C0A6F-E0E1-66A9-2E84-0624E24D16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677" y="2405666"/>
            <a:ext cx="1658602" cy="197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Google Shape;102;p2">
            <a:extLst>
              <a:ext uri="{FF2B5EF4-FFF2-40B4-BE49-F238E27FC236}">
                <a16:creationId xmlns:a16="http://schemas.microsoft.com/office/drawing/2014/main" id="{E8464229-EF37-16A1-ED2E-30DB17F3B195}"/>
              </a:ext>
            </a:extLst>
          </p:cNvPr>
          <p:cNvSpPr txBox="1">
            <a:spLocks/>
          </p:cNvSpPr>
          <p:nvPr/>
        </p:nvSpPr>
        <p:spPr>
          <a:xfrm>
            <a:off x="5778500" y="4869644"/>
            <a:ext cx="3226987" cy="1794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1400"/>
            </a:pPr>
            <a:fld id="{00000000-1234-1234-1234-123412341234}" type="slidenum">
              <a:rPr lang="en-US" sz="1067" smtClean="0"/>
              <a:pPr>
                <a:buSzPts val="1400"/>
              </a:pPr>
              <a:t>4</a:t>
            </a:fld>
            <a:r>
              <a:rPr lang="en-US" sz="1067"/>
              <a:t> – EPOC (epoc@tacc.utexas.edu) - 3/2023</a:t>
            </a:r>
            <a:endParaRPr lang="en-US" sz="1067" dirty="0"/>
          </a:p>
        </p:txBody>
      </p:sp>
    </p:spTree>
    <p:extLst>
      <p:ext uri="{BB962C8B-B14F-4D97-AF65-F5344CB8AC3E}">
        <p14:creationId xmlns:p14="http://schemas.microsoft.com/office/powerpoint/2010/main" val="90236364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Agenda</a:t>
            </a:r>
            <a:endParaRPr/>
          </a:p>
        </p:txBody>
      </p:sp>
      <p:sp>
        <p:nvSpPr>
          <p:cNvPr id="97" name="Google Shape;97;p13"/>
          <p:cNvSpPr txBox="1">
            <a:spLocks noGrp="1"/>
          </p:cNvSpPr>
          <p:nvPr>
            <p:ph type="body" idx="1"/>
          </p:nvPr>
        </p:nvSpPr>
        <p:spPr>
          <a:xfrm>
            <a:off x="628650" y="1073094"/>
            <a:ext cx="7886700" cy="29973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 dirty="0"/>
              <a:t>Preliminaries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 dirty="0"/>
              <a:t>Commodity vs. R&amp;E routing architecture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 dirty="0"/>
              <a:t>What it is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 dirty="0"/>
              <a:t>Why it matters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 dirty="0"/>
              <a:t>Examples of problems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 dirty="0"/>
              <a:t>Simplified </a:t>
            </a:r>
            <a:r>
              <a:rPr lang="en" dirty="0" err="1"/>
              <a:t>ESnet</a:t>
            </a:r>
            <a:r>
              <a:rPr lang="en" dirty="0"/>
              <a:t> &amp; FRGP Routing Architecture</a:t>
            </a:r>
            <a:endParaRPr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 dirty="0"/>
              <a:t>BGP Steering mechanisms and real world examples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 dirty="0" err="1"/>
              <a:t>Localpref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 dirty="0"/>
              <a:t>AS Path Padding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 dirty="0"/>
              <a:t>Communities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 dirty="0"/>
              <a:t>Multi Exit Discriminators (MEDs)</a:t>
            </a:r>
          </a:p>
          <a:p>
            <a:pPr lvl="1">
              <a:spcBef>
                <a:spcPts val="0"/>
              </a:spcBef>
            </a:pPr>
            <a:r>
              <a:rPr lang="en-US" dirty="0"/>
              <a:t>Examples (Good and Bad)</a:t>
            </a:r>
            <a:endParaRPr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 b="1" i="1" dirty="0">
                <a:solidFill>
                  <a:schemeClr val="accent2"/>
                </a:solidFill>
              </a:rPr>
              <a:t>Questions</a:t>
            </a:r>
          </a:p>
        </p:txBody>
      </p:sp>
      <p:sp>
        <p:nvSpPr>
          <p:cNvPr id="2" name="Google Shape;102;p2">
            <a:extLst>
              <a:ext uri="{FF2B5EF4-FFF2-40B4-BE49-F238E27FC236}">
                <a16:creationId xmlns:a16="http://schemas.microsoft.com/office/drawing/2014/main" id="{3CA34B47-94D6-C79B-8BE0-ED3A0AB6E855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5778500" y="4869644"/>
            <a:ext cx="3226987" cy="1794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 sz="10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40</a:t>
            </a:fld>
            <a:r>
              <a:rPr lang="en-US" sz="1067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– EPOC (</a:t>
            </a:r>
            <a:r>
              <a:rPr lang="en-US" sz="1067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epoc@tacc.utexas.edu</a:t>
            </a:r>
            <a:r>
              <a:rPr lang="en-US" sz="1067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 - 3/2023</a:t>
            </a:r>
            <a:endParaRPr sz="1067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2997452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Questions?</a:t>
            </a:r>
            <a:endParaRPr/>
          </a:p>
        </p:txBody>
      </p:sp>
      <p:sp>
        <p:nvSpPr>
          <p:cNvPr id="242" name="Google Shape;242;p32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29973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dirty="0"/>
              <a:t>Transfer Performance problems? EPOC is here to help! </a:t>
            </a:r>
            <a:endParaRPr dirty="0"/>
          </a:p>
          <a:p>
            <a:pPr marL="457200" lvl="0" indent="-317500" algn="l" rtl="0">
              <a:spcBef>
                <a:spcPts val="800"/>
              </a:spcBef>
              <a:spcAft>
                <a:spcPts val="0"/>
              </a:spcAft>
              <a:buSzPts val="1400"/>
              <a:buChar char="●"/>
            </a:pPr>
            <a:endParaRPr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dirty="0">
                <a:hlinkClick r:id="rId3"/>
              </a:rPr>
              <a:t>epoc@tacc.utexas.edu</a:t>
            </a:r>
            <a:r>
              <a:rPr lang="en" dirty="0"/>
              <a:t> 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dirty="0">
                <a:hlinkClick r:id="rId4"/>
              </a:rPr>
              <a:t>https://epoc.global/</a:t>
            </a:r>
            <a:r>
              <a:rPr lang="en" dirty="0"/>
              <a:t> </a:t>
            </a:r>
            <a:endParaRPr dirty="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dirty="0">
              <a:solidFill>
                <a:srgbClr val="666666"/>
              </a:solidFill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000000"/>
                </a:solidFill>
              </a:rPr>
              <a:t>NSF Award: 1826994</a:t>
            </a:r>
            <a:r>
              <a:rPr lang="en" sz="1000" b="1" dirty="0">
                <a:solidFill>
                  <a:srgbClr val="000000"/>
                </a:solidFill>
              </a:rPr>
              <a:t> </a:t>
            </a:r>
            <a:endParaRPr sz="1400" b="1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" name="Google Shape;102;p2">
            <a:extLst>
              <a:ext uri="{FF2B5EF4-FFF2-40B4-BE49-F238E27FC236}">
                <a16:creationId xmlns:a16="http://schemas.microsoft.com/office/drawing/2014/main" id="{E35AC520-CC75-5790-F52C-67FA3B096BB6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5778500" y="4869644"/>
            <a:ext cx="3226987" cy="1794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 sz="10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41</a:t>
            </a:fld>
            <a:r>
              <a:rPr lang="en-US" sz="1067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– EPOC (</a:t>
            </a:r>
            <a:r>
              <a:rPr lang="en-US" sz="1067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epoc@tacc.utexas.edu</a:t>
            </a:r>
            <a:r>
              <a:rPr lang="en-US" sz="1067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 - 3/2023</a:t>
            </a:r>
            <a:endParaRPr sz="1067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/>
          <p:nvPr/>
        </p:nvSpPr>
        <p:spPr>
          <a:xfrm>
            <a:off x="71437" y="4972050"/>
            <a:ext cx="2082404" cy="184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>
              <a:buSzPts val="1000"/>
            </a:pPr>
            <a:r>
              <a:rPr lang="en-US" sz="75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National Science Foundation Award #1826994 </a:t>
            </a:r>
            <a:endParaRPr sz="75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"/>
          <p:cNvSpPr txBox="1"/>
          <p:nvPr/>
        </p:nvSpPr>
        <p:spPr>
          <a:xfrm>
            <a:off x="180616" y="1807368"/>
            <a:ext cx="8922902" cy="74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b" anchorCtr="0">
            <a:normAutofit fontScale="70000" lnSpcReduction="20000"/>
          </a:bodyPr>
          <a:lstStyle/>
          <a:p>
            <a:pPr algn="ctr">
              <a:lnSpc>
                <a:spcPct val="90000"/>
              </a:lnSpc>
              <a:buClr>
                <a:schemeClr val="dk1"/>
              </a:buClr>
              <a:buSzPct val="100000"/>
            </a:pPr>
            <a:r>
              <a:rPr lang="en-US" sz="4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BGP and Research and Education Networks (RENs)</a:t>
            </a:r>
            <a:endParaRPr sz="1050" dirty="0"/>
          </a:p>
        </p:txBody>
      </p:sp>
      <p:sp>
        <p:nvSpPr>
          <p:cNvPr id="91" name="Google Shape;91;p1"/>
          <p:cNvSpPr txBox="1"/>
          <p:nvPr/>
        </p:nvSpPr>
        <p:spPr>
          <a:xfrm>
            <a:off x="180618" y="3987150"/>
            <a:ext cx="5446350" cy="8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b" anchorCtr="0">
            <a:normAutofit/>
          </a:bodyPr>
          <a:lstStyle/>
          <a:p>
            <a:pPr>
              <a:lnSpc>
                <a:spcPct val="90000"/>
              </a:lnSpc>
              <a:buClr>
                <a:schemeClr val="dk1"/>
              </a:buClr>
              <a:buSzPct val="100000"/>
            </a:pPr>
            <a:r>
              <a:rPr lang="en-US" sz="2400" b="1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SoX</a:t>
            </a:r>
            <a:r>
              <a:rPr lang="en-US" sz="2400" b="1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Virtual Training Workshop</a:t>
            </a:r>
          </a:p>
          <a:p>
            <a:pPr>
              <a:lnSpc>
                <a:spcPct val="90000"/>
              </a:lnSpc>
              <a:buClr>
                <a:schemeClr val="dk1"/>
              </a:buClr>
              <a:buSzPct val="100000"/>
            </a:pPr>
            <a:r>
              <a:rPr lang="en-US" sz="24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March 22, 29, 2023</a:t>
            </a:r>
            <a:endParaRPr sz="2400" b="1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"/>
          <p:cNvSpPr/>
          <p:nvPr/>
        </p:nvSpPr>
        <p:spPr>
          <a:xfrm>
            <a:off x="8199783" y="4972050"/>
            <a:ext cx="903736" cy="184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>
              <a:buSzPts val="1000"/>
            </a:pPr>
            <a:r>
              <a:rPr lang="en-US" sz="75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https://epoc.global</a:t>
            </a:r>
            <a:endParaRPr sz="75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"/>
          <p:cNvSpPr txBox="1"/>
          <p:nvPr/>
        </p:nvSpPr>
        <p:spPr>
          <a:xfrm>
            <a:off x="2375080" y="2826059"/>
            <a:ext cx="4533975" cy="88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ctr">
              <a:lnSpc>
                <a:spcPct val="90000"/>
              </a:lnSpc>
              <a:buClr>
                <a:schemeClr val="dk1"/>
              </a:buClr>
              <a:buSzPts val="2400"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Jason </a:t>
            </a:r>
            <a:r>
              <a:rPr lang="en-US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Zurawski</a:t>
            </a:r>
            <a:endParaRPr sz="1050" dirty="0"/>
          </a:p>
          <a:p>
            <a:pPr algn="ctr">
              <a:lnSpc>
                <a:spcPct val="90000"/>
              </a:lnSpc>
              <a:spcBef>
                <a:spcPts val="225"/>
              </a:spcBef>
              <a:buClr>
                <a:schemeClr val="dk1"/>
              </a:buClr>
              <a:buSzPts val="2400"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zurawski@es.net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algn="ctr">
              <a:lnSpc>
                <a:spcPct val="90000"/>
              </a:lnSpc>
              <a:spcBef>
                <a:spcPts val="225"/>
              </a:spcBef>
              <a:buClr>
                <a:schemeClr val="dk1"/>
              </a:buClr>
              <a:buSzPts val="2400"/>
            </a:pPr>
            <a:r>
              <a:rPr lang="en-US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ESnet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/ Lawrence Berkeley National Laboratory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E016B1-4B99-B2E1-78C3-F537DE8DAB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1238" y="3987150"/>
            <a:ext cx="2036879" cy="74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8827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348B2-A502-4478-977C-9683494609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162" y="768299"/>
            <a:ext cx="8238638" cy="3600449"/>
          </a:xfrm>
        </p:spPr>
        <p:txBody>
          <a:bodyPr>
            <a:normAutofit/>
          </a:bodyPr>
          <a:lstStyle/>
          <a:p>
            <a:pPr marL="430197" lvl="1" indent="-210741"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210741" indent="-210741"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488" y="1"/>
            <a:ext cx="8849512" cy="666749"/>
          </a:xfrm>
        </p:spPr>
        <p:txBody>
          <a:bodyPr>
            <a:normAutofit/>
          </a:bodyPr>
          <a:lstStyle/>
          <a:p>
            <a:r>
              <a:rPr lang="en-US" sz="3000" dirty="0">
                <a:latin typeface="Calibri "/>
              </a:rPr>
              <a:t>AS, IGP, EGP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>
            <a:off x="294487" y="666750"/>
            <a:ext cx="1931552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4C0841B1-A991-42D1-B405-D35BD425E4FD}"/>
              </a:ext>
            </a:extLst>
          </p:cNvPr>
          <p:cNvSpPr txBox="1">
            <a:spLocks/>
          </p:cNvSpPr>
          <p:nvPr/>
        </p:nvSpPr>
        <p:spPr>
          <a:xfrm>
            <a:off x="294487" y="774752"/>
            <a:ext cx="8392313" cy="360044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68580" indent="-68580" algn="just" defTabSz="685800" rtl="0" eaLnBrk="1" latinLnBrk="0" hangingPunct="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6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8803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2519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6235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9951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7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9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1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2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0741" indent="-210741"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Routers are organized into Autonomous Systems (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ASes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or ASs)</a:t>
            </a:r>
          </a:p>
          <a:p>
            <a:pPr marL="210741" indent="-210741"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is an AS (RFC 1771)?</a:t>
            </a:r>
          </a:p>
          <a:p>
            <a:pPr marL="210741" indent="-210741"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10741" indent="-210741"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10741" indent="-210741"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is an Interior Gateway Protocol (IGP)?</a:t>
            </a:r>
          </a:p>
          <a:p>
            <a:pPr marL="210741" indent="-210741"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10741" indent="-210741"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10741" indent="-210741"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is an Exterior Gateway Protocol (EGP)?</a:t>
            </a:r>
          </a:p>
          <a:p>
            <a:pPr marL="505206" lvl="1" indent="-285750"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05206" lvl="1" indent="-285750"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0C57E10-60AC-5583-DD85-5E89DFB39083}"/>
              </a:ext>
            </a:extLst>
          </p:cNvPr>
          <p:cNvSpPr txBox="1"/>
          <p:nvPr/>
        </p:nvSpPr>
        <p:spPr>
          <a:xfrm>
            <a:off x="457200" y="1420938"/>
            <a:ext cx="5673885" cy="738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>
                <a:latin typeface="+mn-lt"/>
                <a:cs typeface="Arial" panose="020B0604020202020204" pitchFamily="34" charset="0"/>
              </a:rPr>
              <a:t>“A set of routers under the single technical administration, using an IGP and common metrics to route packets within the AS, and using an EGP to route packets to other ASs.”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D07DAAD-B3FA-BB9A-FE13-591EA312819E}"/>
              </a:ext>
            </a:extLst>
          </p:cNvPr>
          <p:cNvSpPr txBox="1"/>
          <p:nvPr/>
        </p:nvSpPr>
        <p:spPr>
          <a:xfrm>
            <a:off x="448162" y="2544178"/>
            <a:ext cx="5673885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>
                <a:latin typeface="+mn-lt"/>
                <a:cs typeface="Arial" panose="020B0604020202020204" pitchFamily="34" charset="0"/>
              </a:rPr>
              <a:t>A routing protocol used to exchange routing information within an AS (e.g., RIP, OSPF)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52FADDA-03C3-6E0A-8252-B218132158A8}"/>
              </a:ext>
            </a:extLst>
          </p:cNvPr>
          <p:cNvSpPr txBox="1"/>
          <p:nvPr/>
        </p:nvSpPr>
        <p:spPr>
          <a:xfrm>
            <a:off x="457200" y="3571718"/>
            <a:ext cx="5673885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>
                <a:latin typeface="+mn-lt"/>
                <a:cs typeface="Arial" panose="020B0604020202020204" pitchFamily="34" charset="0"/>
              </a:rPr>
              <a:t>A routing protocol used to exchange routing information between </a:t>
            </a:r>
            <a:r>
              <a:rPr lang="en-US" dirty="0" err="1">
                <a:latin typeface="+mn-lt"/>
                <a:cs typeface="Arial" panose="020B0604020202020204" pitchFamily="34" charset="0"/>
              </a:rPr>
              <a:t>Ases</a:t>
            </a:r>
            <a:endParaRPr lang="en-US" dirty="0">
              <a:latin typeface="+mn-lt"/>
              <a:cs typeface="Arial" panose="020B0604020202020204" pitchFamily="34" charset="0"/>
            </a:endParaRPr>
          </a:p>
          <a:p>
            <a:r>
              <a:rPr lang="en-US" dirty="0">
                <a:latin typeface="+mn-lt"/>
                <a:cs typeface="Arial" panose="020B0604020202020204" pitchFamily="34" charset="0"/>
              </a:rPr>
              <a:t>eBGP is the most prevalent example of an EGP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E2F2C6A-B186-D702-70F5-5D23925706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7162" y="1420938"/>
            <a:ext cx="2863424" cy="2570647"/>
          </a:xfrm>
          <a:prstGeom prst="rect">
            <a:avLst/>
          </a:prstGeom>
        </p:spPr>
      </p:pic>
      <p:sp>
        <p:nvSpPr>
          <p:cNvPr id="2" name="Google Shape;102;p2">
            <a:extLst>
              <a:ext uri="{FF2B5EF4-FFF2-40B4-BE49-F238E27FC236}">
                <a16:creationId xmlns:a16="http://schemas.microsoft.com/office/drawing/2014/main" id="{04DC7BEF-2768-C26B-1DC2-56A959F4DBCE}"/>
              </a:ext>
            </a:extLst>
          </p:cNvPr>
          <p:cNvSpPr txBox="1">
            <a:spLocks/>
          </p:cNvSpPr>
          <p:nvPr/>
        </p:nvSpPr>
        <p:spPr>
          <a:xfrm>
            <a:off x="5778500" y="4869644"/>
            <a:ext cx="3226987" cy="1794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1400"/>
            </a:pPr>
            <a:fld id="{00000000-1234-1234-1234-123412341234}" type="slidenum">
              <a:rPr lang="en-US" sz="1067" smtClean="0"/>
              <a:pPr>
                <a:buSzPts val="1400"/>
              </a:pPr>
              <a:t>5</a:t>
            </a:fld>
            <a:r>
              <a:rPr lang="en-US" sz="1067"/>
              <a:t> – EPOC (epoc@tacc.utexas.edu) - 3/2023</a:t>
            </a:r>
            <a:endParaRPr lang="en-US" sz="1067" dirty="0"/>
          </a:p>
        </p:txBody>
      </p:sp>
    </p:spTree>
    <p:extLst>
      <p:ext uri="{BB962C8B-B14F-4D97-AF65-F5344CB8AC3E}">
        <p14:creationId xmlns:p14="http://schemas.microsoft.com/office/powerpoint/2010/main" val="17829095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348B2-A502-4478-977C-9683494609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162" y="768299"/>
            <a:ext cx="8238638" cy="3600449"/>
          </a:xfrm>
        </p:spPr>
        <p:txBody>
          <a:bodyPr>
            <a:normAutofit/>
          </a:bodyPr>
          <a:lstStyle/>
          <a:p>
            <a:pPr marL="430197" lvl="1" indent="-210741"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210741" indent="-210741"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488" y="1"/>
            <a:ext cx="8849512" cy="666749"/>
          </a:xfrm>
        </p:spPr>
        <p:txBody>
          <a:bodyPr>
            <a:normAutofit/>
          </a:bodyPr>
          <a:lstStyle/>
          <a:p>
            <a:r>
              <a:rPr lang="en-US" sz="3000" dirty="0">
                <a:latin typeface="Calibri "/>
              </a:rPr>
              <a:t>Why BGP rather than an IGP?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>
            <a:off x="448162" y="666750"/>
            <a:ext cx="4408651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4C0841B1-A991-42D1-B405-D35BD425E4FD}"/>
              </a:ext>
            </a:extLst>
          </p:cNvPr>
          <p:cNvSpPr txBox="1">
            <a:spLocks/>
          </p:cNvSpPr>
          <p:nvPr/>
        </p:nvSpPr>
        <p:spPr>
          <a:xfrm>
            <a:off x="294487" y="774752"/>
            <a:ext cx="8392313" cy="360044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68580" indent="-68580" algn="just" defTabSz="685800" rtl="0" eaLnBrk="1" latinLnBrk="0" hangingPunct="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6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8803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2519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6235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9951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7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9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1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2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0741" indent="-210741"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 IGP moves packets as efficiently as possible within an AS</a:t>
            </a:r>
          </a:p>
          <a:p>
            <a:pPr marL="210741" indent="-210741"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IGP does not worry about policies (limited routing policies can be enforced with IGP)</a:t>
            </a:r>
          </a:p>
          <a:p>
            <a:pPr marL="505206" lvl="1" indent="-285750"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corporate AS is normally not willing to carry (transit) traffic originating from a foreign AS</a:t>
            </a:r>
          </a:p>
          <a:p>
            <a:pPr marL="505206" lvl="1" indent="-285750"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Research and Education Network (REN) may not want to carry commercial traffic</a:t>
            </a:r>
          </a:p>
          <a:p>
            <a:pPr marL="505206" lvl="1" indent="-285750"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Traffic starting or ending at Apple should not transit Google, etc.</a:t>
            </a:r>
          </a:p>
          <a:p>
            <a:pPr marL="210741" indent="-210741"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BGP is designed to handle all these cases and enforce routing policies, both within and between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ASes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10741" indent="-210741"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10741" indent="-210741"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05206" lvl="1" indent="-285750"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endParaRPr lang="en-US" dirty="0"/>
          </a:p>
        </p:txBody>
      </p:sp>
      <p:sp>
        <p:nvSpPr>
          <p:cNvPr id="2" name="Google Shape;102;p2">
            <a:extLst>
              <a:ext uri="{FF2B5EF4-FFF2-40B4-BE49-F238E27FC236}">
                <a16:creationId xmlns:a16="http://schemas.microsoft.com/office/drawing/2014/main" id="{DA47ECDF-1D16-4BCC-14E2-D066F0A9E0A4}"/>
              </a:ext>
            </a:extLst>
          </p:cNvPr>
          <p:cNvSpPr txBox="1">
            <a:spLocks/>
          </p:cNvSpPr>
          <p:nvPr/>
        </p:nvSpPr>
        <p:spPr>
          <a:xfrm>
            <a:off x="5778500" y="4869644"/>
            <a:ext cx="3226987" cy="1794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1400"/>
            </a:pPr>
            <a:fld id="{00000000-1234-1234-1234-123412341234}" type="slidenum">
              <a:rPr lang="en-US" sz="1067" smtClean="0"/>
              <a:pPr>
                <a:buSzPts val="1400"/>
              </a:pPr>
              <a:t>6</a:t>
            </a:fld>
            <a:r>
              <a:rPr lang="en-US" sz="1067"/>
              <a:t> – EPOC (epoc@tacc.utexas.edu) - 3/2023</a:t>
            </a:r>
            <a:endParaRPr lang="en-US" sz="1067" dirty="0"/>
          </a:p>
        </p:txBody>
      </p:sp>
    </p:spTree>
    <p:extLst>
      <p:ext uri="{BB962C8B-B14F-4D97-AF65-F5344CB8AC3E}">
        <p14:creationId xmlns:p14="http://schemas.microsoft.com/office/powerpoint/2010/main" val="3153125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>
                <a:latin typeface="+mn-lt"/>
              </a:rPr>
              <a:t>BGP Route Advertisements within an AS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>
            <a:off x="448162" y="657226"/>
            <a:ext cx="6147510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85B140-3A3C-4B97-9CA7-D5ABD6042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5491" y="6459784"/>
            <a:ext cx="28817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 cap="none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B7500E5-DFF2-4FEA-AD7E-D14EB9BF90F1}"/>
              </a:ext>
            </a:extLst>
          </p:cNvPr>
          <p:cNvSpPr txBox="1">
            <a:spLocks/>
          </p:cNvSpPr>
          <p:nvPr/>
        </p:nvSpPr>
        <p:spPr>
          <a:xfrm>
            <a:off x="247338" y="771526"/>
            <a:ext cx="8649324" cy="3600449"/>
          </a:xfrm>
          <a:prstGeom prst="rect">
            <a:avLst/>
          </a:prstGeom>
        </p:spPr>
        <p:txBody>
          <a:bodyPr vert="horz" lIns="0" tIns="34290" rIns="0" bIns="34290" rtlCol="0">
            <a:normAutofit/>
          </a:bodyPr>
          <a:lstStyle>
            <a:lvl1pPr marL="91440" indent="-91440" algn="just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8404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6692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93268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0969" indent="-130969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+mn-lt"/>
              </a:rPr>
              <a:t>BGP advertisements from an AS to another is referred to as External BGP (EBGP)</a:t>
            </a:r>
          </a:p>
          <a:p>
            <a:pPr marL="130969" indent="-130969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+mn-lt"/>
              </a:rPr>
              <a:t>BGP advertisements within an AS is referred to as internal BGP (IBGP)</a:t>
            </a:r>
          </a:p>
          <a:p>
            <a:pPr marL="130969" indent="-130969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altLang="en-US" sz="1650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99678337-5D18-4C55-A9A5-C82E36315A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-115416"/>
            <a:ext cx="138564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050"/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CBD06E9E-8B6D-4CB9-9C00-10C5474E83F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02325" y="2571750"/>
          <a:ext cx="5939349" cy="11548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3" imgW="7304174" imgH="1429575" progId="Visio.Drawing.11">
                  <p:embed/>
                </p:oleObj>
              </mc:Choice>
              <mc:Fallback>
                <p:oleObj name="Visio" r:id="rId3" imgW="7304174" imgH="1429575" progId="Visio.Drawing.11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CBD06E9E-8B6D-4CB9-9C00-10C5474E83F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2325" y="2571750"/>
                        <a:ext cx="5939349" cy="115487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Google Shape;102;p2">
            <a:extLst>
              <a:ext uri="{FF2B5EF4-FFF2-40B4-BE49-F238E27FC236}">
                <a16:creationId xmlns:a16="http://schemas.microsoft.com/office/drawing/2014/main" id="{0576F541-D233-DA7D-3096-C702CD855241}"/>
              </a:ext>
            </a:extLst>
          </p:cNvPr>
          <p:cNvSpPr txBox="1">
            <a:spLocks/>
          </p:cNvSpPr>
          <p:nvPr/>
        </p:nvSpPr>
        <p:spPr>
          <a:xfrm>
            <a:off x="5778500" y="4869644"/>
            <a:ext cx="3226987" cy="1794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1400"/>
            </a:pPr>
            <a:fld id="{00000000-1234-1234-1234-123412341234}" type="slidenum">
              <a:rPr lang="en-US" sz="1067" smtClean="0"/>
              <a:pPr>
                <a:buSzPts val="1400"/>
              </a:pPr>
              <a:t>7</a:t>
            </a:fld>
            <a:r>
              <a:rPr lang="en-US" sz="1067"/>
              <a:t> – EPOC (epoc@tacc.utexas.edu) - 3/2023</a:t>
            </a:r>
            <a:endParaRPr lang="en-US" sz="1067" dirty="0"/>
          </a:p>
        </p:txBody>
      </p:sp>
    </p:spTree>
    <p:extLst>
      <p:ext uri="{BB962C8B-B14F-4D97-AF65-F5344CB8AC3E}">
        <p14:creationId xmlns:p14="http://schemas.microsoft.com/office/powerpoint/2010/main" val="42111977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BGP Route Advertisements </a:t>
            </a:r>
            <a:r>
              <a:rPr lang="en-US"/>
              <a:t>between ASs</a:t>
            </a: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>
            <a:off x="448163" y="657226"/>
            <a:ext cx="6802918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85B140-3A3C-4B97-9CA7-D5ABD6042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5491" y="6459784"/>
            <a:ext cx="28817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 cap="none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B7500E5-DFF2-4FEA-AD7E-D14EB9BF90F1}"/>
              </a:ext>
            </a:extLst>
          </p:cNvPr>
          <p:cNvSpPr txBox="1">
            <a:spLocks/>
          </p:cNvSpPr>
          <p:nvPr/>
        </p:nvSpPr>
        <p:spPr>
          <a:xfrm>
            <a:off x="254833" y="771526"/>
            <a:ext cx="8431967" cy="3600449"/>
          </a:xfrm>
          <a:prstGeom prst="rect">
            <a:avLst/>
          </a:prstGeom>
        </p:spPr>
        <p:txBody>
          <a:bodyPr vert="horz" lIns="0" tIns="34290" rIns="0" bIns="34290" rtlCol="0">
            <a:normAutofit/>
          </a:bodyPr>
          <a:lstStyle>
            <a:lvl1pPr marL="91440" indent="-91440" algn="just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8404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6692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93268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0969" indent="-130969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+mn-lt"/>
              </a:rPr>
              <a:t>In BGP route advertisements, each border router prepends its own AS number to the route before advertising the route to the next AS</a:t>
            </a:r>
          </a:p>
          <a:p>
            <a:pPr marL="130969" indent="-130969">
              <a:buFont typeface="Arial" panose="020B0604020202020204" pitchFamily="34" charset="0"/>
              <a:buChar char="•"/>
            </a:pPr>
            <a:endParaRPr lang="en-US" altLang="en-US" sz="1650" dirty="0"/>
          </a:p>
        </p:txBody>
      </p:sp>
      <p:pic>
        <p:nvPicPr>
          <p:cNvPr id="1027" name="Picture 3">
            <a:extLst>
              <a:ext uri="{FF2B5EF4-FFF2-40B4-BE49-F238E27FC236}">
                <a16:creationId xmlns:a16="http://schemas.microsoft.com/office/drawing/2014/main" id="{3CCD867D-A279-4D56-A351-63FFA40266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179" y="2273924"/>
            <a:ext cx="5928604" cy="118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Google Shape;102;p2">
            <a:extLst>
              <a:ext uri="{FF2B5EF4-FFF2-40B4-BE49-F238E27FC236}">
                <a16:creationId xmlns:a16="http://schemas.microsoft.com/office/drawing/2014/main" id="{3F2C6665-CCCE-FEEE-0942-C488F97B5813}"/>
              </a:ext>
            </a:extLst>
          </p:cNvPr>
          <p:cNvSpPr txBox="1">
            <a:spLocks/>
          </p:cNvSpPr>
          <p:nvPr/>
        </p:nvSpPr>
        <p:spPr>
          <a:xfrm>
            <a:off x="5778500" y="4869644"/>
            <a:ext cx="3226987" cy="1794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1400"/>
            </a:pPr>
            <a:fld id="{00000000-1234-1234-1234-123412341234}" type="slidenum">
              <a:rPr lang="en-US" sz="1067" smtClean="0"/>
              <a:pPr>
                <a:buSzPts val="1400"/>
              </a:pPr>
              <a:t>8</a:t>
            </a:fld>
            <a:r>
              <a:rPr lang="en-US" sz="1067"/>
              <a:t> – EPOC (epoc@tacc.utexas.edu) - 3/2023</a:t>
            </a:r>
            <a:endParaRPr lang="en-US" sz="1067" dirty="0"/>
          </a:p>
        </p:txBody>
      </p:sp>
    </p:spTree>
    <p:extLst>
      <p:ext uri="{BB962C8B-B14F-4D97-AF65-F5344CB8AC3E}">
        <p14:creationId xmlns:p14="http://schemas.microsoft.com/office/powerpoint/2010/main" val="31392031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>
                <a:latin typeface="+mn-lt"/>
              </a:rPr>
              <a:t>BGP – Best Path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6F9D81C-F3E8-486E-AB7A-6388A156877B}"/>
              </a:ext>
            </a:extLst>
          </p:cNvPr>
          <p:cNvCxnSpPr>
            <a:cxnSpLocks/>
          </p:cNvCxnSpPr>
          <p:nvPr/>
        </p:nvCxnSpPr>
        <p:spPr>
          <a:xfrm>
            <a:off x="448162" y="657226"/>
            <a:ext cx="2512395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1EB94909-E8C6-4E3F-8E0E-4C3665E6C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5491" y="6459784"/>
            <a:ext cx="28817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 cap="none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20" name="Picture 4">
            <a:extLst>
              <a:ext uri="{FF2B5EF4-FFF2-40B4-BE49-F238E27FC236}">
                <a16:creationId xmlns:a16="http://schemas.microsoft.com/office/drawing/2014/main" id="{C508FC2F-2A5D-4FEC-AFCE-8F98B3FD5F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50" y="2959896"/>
            <a:ext cx="3657600" cy="151209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21" name="Text Box 5">
            <a:extLst>
              <a:ext uri="{FF2B5EF4-FFF2-40B4-BE49-F238E27FC236}">
                <a16:creationId xmlns:a16="http://schemas.microsoft.com/office/drawing/2014/main" id="{5430F805-BF35-447A-A87A-ABFBBDE014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0450" y="3417095"/>
            <a:ext cx="1314450" cy="25391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685800" fontAlgn="base">
              <a:spcBef>
                <a:spcPct val="50000"/>
              </a:spcBef>
              <a:spcAft>
                <a:spcPct val="0"/>
              </a:spcAft>
            </a:pPr>
            <a:r>
              <a:rPr lang="en-US" sz="1050" b="1">
                <a:solidFill>
                  <a:srgbClr val="00007D"/>
                </a:solidFill>
                <a:latin typeface="Arial" charset="0"/>
                <a:cs typeface="Arial" charset="0"/>
              </a:rPr>
              <a:t>BGP Update</a:t>
            </a:r>
          </a:p>
        </p:txBody>
      </p:sp>
      <p:sp>
        <p:nvSpPr>
          <p:cNvPr id="22" name="Rectangle 6">
            <a:extLst>
              <a:ext uri="{FF2B5EF4-FFF2-40B4-BE49-F238E27FC236}">
                <a16:creationId xmlns:a16="http://schemas.microsoft.com/office/drawing/2014/main" id="{D94A36C2-EAA2-4CED-9560-E91E1B5B44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00650" y="3588545"/>
            <a:ext cx="1085850" cy="914400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sz="1350" b="1">
              <a:latin typeface="Arial" charset="0"/>
              <a:cs typeface="Arial" charset="0"/>
            </a:endParaRPr>
          </a:p>
        </p:txBody>
      </p:sp>
      <p:sp>
        <p:nvSpPr>
          <p:cNvPr id="23" name="Text Box 7">
            <a:extLst>
              <a:ext uri="{FF2B5EF4-FFF2-40B4-BE49-F238E27FC236}">
                <a16:creationId xmlns:a16="http://schemas.microsoft.com/office/drawing/2014/main" id="{CDAE269F-F7DF-43A6-A215-EE38F7322F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4950" y="3588545"/>
            <a:ext cx="800100" cy="41549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685800" fontAlgn="base">
              <a:spcBef>
                <a:spcPct val="50000"/>
              </a:spcBef>
              <a:spcAft>
                <a:spcPct val="0"/>
              </a:spcAft>
            </a:pPr>
            <a:r>
              <a:rPr lang="en-US" sz="1050" b="1">
                <a:latin typeface="Arial" charset="0"/>
                <a:cs typeface="Arial" charset="0"/>
              </a:rPr>
              <a:t>BGP Table</a:t>
            </a:r>
          </a:p>
        </p:txBody>
      </p:sp>
      <p:sp>
        <p:nvSpPr>
          <p:cNvPr id="24" name="Rectangle 8">
            <a:extLst>
              <a:ext uri="{FF2B5EF4-FFF2-40B4-BE49-F238E27FC236}">
                <a16:creationId xmlns:a16="http://schemas.microsoft.com/office/drawing/2014/main" id="{F525A640-F161-4027-A80F-30B135D881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5100" y="3588545"/>
            <a:ext cx="1085850" cy="914400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sz="1350" b="1">
              <a:latin typeface="Arial" charset="0"/>
              <a:cs typeface="Arial" charset="0"/>
            </a:endParaRPr>
          </a:p>
        </p:txBody>
      </p:sp>
      <p:sp>
        <p:nvSpPr>
          <p:cNvPr id="25" name="Text Box 9">
            <a:extLst>
              <a:ext uri="{FF2B5EF4-FFF2-40B4-BE49-F238E27FC236}">
                <a16:creationId xmlns:a16="http://schemas.microsoft.com/office/drawing/2014/main" id="{ED02E724-B535-4FCB-A168-CBEA10CE04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3588545"/>
            <a:ext cx="800100" cy="41549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685800" fontAlgn="base">
              <a:spcBef>
                <a:spcPct val="50000"/>
              </a:spcBef>
              <a:spcAft>
                <a:spcPct val="0"/>
              </a:spcAft>
            </a:pPr>
            <a:r>
              <a:rPr lang="en-US" sz="1050" b="1">
                <a:latin typeface="Arial" charset="0"/>
                <a:cs typeface="Arial" charset="0"/>
              </a:rPr>
              <a:t>Routing Table</a:t>
            </a:r>
          </a:p>
        </p:txBody>
      </p:sp>
      <p:sp>
        <p:nvSpPr>
          <p:cNvPr id="26" name="Text Box 10">
            <a:extLst>
              <a:ext uri="{FF2B5EF4-FFF2-40B4-BE49-F238E27FC236}">
                <a16:creationId xmlns:a16="http://schemas.microsoft.com/office/drawing/2014/main" id="{5477879C-2A54-484A-8AD1-C53AD99506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4102895"/>
            <a:ext cx="1028700" cy="25391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685800" fontAlgn="base">
              <a:spcBef>
                <a:spcPct val="50000"/>
              </a:spcBef>
              <a:spcAft>
                <a:spcPct val="0"/>
              </a:spcAft>
            </a:pPr>
            <a:r>
              <a:rPr lang="en-US" sz="1050" b="1">
                <a:solidFill>
                  <a:srgbClr val="00007D"/>
                </a:solidFill>
                <a:latin typeface="Arial" charset="0"/>
                <a:cs typeface="Arial" charset="0"/>
              </a:rPr>
              <a:t>Network</a:t>
            </a:r>
          </a:p>
        </p:txBody>
      </p:sp>
      <p:sp>
        <p:nvSpPr>
          <p:cNvPr id="27" name="AutoShape 11">
            <a:extLst>
              <a:ext uri="{FF2B5EF4-FFF2-40B4-BE49-F238E27FC236}">
                <a16:creationId xmlns:a16="http://schemas.microsoft.com/office/drawing/2014/main" id="{72D21CA3-6FB5-444D-8601-3DF816F9EF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2388395"/>
            <a:ext cx="2057400" cy="1143000"/>
          </a:xfrm>
          <a:prstGeom prst="wedgeRectCallout">
            <a:avLst>
              <a:gd name="adj1" fmla="val -85708"/>
              <a:gd name="adj2" fmla="val 25106"/>
            </a:avLst>
          </a:prstGeom>
          <a:noFill/>
          <a:ln w="25400">
            <a:solidFill>
              <a:srgbClr val="00007D"/>
            </a:solidFill>
            <a:miter lim="800000"/>
            <a:headEnd/>
            <a:tailEnd/>
          </a:ln>
        </p:spPr>
        <p:txBody>
          <a:bodyPr/>
          <a:lstStyle/>
          <a:p>
            <a:pPr algn="just"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sz="1350" dirty="0">
                <a:latin typeface="+mn-lt"/>
                <a:cs typeface="Arial" charset="0"/>
              </a:rPr>
              <a:t>Is this the best path? Does it meet the path selection criteria? If so, add to routing table.</a:t>
            </a:r>
          </a:p>
        </p:txBody>
      </p:sp>
      <p:sp>
        <p:nvSpPr>
          <p:cNvPr id="28" name="Text Box 12">
            <a:extLst>
              <a:ext uri="{FF2B5EF4-FFF2-40B4-BE49-F238E27FC236}">
                <a16:creationId xmlns:a16="http://schemas.microsoft.com/office/drawing/2014/main" id="{EA789266-0DDE-4717-8CA6-0FA0503762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4102895"/>
            <a:ext cx="1028700" cy="25391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685800" fontAlgn="base">
              <a:spcBef>
                <a:spcPct val="50000"/>
              </a:spcBef>
              <a:spcAft>
                <a:spcPct val="0"/>
              </a:spcAft>
            </a:pPr>
            <a:r>
              <a:rPr lang="en-US" sz="1050" b="1" dirty="0">
                <a:solidFill>
                  <a:srgbClr val="00007D"/>
                </a:solidFill>
                <a:latin typeface="Arial" charset="0"/>
                <a:cs typeface="Arial" charset="0"/>
              </a:rPr>
              <a:t>Network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86C7D11B-79A6-4D62-AAC1-D861DCAE9E8D}"/>
              </a:ext>
            </a:extLst>
          </p:cNvPr>
          <p:cNvCxnSpPr>
            <a:cxnSpLocks/>
          </p:cNvCxnSpPr>
          <p:nvPr/>
        </p:nvCxnSpPr>
        <p:spPr>
          <a:xfrm>
            <a:off x="6115050" y="4240412"/>
            <a:ext cx="571500" cy="0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509C109-0D47-4F08-A6E9-BD3A1F7E8997}"/>
              </a:ext>
            </a:extLst>
          </p:cNvPr>
          <p:cNvCxnSpPr>
            <a:cxnSpLocks/>
          </p:cNvCxnSpPr>
          <p:nvPr/>
        </p:nvCxnSpPr>
        <p:spPr>
          <a:xfrm>
            <a:off x="417793" y="4796459"/>
            <a:ext cx="4378284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07FCF6A5-DA65-4D75-A363-BBF11E72EBCC}"/>
              </a:ext>
            </a:extLst>
          </p:cNvPr>
          <p:cNvSpPr txBox="1"/>
          <p:nvPr/>
        </p:nvSpPr>
        <p:spPr>
          <a:xfrm>
            <a:off x="347423" y="4796460"/>
            <a:ext cx="4448654" cy="2654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25" dirty="0">
                <a:latin typeface="Arial" panose="020B0604020202020204" pitchFamily="34" charset="0"/>
                <a:cs typeface="Arial" panose="020B0604020202020204" pitchFamily="34" charset="0"/>
              </a:rPr>
              <a:t>Rick Graziani, “Implementing Cisco IP Routing,” Cisco Press, 2015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CED41330-9950-4B9D-B5AF-FC9C52937ACF}"/>
              </a:ext>
            </a:extLst>
          </p:cNvPr>
          <p:cNvSpPr txBox="1">
            <a:spLocks/>
          </p:cNvSpPr>
          <p:nvPr/>
        </p:nvSpPr>
        <p:spPr>
          <a:xfrm>
            <a:off x="239843" y="771526"/>
            <a:ext cx="8446957" cy="3600449"/>
          </a:xfrm>
          <a:prstGeom prst="rect">
            <a:avLst/>
          </a:prstGeom>
        </p:spPr>
        <p:txBody>
          <a:bodyPr vert="horz" lIns="0" tIns="34290" rIns="0" bIns="34290" rtlCol="0">
            <a:normAutofit/>
          </a:bodyPr>
          <a:lstStyle>
            <a:lvl1pPr marL="91440" indent="-91440" algn="just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8404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6692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93268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9779" indent="-129779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latin typeface="+mn-lt"/>
              </a:rPr>
              <a:t>The main goal is to provide interdomain routing</a:t>
            </a:r>
          </a:p>
          <a:p>
            <a:pPr marL="129779" indent="-129779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latin typeface="+mn-lt"/>
              </a:rPr>
              <a:t>BGP selects one path as the best path</a:t>
            </a:r>
          </a:p>
          <a:p>
            <a:pPr marL="129779" indent="-129779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latin typeface="+mn-lt"/>
              </a:rPr>
              <a:t>It places the selected path in its routing table and propagates the path to its neighbors</a:t>
            </a:r>
          </a:p>
        </p:txBody>
      </p:sp>
      <p:sp>
        <p:nvSpPr>
          <p:cNvPr id="3" name="Google Shape;102;p2">
            <a:extLst>
              <a:ext uri="{FF2B5EF4-FFF2-40B4-BE49-F238E27FC236}">
                <a16:creationId xmlns:a16="http://schemas.microsoft.com/office/drawing/2014/main" id="{D2B8622D-E652-664C-5C31-9890BA67F3D7}"/>
              </a:ext>
            </a:extLst>
          </p:cNvPr>
          <p:cNvSpPr txBox="1">
            <a:spLocks/>
          </p:cNvSpPr>
          <p:nvPr/>
        </p:nvSpPr>
        <p:spPr>
          <a:xfrm>
            <a:off x="5778500" y="4869644"/>
            <a:ext cx="3226987" cy="1794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1400"/>
            </a:pPr>
            <a:fld id="{00000000-1234-1234-1234-123412341234}" type="slidenum">
              <a:rPr lang="en-US" sz="1067" smtClean="0"/>
              <a:pPr>
                <a:buSzPts val="1400"/>
              </a:pPr>
              <a:t>9</a:t>
            </a:fld>
            <a:r>
              <a:rPr lang="en-US" sz="1067"/>
              <a:t> – EPOC (epoc@tacc.utexas.edu) - 3/2023</a:t>
            </a:r>
            <a:endParaRPr lang="en-US" sz="1067" dirty="0"/>
          </a:p>
        </p:txBody>
      </p:sp>
    </p:spTree>
    <p:extLst>
      <p:ext uri="{BB962C8B-B14F-4D97-AF65-F5344CB8AC3E}">
        <p14:creationId xmlns:p14="http://schemas.microsoft.com/office/powerpoint/2010/main" val="30759317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3500</Words>
  <Application>Microsoft Macintosh PowerPoint</Application>
  <PresentationFormat>On-screen Show (16:9)</PresentationFormat>
  <Paragraphs>453</Paragraphs>
  <Slides>42</Slides>
  <Notes>40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9" baseType="lpstr">
      <vt:lpstr>Arial</vt:lpstr>
      <vt:lpstr>Calibri</vt:lpstr>
      <vt:lpstr>Calibri </vt:lpstr>
      <vt:lpstr>Times-Roman</vt:lpstr>
      <vt:lpstr>Wingdings</vt:lpstr>
      <vt:lpstr>Office Theme</vt:lpstr>
      <vt:lpstr>Visio</vt:lpstr>
      <vt:lpstr>PowerPoint Presentation</vt:lpstr>
      <vt:lpstr>Outline</vt:lpstr>
      <vt:lpstr>What is BGP </vt:lpstr>
      <vt:lpstr>Introduction to BGP</vt:lpstr>
      <vt:lpstr>AS, IGP, EGP</vt:lpstr>
      <vt:lpstr>Why BGP rather than an IGP?</vt:lpstr>
      <vt:lpstr>BGP Route Advertisements within an AS</vt:lpstr>
      <vt:lpstr>BGP Route Advertisements between ASs</vt:lpstr>
      <vt:lpstr>BGP – Best Path</vt:lpstr>
      <vt:lpstr>Agenda</vt:lpstr>
      <vt:lpstr>BGP in the wild</vt:lpstr>
      <vt:lpstr>R&amp;E vs. Commodity</vt:lpstr>
      <vt:lpstr>R&amp;E Routing Architecture Vs. Commodity.</vt:lpstr>
      <vt:lpstr>BGP Use in ESnet</vt:lpstr>
      <vt:lpstr>ESnet Routing Architecture (High-Level, Simplified)</vt:lpstr>
      <vt:lpstr>Site Or Campus Routing Isn’t Backbone Routing</vt:lpstr>
      <vt:lpstr>Internet DFZ routing vs Campus / LAN</vt:lpstr>
      <vt:lpstr>BGP hygiene - Preventing routing leaks and hijacks</vt:lpstr>
      <vt:lpstr>Agenda</vt:lpstr>
      <vt:lpstr>So what do we do?</vt:lpstr>
      <vt:lpstr>BGP - Care and feeding</vt:lpstr>
      <vt:lpstr>BGP AS Path Length Illustrated</vt:lpstr>
      <vt:lpstr>LocalPref (e.g. “outbound route”)</vt:lpstr>
      <vt:lpstr>Public BGP Community Strings offered by Internet2 </vt:lpstr>
      <vt:lpstr>BGP Community Strings</vt:lpstr>
      <vt:lpstr>AS Path Padding</vt:lpstr>
      <vt:lpstr>(MED) Multi Exit Discriminator (e.g. “inbound route”)</vt:lpstr>
      <vt:lpstr>Next-hop Attribute</vt:lpstr>
      <vt:lpstr>The AS-Path Attribute</vt:lpstr>
      <vt:lpstr>Origin Attribute</vt:lpstr>
      <vt:lpstr>Administrative Distance</vt:lpstr>
      <vt:lpstr>The Weight Attribute  -  For “Outbound Route” </vt:lpstr>
      <vt:lpstr>BGP Table</vt:lpstr>
      <vt:lpstr>Status Code</vt:lpstr>
      <vt:lpstr>EXAMPLES</vt:lpstr>
      <vt:lpstr>Why does this matter? Example 1 - OSC</vt:lpstr>
      <vt:lpstr>PowerPoint Presentation</vt:lpstr>
      <vt:lpstr>Example 2</vt:lpstr>
      <vt:lpstr>Example 3</vt:lpstr>
      <vt:lpstr>Agenda</vt:lpstr>
      <vt:lpstr>Questions?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Microsoft Office User</cp:lastModifiedBy>
  <cp:revision>4</cp:revision>
  <dcterms:modified xsi:type="dcterms:W3CDTF">2023-03-19T17:20:40Z</dcterms:modified>
</cp:coreProperties>
</file>