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49"/>
  </p:notesMasterIdLst>
  <p:sldIdLst>
    <p:sldId id="256" r:id="rId2"/>
    <p:sldId id="257" r:id="rId3"/>
    <p:sldId id="258" r:id="rId4"/>
    <p:sldId id="259" r:id="rId5"/>
    <p:sldId id="264" r:id="rId6"/>
    <p:sldId id="265" r:id="rId7"/>
    <p:sldId id="267" r:id="rId8"/>
    <p:sldId id="266" r:id="rId9"/>
    <p:sldId id="268" r:id="rId10"/>
    <p:sldId id="269" r:id="rId11"/>
    <p:sldId id="270" r:id="rId12"/>
    <p:sldId id="271" r:id="rId13"/>
    <p:sldId id="272" r:id="rId14"/>
    <p:sldId id="273" r:id="rId15"/>
    <p:sldId id="274" r:id="rId16"/>
    <p:sldId id="275" r:id="rId17"/>
    <p:sldId id="276" r:id="rId18"/>
    <p:sldId id="277"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260" r:id="rId45"/>
    <p:sldId id="261" r:id="rId46"/>
    <p:sldId id="262" r:id="rId47"/>
    <p:sldId id="263" r:id="rId48"/>
  </p:sldIdLst>
  <p:sldSz cx="9144000" cy="5143500" type="screen16x9"/>
  <p:notesSz cx="6858000" cy="9144000"/>
  <p:embeddedFontLst>
    <p:embeddedFont>
      <p:font typeface="Montserrat" panose="00000500000000000000" pitchFamily="2" charset="0"/>
      <p:regular r:id="rId50"/>
      <p:bold r:id="rId51"/>
      <p:italic r:id="rId52"/>
      <p:boldItalic r:id="rId53"/>
    </p:embeddedFont>
    <p:embeddedFont>
      <p:font typeface="Montserrat ExtraBold" panose="00000900000000000000" pitchFamily="2" charset="0"/>
      <p:bold r:id="rId54"/>
      <p:boldItalic r:id="rId55"/>
    </p:embeddedFont>
    <p:embeddedFont>
      <p:font typeface="Montserrat Medium" panose="00000600000000000000" pitchFamily="2" charset="0"/>
      <p:regular r:id="rId56"/>
      <p:bold r:id="rId57"/>
      <p:italic r:id="rId58"/>
      <p:boldItalic r:id="rId59"/>
    </p:embeddedFont>
    <p:embeddedFont>
      <p:font typeface="Montserrat SemiBold" panose="00000700000000000000"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7B44F-0A5B-4E2E-88EE-F39E7496884D}" v="10" dt="2025-11-11T19:38:59.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21" autoAdjust="0"/>
  </p:normalViewPr>
  <p:slideViewPr>
    <p:cSldViewPr snapToGrid="0">
      <p:cViewPr varScale="1">
        <p:scale>
          <a:sx n="135" d="100"/>
          <a:sy n="135" d="100"/>
        </p:scale>
        <p:origin x="84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foury, Elie" userId="84109d90-edd2-4b66-aa0c-6442e64be8d1" providerId="ADAL" clId="{E1A3DB5E-400C-421D-B425-D39B4B3DBC77}"/>
    <pc:docChg chg="undo custSel addSld delSld modSld">
      <pc:chgData name="Kfoury, Elie" userId="84109d90-edd2-4b66-aa0c-6442e64be8d1" providerId="ADAL" clId="{E1A3DB5E-400C-421D-B425-D39B4B3DBC77}" dt="2025-11-11T19:40:06.694" v="296" actId="1076"/>
      <pc:docMkLst>
        <pc:docMk/>
      </pc:docMkLst>
      <pc:sldChg chg="addSp delSp modSp mod">
        <pc:chgData name="Kfoury, Elie" userId="84109d90-edd2-4b66-aa0c-6442e64be8d1" providerId="ADAL" clId="{E1A3DB5E-400C-421D-B425-D39B4B3DBC77}" dt="2025-11-06T19:09:52.081" v="260" actId="20577"/>
        <pc:sldMkLst>
          <pc:docMk/>
          <pc:sldMk cId="0" sldId="259"/>
        </pc:sldMkLst>
        <pc:spChg chg="add mod">
          <ac:chgData name="Kfoury, Elie" userId="84109d90-edd2-4b66-aa0c-6442e64be8d1" providerId="ADAL" clId="{E1A3DB5E-400C-421D-B425-D39B4B3DBC77}" dt="2025-11-06T19:09:52.081" v="260" actId="20577"/>
          <ac:spMkLst>
            <pc:docMk/>
            <pc:sldMk cId="0" sldId="259"/>
            <ac:spMk id="4" creationId="{2BA57115-6D41-208F-7FBD-A89718023B8B}"/>
          </ac:spMkLst>
        </pc:spChg>
      </pc:sldChg>
      <pc:sldChg chg="modNotesTx">
        <pc:chgData name="Kfoury, Elie" userId="84109d90-edd2-4b66-aa0c-6442e64be8d1" providerId="ADAL" clId="{E1A3DB5E-400C-421D-B425-D39B4B3DBC77}" dt="2025-11-11T17:10:13.123" v="275" actId="20577"/>
        <pc:sldMkLst>
          <pc:docMk/>
          <pc:sldMk cId="650010787" sldId="264"/>
        </pc:sldMkLst>
      </pc:sldChg>
      <pc:sldChg chg="modSp mod">
        <pc:chgData name="Kfoury, Elie" userId="84109d90-edd2-4b66-aa0c-6442e64be8d1" providerId="ADAL" clId="{E1A3DB5E-400C-421D-B425-D39B4B3DBC77}" dt="2025-11-11T16:32:38.025" v="274" actId="1035"/>
        <pc:sldMkLst>
          <pc:docMk/>
          <pc:sldMk cId="3005841694" sldId="285"/>
        </pc:sldMkLst>
        <pc:spChg chg="mod">
          <ac:chgData name="Kfoury, Elie" userId="84109d90-edd2-4b66-aa0c-6442e64be8d1" providerId="ADAL" clId="{E1A3DB5E-400C-421D-B425-D39B4B3DBC77}" dt="2025-11-11T16:32:38.025" v="274" actId="1035"/>
          <ac:spMkLst>
            <pc:docMk/>
            <pc:sldMk cId="3005841694" sldId="285"/>
            <ac:spMk id="4" creationId="{0E65B668-1A63-7221-14E5-293B06CF35FC}"/>
          </ac:spMkLst>
        </pc:spChg>
      </pc:sldChg>
      <pc:sldChg chg="modSp mod">
        <pc:chgData name="Kfoury, Elie" userId="84109d90-edd2-4b66-aa0c-6442e64be8d1" providerId="ADAL" clId="{E1A3DB5E-400C-421D-B425-D39B4B3DBC77}" dt="2025-11-11T19:40:06.694" v="296" actId="1076"/>
        <pc:sldMkLst>
          <pc:docMk/>
          <pc:sldMk cId="4073307075" sldId="302"/>
        </pc:sldMkLst>
        <pc:spChg chg="mod">
          <ac:chgData name="Kfoury, Elie" userId="84109d90-edd2-4b66-aa0c-6442e64be8d1" providerId="ADAL" clId="{E1A3DB5E-400C-421D-B425-D39B4B3DBC77}" dt="2025-11-11T19:39:16.340" v="295" actId="207"/>
          <ac:spMkLst>
            <pc:docMk/>
            <pc:sldMk cId="4073307075" sldId="302"/>
            <ac:spMk id="135" creationId="{9A629A2F-BC02-D391-5CB5-48CCB10C0425}"/>
          </ac:spMkLst>
        </pc:spChg>
        <pc:picChg chg="mod">
          <ac:chgData name="Kfoury, Elie" userId="84109d90-edd2-4b66-aa0c-6442e64be8d1" providerId="ADAL" clId="{E1A3DB5E-400C-421D-B425-D39B4B3DBC77}" dt="2025-11-11T19:40:06.694" v="296" actId="1076"/>
          <ac:picMkLst>
            <pc:docMk/>
            <pc:sldMk cId="4073307075" sldId="302"/>
            <ac:picMk id="2" creationId="{8BBE59F7-4340-00B2-0219-BEE6FC008B1A}"/>
          </ac:picMkLst>
        </pc:picChg>
      </pc:sldChg>
      <pc:sldChg chg="new del">
        <pc:chgData name="Kfoury, Elie" userId="84109d90-edd2-4b66-aa0c-6442e64be8d1" providerId="ADAL" clId="{E1A3DB5E-400C-421D-B425-D39B4B3DBC77}" dt="2025-11-11T16:30:52.282" v="262" actId="680"/>
        <pc:sldMkLst>
          <pc:docMk/>
          <pc:sldMk cId="2675994356"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A54412B8-64EB-8317-08E2-5EDA6F406D7D}"/>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536A6E85-C27B-5B7E-D238-CBEEB7CD9A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383D456E-5F70-274D-622C-24545F9E96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434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F2187D5B-4066-C167-D1F1-A064A5012553}"/>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AFD461C7-9F15-927B-6C8C-AEF37D4444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4B0B4C29-9164-B721-293B-F3114453DD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73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9A1D5F40-274B-B428-3C21-572E56E80351}"/>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93587CF1-3F3E-A975-B287-B37F8109B9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7B01A7BC-3DBA-46F9-EEBE-358A2ED048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208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28CD692E-159A-71EA-AA57-B54A6E9C053B}"/>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62695F71-3180-1CE3-F91D-A5D932DE15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C340C276-BF87-FE67-A0C5-22BEE2E3A9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0486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8992727F-2A17-49E3-3F7D-1DF5487A273F}"/>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6F523FF9-04F3-1BDF-BAD7-C137866271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64C38DF0-86E7-DCA1-986E-ABEEA0D895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33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97312BC1-E565-00A1-0A56-21119AEC812B}"/>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FC3E8AD1-FB9C-5E33-053C-804B75270B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AD4635DE-8D64-10A5-D0D3-ED8451BD4B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5443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62D2F514-E564-1D0A-74E0-2612AB3C6800}"/>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6FED252E-7654-D21C-9AF5-1C3177870F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5347FD2A-CD4D-377A-5B67-6C7237D857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1252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D8FA4313-9101-8B35-75EF-40EEA29CFB39}"/>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5E0AD07C-7BB4-E0D2-D14D-2F817A1DB5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A4A79FDA-0E5C-E035-9C50-355A5F651B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8354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BBF54F48-67B7-CF55-78DB-9D04EDB0317E}"/>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87A36AB3-D998-7B25-F087-3A6A3A69B3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F1693EBD-C697-F1EF-3600-4D7B9FE559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655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F3234FA9-DF0F-08C1-4F48-2AE079D1BAA8}"/>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612C86A7-D193-A132-EF88-C8DDA9C533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12444A1E-9377-EA57-B87A-642581AF6F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776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c0bca0aa16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c0bca0aa16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AB7D900A-2882-79A5-A58D-C9AE5BAC7F50}"/>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A51E9AA3-1883-5659-5503-7F7374B02A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87D22941-513E-AB76-CA3C-EF38937A78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32156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B4F4B5F3-A498-5B08-B593-B5F0B4FAFDD2}"/>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2CAB9036-52DB-9522-C835-C596891A7C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5C673FAD-5181-D07E-18C7-6E4464045D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0742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DDDB6A95-EB8C-1B23-AB2F-6178A6819D93}"/>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720E9577-DE32-0280-B2C9-0BE5E63A6B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CD32E4D7-CCD8-A8A1-7D1E-5C49B1A936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4172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79B07BE8-2433-A9E5-4DD2-781EEA7D275D}"/>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0F3DF553-7678-DFEA-D2FF-9CF5F29A61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D7A62304-B249-5EDE-DAF5-C76376284A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3533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2F5A2E5C-3C3E-92D9-A75E-DAD5625F7028}"/>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61A08600-76BC-68F0-E517-980B619D5D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3344A08A-B615-3362-3CE2-B8CF04BF76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5948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8C5B4982-649E-327E-983A-410D06F529E7}"/>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96249552-64FC-B9DE-94A4-DADABD4BDE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4D8474A1-2F1D-B170-45F7-B2F0ADC505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0592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602B5571-AFFE-B942-C2B3-2797B8079ECC}"/>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1466C576-A645-5DCC-D2B5-A2E2C44D36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67402108-65E8-3D79-1CDA-EE10635808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9251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F3560314-79D2-65E0-D141-A422279D4C96}"/>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43D6FE80-C26E-7C65-86FA-947C8E73F4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4D281415-87A3-08C1-1FF2-3CB82AF9D4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8859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558EC31D-8B8C-AAEB-89CA-41E440D40574}"/>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69A98E8A-151E-C71C-94EB-E6C073C9E2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DAED6CA1-3BDC-1616-B09E-C5ED166CDC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9070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9DC49C17-E196-740D-6A14-4C129781C1B9}"/>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FFFB446D-3C75-9048-7A5D-D42C9F5A92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D64F2D76-23BE-955D-F6A7-D14998AD30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8635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de7fc158a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de7fc158a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D0653E06-3587-5D9C-2DBA-C1C3E9A73A5A}"/>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C63127AA-0BF1-9B7F-EC4E-25B2DBE746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5A4FD1D6-1CAA-5E0D-8FEC-33EDFB51B3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0025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9AD5DEE6-3636-E927-31C9-4B6E2B28BF8C}"/>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4BF6994F-1CFC-28FE-D40B-72554674BF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87069808-9886-2096-8177-6AD366BA25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8894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57A89ED5-0CD4-C400-4BD1-7FB06DF9452F}"/>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31B7C0C3-8EA6-3429-7AE9-3890700295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E95A6CD9-C14D-9310-3CF7-966BF1DF2A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186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2D7D8EA5-39CE-E1F3-5272-F40EE93562E8}"/>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C796A6C6-4164-EBF7-372D-B3EBB414FB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2E1C9D2A-0904-E557-EC07-B0D02D7EFF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8184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6321B7B2-C6E9-D1A8-0784-7E4AF7A3BED7}"/>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A284CE18-4563-8B00-9690-5C96AF73B7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095623D1-31B4-073A-F5FB-BFEB04B560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919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5F914673-26D1-A5CE-29F8-148CF4CE6F33}"/>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8343D979-D3C1-95E0-3199-D97E1A0F53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8B28C12A-9854-5C7B-E77C-17C891C3BD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7777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2346E3ED-F8DD-0E55-1D66-9736A07A0AE5}"/>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30131AA8-D7D5-6789-C1A0-AC7A0F3AEC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D321A07A-0A31-73F0-3BB0-B062B2B269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4595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505CD6B7-A3B3-D87A-ABF1-4B7BAE848151}"/>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ACDA030B-735A-F14C-97C0-F769D2768F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8527DD5F-61DF-FC7E-E7D3-82E11124E7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7581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8C449F9F-3A28-B2A5-615A-5787A33EBBD4}"/>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7F343718-BA2A-271A-651F-756BB21B21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0C774E48-6A4D-2AFB-C5E8-6B4A4B2EBB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9836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EF7047E0-C52A-5F1B-E8B7-93C389D38655}"/>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E090F2C8-AF1D-E032-C0FF-55A007865E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E4E7D1CF-C2DD-BD29-BB6E-8B0C2D933F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441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f111ec5b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f111ec5b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913624C9-1F78-4E84-2274-E0BEAD670344}"/>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133BC937-AE94-C40B-31A1-81DA39F91E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7CD10D63-7855-D9ED-D203-FB1A9EABAF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6475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de7fc158a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de7fc158a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de7fc158a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de7fc158a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de7fc158a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e46b8221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e46b8221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E7B87BDF-D7F3-7A05-EA40-943AAD91DF00}"/>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764CE6DC-D790-AB82-4CC4-CD7BDDA24D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CC91DE20-E465-E9CE-AD91-BB56E10D41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chart shows how the rate at which processor performance </a:t>
            </a:r>
            <a:r>
              <a:rPr lang="en-US" b="1" dirty="0"/>
              <a:t>doubled</a:t>
            </a:r>
            <a:r>
              <a:rPr lang="en-US" dirty="0"/>
              <a:t> has slowed over time.</a:t>
            </a:r>
            <a:br>
              <a:rPr lang="en-US" dirty="0"/>
            </a:br>
            <a:r>
              <a:rPr lang="en-US" dirty="0"/>
              <a:t>Up to the early 2000s, performance roughly doubled every 18–24 months in line with Moore’s Law and Dennard scaling. After around 2005, that doubling slowed dramatically as power and parallelism limits were reached, ending the era of rapid performance scaling</a:t>
            </a:r>
            <a:endParaRPr dirty="0"/>
          </a:p>
        </p:txBody>
      </p:sp>
    </p:spTree>
    <p:extLst>
      <p:ext uri="{BB962C8B-B14F-4D97-AF65-F5344CB8AC3E}">
        <p14:creationId xmlns:p14="http://schemas.microsoft.com/office/powerpoint/2010/main" val="170165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EC2F319A-1FB6-9B63-704D-35CBF6879C95}"/>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8283F12A-4C72-EB2E-279C-440CF3E4E6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67F4D13E-4AB5-5DAB-51AE-15ACBE7F5E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17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3DDF58DF-6D5C-20C4-F906-03E0E0BA050C}"/>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C8B683CD-2EFB-ECCF-0F0F-E131A0C449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F7A5E34B-3AAD-DEA1-13D0-8071927758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33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51002072-FEA4-3344-DA2C-6AC963EE9322}"/>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683D8ABA-B168-F6DA-7D29-F1CEE87238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8C00C14E-0F65-CEA2-BBC2-732C736215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396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BC1E0377-79DE-2217-3AFE-E8BEF3F51149}"/>
            </a:ext>
          </a:extLst>
        </p:cNvPr>
        <p:cNvGrpSpPr/>
        <p:nvPr/>
      </p:nvGrpSpPr>
      <p:grpSpPr>
        <a:xfrm>
          <a:off x="0" y="0"/>
          <a:ext cx="0" cy="0"/>
          <a:chOff x="0" y="0"/>
          <a:chExt cx="0" cy="0"/>
        </a:xfrm>
      </p:grpSpPr>
      <p:sp>
        <p:nvSpPr>
          <p:cNvPr id="131" name="Google Shape;131;g2de7fc158a3_0_16:notes">
            <a:extLst>
              <a:ext uri="{FF2B5EF4-FFF2-40B4-BE49-F238E27FC236}">
                <a16:creationId xmlns:a16="http://schemas.microsoft.com/office/drawing/2014/main" id="{1D3C9E53-E1C0-CAA2-D2BE-909163F329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e7fc158a3_0_16:notes">
            <a:extLst>
              <a:ext uri="{FF2B5EF4-FFF2-40B4-BE49-F238E27FC236}">
                <a16:creationId xmlns:a16="http://schemas.microsoft.com/office/drawing/2014/main" id="{0159B0DA-08DF-7305-6C01-2952EA5E69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742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hatisfabric.net" TargetMode="External"/><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ght Blue Half_Right Bullets (level 3)">
  <p:cSld name="CUSTOM">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3" cy="5143490"/>
          </a:xfrm>
          <a:prstGeom prst="rect">
            <a:avLst/>
          </a:prstGeom>
          <a:noFill/>
          <a:ln>
            <a:noFill/>
          </a:ln>
        </p:spPr>
      </p:pic>
      <p:sp>
        <p:nvSpPr>
          <p:cNvPr id="11" name="Google Shape;11;p2"/>
          <p:cNvSpPr txBox="1">
            <a:spLocks noGrp="1"/>
          </p:cNvSpPr>
          <p:nvPr>
            <p:ph type="body" idx="1"/>
          </p:nvPr>
        </p:nvSpPr>
        <p:spPr>
          <a:xfrm>
            <a:off x="5053200" y="0"/>
            <a:ext cx="3633300" cy="5143500"/>
          </a:xfrm>
          <a:prstGeom prst="rect">
            <a:avLst/>
          </a:prstGeom>
        </p:spPr>
        <p:txBody>
          <a:bodyPr spcFirstLastPara="1" wrap="square" lIns="91425" tIns="91425" rIns="91425" bIns="91425" anchor="ctr" anchorCtr="0">
            <a:noAutofit/>
          </a:bodyPr>
          <a:lstStyle>
            <a:lvl1pPr marL="457200" lvl="0" indent="-311150" rtl="0">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spcBef>
                <a:spcPts val="0"/>
              </a:spcBef>
              <a:spcAft>
                <a:spcPts val="0"/>
              </a:spcAft>
              <a:buSzPts val="1200"/>
              <a:buFont typeface="Montserrat"/>
              <a:buChar char="●"/>
              <a:defRPr sz="1200">
                <a:latin typeface="Montserrat"/>
                <a:ea typeface="Montserrat"/>
                <a:cs typeface="Montserrat"/>
                <a:sym typeface="Montserrat"/>
              </a:defRPr>
            </a:lvl2pPr>
            <a:lvl3pPr marL="1371600" lvl="2" indent="-304800" rtl="0">
              <a:spcBef>
                <a:spcPts val="0"/>
              </a:spcBef>
              <a:spcAft>
                <a:spcPts val="0"/>
              </a:spcAft>
              <a:buSzPts val="1200"/>
              <a:buFont typeface="Montserrat"/>
              <a:buChar char="■"/>
              <a:defRPr sz="1200">
                <a:latin typeface="Montserrat"/>
                <a:ea typeface="Montserrat"/>
                <a:cs typeface="Montserrat"/>
                <a:sym typeface="Montserrat"/>
              </a:defRPr>
            </a:lvl3pPr>
            <a:lvl4pPr marL="1828800" lvl="3" indent="-304800" rtl="0">
              <a:spcBef>
                <a:spcPts val="0"/>
              </a:spcBef>
              <a:spcAft>
                <a:spcPts val="0"/>
              </a:spcAft>
              <a:buSzPts val="1200"/>
              <a:buFont typeface="Montserrat"/>
              <a:buChar char="○"/>
              <a:defRPr sz="1200">
                <a:latin typeface="Montserrat"/>
                <a:ea typeface="Montserrat"/>
                <a:cs typeface="Montserrat"/>
                <a:sym typeface="Montserrat"/>
              </a:defRPr>
            </a:lvl4pPr>
            <a:lvl5pPr marL="2286000" lvl="4" indent="-304800" rtl="0">
              <a:spcBef>
                <a:spcPts val="0"/>
              </a:spcBef>
              <a:spcAft>
                <a:spcPts val="0"/>
              </a:spcAft>
              <a:buSzPts val="1200"/>
              <a:buFont typeface="Montserrat"/>
              <a:buChar char="●"/>
              <a:defRPr sz="1200">
                <a:latin typeface="Montserrat"/>
                <a:ea typeface="Montserrat"/>
                <a:cs typeface="Montserrat"/>
                <a:sym typeface="Montserrat"/>
              </a:defRPr>
            </a:lvl5pPr>
            <a:lvl6pPr marL="2743200" lvl="5" indent="-304800" rtl="0">
              <a:spcBef>
                <a:spcPts val="0"/>
              </a:spcBef>
              <a:spcAft>
                <a:spcPts val="0"/>
              </a:spcAft>
              <a:buSzPts val="1200"/>
              <a:buFont typeface="Montserrat"/>
              <a:buChar char="■"/>
              <a:defRPr sz="1200">
                <a:latin typeface="Montserrat"/>
                <a:ea typeface="Montserrat"/>
                <a:cs typeface="Montserrat"/>
                <a:sym typeface="Montserrat"/>
              </a:defRPr>
            </a:lvl6pPr>
            <a:lvl7pPr marL="3200400" lvl="6" indent="-304800" rtl="0">
              <a:spcBef>
                <a:spcPts val="0"/>
              </a:spcBef>
              <a:spcAft>
                <a:spcPts val="0"/>
              </a:spcAft>
              <a:buSzPts val="1200"/>
              <a:buFont typeface="Montserrat"/>
              <a:buChar char="○"/>
              <a:defRPr sz="1200">
                <a:latin typeface="Montserrat"/>
                <a:ea typeface="Montserrat"/>
                <a:cs typeface="Montserrat"/>
                <a:sym typeface="Montserrat"/>
              </a:defRPr>
            </a:lvl7pPr>
            <a:lvl8pPr marL="3657600" lvl="7" indent="-304800" rtl="0">
              <a:spcBef>
                <a:spcPts val="0"/>
              </a:spcBef>
              <a:spcAft>
                <a:spcPts val="0"/>
              </a:spcAft>
              <a:buSzPts val="1200"/>
              <a:buFont typeface="Montserrat"/>
              <a:buChar char="●"/>
              <a:defRPr sz="1200">
                <a:latin typeface="Montserrat"/>
                <a:ea typeface="Montserrat"/>
                <a:cs typeface="Montserrat"/>
                <a:sym typeface="Montserrat"/>
              </a:defRPr>
            </a:lvl8pPr>
            <a:lvl9pPr marL="4114800" lvl="8" indent="-304800" rtl="0">
              <a:spcBef>
                <a:spcPts val="0"/>
              </a:spcBef>
              <a:spcAft>
                <a:spcPts val="0"/>
              </a:spcAft>
              <a:buSzPts val="1200"/>
              <a:buFont typeface="Montserrat"/>
              <a:buChar char="■"/>
              <a:defRPr sz="1200">
                <a:latin typeface="Montserrat"/>
                <a:ea typeface="Montserrat"/>
                <a:cs typeface="Montserrat"/>
                <a:sym typeface="Montserrat"/>
              </a:defRPr>
            </a:lvl9pPr>
          </a:lstStyle>
          <a:p>
            <a:endParaRPr/>
          </a:p>
        </p:txBody>
      </p:sp>
      <p:sp>
        <p:nvSpPr>
          <p:cNvPr id="12" name="Google Shape;12;p2"/>
          <p:cNvSpPr txBox="1">
            <a:spLocks noGrp="1"/>
          </p:cNvSpPr>
          <p:nvPr>
            <p:ph type="title"/>
          </p:nvPr>
        </p:nvSpPr>
        <p:spPr>
          <a:xfrm>
            <a:off x="481475" y="50"/>
            <a:ext cx="3633300" cy="5143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hite Background_Images &amp; Use Cases">
  <p:cSld name="CUSTOM_8_1">
    <p:spTree>
      <p:nvGrpSpPr>
        <p:cNvPr id="1" name="Shape 41"/>
        <p:cNvGrpSpPr/>
        <p:nvPr/>
      </p:nvGrpSpPr>
      <p:grpSpPr>
        <a:xfrm>
          <a:off x="0" y="0"/>
          <a:ext cx="0" cy="0"/>
          <a:chOff x="0" y="0"/>
          <a:chExt cx="0" cy="0"/>
        </a:xfrm>
      </p:grpSpPr>
      <p:pic>
        <p:nvPicPr>
          <p:cNvPr id="42" name="Google Shape;42;p11"/>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ight Blue 2/3 Left">
  <p:cSld name="CUSTOM_1">
    <p:spTree>
      <p:nvGrpSpPr>
        <p:cNvPr id="1" name="Shape 43"/>
        <p:cNvGrpSpPr/>
        <p:nvPr/>
      </p:nvGrpSpPr>
      <p:grpSpPr>
        <a:xfrm>
          <a:off x="0" y="0"/>
          <a:ext cx="0" cy="0"/>
          <a:chOff x="0" y="0"/>
          <a:chExt cx="0" cy="0"/>
        </a:xfrm>
      </p:grpSpPr>
      <p:pic>
        <p:nvPicPr>
          <p:cNvPr id="44" name="Google Shape;44;p12"/>
          <p:cNvPicPr preferRelativeResize="0"/>
          <p:nvPr/>
        </p:nvPicPr>
        <p:blipFill>
          <a:blip r:embed="rId2">
            <a:alphaModFix/>
          </a:blip>
          <a:stretch>
            <a:fillRect/>
          </a:stretch>
        </p:blipFill>
        <p:spPr>
          <a:xfrm>
            <a:off x="0" y="0"/>
            <a:ext cx="9143997" cy="514349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Slide">
  <p:cSld name="CUSTOM_1_1">
    <p:spTree>
      <p:nvGrpSpPr>
        <p:cNvPr id="1" name="Shape 45"/>
        <p:cNvGrpSpPr/>
        <p:nvPr/>
      </p:nvGrpSpPr>
      <p:grpSpPr>
        <a:xfrm>
          <a:off x="0" y="0"/>
          <a:ext cx="0" cy="0"/>
          <a:chOff x="0" y="0"/>
          <a:chExt cx="0" cy="0"/>
        </a:xfrm>
      </p:grpSpPr>
      <p:pic>
        <p:nvPicPr>
          <p:cNvPr id="46" name="Google Shape;46;p13"/>
          <p:cNvPicPr preferRelativeResize="0"/>
          <p:nvPr/>
        </p:nvPicPr>
        <p:blipFill>
          <a:blip r:embed="rId2">
            <a:alphaModFix/>
          </a:blip>
          <a:stretch>
            <a:fillRect/>
          </a:stretch>
        </p:blipFill>
        <p:spPr>
          <a:xfrm>
            <a:off x="0" y="0"/>
            <a:ext cx="9143997" cy="5143496"/>
          </a:xfrm>
          <a:prstGeom prst="rect">
            <a:avLst/>
          </a:prstGeom>
          <a:noFill/>
          <a:ln>
            <a:noFill/>
          </a:ln>
        </p:spPr>
      </p:pic>
      <p:sp>
        <p:nvSpPr>
          <p:cNvPr id="47" name="Google Shape;47;p13"/>
          <p:cNvSpPr txBox="1"/>
          <p:nvPr/>
        </p:nvSpPr>
        <p:spPr>
          <a:xfrm>
            <a:off x="1631800" y="742600"/>
            <a:ext cx="2945100" cy="6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700">
                <a:solidFill>
                  <a:schemeClr val="lt1"/>
                </a:solidFill>
                <a:latin typeface="Montserrat SemiBold"/>
                <a:ea typeface="Montserrat SemiBold"/>
                <a:cs typeface="Montserrat SemiBold"/>
                <a:sym typeface="Montserrat SemiBold"/>
              </a:rPr>
              <a:t>Thank You!</a:t>
            </a:r>
            <a:endParaRPr sz="3700">
              <a:solidFill>
                <a:schemeClr val="lt1"/>
              </a:solidFill>
              <a:latin typeface="Montserrat SemiBold"/>
              <a:ea typeface="Montserrat SemiBold"/>
              <a:cs typeface="Montserrat SemiBold"/>
              <a:sym typeface="Montserrat SemiBold"/>
            </a:endParaRPr>
          </a:p>
        </p:txBody>
      </p:sp>
      <p:sp>
        <p:nvSpPr>
          <p:cNvPr id="48" name="Google Shape;48;p13"/>
          <p:cNvSpPr txBox="1"/>
          <p:nvPr/>
        </p:nvSpPr>
        <p:spPr>
          <a:xfrm>
            <a:off x="1631800" y="1881500"/>
            <a:ext cx="4298400" cy="178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25">
                <a:solidFill>
                  <a:schemeClr val="lt1"/>
                </a:solidFill>
                <a:latin typeface="Montserrat SemiBold"/>
                <a:ea typeface="Montserrat SemiBold"/>
                <a:cs typeface="Montserrat SemiBold"/>
                <a:sym typeface="Montserrat SemiBold"/>
              </a:rPr>
              <a:t>Questions?</a:t>
            </a:r>
            <a:r>
              <a:rPr lang="en" sz="1825">
                <a:solidFill>
                  <a:schemeClr val="lt1"/>
                </a:solidFill>
                <a:latin typeface="Montserrat"/>
                <a:ea typeface="Montserrat"/>
                <a:cs typeface="Montserrat"/>
                <a:sym typeface="Montserrat"/>
              </a:rPr>
              <a:t> </a:t>
            </a:r>
            <a:endParaRPr sz="1825">
              <a:solidFill>
                <a:schemeClr val="lt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625">
                <a:solidFill>
                  <a:schemeClr val="lt1"/>
                </a:solidFill>
                <a:latin typeface="Montserrat"/>
                <a:ea typeface="Montserrat"/>
                <a:cs typeface="Montserrat"/>
                <a:sym typeface="Montserrat"/>
              </a:rPr>
              <a:t>Visit </a:t>
            </a:r>
            <a:r>
              <a:rPr lang="en" sz="1625" u="sng">
                <a:solidFill>
                  <a:schemeClr val="lt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https://whatisfabric.net</a:t>
            </a:r>
            <a:r>
              <a:rPr lang="en" sz="1825">
                <a:solidFill>
                  <a:schemeClr val="lt1"/>
                </a:solidFill>
                <a:latin typeface="Montserrat"/>
                <a:ea typeface="Montserrat"/>
                <a:cs typeface="Montserrat"/>
                <a:sym typeface="Montserrat"/>
              </a:rPr>
              <a:t> </a:t>
            </a:r>
            <a:endParaRPr sz="1625">
              <a:solidFill>
                <a:schemeClr val="lt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en" sz="1825">
                <a:solidFill>
                  <a:schemeClr val="lt1"/>
                </a:solidFill>
                <a:latin typeface="Montserrat SemiBold"/>
                <a:ea typeface="Montserrat SemiBold"/>
                <a:cs typeface="Montserrat SemiBold"/>
                <a:sym typeface="Montserrat SemiBold"/>
              </a:rPr>
              <a:t>Join the Community</a:t>
            </a:r>
            <a:endParaRPr sz="1825">
              <a:solidFill>
                <a:schemeClr val="lt1"/>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 sz="1600">
                <a:solidFill>
                  <a:schemeClr val="lt1"/>
                </a:solidFill>
                <a:latin typeface="Montserrat"/>
                <a:ea typeface="Montserrat"/>
                <a:cs typeface="Montserrat"/>
                <a:sym typeface="Montserrat"/>
              </a:rPr>
              <a:t>https://bit.ly/m/FABRICtestbed</a:t>
            </a:r>
            <a:endParaRPr sz="1825">
              <a:solidFill>
                <a:schemeClr val="lt1"/>
              </a:solidFill>
            </a:endParaRPr>
          </a:p>
        </p:txBody>
      </p:sp>
      <p:pic>
        <p:nvPicPr>
          <p:cNvPr id="49" name="Google Shape;49;p13"/>
          <p:cNvPicPr preferRelativeResize="0"/>
          <p:nvPr/>
        </p:nvPicPr>
        <p:blipFill>
          <a:blip r:embed="rId4">
            <a:alphaModFix/>
          </a:blip>
          <a:stretch>
            <a:fillRect/>
          </a:stretch>
        </p:blipFill>
        <p:spPr>
          <a:xfrm>
            <a:off x="7469880" y="742600"/>
            <a:ext cx="1138911" cy="1138881"/>
          </a:xfrm>
          <a:prstGeom prst="rect">
            <a:avLst/>
          </a:prstGeom>
          <a:noFill/>
          <a:ln>
            <a:noFill/>
          </a:ln>
        </p:spPr>
      </p:pic>
      <p:sp>
        <p:nvSpPr>
          <p:cNvPr id="50" name="Google Shape;50;p13"/>
          <p:cNvSpPr txBox="1"/>
          <p:nvPr/>
        </p:nvSpPr>
        <p:spPr>
          <a:xfrm>
            <a:off x="7419375" y="1881500"/>
            <a:ext cx="13173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chemeClr val="dk2"/>
                </a:solidFill>
                <a:latin typeface="Montserrat"/>
                <a:ea typeface="Montserrat"/>
                <a:cs typeface="Montserrat"/>
                <a:sym typeface="Montserrat"/>
              </a:rPr>
              <a:t>This work is funded by NSF grants CNS-1935966, CNS-2029261, CNS-2029235, CNS-2029200, CNS-2029260</a:t>
            </a:r>
            <a:endParaRPr sz="600">
              <a:solidFill>
                <a:schemeClr val="dk2"/>
              </a:solidFill>
              <a:latin typeface="Montserrat"/>
              <a:ea typeface="Montserrat"/>
              <a:cs typeface="Montserrat"/>
              <a:sym typeface="Montserrat"/>
            </a:endParaRPr>
          </a:p>
        </p:txBody>
      </p:sp>
      <p:pic>
        <p:nvPicPr>
          <p:cNvPr id="51" name="Google Shape;51;p13"/>
          <p:cNvPicPr preferRelativeResize="0"/>
          <p:nvPr/>
        </p:nvPicPr>
        <p:blipFill>
          <a:blip r:embed="rId5">
            <a:alphaModFix/>
          </a:blip>
          <a:stretch>
            <a:fillRect/>
          </a:stretch>
        </p:blipFill>
        <p:spPr>
          <a:xfrm>
            <a:off x="7570576" y="3248502"/>
            <a:ext cx="992948" cy="992898"/>
          </a:xfrm>
          <a:prstGeom prst="rect">
            <a:avLst/>
          </a:prstGeom>
          <a:noFill/>
          <a:ln>
            <a:noFill/>
          </a:ln>
        </p:spPr>
      </p:pic>
      <p:pic>
        <p:nvPicPr>
          <p:cNvPr id="52" name="Google Shape;52;p13"/>
          <p:cNvPicPr preferRelativeResize="0"/>
          <p:nvPr/>
        </p:nvPicPr>
        <p:blipFill>
          <a:blip r:embed="rId6">
            <a:alphaModFix/>
          </a:blip>
          <a:stretch>
            <a:fillRect/>
          </a:stretch>
        </p:blipFill>
        <p:spPr>
          <a:xfrm>
            <a:off x="1742650" y="3528150"/>
            <a:ext cx="992950" cy="9929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ark Blue 2/3 Left">
  <p:cSld name="CUSTOM_7">
    <p:spTree>
      <p:nvGrpSpPr>
        <p:cNvPr id="1" name="Shape 53"/>
        <p:cNvGrpSpPr/>
        <p:nvPr/>
      </p:nvGrpSpPr>
      <p:grpSpPr>
        <a:xfrm>
          <a:off x="0" y="0"/>
          <a:ext cx="0" cy="0"/>
          <a:chOff x="0" y="0"/>
          <a:chExt cx="0" cy="0"/>
        </a:xfrm>
      </p:grpSpPr>
      <p:pic>
        <p:nvPicPr>
          <p:cNvPr id="54" name="Google Shape;54;p14"/>
          <p:cNvPicPr preferRelativeResize="0"/>
          <p:nvPr/>
        </p:nvPicPr>
        <p:blipFill>
          <a:blip r:embed="rId2">
            <a:alphaModFix/>
          </a:blip>
          <a:stretch>
            <a:fillRect/>
          </a:stretch>
        </p:blipFill>
        <p:spPr>
          <a:xfrm>
            <a:off x="0" y="0"/>
            <a:ext cx="9144003" cy="514349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rk Blue 2/3 right">
  <p:cSld name="CUSTOM_9">
    <p:spTree>
      <p:nvGrpSpPr>
        <p:cNvPr id="1" name="Shape 55"/>
        <p:cNvGrpSpPr/>
        <p:nvPr/>
      </p:nvGrpSpPr>
      <p:grpSpPr>
        <a:xfrm>
          <a:off x="0" y="0"/>
          <a:ext cx="0" cy="0"/>
          <a:chOff x="0" y="0"/>
          <a:chExt cx="0" cy="0"/>
        </a:xfrm>
      </p:grpSpPr>
      <p:pic>
        <p:nvPicPr>
          <p:cNvPr id="56" name="Google Shape;56;p15"/>
          <p:cNvPicPr preferRelativeResize="0"/>
          <p:nvPr/>
        </p:nvPicPr>
        <p:blipFill>
          <a:blip r:embed="rId2">
            <a:alphaModFix/>
          </a:blip>
          <a:stretch>
            <a:fillRect/>
          </a:stretch>
        </p:blipFill>
        <p:spPr>
          <a:xfrm>
            <a:off x="0" y="0"/>
            <a:ext cx="9144008" cy="51435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1">
  <p:cSld name="CUSTOM_10">
    <p:spTree>
      <p:nvGrpSpPr>
        <p:cNvPr id="1" name="Shape 57"/>
        <p:cNvGrpSpPr/>
        <p:nvPr/>
      </p:nvGrpSpPr>
      <p:grpSpPr>
        <a:xfrm>
          <a:off x="0" y="0"/>
          <a:ext cx="0" cy="0"/>
          <a:chOff x="0" y="0"/>
          <a:chExt cx="0" cy="0"/>
        </a:xfrm>
      </p:grpSpPr>
      <p:pic>
        <p:nvPicPr>
          <p:cNvPr id="58" name="Google Shape;58;p16"/>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2">
  <p:cSld name="CUSTOM_11">
    <p:spTree>
      <p:nvGrpSpPr>
        <p:cNvPr id="1" name="Shape 59"/>
        <p:cNvGrpSpPr/>
        <p:nvPr/>
      </p:nvGrpSpPr>
      <p:grpSpPr>
        <a:xfrm>
          <a:off x="0" y="0"/>
          <a:ext cx="0" cy="0"/>
          <a:chOff x="0" y="0"/>
          <a:chExt cx="0" cy="0"/>
        </a:xfrm>
      </p:grpSpPr>
      <p:pic>
        <p:nvPicPr>
          <p:cNvPr id="60" name="Google Shape;60;p17"/>
          <p:cNvPicPr preferRelativeResize="0"/>
          <p:nvPr/>
        </p:nvPicPr>
        <p:blipFill>
          <a:blip r:embed="rId2">
            <a:alphaModFix/>
          </a:blip>
          <a:stretch>
            <a:fillRect/>
          </a:stretch>
        </p:blipFill>
        <p:spPr>
          <a:xfrm>
            <a:off x="0" y="0"/>
            <a:ext cx="9136072" cy="51435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User ABT Title Slide ">
  <p:cSld name="CUSTOM_8_1_1_2_1">
    <p:spTree>
      <p:nvGrpSpPr>
        <p:cNvPr id="1" name="Shape 61"/>
        <p:cNvGrpSpPr/>
        <p:nvPr/>
      </p:nvGrpSpPr>
      <p:grpSpPr>
        <a:xfrm>
          <a:off x="0" y="0"/>
          <a:ext cx="0" cy="0"/>
          <a:chOff x="0" y="0"/>
          <a:chExt cx="0" cy="0"/>
        </a:xfrm>
      </p:grpSpPr>
      <p:pic>
        <p:nvPicPr>
          <p:cNvPr id="62" name="Google Shape;62;p18"/>
          <p:cNvPicPr preferRelativeResize="0"/>
          <p:nvPr/>
        </p:nvPicPr>
        <p:blipFill>
          <a:blip r:embed="rId2">
            <a:alphaModFix/>
          </a:blip>
          <a:stretch>
            <a:fillRect/>
          </a:stretch>
        </p:blipFill>
        <p:spPr>
          <a:xfrm>
            <a:off x="0" y="0"/>
            <a:ext cx="9144003" cy="5143490"/>
          </a:xfrm>
          <a:prstGeom prst="rect">
            <a:avLst/>
          </a:prstGeom>
          <a:noFill/>
          <a:ln>
            <a:noFill/>
          </a:ln>
        </p:spPr>
      </p:pic>
      <p:sp>
        <p:nvSpPr>
          <p:cNvPr id="63" name="Google Shape;63;p18"/>
          <p:cNvSpPr/>
          <p:nvPr/>
        </p:nvSpPr>
        <p:spPr>
          <a:xfrm rot="5400000">
            <a:off x="6925025" y="678300"/>
            <a:ext cx="2555700" cy="1199100"/>
          </a:xfrm>
          <a:prstGeom prst="homePlate">
            <a:avLst>
              <a:gd name="adj" fmla="val 35529"/>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4" name="Google Shape;64;p18"/>
          <p:cNvCxnSpPr/>
          <p:nvPr/>
        </p:nvCxnSpPr>
        <p:spPr>
          <a:xfrm>
            <a:off x="1885975" y="1119275"/>
            <a:ext cx="5410800" cy="0"/>
          </a:xfrm>
          <a:prstGeom prst="straightConnector1">
            <a:avLst/>
          </a:prstGeom>
          <a:noFill/>
          <a:ln w="9525" cap="flat" cmpd="sng">
            <a:solidFill>
              <a:schemeClr val="accent4"/>
            </a:solidFill>
            <a:prstDash val="solid"/>
            <a:round/>
            <a:headEnd type="none" w="med" len="med"/>
            <a:tailEnd type="none" w="med" len="med"/>
          </a:ln>
        </p:spPr>
      </p:cxnSp>
      <p:cxnSp>
        <p:nvCxnSpPr>
          <p:cNvPr id="65" name="Google Shape;65;p18"/>
          <p:cNvCxnSpPr/>
          <p:nvPr/>
        </p:nvCxnSpPr>
        <p:spPr>
          <a:xfrm>
            <a:off x="4568200" y="1275875"/>
            <a:ext cx="0" cy="213900"/>
          </a:xfrm>
          <a:prstGeom prst="straightConnector1">
            <a:avLst/>
          </a:prstGeom>
          <a:noFill/>
          <a:ln w="9525" cap="flat" cmpd="sng">
            <a:solidFill>
              <a:schemeClr val="accent4"/>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ser ABT">
  <p:cSld name="CUSTOM_8_1_1_1">
    <p:spTree>
      <p:nvGrpSpPr>
        <p:cNvPr id="1" name="Shape 66"/>
        <p:cNvGrpSpPr/>
        <p:nvPr/>
      </p:nvGrpSpPr>
      <p:grpSpPr>
        <a:xfrm>
          <a:off x="0" y="0"/>
          <a:ext cx="0" cy="0"/>
          <a:chOff x="0" y="0"/>
          <a:chExt cx="0" cy="0"/>
        </a:xfrm>
      </p:grpSpPr>
      <p:pic>
        <p:nvPicPr>
          <p:cNvPr id="67" name="Google Shape;67;p19"/>
          <p:cNvPicPr preferRelativeResize="0"/>
          <p:nvPr/>
        </p:nvPicPr>
        <p:blipFill>
          <a:blip r:embed="rId2">
            <a:alphaModFix/>
          </a:blip>
          <a:stretch>
            <a:fillRect/>
          </a:stretch>
        </p:blipFill>
        <p:spPr>
          <a:xfrm>
            <a:off x="0" y="0"/>
            <a:ext cx="9144003" cy="5143490"/>
          </a:xfrm>
          <a:prstGeom prst="rect">
            <a:avLst/>
          </a:prstGeom>
          <a:noFill/>
          <a:ln>
            <a:noFill/>
          </a:ln>
        </p:spPr>
      </p:pic>
      <p:cxnSp>
        <p:nvCxnSpPr>
          <p:cNvPr id="68" name="Google Shape;68;p19"/>
          <p:cNvCxnSpPr/>
          <p:nvPr/>
        </p:nvCxnSpPr>
        <p:spPr>
          <a:xfrm>
            <a:off x="1885975" y="1119275"/>
            <a:ext cx="5410800" cy="0"/>
          </a:xfrm>
          <a:prstGeom prst="straightConnector1">
            <a:avLst/>
          </a:prstGeom>
          <a:noFill/>
          <a:ln w="9525" cap="flat" cmpd="sng">
            <a:solidFill>
              <a:schemeClr val="accent4"/>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CUSTOM_12">
    <p:spTree>
      <p:nvGrpSpPr>
        <p:cNvPr id="1" name="Shape 69"/>
        <p:cNvGrpSpPr/>
        <p:nvPr/>
      </p:nvGrpSpPr>
      <p:grpSpPr>
        <a:xfrm>
          <a:off x="0" y="0"/>
          <a:ext cx="0" cy="0"/>
          <a:chOff x="0" y="0"/>
          <a:chExt cx="0" cy="0"/>
        </a:xfrm>
      </p:grpSpPr>
      <p:pic>
        <p:nvPicPr>
          <p:cNvPr id="70" name="Google Shape;70;p20"/>
          <p:cNvPicPr preferRelativeResize="0"/>
          <p:nvPr/>
        </p:nvPicPr>
        <p:blipFill>
          <a:blip r:embed="rId2">
            <a:alphaModFix/>
          </a:blip>
          <a:stretch>
            <a:fillRect/>
          </a:stretch>
        </p:blipFill>
        <p:spPr>
          <a:xfrm>
            <a:off x="0" y="0"/>
            <a:ext cx="9144003" cy="5147963"/>
          </a:xfrm>
          <a:prstGeom prst="rect">
            <a:avLst/>
          </a:prstGeom>
          <a:noFill/>
          <a:ln>
            <a:noFill/>
          </a:ln>
        </p:spPr>
      </p:pic>
      <p:sp>
        <p:nvSpPr>
          <p:cNvPr id="71" name="Google Shape;71;p20"/>
          <p:cNvSpPr txBox="1"/>
          <p:nvPr/>
        </p:nvSpPr>
        <p:spPr>
          <a:xfrm>
            <a:off x="1702950" y="1650275"/>
            <a:ext cx="5738100" cy="99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50">
                <a:solidFill>
                  <a:schemeClr val="lt1"/>
                </a:solidFill>
                <a:latin typeface="Montserrat SemiBold"/>
                <a:ea typeface="Montserrat SemiBold"/>
                <a:cs typeface="Montserrat SemiBold"/>
                <a:sym typeface="Montserrat SemiBold"/>
              </a:rPr>
              <a:t>FABRIC</a:t>
            </a:r>
            <a:endParaRPr sz="3250">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None/>
            </a:pPr>
            <a:r>
              <a:rPr lang="en" sz="1850">
                <a:solidFill>
                  <a:schemeClr val="lt1"/>
                </a:solidFill>
                <a:latin typeface="Montserrat"/>
                <a:ea typeface="Montserrat"/>
                <a:cs typeface="Montserrat"/>
                <a:sym typeface="Montserrat"/>
              </a:rPr>
              <a:t>(an NSF Midscale CyberInfrastructure Project)</a:t>
            </a:r>
            <a:endParaRPr sz="1850">
              <a:solidFill>
                <a:schemeClr val="lt1"/>
              </a:solidFill>
              <a:latin typeface="Montserrat"/>
              <a:ea typeface="Montserrat"/>
              <a:cs typeface="Montserrat"/>
              <a:sym typeface="Montserrat"/>
            </a:endParaRPr>
          </a:p>
        </p:txBody>
      </p:sp>
      <p:cxnSp>
        <p:nvCxnSpPr>
          <p:cNvPr id="72" name="Google Shape;72;p20"/>
          <p:cNvCxnSpPr/>
          <p:nvPr/>
        </p:nvCxnSpPr>
        <p:spPr>
          <a:xfrm>
            <a:off x="1885975" y="2643275"/>
            <a:ext cx="5410800" cy="0"/>
          </a:xfrm>
          <a:prstGeom prst="straightConnector1">
            <a:avLst/>
          </a:prstGeom>
          <a:noFill/>
          <a:ln w="9525" cap="flat" cmpd="sng">
            <a:solidFill>
              <a:schemeClr val="accent4"/>
            </a:solidFill>
            <a:prstDash val="solid"/>
            <a:round/>
            <a:headEnd type="none" w="med" len="med"/>
            <a:tailEnd type="none" w="med" len="med"/>
          </a:ln>
        </p:spPr>
      </p:cxnSp>
      <p:sp>
        <p:nvSpPr>
          <p:cNvPr id="73" name="Google Shape;73;p20"/>
          <p:cNvSpPr txBox="1">
            <a:spLocks noGrp="1"/>
          </p:cNvSpPr>
          <p:nvPr>
            <p:ph type="subTitle" idx="1"/>
          </p:nvPr>
        </p:nvSpPr>
        <p:spPr>
          <a:xfrm>
            <a:off x="2515650" y="2643275"/>
            <a:ext cx="4112700" cy="406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900"/>
              <a:buFont typeface="Montserrat"/>
              <a:buNone/>
              <a:defRPr sz="1400">
                <a:solidFill>
                  <a:schemeClr val="lt1"/>
                </a:solidFill>
                <a:latin typeface="Montserrat"/>
                <a:ea typeface="Montserrat"/>
                <a:cs typeface="Montserrat"/>
                <a:sym typeface="Montserrat"/>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74" name="Google Shape;74;p20"/>
          <p:cNvSpPr txBox="1">
            <a:spLocks noGrp="1"/>
          </p:cNvSpPr>
          <p:nvPr>
            <p:ph type="title"/>
          </p:nvPr>
        </p:nvSpPr>
        <p:spPr>
          <a:xfrm>
            <a:off x="2178175" y="2980125"/>
            <a:ext cx="4826400" cy="7098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2000"/>
              <a:buFont typeface="Montserrat SemiBold"/>
              <a:buNone/>
              <a:defRPr sz="2000">
                <a:solidFill>
                  <a:schemeClr val="lt1"/>
                </a:solidFill>
                <a:latin typeface="Montserrat SemiBold"/>
                <a:ea typeface="Montserrat SemiBold"/>
                <a:cs typeface="Montserrat SemiBold"/>
                <a:sym typeface="Montserrat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ark Blue Half_Right Bullets (level 3)">
  <p:cSld name="CUSTOM_3">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0"/>
            <a:ext cx="9144008" cy="5143501"/>
          </a:xfrm>
          <a:prstGeom prst="rect">
            <a:avLst/>
          </a:prstGeom>
          <a:noFill/>
          <a:ln>
            <a:noFill/>
          </a:ln>
        </p:spPr>
      </p:pic>
      <p:sp>
        <p:nvSpPr>
          <p:cNvPr id="15" name="Google Shape;15;p3"/>
          <p:cNvSpPr txBox="1">
            <a:spLocks noGrp="1"/>
          </p:cNvSpPr>
          <p:nvPr>
            <p:ph type="body" idx="1"/>
          </p:nvPr>
        </p:nvSpPr>
        <p:spPr>
          <a:xfrm>
            <a:off x="5053200" y="0"/>
            <a:ext cx="3633300" cy="5143500"/>
          </a:xfrm>
          <a:prstGeom prst="rect">
            <a:avLst/>
          </a:prstGeom>
        </p:spPr>
        <p:txBody>
          <a:bodyPr spcFirstLastPara="1" wrap="square" lIns="91425" tIns="91425" rIns="91425" bIns="91425" anchor="ctr" anchorCtr="0">
            <a:noAutofit/>
          </a:bodyPr>
          <a:lstStyle>
            <a:lvl1pPr marL="457200" lvl="0" indent="-311150" rtl="0">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spcBef>
                <a:spcPts val="0"/>
              </a:spcBef>
              <a:spcAft>
                <a:spcPts val="0"/>
              </a:spcAft>
              <a:buSzPts val="1200"/>
              <a:buFont typeface="Montserrat"/>
              <a:buChar char="●"/>
              <a:defRPr sz="1200">
                <a:latin typeface="Montserrat"/>
                <a:ea typeface="Montserrat"/>
                <a:cs typeface="Montserrat"/>
                <a:sym typeface="Montserrat"/>
              </a:defRPr>
            </a:lvl2pPr>
            <a:lvl3pPr marL="1371600" lvl="2" indent="-304800" rtl="0">
              <a:spcBef>
                <a:spcPts val="0"/>
              </a:spcBef>
              <a:spcAft>
                <a:spcPts val="0"/>
              </a:spcAft>
              <a:buSzPts val="1200"/>
              <a:buFont typeface="Montserrat"/>
              <a:buChar char="■"/>
              <a:defRPr sz="1200">
                <a:latin typeface="Montserrat"/>
                <a:ea typeface="Montserrat"/>
                <a:cs typeface="Montserrat"/>
                <a:sym typeface="Montserrat"/>
              </a:defRPr>
            </a:lvl3pPr>
            <a:lvl4pPr marL="1828800" lvl="3" indent="-304800" rtl="0">
              <a:spcBef>
                <a:spcPts val="0"/>
              </a:spcBef>
              <a:spcAft>
                <a:spcPts val="0"/>
              </a:spcAft>
              <a:buSzPts val="1200"/>
              <a:buFont typeface="Montserrat"/>
              <a:buChar char="○"/>
              <a:defRPr sz="1200">
                <a:latin typeface="Montserrat"/>
                <a:ea typeface="Montserrat"/>
                <a:cs typeface="Montserrat"/>
                <a:sym typeface="Montserrat"/>
              </a:defRPr>
            </a:lvl4pPr>
            <a:lvl5pPr marL="2286000" lvl="4" indent="-304800" rtl="0">
              <a:spcBef>
                <a:spcPts val="0"/>
              </a:spcBef>
              <a:spcAft>
                <a:spcPts val="0"/>
              </a:spcAft>
              <a:buSzPts val="1200"/>
              <a:buFont typeface="Montserrat"/>
              <a:buChar char="●"/>
              <a:defRPr sz="1200">
                <a:latin typeface="Montserrat"/>
                <a:ea typeface="Montserrat"/>
                <a:cs typeface="Montserrat"/>
                <a:sym typeface="Montserrat"/>
              </a:defRPr>
            </a:lvl5pPr>
            <a:lvl6pPr marL="2743200" lvl="5" indent="-304800" rtl="0">
              <a:spcBef>
                <a:spcPts val="0"/>
              </a:spcBef>
              <a:spcAft>
                <a:spcPts val="0"/>
              </a:spcAft>
              <a:buSzPts val="1200"/>
              <a:buFont typeface="Montserrat"/>
              <a:buChar char="■"/>
              <a:defRPr sz="1200">
                <a:latin typeface="Montserrat"/>
                <a:ea typeface="Montserrat"/>
                <a:cs typeface="Montserrat"/>
                <a:sym typeface="Montserrat"/>
              </a:defRPr>
            </a:lvl6pPr>
            <a:lvl7pPr marL="3200400" lvl="6" indent="-304800" rtl="0">
              <a:spcBef>
                <a:spcPts val="0"/>
              </a:spcBef>
              <a:spcAft>
                <a:spcPts val="0"/>
              </a:spcAft>
              <a:buSzPts val="1200"/>
              <a:buFont typeface="Montserrat"/>
              <a:buChar char="○"/>
              <a:defRPr sz="1200">
                <a:latin typeface="Montserrat"/>
                <a:ea typeface="Montserrat"/>
                <a:cs typeface="Montserrat"/>
                <a:sym typeface="Montserrat"/>
              </a:defRPr>
            </a:lvl7pPr>
            <a:lvl8pPr marL="3657600" lvl="7" indent="-304800" rtl="0">
              <a:spcBef>
                <a:spcPts val="0"/>
              </a:spcBef>
              <a:spcAft>
                <a:spcPts val="0"/>
              </a:spcAft>
              <a:buSzPts val="1200"/>
              <a:buFont typeface="Montserrat"/>
              <a:buChar char="●"/>
              <a:defRPr sz="1200">
                <a:latin typeface="Montserrat"/>
                <a:ea typeface="Montserrat"/>
                <a:cs typeface="Montserrat"/>
                <a:sym typeface="Montserrat"/>
              </a:defRPr>
            </a:lvl8pPr>
            <a:lvl9pPr marL="4114800" lvl="8" indent="-304800" rtl="0">
              <a:spcBef>
                <a:spcPts val="0"/>
              </a:spcBef>
              <a:spcAft>
                <a:spcPts val="0"/>
              </a:spcAft>
              <a:buSzPts val="1200"/>
              <a:buFont typeface="Montserrat"/>
              <a:buChar char="■"/>
              <a:defRPr sz="1200">
                <a:latin typeface="Montserrat"/>
                <a:ea typeface="Montserrat"/>
                <a:cs typeface="Montserrat"/>
                <a:sym typeface="Montserrat"/>
              </a:defRPr>
            </a:lvl9pPr>
          </a:lstStyle>
          <a:p>
            <a:endParaRPr/>
          </a:p>
        </p:txBody>
      </p:sp>
      <p:sp>
        <p:nvSpPr>
          <p:cNvPr id="16" name="Google Shape;16;p3"/>
          <p:cNvSpPr txBox="1">
            <a:spLocks noGrp="1"/>
          </p:cNvSpPr>
          <p:nvPr>
            <p:ph type="title"/>
          </p:nvPr>
        </p:nvSpPr>
        <p:spPr>
          <a:xfrm>
            <a:off x="481475" y="50"/>
            <a:ext cx="3633300" cy="5143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NIT Demo Award Certificate_Blue">
  <p:cSld name="CUSTOM_12_1">
    <p:spTree>
      <p:nvGrpSpPr>
        <p:cNvPr id="1" name="Shape 75"/>
        <p:cNvGrpSpPr/>
        <p:nvPr/>
      </p:nvGrpSpPr>
      <p:grpSpPr>
        <a:xfrm>
          <a:off x="0" y="0"/>
          <a:ext cx="0" cy="0"/>
          <a:chOff x="0" y="0"/>
          <a:chExt cx="0" cy="0"/>
        </a:xfrm>
      </p:grpSpPr>
      <p:pic>
        <p:nvPicPr>
          <p:cNvPr id="76" name="Google Shape;76;p21"/>
          <p:cNvPicPr preferRelativeResize="0"/>
          <p:nvPr/>
        </p:nvPicPr>
        <p:blipFill>
          <a:blip r:embed="rId2">
            <a:alphaModFix/>
          </a:blip>
          <a:stretch>
            <a:fillRect/>
          </a:stretch>
        </p:blipFill>
        <p:spPr>
          <a:xfrm>
            <a:off x="0" y="0"/>
            <a:ext cx="9144003" cy="5147963"/>
          </a:xfrm>
          <a:prstGeom prst="rect">
            <a:avLst/>
          </a:prstGeom>
          <a:noFill/>
          <a:ln>
            <a:noFill/>
          </a:ln>
        </p:spPr>
      </p:pic>
      <p:sp>
        <p:nvSpPr>
          <p:cNvPr id="77" name="Google Shape;77;p21"/>
          <p:cNvSpPr/>
          <p:nvPr/>
        </p:nvSpPr>
        <p:spPr>
          <a:xfrm rot="5400000">
            <a:off x="6827375" y="775950"/>
            <a:ext cx="2751000" cy="1199100"/>
          </a:xfrm>
          <a:prstGeom prst="homePlate">
            <a:avLst>
              <a:gd name="adj" fmla="val 35529"/>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8" name="Google Shape;78;p21"/>
          <p:cNvPicPr preferRelativeResize="0"/>
          <p:nvPr/>
        </p:nvPicPr>
        <p:blipFill>
          <a:blip r:embed="rId3">
            <a:alphaModFix/>
          </a:blip>
          <a:stretch>
            <a:fillRect/>
          </a:stretch>
        </p:blipFill>
        <p:spPr>
          <a:xfrm>
            <a:off x="7829264" y="904250"/>
            <a:ext cx="747208" cy="747175"/>
          </a:xfrm>
          <a:prstGeom prst="rect">
            <a:avLst/>
          </a:prstGeom>
          <a:noFill/>
          <a:ln>
            <a:noFill/>
          </a:ln>
        </p:spPr>
      </p:pic>
      <p:sp>
        <p:nvSpPr>
          <p:cNvPr id="79" name="Google Shape;79;p21"/>
          <p:cNvSpPr txBox="1"/>
          <p:nvPr/>
        </p:nvSpPr>
        <p:spPr>
          <a:xfrm>
            <a:off x="7665875" y="1575250"/>
            <a:ext cx="1074000" cy="59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chemeClr val="dk2"/>
                </a:solidFill>
                <a:latin typeface="Montserrat"/>
                <a:ea typeface="Montserrat"/>
                <a:cs typeface="Montserrat"/>
                <a:sym typeface="Montserrat"/>
              </a:rPr>
              <a:t>This work is funded by NSF grants CNS-1935966, CNS-2029261, CNS-2029235, CNS-2029200, CNS-2029260</a:t>
            </a:r>
            <a:endParaRPr sz="600">
              <a:solidFill>
                <a:schemeClr val="dk2"/>
              </a:solidFill>
              <a:latin typeface="Montserrat"/>
              <a:ea typeface="Montserrat"/>
              <a:cs typeface="Montserrat"/>
              <a:sym typeface="Montserrat"/>
            </a:endParaRPr>
          </a:p>
        </p:txBody>
      </p:sp>
      <p:sp>
        <p:nvSpPr>
          <p:cNvPr id="80" name="Google Shape;80;p21"/>
          <p:cNvSpPr txBox="1"/>
          <p:nvPr/>
        </p:nvSpPr>
        <p:spPr>
          <a:xfrm>
            <a:off x="1904775" y="35025"/>
            <a:ext cx="5410800" cy="8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50">
                <a:solidFill>
                  <a:schemeClr val="lt1"/>
                </a:solidFill>
                <a:latin typeface="Montserrat SemiBold"/>
                <a:ea typeface="Montserrat SemiBold"/>
                <a:cs typeface="Montserrat SemiBold"/>
                <a:sym typeface="Montserrat SemiBold"/>
              </a:rPr>
              <a:t>Best Demo Award</a:t>
            </a:r>
            <a:endParaRPr sz="3250">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None/>
            </a:pPr>
            <a:r>
              <a:rPr lang="en" sz="1850">
                <a:solidFill>
                  <a:schemeClr val="lt1"/>
                </a:solidFill>
                <a:latin typeface="Montserrat"/>
                <a:ea typeface="Montserrat"/>
                <a:cs typeface="Montserrat"/>
                <a:sym typeface="Montserrat"/>
              </a:rPr>
              <a:t>Keeping Networks Innovative Together</a:t>
            </a:r>
            <a:endParaRPr sz="1800">
              <a:solidFill>
                <a:schemeClr val="lt1"/>
              </a:solidFill>
            </a:endParaRPr>
          </a:p>
        </p:txBody>
      </p:sp>
      <p:sp>
        <p:nvSpPr>
          <p:cNvPr id="81" name="Google Shape;81;p21"/>
          <p:cNvSpPr txBox="1">
            <a:spLocks noGrp="1"/>
          </p:cNvSpPr>
          <p:nvPr>
            <p:ph type="subTitle" idx="1"/>
          </p:nvPr>
        </p:nvSpPr>
        <p:spPr>
          <a:xfrm>
            <a:off x="1904775" y="1090850"/>
            <a:ext cx="5410800" cy="11502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4"/>
              </a:buClr>
              <a:buSzPts val="1400"/>
              <a:buFont typeface="Montserrat"/>
              <a:buNone/>
              <a:defRPr sz="1900" b="1">
                <a:solidFill>
                  <a:schemeClr val="accent4"/>
                </a:solidFill>
                <a:latin typeface="Montserrat"/>
                <a:ea typeface="Montserrat"/>
                <a:cs typeface="Montserrat"/>
                <a:sym typeface="Montserrat"/>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cxnSp>
        <p:nvCxnSpPr>
          <p:cNvPr id="82" name="Google Shape;82;p21"/>
          <p:cNvCxnSpPr/>
          <p:nvPr/>
        </p:nvCxnSpPr>
        <p:spPr>
          <a:xfrm>
            <a:off x="1885975" y="966875"/>
            <a:ext cx="5410800" cy="0"/>
          </a:xfrm>
          <a:prstGeom prst="straightConnector1">
            <a:avLst/>
          </a:prstGeom>
          <a:noFill/>
          <a:ln w="9525" cap="flat" cmpd="sng">
            <a:solidFill>
              <a:schemeClr val="lt1"/>
            </a:solidFill>
            <a:prstDash val="solid"/>
            <a:round/>
            <a:headEnd type="none" w="med" len="med"/>
            <a:tailEnd type="none" w="med" len="med"/>
          </a:ln>
        </p:spPr>
      </p:cxnSp>
      <p:sp>
        <p:nvSpPr>
          <p:cNvPr id="83" name="Google Shape;83;p21"/>
          <p:cNvSpPr/>
          <p:nvPr/>
        </p:nvSpPr>
        <p:spPr>
          <a:xfrm>
            <a:off x="75" y="3334575"/>
            <a:ext cx="9144000" cy="836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4" name="Google Shape;84;p21"/>
          <p:cNvPicPr preferRelativeResize="0"/>
          <p:nvPr/>
        </p:nvPicPr>
        <p:blipFill>
          <a:blip r:embed="rId4">
            <a:alphaModFix/>
          </a:blip>
          <a:stretch>
            <a:fillRect/>
          </a:stretch>
        </p:blipFill>
        <p:spPr>
          <a:xfrm>
            <a:off x="3519488" y="3334575"/>
            <a:ext cx="2105025" cy="552450"/>
          </a:xfrm>
          <a:prstGeom prst="rect">
            <a:avLst/>
          </a:prstGeom>
          <a:noFill/>
          <a:ln>
            <a:noFill/>
          </a:ln>
        </p:spPr>
      </p:pic>
      <p:sp>
        <p:nvSpPr>
          <p:cNvPr id="85" name="Google Shape;85;p21"/>
          <p:cNvSpPr txBox="1"/>
          <p:nvPr/>
        </p:nvSpPr>
        <p:spPr>
          <a:xfrm>
            <a:off x="2757288" y="3709725"/>
            <a:ext cx="3629400" cy="59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Ilya Baldin</a:t>
            </a:r>
            <a:endParaRPr sz="1100">
              <a:solidFill>
                <a:schemeClr val="dk2"/>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Principle Investigator of FABRIC</a:t>
            </a:r>
            <a:endParaRPr sz="1100">
              <a:solidFill>
                <a:schemeClr val="dk2"/>
              </a:solidFill>
              <a:latin typeface="Montserrat"/>
              <a:ea typeface="Montserrat"/>
              <a:cs typeface="Montserrat"/>
              <a:sym typeface="Montserrat"/>
            </a:endParaRPr>
          </a:p>
        </p:txBody>
      </p:sp>
      <p:cxnSp>
        <p:nvCxnSpPr>
          <p:cNvPr id="86" name="Google Shape;86;p21"/>
          <p:cNvCxnSpPr/>
          <p:nvPr/>
        </p:nvCxnSpPr>
        <p:spPr>
          <a:xfrm>
            <a:off x="3256638" y="3744125"/>
            <a:ext cx="2630700" cy="0"/>
          </a:xfrm>
          <a:prstGeom prst="straightConnector1">
            <a:avLst/>
          </a:prstGeom>
          <a:noFill/>
          <a:ln w="9525" cap="flat" cmpd="sng">
            <a:solidFill>
              <a:schemeClr val="dk2"/>
            </a:solidFill>
            <a:prstDash val="solid"/>
            <a:round/>
            <a:headEnd type="none" w="med" len="med"/>
            <a:tailEnd type="none" w="med" len="med"/>
          </a:ln>
        </p:spPr>
      </p:cxnSp>
      <p:sp>
        <p:nvSpPr>
          <p:cNvPr id="87" name="Google Shape;87;p21"/>
          <p:cNvSpPr txBox="1">
            <a:spLocks noGrp="1"/>
          </p:cNvSpPr>
          <p:nvPr>
            <p:ph type="subTitle" idx="2"/>
          </p:nvPr>
        </p:nvSpPr>
        <p:spPr>
          <a:xfrm>
            <a:off x="1857150" y="2882175"/>
            <a:ext cx="5429700" cy="452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1300"/>
              <a:buFont typeface="Montserrat"/>
              <a:buNone/>
              <a:defRPr>
                <a:solidFill>
                  <a:schemeClr val="lt1"/>
                </a:solidFill>
                <a:latin typeface="Montserrat"/>
                <a:ea typeface="Montserrat"/>
                <a:cs typeface="Montserrat"/>
                <a:sym typeface="Montserrat"/>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91" name="Google Shape;9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1">
  <p:cSld name="CUSTOM_12_2">
    <p:spTree>
      <p:nvGrpSpPr>
        <p:cNvPr id="1" name="Shape 92"/>
        <p:cNvGrpSpPr/>
        <p:nvPr/>
      </p:nvGrpSpPr>
      <p:grpSpPr>
        <a:xfrm>
          <a:off x="0" y="0"/>
          <a:ext cx="0" cy="0"/>
          <a:chOff x="0" y="0"/>
          <a:chExt cx="0" cy="0"/>
        </a:xfrm>
      </p:grpSpPr>
      <p:pic>
        <p:nvPicPr>
          <p:cNvPr id="93" name="Google Shape;93;p23"/>
          <p:cNvPicPr preferRelativeResize="0"/>
          <p:nvPr/>
        </p:nvPicPr>
        <p:blipFill>
          <a:blip r:embed="rId2">
            <a:alphaModFix/>
          </a:blip>
          <a:stretch>
            <a:fillRect/>
          </a:stretch>
        </p:blipFill>
        <p:spPr>
          <a:xfrm>
            <a:off x="0" y="0"/>
            <a:ext cx="9144003" cy="514796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6" name="Google Shape;96;p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7" name="Google Shape;9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ight Blue Half_Left Bullets (level 3)">
  <p:cSld name="CUSTOM_5">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0"/>
            <a:ext cx="9136072" cy="5143501"/>
          </a:xfrm>
          <a:prstGeom prst="rect">
            <a:avLst/>
          </a:prstGeom>
          <a:noFill/>
          <a:ln>
            <a:noFill/>
          </a:ln>
        </p:spPr>
      </p:pic>
      <p:sp>
        <p:nvSpPr>
          <p:cNvPr id="19" name="Google Shape;19;p4"/>
          <p:cNvSpPr txBox="1">
            <a:spLocks noGrp="1"/>
          </p:cNvSpPr>
          <p:nvPr>
            <p:ph type="body" idx="1"/>
          </p:nvPr>
        </p:nvSpPr>
        <p:spPr>
          <a:xfrm>
            <a:off x="481200" y="0"/>
            <a:ext cx="3633300" cy="5143500"/>
          </a:xfrm>
          <a:prstGeom prst="rect">
            <a:avLst/>
          </a:prstGeom>
        </p:spPr>
        <p:txBody>
          <a:bodyPr spcFirstLastPara="1" wrap="square" lIns="91425" tIns="91425" rIns="91425" bIns="91425" anchor="ctr" anchorCtr="0">
            <a:noAutofit/>
          </a:bodyPr>
          <a:lstStyle>
            <a:lvl1pPr marL="457200" lvl="0" indent="-311150" rtl="0">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spcBef>
                <a:spcPts val="0"/>
              </a:spcBef>
              <a:spcAft>
                <a:spcPts val="0"/>
              </a:spcAft>
              <a:buSzPts val="1200"/>
              <a:buFont typeface="Montserrat"/>
              <a:buChar char="●"/>
              <a:defRPr sz="1200">
                <a:latin typeface="Montserrat"/>
                <a:ea typeface="Montserrat"/>
                <a:cs typeface="Montserrat"/>
                <a:sym typeface="Montserrat"/>
              </a:defRPr>
            </a:lvl2pPr>
            <a:lvl3pPr marL="1371600" lvl="2" indent="-304800" rtl="0">
              <a:spcBef>
                <a:spcPts val="0"/>
              </a:spcBef>
              <a:spcAft>
                <a:spcPts val="0"/>
              </a:spcAft>
              <a:buSzPts val="1200"/>
              <a:buFont typeface="Montserrat"/>
              <a:buChar char="■"/>
              <a:defRPr sz="1200">
                <a:latin typeface="Montserrat"/>
                <a:ea typeface="Montserrat"/>
                <a:cs typeface="Montserrat"/>
                <a:sym typeface="Montserrat"/>
              </a:defRPr>
            </a:lvl3pPr>
            <a:lvl4pPr marL="1828800" lvl="3" indent="-304800" rtl="0">
              <a:spcBef>
                <a:spcPts val="0"/>
              </a:spcBef>
              <a:spcAft>
                <a:spcPts val="0"/>
              </a:spcAft>
              <a:buSzPts val="1200"/>
              <a:buFont typeface="Montserrat"/>
              <a:buChar char="○"/>
              <a:defRPr sz="1200">
                <a:latin typeface="Montserrat"/>
                <a:ea typeface="Montserrat"/>
                <a:cs typeface="Montserrat"/>
                <a:sym typeface="Montserrat"/>
              </a:defRPr>
            </a:lvl4pPr>
            <a:lvl5pPr marL="2286000" lvl="4" indent="-304800" rtl="0">
              <a:spcBef>
                <a:spcPts val="0"/>
              </a:spcBef>
              <a:spcAft>
                <a:spcPts val="0"/>
              </a:spcAft>
              <a:buSzPts val="1200"/>
              <a:buFont typeface="Montserrat"/>
              <a:buChar char="●"/>
              <a:defRPr sz="1200">
                <a:latin typeface="Montserrat"/>
                <a:ea typeface="Montserrat"/>
                <a:cs typeface="Montserrat"/>
                <a:sym typeface="Montserrat"/>
              </a:defRPr>
            </a:lvl5pPr>
            <a:lvl6pPr marL="2743200" lvl="5" indent="-304800" rtl="0">
              <a:spcBef>
                <a:spcPts val="0"/>
              </a:spcBef>
              <a:spcAft>
                <a:spcPts val="0"/>
              </a:spcAft>
              <a:buSzPts val="1200"/>
              <a:buFont typeface="Montserrat"/>
              <a:buChar char="■"/>
              <a:defRPr sz="1200">
                <a:latin typeface="Montserrat"/>
                <a:ea typeface="Montserrat"/>
                <a:cs typeface="Montserrat"/>
                <a:sym typeface="Montserrat"/>
              </a:defRPr>
            </a:lvl6pPr>
            <a:lvl7pPr marL="3200400" lvl="6" indent="-304800" rtl="0">
              <a:spcBef>
                <a:spcPts val="0"/>
              </a:spcBef>
              <a:spcAft>
                <a:spcPts val="0"/>
              </a:spcAft>
              <a:buSzPts val="1200"/>
              <a:buFont typeface="Montserrat"/>
              <a:buChar char="○"/>
              <a:defRPr sz="1200">
                <a:latin typeface="Montserrat"/>
                <a:ea typeface="Montserrat"/>
                <a:cs typeface="Montserrat"/>
                <a:sym typeface="Montserrat"/>
              </a:defRPr>
            </a:lvl7pPr>
            <a:lvl8pPr marL="3657600" lvl="7" indent="-304800" rtl="0">
              <a:spcBef>
                <a:spcPts val="0"/>
              </a:spcBef>
              <a:spcAft>
                <a:spcPts val="0"/>
              </a:spcAft>
              <a:buSzPts val="1200"/>
              <a:buFont typeface="Montserrat"/>
              <a:buChar char="●"/>
              <a:defRPr sz="1200">
                <a:latin typeface="Montserrat"/>
                <a:ea typeface="Montserrat"/>
                <a:cs typeface="Montserrat"/>
                <a:sym typeface="Montserrat"/>
              </a:defRPr>
            </a:lvl8pPr>
            <a:lvl9pPr marL="4114800" lvl="8" indent="-304800" rtl="0">
              <a:spcBef>
                <a:spcPts val="0"/>
              </a:spcBef>
              <a:spcAft>
                <a:spcPts val="0"/>
              </a:spcAft>
              <a:buSzPts val="1200"/>
              <a:buFont typeface="Montserrat"/>
              <a:buChar char="■"/>
              <a:defRPr sz="1200">
                <a:latin typeface="Montserrat"/>
                <a:ea typeface="Montserrat"/>
                <a:cs typeface="Montserrat"/>
                <a:sym typeface="Montserrat"/>
              </a:defRPr>
            </a:lvl9pPr>
          </a:lstStyle>
          <a:p>
            <a:endParaRPr/>
          </a:p>
        </p:txBody>
      </p:sp>
      <p:sp>
        <p:nvSpPr>
          <p:cNvPr id="20" name="Google Shape;20;p4"/>
          <p:cNvSpPr txBox="1">
            <a:spLocks noGrp="1"/>
          </p:cNvSpPr>
          <p:nvPr>
            <p:ph type="title"/>
          </p:nvPr>
        </p:nvSpPr>
        <p:spPr>
          <a:xfrm>
            <a:off x="5053475" y="50"/>
            <a:ext cx="3633300" cy="5143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ark Blue Half_Left Bullets (level 3)">
  <p:cSld name="CUSTOM_6">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3997" cy="5143496"/>
          </a:xfrm>
          <a:prstGeom prst="rect">
            <a:avLst/>
          </a:prstGeom>
          <a:noFill/>
          <a:ln>
            <a:noFill/>
          </a:ln>
        </p:spPr>
      </p:pic>
      <p:sp>
        <p:nvSpPr>
          <p:cNvPr id="23" name="Google Shape;23;p5"/>
          <p:cNvSpPr txBox="1">
            <a:spLocks noGrp="1"/>
          </p:cNvSpPr>
          <p:nvPr>
            <p:ph type="body" idx="1"/>
          </p:nvPr>
        </p:nvSpPr>
        <p:spPr>
          <a:xfrm>
            <a:off x="481200" y="0"/>
            <a:ext cx="3633300" cy="5143500"/>
          </a:xfrm>
          <a:prstGeom prst="rect">
            <a:avLst/>
          </a:prstGeom>
        </p:spPr>
        <p:txBody>
          <a:bodyPr spcFirstLastPara="1" wrap="square" lIns="91425" tIns="91425" rIns="91425" bIns="91425" anchor="ctr" anchorCtr="0">
            <a:noAutofit/>
          </a:bodyPr>
          <a:lstStyle>
            <a:lvl1pPr marL="457200" lvl="0" indent="-311150" rtl="0">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spcBef>
                <a:spcPts val="0"/>
              </a:spcBef>
              <a:spcAft>
                <a:spcPts val="0"/>
              </a:spcAft>
              <a:buSzPts val="1200"/>
              <a:buFont typeface="Montserrat"/>
              <a:buChar char="●"/>
              <a:defRPr sz="1200">
                <a:latin typeface="Montserrat"/>
                <a:ea typeface="Montserrat"/>
                <a:cs typeface="Montserrat"/>
                <a:sym typeface="Montserrat"/>
              </a:defRPr>
            </a:lvl2pPr>
            <a:lvl3pPr marL="1371600" lvl="2" indent="-304800" rtl="0">
              <a:spcBef>
                <a:spcPts val="0"/>
              </a:spcBef>
              <a:spcAft>
                <a:spcPts val="0"/>
              </a:spcAft>
              <a:buSzPts val="1200"/>
              <a:buFont typeface="Montserrat"/>
              <a:buChar char="■"/>
              <a:defRPr sz="1200">
                <a:latin typeface="Montserrat"/>
                <a:ea typeface="Montserrat"/>
                <a:cs typeface="Montserrat"/>
                <a:sym typeface="Montserrat"/>
              </a:defRPr>
            </a:lvl3pPr>
            <a:lvl4pPr marL="1828800" lvl="3" indent="-304800" rtl="0">
              <a:spcBef>
                <a:spcPts val="0"/>
              </a:spcBef>
              <a:spcAft>
                <a:spcPts val="0"/>
              </a:spcAft>
              <a:buSzPts val="1200"/>
              <a:buFont typeface="Montserrat"/>
              <a:buChar char="○"/>
              <a:defRPr sz="1200">
                <a:latin typeface="Montserrat"/>
                <a:ea typeface="Montserrat"/>
                <a:cs typeface="Montserrat"/>
                <a:sym typeface="Montserrat"/>
              </a:defRPr>
            </a:lvl4pPr>
            <a:lvl5pPr marL="2286000" lvl="4" indent="-304800" rtl="0">
              <a:spcBef>
                <a:spcPts val="0"/>
              </a:spcBef>
              <a:spcAft>
                <a:spcPts val="0"/>
              </a:spcAft>
              <a:buSzPts val="1200"/>
              <a:buFont typeface="Montserrat"/>
              <a:buChar char="●"/>
              <a:defRPr sz="1200">
                <a:latin typeface="Montserrat"/>
                <a:ea typeface="Montserrat"/>
                <a:cs typeface="Montserrat"/>
                <a:sym typeface="Montserrat"/>
              </a:defRPr>
            </a:lvl5pPr>
            <a:lvl6pPr marL="2743200" lvl="5" indent="-304800" rtl="0">
              <a:spcBef>
                <a:spcPts val="0"/>
              </a:spcBef>
              <a:spcAft>
                <a:spcPts val="0"/>
              </a:spcAft>
              <a:buSzPts val="1200"/>
              <a:buFont typeface="Montserrat"/>
              <a:buChar char="■"/>
              <a:defRPr sz="1200">
                <a:latin typeface="Montserrat"/>
                <a:ea typeface="Montserrat"/>
                <a:cs typeface="Montserrat"/>
                <a:sym typeface="Montserrat"/>
              </a:defRPr>
            </a:lvl6pPr>
            <a:lvl7pPr marL="3200400" lvl="6" indent="-304800" rtl="0">
              <a:spcBef>
                <a:spcPts val="0"/>
              </a:spcBef>
              <a:spcAft>
                <a:spcPts val="0"/>
              </a:spcAft>
              <a:buSzPts val="1200"/>
              <a:buFont typeface="Montserrat"/>
              <a:buChar char="○"/>
              <a:defRPr sz="1200">
                <a:latin typeface="Montserrat"/>
                <a:ea typeface="Montserrat"/>
                <a:cs typeface="Montserrat"/>
                <a:sym typeface="Montserrat"/>
              </a:defRPr>
            </a:lvl7pPr>
            <a:lvl8pPr marL="3657600" lvl="7" indent="-304800" rtl="0">
              <a:spcBef>
                <a:spcPts val="0"/>
              </a:spcBef>
              <a:spcAft>
                <a:spcPts val="0"/>
              </a:spcAft>
              <a:buSzPts val="1200"/>
              <a:buFont typeface="Montserrat"/>
              <a:buChar char="●"/>
              <a:defRPr sz="1200">
                <a:latin typeface="Montserrat"/>
                <a:ea typeface="Montserrat"/>
                <a:cs typeface="Montserrat"/>
                <a:sym typeface="Montserrat"/>
              </a:defRPr>
            </a:lvl8pPr>
            <a:lvl9pPr marL="4114800" lvl="8" indent="-304800" rtl="0">
              <a:spcBef>
                <a:spcPts val="0"/>
              </a:spcBef>
              <a:spcAft>
                <a:spcPts val="0"/>
              </a:spcAft>
              <a:buSzPts val="1200"/>
              <a:buFont typeface="Montserrat"/>
              <a:buChar char="■"/>
              <a:defRPr sz="1200">
                <a:latin typeface="Montserrat"/>
                <a:ea typeface="Montserrat"/>
                <a:cs typeface="Montserrat"/>
                <a:sym typeface="Montserrat"/>
              </a:defRPr>
            </a:lvl9pPr>
          </a:lstStyle>
          <a:p>
            <a:endParaRPr/>
          </a:p>
        </p:txBody>
      </p:sp>
      <p:sp>
        <p:nvSpPr>
          <p:cNvPr id="24" name="Google Shape;24;p5"/>
          <p:cNvSpPr txBox="1">
            <a:spLocks noGrp="1"/>
          </p:cNvSpPr>
          <p:nvPr>
            <p:ph type="title"/>
          </p:nvPr>
        </p:nvSpPr>
        <p:spPr>
          <a:xfrm>
            <a:off x="5053475" y="50"/>
            <a:ext cx="3633300" cy="5143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rk Blue Background_Section Header (level 1)">
  <p:cSld name="CUSTOM_2">
    <p:spTree>
      <p:nvGrpSpPr>
        <p:cNvPr id="1" name="Shape 25"/>
        <p:cNvGrpSpPr/>
        <p:nvPr/>
      </p:nvGrpSpPr>
      <p:grpSpPr>
        <a:xfrm>
          <a:off x="0" y="0"/>
          <a:ext cx="0" cy="0"/>
          <a:chOff x="0" y="0"/>
          <a:chExt cx="0" cy="0"/>
        </a:xfrm>
      </p:grpSpPr>
      <p:pic>
        <p:nvPicPr>
          <p:cNvPr id="26" name="Google Shape;26;p6"/>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rk Blue Background_Subsection Header &amp; Quotes (level 2)">
  <p:cSld name="CUSTOM_2_1">
    <p:spTree>
      <p:nvGrpSpPr>
        <p:cNvPr id="1" name="Shape 27"/>
        <p:cNvGrpSpPr/>
        <p:nvPr/>
      </p:nvGrpSpPr>
      <p:grpSpPr>
        <a:xfrm>
          <a:off x="0" y="0"/>
          <a:ext cx="0" cy="0"/>
          <a:chOff x="0" y="0"/>
          <a:chExt cx="0" cy="0"/>
        </a:xfrm>
      </p:grpSpPr>
      <p:pic>
        <p:nvPicPr>
          <p:cNvPr id="28" name="Google Shape;28;p7"/>
          <p:cNvPicPr preferRelativeResize="0"/>
          <p:nvPr/>
        </p:nvPicPr>
        <p:blipFill>
          <a:blip r:embed="rId2">
            <a:alphaModFix/>
          </a:blip>
          <a:stretch>
            <a:fillRect/>
          </a:stretch>
        </p:blipFill>
        <p:spPr>
          <a:xfrm>
            <a:off x="0" y="0"/>
            <a:ext cx="9144003" cy="5143501"/>
          </a:xfrm>
          <a:prstGeom prst="rect">
            <a:avLst/>
          </a:prstGeom>
          <a:noFill/>
          <a:ln>
            <a:noFill/>
          </a:ln>
        </p:spPr>
      </p:pic>
      <p:sp>
        <p:nvSpPr>
          <p:cNvPr id="29" name="Google Shape;29;p7"/>
          <p:cNvSpPr/>
          <p:nvPr/>
        </p:nvSpPr>
        <p:spPr>
          <a:xfrm>
            <a:off x="1096350" y="2491800"/>
            <a:ext cx="6951300" cy="1096800"/>
          </a:xfrm>
          <a:prstGeom prst="roundRect">
            <a:avLst>
              <a:gd name="adj" fmla="val 16667"/>
            </a:avLst>
          </a:prstGeom>
          <a:solidFill>
            <a:schemeClr val="accent3"/>
          </a:solidFill>
          <a:ln>
            <a:noFill/>
          </a:ln>
        </p:spPr>
        <p:txBody>
          <a:bodyPr spcFirstLastPara="1" wrap="square" lIns="91425" tIns="182875" rIns="91425" bIns="91425" anchor="ctr" anchorCtr="0">
            <a:noAutofit/>
          </a:bodyPr>
          <a:lstStyle/>
          <a:p>
            <a:pPr marL="0" lvl="0" indent="0" algn="ctr" rtl="0">
              <a:lnSpc>
                <a:spcPct val="115000"/>
              </a:lnSpc>
              <a:spcBef>
                <a:spcPts val="0"/>
              </a:spcBef>
              <a:spcAft>
                <a:spcPts val="1200"/>
              </a:spcAft>
              <a:buNone/>
            </a:pPr>
            <a:endParaRPr sz="1300" b="1">
              <a:solidFill>
                <a:srgbClr val="FFFFFF"/>
              </a:solidFill>
              <a:latin typeface="Montserrat"/>
              <a:ea typeface="Montserrat"/>
              <a:cs typeface="Montserrat"/>
              <a:sym typeface="Montserrat"/>
            </a:endParaRPr>
          </a:p>
        </p:txBody>
      </p:sp>
      <p:sp>
        <p:nvSpPr>
          <p:cNvPr id="30" name="Google Shape;30;p7"/>
          <p:cNvSpPr txBox="1">
            <a:spLocks noGrp="1"/>
          </p:cNvSpPr>
          <p:nvPr>
            <p:ph type="title"/>
          </p:nvPr>
        </p:nvSpPr>
        <p:spPr>
          <a:xfrm>
            <a:off x="346200" y="1628700"/>
            <a:ext cx="8451600" cy="8631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3000"/>
              <a:buFont typeface="Montserrat"/>
              <a:buNone/>
              <a:defRPr sz="3000" b="1">
                <a:solidFill>
                  <a:schemeClr val="l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subTitle" idx="1"/>
          </p:nvPr>
        </p:nvSpPr>
        <p:spPr>
          <a:xfrm>
            <a:off x="1096350" y="2491800"/>
            <a:ext cx="6951300" cy="1096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chemeClr val="lt1"/>
              </a:buClr>
              <a:buSzPts val="800"/>
              <a:buFont typeface="Montserrat"/>
              <a:buNone/>
              <a:defRPr sz="1300" b="1">
                <a:solidFill>
                  <a:schemeClr val="lt1"/>
                </a:solidFill>
                <a:latin typeface="Montserrat"/>
                <a:ea typeface="Montserrat"/>
                <a:cs typeface="Montserrat"/>
                <a:sym typeface="Montserrat"/>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Blue Background_Section Header (level 1)">
  <p:cSld name="CUSTOM_4">
    <p:spTree>
      <p:nvGrpSpPr>
        <p:cNvPr id="1" name="Shape 32"/>
        <p:cNvGrpSpPr/>
        <p:nvPr/>
      </p:nvGrpSpPr>
      <p:grpSpPr>
        <a:xfrm>
          <a:off x="0" y="0"/>
          <a:ext cx="0" cy="0"/>
          <a:chOff x="0" y="0"/>
          <a:chExt cx="0" cy="0"/>
        </a:xfrm>
      </p:grpSpPr>
      <p:pic>
        <p:nvPicPr>
          <p:cNvPr id="33" name="Google Shape;33;p8"/>
          <p:cNvPicPr preferRelativeResize="0"/>
          <p:nvPr/>
        </p:nvPicPr>
        <p:blipFill>
          <a:blip r:embed="rId2">
            <a:alphaModFix/>
          </a:blip>
          <a:stretch>
            <a:fillRect/>
          </a:stretch>
        </p:blipFill>
        <p:spPr>
          <a:xfrm>
            <a:off x="0" y="0"/>
            <a:ext cx="9144003" cy="514349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Blue Background_Subsection Header &amp; Quotes (level 2)">
  <p:cSld name="CUSTOM_4_1">
    <p:spTree>
      <p:nvGrpSpPr>
        <p:cNvPr id="1" name="Shape 34"/>
        <p:cNvGrpSpPr/>
        <p:nvPr/>
      </p:nvGrpSpPr>
      <p:grpSpPr>
        <a:xfrm>
          <a:off x="0" y="0"/>
          <a:ext cx="0" cy="0"/>
          <a:chOff x="0" y="0"/>
          <a:chExt cx="0" cy="0"/>
        </a:xfrm>
      </p:grpSpPr>
      <p:pic>
        <p:nvPicPr>
          <p:cNvPr id="35" name="Google Shape;35;p9"/>
          <p:cNvPicPr preferRelativeResize="0"/>
          <p:nvPr/>
        </p:nvPicPr>
        <p:blipFill>
          <a:blip r:embed="rId2">
            <a:alphaModFix/>
          </a:blip>
          <a:stretch>
            <a:fillRect/>
          </a:stretch>
        </p:blipFill>
        <p:spPr>
          <a:xfrm>
            <a:off x="-3" y="0"/>
            <a:ext cx="9144003" cy="5143501"/>
          </a:xfrm>
          <a:prstGeom prst="rect">
            <a:avLst/>
          </a:prstGeom>
          <a:noFill/>
          <a:ln>
            <a:noFill/>
          </a:ln>
        </p:spPr>
      </p:pic>
      <p:sp>
        <p:nvSpPr>
          <p:cNvPr id="36" name="Google Shape;36;p9"/>
          <p:cNvSpPr/>
          <p:nvPr/>
        </p:nvSpPr>
        <p:spPr>
          <a:xfrm>
            <a:off x="1096350" y="2499450"/>
            <a:ext cx="6951300" cy="1096800"/>
          </a:xfrm>
          <a:prstGeom prst="roundRect">
            <a:avLst>
              <a:gd name="adj" fmla="val 16667"/>
            </a:avLst>
          </a:prstGeom>
          <a:solidFill>
            <a:schemeClr val="accent1"/>
          </a:solidFill>
          <a:ln>
            <a:noFill/>
          </a:ln>
        </p:spPr>
        <p:txBody>
          <a:bodyPr spcFirstLastPara="1" wrap="square" lIns="91425" tIns="548625" rIns="91425" bIns="91425" anchor="ctr" anchorCtr="0">
            <a:noAutofit/>
          </a:bodyPr>
          <a:lstStyle/>
          <a:p>
            <a:pPr marL="0" lvl="0" indent="0" algn="ctr" rtl="0">
              <a:spcBef>
                <a:spcPts val="0"/>
              </a:spcBef>
              <a:spcAft>
                <a:spcPts val="0"/>
              </a:spcAft>
              <a:buNone/>
            </a:pPr>
            <a:endParaRPr sz="1300" b="1">
              <a:solidFill>
                <a:srgbClr val="FFFFFF"/>
              </a:solidFill>
              <a:latin typeface="Montserrat"/>
              <a:ea typeface="Montserrat"/>
              <a:cs typeface="Montserrat"/>
              <a:sym typeface="Montserrat"/>
            </a:endParaRPr>
          </a:p>
          <a:p>
            <a:pPr marL="0" lvl="0" indent="0" algn="ctr" rtl="0">
              <a:spcBef>
                <a:spcPts val="1200"/>
              </a:spcBef>
              <a:spcAft>
                <a:spcPts val="1200"/>
              </a:spcAft>
              <a:buNone/>
            </a:pPr>
            <a:endParaRPr>
              <a:solidFill>
                <a:srgbClr val="000000"/>
              </a:solidFill>
            </a:endParaRPr>
          </a:p>
        </p:txBody>
      </p:sp>
      <p:sp>
        <p:nvSpPr>
          <p:cNvPr id="37" name="Google Shape;37;p9"/>
          <p:cNvSpPr txBox="1">
            <a:spLocks noGrp="1"/>
          </p:cNvSpPr>
          <p:nvPr>
            <p:ph type="title"/>
          </p:nvPr>
        </p:nvSpPr>
        <p:spPr>
          <a:xfrm>
            <a:off x="346200" y="1628700"/>
            <a:ext cx="8451600" cy="8631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3000"/>
              <a:buFont typeface="Montserrat"/>
              <a:buNone/>
              <a:defRPr sz="3000" b="1">
                <a:solidFill>
                  <a:schemeClr val="l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 name="Google Shape;38;p9"/>
          <p:cNvSpPr txBox="1">
            <a:spLocks noGrp="1"/>
          </p:cNvSpPr>
          <p:nvPr>
            <p:ph type="subTitle" idx="1"/>
          </p:nvPr>
        </p:nvSpPr>
        <p:spPr>
          <a:xfrm>
            <a:off x="1096350" y="2491800"/>
            <a:ext cx="6951300" cy="1096800"/>
          </a:xfrm>
          <a:prstGeom prst="rect">
            <a:avLst/>
          </a:prstGeom>
          <a:noFill/>
          <a:ln>
            <a:noFill/>
          </a:ln>
        </p:spPr>
        <p:txBody>
          <a:bodyPr spcFirstLastPara="1" wrap="square" lIns="91425" tIns="91425" rIns="91425" bIns="91425" anchor="ctr" anchorCtr="0">
            <a:normAutofit/>
          </a:bodyPr>
          <a:lstStyle>
            <a:lvl1pPr lvl="0" algn="ctr" rtl="0">
              <a:spcBef>
                <a:spcPts val="0"/>
              </a:spcBef>
              <a:spcAft>
                <a:spcPts val="0"/>
              </a:spcAft>
              <a:buClr>
                <a:schemeClr val="lt1"/>
              </a:buClr>
              <a:buSzPts val="800"/>
              <a:buFont typeface="Montserrat"/>
              <a:buNone/>
              <a:defRPr sz="1300" b="1">
                <a:solidFill>
                  <a:schemeClr val="lt1"/>
                </a:solidFill>
                <a:latin typeface="Montserrat"/>
                <a:ea typeface="Montserrat"/>
                <a:cs typeface="Montserrat"/>
                <a:sym typeface="Montserrat"/>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ight Gray Background_Maps">
  <p:cSld name="CUSTOM_8">
    <p:spTree>
      <p:nvGrpSpPr>
        <p:cNvPr id="1" name="Shape 39"/>
        <p:cNvGrpSpPr/>
        <p:nvPr/>
      </p:nvGrpSpPr>
      <p:grpSpPr>
        <a:xfrm>
          <a:off x="0" y="0"/>
          <a:ext cx="0" cy="0"/>
          <a:chOff x="0" y="0"/>
          <a:chExt cx="0" cy="0"/>
        </a:xfrm>
      </p:grpSpPr>
      <p:pic>
        <p:nvPicPr>
          <p:cNvPr id="40" name="Google Shape;40;p10"/>
          <p:cNvPicPr preferRelativeResize="0"/>
          <p:nvPr/>
        </p:nvPicPr>
        <p:blipFill>
          <a:blip r:embed="rId2">
            <a:alphaModFix/>
          </a:blip>
          <a:stretch>
            <a:fillRect/>
          </a:stretch>
        </p:blipFill>
        <p:spPr>
          <a:xfrm>
            <a:off x="0" y="0"/>
            <a:ext cx="9143997" cy="51434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Char char="○"/>
              <a:defRPr sz="1800">
                <a:solidFill>
                  <a:schemeClr val="dk2"/>
                </a:solidFill>
              </a:defRPr>
            </a:lvl1pPr>
            <a:lvl2pPr marL="914400" lvl="1" indent="-304800" rtl="0">
              <a:lnSpc>
                <a:spcPct val="115000"/>
              </a:lnSpc>
              <a:spcBef>
                <a:spcPts val="0"/>
              </a:spcBef>
              <a:spcAft>
                <a:spcPts val="0"/>
              </a:spcAft>
              <a:buClr>
                <a:schemeClr val="dk2"/>
              </a:buClr>
              <a:buSzPts val="1200"/>
              <a:buChar char="●"/>
              <a:defRPr sz="1200">
                <a:solidFill>
                  <a:schemeClr val="dk2"/>
                </a:solidFill>
              </a:defRPr>
            </a:lvl2pPr>
            <a:lvl3pPr marL="1371600" lvl="2" indent="-304800" rtl="0">
              <a:lnSpc>
                <a:spcPct val="115000"/>
              </a:lnSpc>
              <a:spcBef>
                <a:spcPts val="0"/>
              </a:spcBef>
              <a:spcAft>
                <a:spcPts val="0"/>
              </a:spcAft>
              <a:buClr>
                <a:schemeClr val="dk2"/>
              </a:buClr>
              <a:buSzPts val="1200"/>
              <a:buChar char="■"/>
              <a:defRPr sz="1200">
                <a:solidFill>
                  <a:schemeClr val="dk2"/>
                </a:solidFill>
              </a:defRPr>
            </a:lvl3pPr>
            <a:lvl4pPr marL="1828800" lvl="3" indent="-304800" rtl="0">
              <a:lnSpc>
                <a:spcPct val="115000"/>
              </a:lnSpc>
              <a:spcBef>
                <a:spcPts val="0"/>
              </a:spcBef>
              <a:spcAft>
                <a:spcPts val="0"/>
              </a:spcAft>
              <a:buClr>
                <a:schemeClr val="dk2"/>
              </a:buClr>
              <a:buSzPts val="1200"/>
              <a:buChar char="○"/>
              <a:defRPr sz="1200">
                <a:solidFill>
                  <a:schemeClr val="dk2"/>
                </a:solidFill>
              </a:defRPr>
            </a:lvl4pPr>
            <a:lvl5pPr marL="2286000" lvl="4" indent="-304800" rtl="0">
              <a:lnSpc>
                <a:spcPct val="115000"/>
              </a:lnSpc>
              <a:spcBef>
                <a:spcPts val="0"/>
              </a:spcBef>
              <a:spcAft>
                <a:spcPts val="0"/>
              </a:spcAft>
              <a:buClr>
                <a:schemeClr val="dk2"/>
              </a:buClr>
              <a:buSzPts val="1200"/>
              <a:buChar char="●"/>
              <a:defRPr sz="1200">
                <a:solidFill>
                  <a:schemeClr val="dk2"/>
                </a:solidFill>
              </a:defRPr>
            </a:lvl5pPr>
            <a:lvl6pPr marL="2743200" lvl="5" indent="-304800" rtl="0">
              <a:lnSpc>
                <a:spcPct val="115000"/>
              </a:lnSpc>
              <a:spcBef>
                <a:spcPts val="0"/>
              </a:spcBef>
              <a:spcAft>
                <a:spcPts val="0"/>
              </a:spcAft>
              <a:buClr>
                <a:schemeClr val="dk2"/>
              </a:buClr>
              <a:buSzPts val="1200"/>
              <a:buChar char="■"/>
              <a:defRPr sz="1200">
                <a:solidFill>
                  <a:schemeClr val="dk2"/>
                </a:solidFill>
              </a:defRPr>
            </a:lvl6pPr>
            <a:lvl7pPr marL="3200400" lvl="6" indent="-304800" rtl="0">
              <a:lnSpc>
                <a:spcPct val="115000"/>
              </a:lnSpc>
              <a:spcBef>
                <a:spcPts val="0"/>
              </a:spcBef>
              <a:spcAft>
                <a:spcPts val="0"/>
              </a:spcAft>
              <a:buClr>
                <a:schemeClr val="dk2"/>
              </a:buClr>
              <a:buSzPts val="1200"/>
              <a:buChar char="○"/>
              <a:defRPr sz="1200">
                <a:solidFill>
                  <a:schemeClr val="dk2"/>
                </a:solidFill>
              </a:defRPr>
            </a:lvl7pPr>
            <a:lvl8pPr marL="3657600" lvl="7" indent="-304800" rtl="0">
              <a:lnSpc>
                <a:spcPct val="115000"/>
              </a:lnSpc>
              <a:spcBef>
                <a:spcPts val="0"/>
              </a:spcBef>
              <a:spcAft>
                <a:spcPts val="0"/>
              </a:spcAft>
              <a:buClr>
                <a:schemeClr val="dk2"/>
              </a:buClr>
              <a:buSzPts val="1200"/>
              <a:buChar char="○"/>
              <a:defRPr sz="1200">
                <a:solidFill>
                  <a:schemeClr val="dk2"/>
                </a:solidFill>
              </a:defRPr>
            </a:lvl8pPr>
            <a:lvl9pPr marL="4114800" lvl="8" indent="-304800" rtl="0">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hyperlink" Target="https://www.youtube.com/watch?v=fiBuao6YZl0&amp;t=4216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research.cec.sc.edu/cyberinfra/workshops"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hyperlink" Target="https://research.cec.sc.edu/cyberinfra/cybertrainin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8" Type="http://schemas.openxmlformats.org/officeDocument/2006/relationships/hyperlink" Target="http://bit.ly/FABRIC-Ambassador-Program" TargetMode="External"/><Relationship Id="rId3" Type="http://schemas.openxmlformats.org/officeDocument/2006/relationships/hyperlink" Target="https://fabric-testbed.net/get-involved/newsletter-signup" TargetMode="External"/><Relationship Id="rId7" Type="http://schemas.openxmlformats.org/officeDocument/2006/relationships/hyperlink" Target="https://portal.fabric-testbed.ne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youtube.com/@fabrictestbed" TargetMode="External"/><Relationship Id="rId5" Type="http://schemas.openxmlformats.org/officeDocument/2006/relationships/hyperlink" Target="https://bit.ly/m/FABRICtestbed" TargetMode="External"/><Relationship Id="rId10" Type="http://schemas.openxmlformats.org/officeDocument/2006/relationships/hyperlink" Target="http://bit.ly/citing-fabric" TargetMode="External"/><Relationship Id="rId4" Type="http://schemas.openxmlformats.org/officeDocument/2006/relationships/hyperlink" Target="http://bit.ly/FABRIC-Office-Hours" TargetMode="External"/><Relationship Id="rId9" Type="http://schemas.openxmlformats.org/officeDocument/2006/relationships/hyperlink" Target="https://www.linkedin.com/company/fabrictestbed/"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fabrictestbed"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5"/>
          <p:cNvSpPr txBox="1"/>
          <p:nvPr/>
        </p:nvSpPr>
        <p:spPr>
          <a:xfrm>
            <a:off x="2655700" y="1121975"/>
            <a:ext cx="13200" cy="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03" name="Google Shape;103;p25"/>
          <p:cNvSpPr txBox="1"/>
          <p:nvPr/>
        </p:nvSpPr>
        <p:spPr>
          <a:xfrm>
            <a:off x="819000" y="795950"/>
            <a:ext cx="7410000" cy="193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a:solidFill>
                  <a:schemeClr val="accent4"/>
                </a:solidFill>
                <a:latin typeface="Montserrat ExtraBold"/>
                <a:ea typeface="Montserrat ExtraBold"/>
                <a:cs typeface="Montserrat ExtraBold"/>
                <a:sym typeface="Montserrat ExtraBold"/>
              </a:rPr>
              <a:t>Stitching Together Innovation with FABRIC Users </a:t>
            </a:r>
            <a:endParaRPr sz="3500">
              <a:solidFill>
                <a:schemeClr val="dk2"/>
              </a:solidFill>
              <a:latin typeface="Montserrat SemiBold"/>
              <a:ea typeface="Montserrat SemiBold"/>
              <a:cs typeface="Montserrat SemiBold"/>
              <a:sym typeface="Montserrat SemiBold"/>
            </a:endParaRPr>
          </a:p>
        </p:txBody>
      </p:sp>
      <p:sp>
        <p:nvSpPr>
          <p:cNvPr id="104" name="Google Shape;104;p25"/>
          <p:cNvSpPr txBox="1"/>
          <p:nvPr/>
        </p:nvSpPr>
        <p:spPr>
          <a:xfrm>
            <a:off x="2093900" y="3395350"/>
            <a:ext cx="5116800" cy="8094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lt1"/>
                </a:solidFill>
                <a:latin typeface="Montserrat Medium"/>
                <a:ea typeface="Montserrat Medium"/>
                <a:cs typeface="Montserrat Medium"/>
                <a:sym typeface="Montserrat Medium"/>
              </a:rPr>
              <a:t>Bluefield Data Processing Units (DPUs)</a:t>
            </a:r>
            <a:endParaRPr sz="1800" dirty="0">
              <a:solidFill>
                <a:schemeClr val="lt1"/>
              </a:solidFill>
              <a:latin typeface="Montserrat Medium"/>
              <a:ea typeface="Montserrat Medium"/>
              <a:cs typeface="Montserrat Medium"/>
              <a:sym typeface="Montserrat Medium"/>
            </a:endParaRPr>
          </a:p>
          <a:p>
            <a:pPr marL="0" lvl="0" indent="0" algn="ctr" rtl="0">
              <a:spcBef>
                <a:spcPts val="0"/>
              </a:spcBef>
              <a:spcAft>
                <a:spcPts val="0"/>
              </a:spcAft>
              <a:buNone/>
            </a:pPr>
            <a:r>
              <a:rPr lang="en" sz="1600" dirty="0">
                <a:solidFill>
                  <a:schemeClr val="lt1"/>
                </a:solidFill>
                <a:latin typeface="Montserrat Medium"/>
                <a:ea typeface="Montserrat Medium"/>
                <a:cs typeface="Montserrat Medium"/>
                <a:sym typeface="Montserrat Medium"/>
              </a:rPr>
              <a:t>Elie Kfoury</a:t>
            </a:r>
            <a:endParaRPr sz="1600" dirty="0">
              <a:solidFill>
                <a:schemeClr val="lt1"/>
              </a:solidFill>
              <a:latin typeface="Montserrat Medium"/>
              <a:ea typeface="Montserrat Medium"/>
              <a:cs typeface="Montserrat Medium"/>
              <a:sym typeface="Montserrat Medium"/>
            </a:endParaRPr>
          </a:p>
        </p:txBody>
      </p:sp>
      <p:sp>
        <p:nvSpPr>
          <p:cNvPr id="105" name="Google Shape;105;p25"/>
          <p:cNvSpPr txBox="1"/>
          <p:nvPr/>
        </p:nvSpPr>
        <p:spPr>
          <a:xfrm>
            <a:off x="3139850" y="4046700"/>
            <a:ext cx="3024900" cy="3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dirty="0">
                <a:solidFill>
                  <a:schemeClr val="lt2"/>
                </a:solidFill>
                <a:latin typeface="Montserrat"/>
                <a:ea typeface="Montserrat"/>
                <a:cs typeface="Montserrat"/>
                <a:sym typeface="Montserrat"/>
              </a:rPr>
              <a:t>Tuesday, November 11, 2025</a:t>
            </a:r>
            <a:endParaRPr sz="1500" dirty="0">
              <a:solidFill>
                <a:schemeClr val="lt2"/>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6293BB06-C211-C541-AB62-15CC1AEE75C1}"/>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EC155A32-B1DA-FB36-144F-E20774FECA61}"/>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DPUs Available Today</a:t>
            </a:r>
            <a:endParaRPr sz="1800" b="1" dirty="0">
              <a:solidFill>
                <a:schemeClr val="bg2"/>
              </a:solidFill>
            </a:endParaRPr>
          </a:p>
        </p:txBody>
      </p:sp>
      <p:sp>
        <p:nvSpPr>
          <p:cNvPr id="135" name="Google Shape;135;p30">
            <a:extLst>
              <a:ext uri="{FF2B5EF4-FFF2-40B4-BE49-F238E27FC236}">
                <a16:creationId xmlns:a16="http://schemas.microsoft.com/office/drawing/2014/main" id="{E54B0255-D3EE-F478-DC4B-880E106350EE}"/>
              </a:ext>
            </a:extLst>
          </p:cNvPr>
          <p:cNvSpPr txBox="1"/>
          <p:nvPr/>
        </p:nvSpPr>
        <p:spPr>
          <a:xfrm>
            <a:off x="902450" y="1094630"/>
            <a:ext cx="8241550" cy="2677626"/>
          </a:xfrm>
          <a:prstGeom prst="rect">
            <a:avLst/>
          </a:prstGeom>
          <a:noFill/>
          <a:ln>
            <a:noFill/>
          </a:ln>
        </p:spPr>
        <p:txBody>
          <a:bodyPr spcFirstLastPara="1" wrap="square" lIns="91425" tIns="91425" rIns="91425" bIns="91425" anchor="t" anchorCtr="0">
            <a:spAutoFit/>
          </a:bodyPr>
          <a:lstStyle/>
          <a:p>
            <a:pPr marL="174625" indent="-174625">
              <a:lnSpc>
                <a:spcPct val="150000"/>
              </a:lnSpc>
              <a:buFont typeface="Arial" panose="020B0604020202020204" pitchFamily="34" charset="0"/>
              <a:buChar char="•"/>
            </a:pPr>
            <a:r>
              <a:rPr lang="en-US" altLang="en-US" sz="1800" dirty="0">
                <a:solidFill>
                  <a:schemeClr val="bg2"/>
                </a:solidFill>
              </a:rPr>
              <a:t>NVIDIA – </a:t>
            </a:r>
            <a:r>
              <a:rPr lang="en-US" altLang="en-US" sz="1800" dirty="0" err="1">
                <a:solidFill>
                  <a:schemeClr val="bg2"/>
                </a:solidFill>
              </a:rPr>
              <a:t>BlueField</a:t>
            </a:r>
            <a:r>
              <a:rPr lang="en-US" altLang="en-US" sz="1800" dirty="0">
                <a:solidFill>
                  <a:schemeClr val="bg2"/>
                </a:solidFill>
              </a:rPr>
              <a:t> family of Data Processing Units </a:t>
            </a:r>
          </a:p>
          <a:p>
            <a:pPr marL="174625" indent="-174625">
              <a:lnSpc>
                <a:spcPct val="150000"/>
              </a:lnSpc>
              <a:buFont typeface="Arial" panose="020B0604020202020204" pitchFamily="34" charset="0"/>
              <a:buChar char="•"/>
            </a:pPr>
            <a:r>
              <a:rPr lang="en-US" altLang="en-US" sz="1800" dirty="0">
                <a:solidFill>
                  <a:schemeClr val="bg2"/>
                </a:solidFill>
              </a:rPr>
              <a:t>AMD – </a:t>
            </a:r>
            <a:r>
              <a:rPr lang="en-US" altLang="en-US" sz="1800" dirty="0" err="1">
                <a:solidFill>
                  <a:schemeClr val="bg2"/>
                </a:solidFill>
              </a:rPr>
              <a:t>Pensando</a:t>
            </a:r>
            <a:r>
              <a:rPr lang="en-US" altLang="en-US" sz="1800" dirty="0">
                <a:solidFill>
                  <a:schemeClr val="bg2"/>
                </a:solidFill>
              </a:rPr>
              <a:t> and Alveo FPGA</a:t>
            </a:r>
          </a:p>
          <a:p>
            <a:pPr marL="174625" indent="-174625">
              <a:lnSpc>
                <a:spcPct val="150000"/>
              </a:lnSpc>
              <a:buFont typeface="Arial" panose="020B0604020202020204" pitchFamily="34" charset="0"/>
              <a:buChar char="•"/>
            </a:pPr>
            <a:r>
              <a:rPr lang="en-US" altLang="en-US" sz="1800" dirty="0">
                <a:solidFill>
                  <a:schemeClr val="bg2"/>
                </a:solidFill>
              </a:rPr>
              <a:t>Intel – Infrastructure Processing Units (IPUs)</a:t>
            </a:r>
          </a:p>
          <a:p>
            <a:pPr marL="174625" indent="-174625">
              <a:lnSpc>
                <a:spcPct val="150000"/>
              </a:lnSpc>
              <a:buFont typeface="Arial" panose="020B0604020202020204" pitchFamily="34" charset="0"/>
              <a:buChar char="•"/>
            </a:pPr>
            <a:r>
              <a:rPr lang="en-US" altLang="en-US" sz="1800" dirty="0">
                <a:solidFill>
                  <a:schemeClr val="bg2"/>
                </a:solidFill>
              </a:rPr>
              <a:t>Intel – FPGA variants (</a:t>
            </a:r>
            <a:r>
              <a:rPr lang="en-US" altLang="en-US" sz="1800" dirty="0" err="1">
                <a:solidFill>
                  <a:schemeClr val="bg2"/>
                </a:solidFill>
              </a:rPr>
              <a:t>Silicom</a:t>
            </a:r>
            <a:r>
              <a:rPr lang="en-US" altLang="en-US" sz="1800" dirty="0">
                <a:solidFill>
                  <a:schemeClr val="bg2"/>
                </a:solidFill>
              </a:rPr>
              <a:t>)</a:t>
            </a:r>
          </a:p>
          <a:p>
            <a:pPr marL="174625" indent="-174625">
              <a:lnSpc>
                <a:spcPct val="150000"/>
              </a:lnSpc>
              <a:buFont typeface="Arial" panose="020B0604020202020204" pitchFamily="34" charset="0"/>
              <a:buChar char="•"/>
            </a:pPr>
            <a:r>
              <a:rPr lang="en-US" altLang="en-US" sz="1800" dirty="0">
                <a:solidFill>
                  <a:schemeClr val="bg2"/>
                </a:solidFill>
              </a:rPr>
              <a:t>Marvell </a:t>
            </a:r>
            <a:r>
              <a:rPr lang="en-US" altLang="en-US" sz="1800" dirty="0" err="1">
                <a:solidFill>
                  <a:schemeClr val="bg2"/>
                </a:solidFill>
              </a:rPr>
              <a:t>Octeon</a:t>
            </a:r>
            <a:r>
              <a:rPr lang="en-US" altLang="en-US" sz="1800" dirty="0">
                <a:solidFill>
                  <a:schemeClr val="bg2"/>
                </a:solidFill>
              </a:rPr>
              <a:t> (DPU with ARM based CPU)</a:t>
            </a:r>
          </a:p>
          <a:p>
            <a:pPr marL="174625" indent="-174625">
              <a:lnSpc>
                <a:spcPct val="150000"/>
              </a:lnSpc>
              <a:buFont typeface="Arial" panose="020B0604020202020204" pitchFamily="34" charset="0"/>
              <a:buChar char="•"/>
            </a:pPr>
            <a:r>
              <a:rPr lang="en-US" altLang="en-US" sz="1800" dirty="0">
                <a:solidFill>
                  <a:schemeClr val="bg2"/>
                </a:solidFill>
              </a:rPr>
              <a:t>Others</a:t>
            </a:r>
          </a:p>
        </p:txBody>
      </p:sp>
      <p:pic>
        <p:nvPicPr>
          <p:cNvPr id="2" name="Picture 2" descr="A close-up of a computer chip&#10;&#10;Description automatically generated">
            <a:extLst>
              <a:ext uri="{FF2B5EF4-FFF2-40B4-BE49-F238E27FC236}">
                <a16:creationId xmlns:a16="http://schemas.microsoft.com/office/drawing/2014/main" id="{F9380AAB-58A1-AA89-C49D-DEA46B048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238" y="1057357"/>
            <a:ext cx="1650449" cy="8512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 red and silver electronic device&#10;&#10;Description automatically generated">
            <a:extLst>
              <a:ext uri="{FF2B5EF4-FFF2-40B4-BE49-F238E27FC236}">
                <a16:creationId xmlns:a16="http://schemas.microsoft.com/office/drawing/2014/main" id="{EDE0E494-963E-9C27-3134-67B8EB1CB14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2212" y="2127514"/>
            <a:ext cx="1413995" cy="881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up of a computer chip&#10;&#10;Description automatically generated">
            <a:extLst>
              <a:ext uri="{FF2B5EF4-FFF2-40B4-BE49-F238E27FC236}">
                <a16:creationId xmlns:a16="http://schemas.microsoft.com/office/drawing/2014/main" id="{E9A5A6C9-574D-C6AA-2BA6-3FD9B36A9C3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9389" y="2127514"/>
            <a:ext cx="926899" cy="8323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 close-up of a computer chip&#10;&#10;Description automatically generated">
            <a:extLst>
              <a:ext uri="{FF2B5EF4-FFF2-40B4-BE49-F238E27FC236}">
                <a16:creationId xmlns:a16="http://schemas.microsoft.com/office/drawing/2014/main" id="{E15A5105-9B96-08B0-C4D0-65630BBC9D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3613" y="4123762"/>
            <a:ext cx="1535698" cy="864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A close-up of a computer chip&#10;&#10;Description automatically generated">
            <a:extLst>
              <a:ext uri="{FF2B5EF4-FFF2-40B4-BE49-F238E27FC236}">
                <a16:creationId xmlns:a16="http://schemas.microsoft.com/office/drawing/2014/main" id="{F834182D-8B5D-0175-15A1-9DDC013938C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6921" y="3221281"/>
            <a:ext cx="1702468" cy="8275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A close-up of a computer component&#10;&#10;Description automatically generated">
            <a:extLst>
              <a:ext uri="{FF2B5EF4-FFF2-40B4-BE49-F238E27FC236}">
                <a16:creationId xmlns:a16="http://schemas.microsoft.com/office/drawing/2014/main" id="{F3DC2C71-A8B1-7177-BC33-7F3E028142B8}"/>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8351" y="3356757"/>
            <a:ext cx="898525" cy="50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176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39718BF3-CE1A-D2D9-CF0D-5AE918CEAD1E}"/>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D8EACEC9-78CD-3019-3C69-2910F25DA9CB}"/>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DPUs on FABRIC</a:t>
            </a:r>
            <a:endParaRPr sz="1800" b="1" dirty="0">
              <a:solidFill>
                <a:schemeClr val="bg2"/>
              </a:solidFill>
            </a:endParaRPr>
          </a:p>
        </p:txBody>
      </p:sp>
      <p:sp>
        <p:nvSpPr>
          <p:cNvPr id="135" name="Google Shape;135;p30">
            <a:extLst>
              <a:ext uri="{FF2B5EF4-FFF2-40B4-BE49-F238E27FC236}">
                <a16:creationId xmlns:a16="http://schemas.microsoft.com/office/drawing/2014/main" id="{F2CAD9D8-6FCC-A324-7D9E-19F602F4F328}"/>
              </a:ext>
            </a:extLst>
          </p:cNvPr>
          <p:cNvSpPr txBox="1"/>
          <p:nvPr/>
        </p:nvSpPr>
        <p:spPr>
          <a:xfrm>
            <a:off x="902450" y="1094630"/>
            <a:ext cx="8241550" cy="1015632"/>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BlueField-3 DPUs are being installed on various FABRIC sites</a:t>
            </a:r>
          </a:p>
          <a:p>
            <a:pPr marL="174625" indent="-174625">
              <a:buFont typeface="Arial" panose="020B0604020202020204" pitchFamily="34" charset="0"/>
              <a:buChar char="•"/>
            </a:pPr>
            <a:r>
              <a:rPr lang="en-US" altLang="en-US" sz="1800" dirty="0">
                <a:solidFill>
                  <a:schemeClr val="bg2"/>
                </a:solidFill>
              </a:rPr>
              <a:t>Currently the following sites have DPUs installed (more will be available soon): MASS, DALL, SALT, FIU, LOSA, NEWY, ATLA, HAWI</a:t>
            </a:r>
          </a:p>
        </p:txBody>
      </p:sp>
      <p:pic>
        <p:nvPicPr>
          <p:cNvPr id="17" name="Picture 16">
            <a:extLst>
              <a:ext uri="{FF2B5EF4-FFF2-40B4-BE49-F238E27FC236}">
                <a16:creationId xmlns:a16="http://schemas.microsoft.com/office/drawing/2014/main" id="{8A565011-8D43-57CB-624F-FBE6A0B161B4}"/>
              </a:ext>
            </a:extLst>
          </p:cNvPr>
          <p:cNvPicPr>
            <a:picLocks noChangeAspect="1"/>
          </p:cNvPicPr>
          <p:nvPr/>
        </p:nvPicPr>
        <p:blipFill>
          <a:blip r:embed="rId3"/>
          <a:stretch>
            <a:fillRect/>
          </a:stretch>
        </p:blipFill>
        <p:spPr>
          <a:xfrm>
            <a:off x="2021876" y="2110262"/>
            <a:ext cx="4926647" cy="2918938"/>
          </a:xfrm>
          <a:prstGeom prst="rect">
            <a:avLst/>
          </a:prstGeom>
        </p:spPr>
      </p:pic>
    </p:spTree>
    <p:extLst>
      <p:ext uri="{BB962C8B-B14F-4D97-AF65-F5344CB8AC3E}">
        <p14:creationId xmlns:p14="http://schemas.microsoft.com/office/powerpoint/2010/main" val="300759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886FDAC1-5B46-0995-96AF-5F737DDB472B}"/>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AA1CB80F-C6E9-7ABC-B322-834E360056FA}"/>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BlueField-3 Architecture</a:t>
            </a:r>
            <a:endParaRPr sz="1800" b="1" dirty="0">
              <a:solidFill>
                <a:schemeClr val="bg2"/>
              </a:solidFill>
            </a:endParaRPr>
          </a:p>
        </p:txBody>
      </p:sp>
      <p:sp>
        <p:nvSpPr>
          <p:cNvPr id="135" name="Google Shape;135;p30">
            <a:extLst>
              <a:ext uri="{FF2B5EF4-FFF2-40B4-BE49-F238E27FC236}">
                <a16:creationId xmlns:a16="http://schemas.microsoft.com/office/drawing/2014/main" id="{547A6C4C-3D0F-111B-E48D-C8A289B3A7E0}"/>
              </a:ext>
            </a:extLst>
          </p:cNvPr>
          <p:cNvSpPr txBox="1"/>
          <p:nvPr/>
        </p:nvSpPr>
        <p:spPr>
          <a:xfrm>
            <a:off x="902450" y="1094630"/>
            <a:ext cx="7406350" cy="738633"/>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BlueField-3 include programmable pipeline, </a:t>
            </a:r>
            <a:r>
              <a:rPr lang="en-US" altLang="en-US" sz="1800" dirty="0" err="1">
                <a:solidFill>
                  <a:schemeClr val="bg2"/>
                </a:solidFill>
              </a:rPr>
              <a:t>datapath</a:t>
            </a:r>
            <a:r>
              <a:rPr lang="en-US" altLang="en-US" sz="1800" dirty="0">
                <a:solidFill>
                  <a:schemeClr val="bg2"/>
                </a:solidFill>
              </a:rPr>
              <a:t> accelerator, ARM cores, and various DSAs</a:t>
            </a:r>
          </a:p>
        </p:txBody>
      </p:sp>
      <p:pic>
        <p:nvPicPr>
          <p:cNvPr id="2" name="Picture 1">
            <a:extLst>
              <a:ext uri="{FF2B5EF4-FFF2-40B4-BE49-F238E27FC236}">
                <a16:creationId xmlns:a16="http://schemas.microsoft.com/office/drawing/2014/main" id="{6751CD7F-31D5-2F6C-E674-CDDA2AC0E374}"/>
              </a:ext>
            </a:extLst>
          </p:cNvPr>
          <p:cNvPicPr>
            <a:picLocks noChangeAspect="1"/>
          </p:cNvPicPr>
          <p:nvPr/>
        </p:nvPicPr>
        <p:blipFill>
          <a:blip r:embed="rId3">
            <a:clrChange>
              <a:clrFrom>
                <a:srgbClr val="FFFFFF"/>
              </a:clrFrom>
              <a:clrTo>
                <a:srgbClr val="FFFFFF">
                  <a:alpha val="0"/>
                </a:srgbClr>
              </a:clrTo>
            </a:clrChange>
          </a:blip>
          <a:srcRect/>
          <a:stretch/>
        </p:blipFill>
        <p:spPr>
          <a:xfrm>
            <a:off x="1224343" y="1911830"/>
            <a:ext cx="6162857" cy="3075035"/>
          </a:xfrm>
          <a:prstGeom prst="rect">
            <a:avLst/>
          </a:prstGeom>
        </p:spPr>
      </p:pic>
    </p:spTree>
    <p:extLst>
      <p:ext uri="{BB962C8B-B14F-4D97-AF65-F5344CB8AC3E}">
        <p14:creationId xmlns:p14="http://schemas.microsoft.com/office/powerpoint/2010/main" val="423326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F9676454-2932-C87F-FF67-EA31242AC395}"/>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0E11CB9F-6C32-EBE9-6C1F-5F0DDAC003F4}"/>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DOCA Software Stack</a:t>
            </a:r>
            <a:endParaRPr sz="1800" b="1" dirty="0">
              <a:solidFill>
                <a:schemeClr val="bg2"/>
              </a:solidFill>
            </a:endParaRPr>
          </a:p>
        </p:txBody>
      </p:sp>
      <p:sp>
        <p:nvSpPr>
          <p:cNvPr id="135" name="Google Shape;135;p30">
            <a:extLst>
              <a:ext uri="{FF2B5EF4-FFF2-40B4-BE49-F238E27FC236}">
                <a16:creationId xmlns:a16="http://schemas.microsoft.com/office/drawing/2014/main" id="{1DB1C3AD-7BCE-1A2B-6D7F-FE4D253C042F}"/>
              </a:ext>
            </a:extLst>
          </p:cNvPr>
          <p:cNvSpPr txBox="1"/>
          <p:nvPr/>
        </p:nvSpPr>
        <p:spPr>
          <a:xfrm>
            <a:off x="902450" y="1094630"/>
            <a:ext cx="7406350" cy="738633"/>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DOCA is a </a:t>
            </a:r>
            <a:r>
              <a:rPr lang="en-US" sz="1800" dirty="0">
                <a:solidFill>
                  <a:schemeClr val="bg2"/>
                </a:solidFill>
              </a:rPr>
              <a:t>comprehensive SDK, compilers, services, and tools for </a:t>
            </a:r>
            <a:r>
              <a:rPr lang="en-US" sz="1800" dirty="0" err="1">
                <a:solidFill>
                  <a:schemeClr val="bg2"/>
                </a:solidFill>
              </a:rPr>
              <a:t>BlueField</a:t>
            </a:r>
            <a:r>
              <a:rPr lang="en-US" sz="1800" dirty="0">
                <a:solidFill>
                  <a:schemeClr val="bg2"/>
                </a:solidFill>
              </a:rPr>
              <a:t> DPUs</a:t>
            </a:r>
          </a:p>
        </p:txBody>
      </p:sp>
      <p:pic>
        <p:nvPicPr>
          <p:cNvPr id="2" name="Picture 1">
            <a:extLst>
              <a:ext uri="{FF2B5EF4-FFF2-40B4-BE49-F238E27FC236}">
                <a16:creationId xmlns:a16="http://schemas.microsoft.com/office/drawing/2014/main" id="{158C5EA7-436B-CD56-5C14-304B8C23D511}"/>
              </a:ext>
            </a:extLst>
          </p:cNvPr>
          <p:cNvPicPr>
            <a:picLocks noChangeAspect="1"/>
          </p:cNvPicPr>
          <p:nvPr/>
        </p:nvPicPr>
        <p:blipFill>
          <a:blip r:embed="rId3"/>
          <a:srcRect/>
          <a:stretch/>
        </p:blipFill>
        <p:spPr>
          <a:xfrm>
            <a:off x="1339543" y="2051769"/>
            <a:ext cx="6162857" cy="2219156"/>
          </a:xfrm>
          <a:prstGeom prst="rect">
            <a:avLst/>
          </a:prstGeom>
        </p:spPr>
      </p:pic>
    </p:spTree>
    <p:extLst>
      <p:ext uri="{BB962C8B-B14F-4D97-AF65-F5344CB8AC3E}">
        <p14:creationId xmlns:p14="http://schemas.microsoft.com/office/powerpoint/2010/main" val="99285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5315A467-A34B-ED49-62FB-8C62063AB3CD}"/>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1CBCEFB0-747E-95B5-5EF3-FD4BB151C20F}"/>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BlueField-3 Components</a:t>
            </a:r>
            <a:endParaRPr sz="1800" b="1" dirty="0">
              <a:solidFill>
                <a:schemeClr val="bg2"/>
              </a:solidFill>
            </a:endParaRPr>
          </a:p>
        </p:txBody>
      </p:sp>
      <p:sp>
        <p:nvSpPr>
          <p:cNvPr id="135" name="Google Shape;135;p30">
            <a:extLst>
              <a:ext uri="{FF2B5EF4-FFF2-40B4-BE49-F238E27FC236}">
                <a16:creationId xmlns:a16="http://schemas.microsoft.com/office/drawing/2014/main" id="{DCB51000-242E-F0A3-97D4-A1835B94AE91}"/>
              </a:ext>
            </a:extLst>
          </p:cNvPr>
          <p:cNvSpPr txBox="1"/>
          <p:nvPr/>
        </p:nvSpPr>
        <p:spPr>
          <a:xfrm>
            <a:off x="902450" y="1094630"/>
            <a:ext cx="7406350" cy="738633"/>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BlueField-3 include programmable pipeline, </a:t>
            </a:r>
            <a:r>
              <a:rPr lang="en-US" altLang="en-US" sz="1800" dirty="0" err="1">
                <a:solidFill>
                  <a:schemeClr val="bg2"/>
                </a:solidFill>
              </a:rPr>
              <a:t>datapath</a:t>
            </a:r>
            <a:r>
              <a:rPr lang="en-US" altLang="en-US" sz="1800" dirty="0">
                <a:solidFill>
                  <a:schemeClr val="bg2"/>
                </a:solidFill>
              </a:rPr>
              <a:t> accelerator, ARM cores, and DSAs</a:t>
            </a:r>
          </a:p>
        </p:txBody>
      </p:sp>
      <p:pic>
        <p:nvPicPr>
          <p:cNvPr id="3" name="Picture 2">
            <a:extLst>
              <a:ext uri="{FF2B5EF4-FFF2-40B4-BE49-F238E27FC236}">
                <a16:creationId xmlns:a16="http://schemas.microsoft.com/office/drawing/2014/main" id="{110A4938-B03D-2156-076A-6CA7F7A51C7A}"/>
              </a:ext>
            </a:extLst>
          </p:cNvPr>
          <p:cNvPicPr>
            <a:picLocks noChangeAspect="1"/>
          </p:cNvPicPr>
          <p:nvPr/>
        </p:nvPicPr>
        <p:blipFill>
          <a:blip r:embed="rId3"/>
          <a:stretch>
            <a:fillRect/>
          </a:stretch>
        </p:blipFill>
        <p:spPr>
          <a:xfrm>
            <a:off x="959822" y="1962230"/>
            <a:ext cx="7406350" cy="2884295"/>
          </a:xfrm>
          <a:prstGeom prst="rect">
            <a:avLst/>
          </a:prstGeom>
        </p:spPr>
      </p:pic>
      <p:sp>
        <p:nvSpPr>
          <p:cNvPr id="4" name="Rectangle 3">
            <a:extLst>
              <a:ext uri="{FF2B5EF4-FFF2-40B4-BE49-F238E27FC236}">
                <a16:creationId xmlns:a16="http://schemas.microsoft.com/office/drawing/2014/main" id="{3F86172D-9E2C-BC4F-FF17-7141A2531DA0}"/>
              </a:ext>
            </a:extLst>
          </p:cNvPr>
          <p:cNvSpPr/>
          <p:nvPr/>
        </p:nvSpPr>
        <p:spPr>
          <a:xfrm>
            <a:off x="995822" y="2433600"/>
            <a:ext cx="2294578" cy="17352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3F6725C-A9D1-561A-BF93-1F6003E97F61}"/>
              </a:ext>
            </a:extLst>
          </p:cNvPr>
          <p:cNvSpPr txBox="1"/>
          <p:nvPr/>
        </p:nvSpPr>
        <p:spPr>
          <a:xfrm>
            <a:off x="1719481" y="4815875"/>
            <a:ext cx="3141838" cy="276999"/>
          </a:xfrm>
          <a:prstGeom prst="rect">
            <a:avLst/>
          </a:prstGeom>
          <a:noFill/>
        </p:spPr>
        <p:txBody>
          <a:bodyPr wrap="square">
            <a:spAutoFit/>
          </a:bodyPr>
          <a:lstStyle/>
          <a:p>
            <a:r>
              <a:rPr lang="en-US" altLang="en-US" sz="1200" dirty="0">
                <a:solidFill>
                  <a:srgbClr val="C00000"/>
                </a:solidFill>
              </a:rPr>
              <a:t>DOCA, DPDK, P4-DPDK</a:t>
            </a:r>
            <a:endParaRPr lang="en-US" sz="1200" dirty="0">
              <a:solidFill>
                <a:srgbClr val="C00000"/>
              </a:solidFill>
            </a:endParaRPr>
          </a:p>
        </p:txBody>
      </p:sp>
      <p:cxnSp>
        <p:nvCxnSpPr>
          <p:cNvPr id="6" name="Straight Arrow Connector 5">
            <a:extLst>
              <a:ext uri="{FF2B5EF4-FFF2-40B4-BE49-F238E27FC236}">
                <a16:creationId xmlns:a16="http://schemas.microsoft.com/office/drawing/2014/main" id="{6598C0FF-AD5E-C6E4-153E-5D03C5EE9871}"/>
              </a:ext>
            </a:extLst>
          </p:cNvPr>
          <p:cNvCxnSpPr>
            <a:cxnSpLocks/>
          </p:cNvCxnSpPr>
          <p:nvPr/>
        </p:nvCxnSpPr>
        <p:spPr>
          <a:xfrm flipV="1">
            <a:off x="2739149" y="4210086"/>
            <a:ext cx="0" cy="6057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847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BCCFE33C-80D9-BCC8-1A47-3154B6815A62}"/>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4F7D137A-DCAD-72C6-0582-5CF9D8C94E30}"/>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BlueField-3 Components</a:t>
            </a:r>
            <a:endParaRPr sz="1800" b="1" dirty="0">
              <a:solidFill>
                <a:schemeClr val="bg2"/>
              </a:solidFill>
            </a:endParaRPr>
          </a:p>
        </p:txBody>
      </p:sp>
      <p:sp>
        <p:nvSpPr>
          <p:cNvPr id="135" name="Google Shape;135;p30">
            <a:extLst>
              <a:ext uri="{FF2B5EF4-FFF2-40B4-BE49-F238E27FC236}">
                <a16:creationId xmlns:a16="http://schemas.microsoft.com/office/drawing/2014/main" id="{AAE43552-0C1A-EDCC-3E91-5618B222CAB1}"/>
              </a:ext>
            </a:extLst>
          </p:cNvPr>
          <p:cNvSpPr txBox="1"/>
          <p:nvPr/>
        </p:nvSpPr>
        <p:spPr>
          <a:xfrm>
            <a:off x="902450" y="1094630"/>
            <a:ext cx="7406350" cy="738633"/>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BlueField-3 include programmable pipeline, </a:t>
            </a:r>
            <a:r>
              <a:rPr lang="en-US" altLang="en-US" sz="1800" dirty="0" err="1">
                <a:solidFill>
                  <a:schemeClr val="bg2"/>
                </a:solidFill>
              </a:rPr>
              <a:t>datapath</a:t>
            </a:r>
            <a:r>
              <a:rPr lang="en-US" altLang="en-US" sz="1800" dirty="0">
                <a:solidFill>
                  <a:schemeClr val="bg2"/>
                </a:solidFill>
              </a:rPr>
              <a:t> accelerator, ARM cores, and DSAs</a:t>
            </a:r>
          </a:p>
        </p:txBody>
      </p:sp>
      <p:pic>
        <p:nvPicPr>
          <p:cNvPr id="3" name="Picture 2">
            <a:extLst>
              <a:ext uri="{FF2B5EF4-FFF2-40B4-BE49-F238E27FC236}">
                <a16:creationId xmlns:a16="http://schemas.microsoft.com/office/drawing/2014/main" id="{CF9A11D0-1EB6-9F18-FEFD-5CB17ACB24E1}"/>
              </a:ext>
            </a:extLst>
          </p:cNvPr>
          <p:cNvPicPr>
            <a:picLocks noChangeAspect="1"/>
          </p:cNvPicPr>
          <p:nvPr/>
        </p:nvPicPr>
        <p:blipFill>
          <a:blip r:embed="rId3"/>
          <a:stretch>
            <a:fillRect/>
          </a:stretch>
        </p:blipFill>
        <p:spPr>
          <a:xfrm>
            <a:off x="959822" y="1962230"/>
            <a:ext cx="7406350" cy="2884295"/>
          </a:xfrm>
          <a:prstGeom prst="rect">
            <a:avLst/>
          </a:prstGeom>
        </p:spPr>
      </p:pic>
      <p:sp>
        <p:nvSpPr>
          <p:cNvPr id="4" name="Rectangle 3">
            <a:extLst>
              <a:ext uri="{FF2B5EF4-FFF2-40B4-BE49-F238E27FC236}">
                <a16:creationId xmlns:a16="http://schemas.microsoft.com/office/drawing/2014/main" id="{D3AF8EE5-01A7-78AC-614B-2B93E13ECCC7}"/>
              </a:ext>
            </a:extLst>
          </p:cNvPr>
          <p:cNvSpPr/>
          <p:nvPr/>
        </p:nvSpPr>
        <p:spPr>
          <a:xfrm>
            <a:off x="3458336" y="2433600"/>
            <a:ext cx="2294578" cy="17352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B052E49-44EC-65C9-4FC1-4F52937A587F}"/>
              </a:ext>
            </a:extLst>
          </p:cNvPr>
          <p:cNvSpPr txBox="1"/>
          <p:nvPr/>
        </p:nvSpPr>
        <p:spPr>
          <a:xfrm>
            <a:off x="3238681" y="4815875"/>
            <a:ext cx="3141838" cy="276999"/>
          </a:xfrm>
          <a:prstGeom prst="rect">
            <a:avLst/>
          </a:prstGeom>
          <a:noFill/>
        </p:spPr>
        <p:txBody>
          <a:bodyPr wrap="square">
            <a:spAutoFit/>
          </a:bodyPr>
          <a:lstStyle/>
          <a:p>
            <a:r>
              <a:rPr lang="en-US" altLang="en-US" sz="1200" b="1" dirty="0">
                <a:solidFill>
                  <a:srgbClr val="C00000"/>
                </a:solidFill>
              </a:rPr>
              <a:t>C (RISC-V)</a:t>
            </a:r>
            <a:endParaRPr lang="en-US" sz="1200" b="1" dirty="0">
              <a:solidFill>
                <a:srgbClr val="C00000"/>
              </a:solidFill>
            </a:endParaRPr>
          </a:p>
        </p:txBody>
      </p:sp>
      <p:cxnSp>
        <p:nvCxnSpPr>
          <p:cNvPr id="6" name="Straight Arrow Connector 5">
            <a:extLst>
              <a:ext uri="{FF2B5EF4-FFF2-40B4-BE49-F238E27FC236}">
                <a16:creationId xmlns:a16="http://schemas.microsoft.com/office/drawing/2014/main" id="{0EA327BD-F769-299E-2DC3-7BEAB4B3671E}"/>
              </a:ext>
            </a:extLst>
          </p:cNvPr>
          <p:cNvCxnSpPr>
            <a:cxnSpLocks/>
          </p:cNvCxnSpPr>
          <p:nvPr/>
        </p:nvCxnSpPr>
        <p:spPr>
          <a:xfrm flipV="1">
            <a:off x="3725549" y="4210086"/>
            <a:ext cx="0" cy="6057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54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AFC01F14-E210-1FA6-D6C2-F235F858AF81}"/>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37EFCA04-7368-885D-7B4D-E4AEEB35F2BF}"/>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BlueField-3 Components</a:t>
            </a:r>
            <a:endParaRPr sz="1800" b="1" dirty="0">
              <a:solidFill>
                <a:schemeClr val="bg2"/>
              </a:solidFill>
            </a:endParaRPr>
          </a:p>
        </p:txBody>
      </p:sp>
      <p:sp>
        <p:nvSpPr>
          <p:cNvPr id="135" name="Google Shape;135;p30">
            <a:extLst>
              <a:ext uri="{FF2B5EF4-FFF2-40B4-BE49-F238E27FC236}">
                <a16:creationId xmlns:a16="http://schemas.microsoft.com/office/drawing/2014/main" id="{CC66C392-CCDF-B984-CE49-6EFCC8A393DD}"/>
              </a:ext>
            </a:extLst>
          </p:cNvPr>
          <p:cNvSpPr txBox="1"/>
          <p:nvPr/>
        </p:nvSpPr>
        <p:spPr>
          <a:xfrm>
            <a:off x="902450" y="1094630"/>
            <a:ext cx="7406350" cy="738633"/>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BlueField-3 include programmable pipeline, </a:t>
            </a:r>
            <a:r>
              <a:rPr lang="en-US" altLang="en-US" sz="1800" dirty="0" err="1">
                <a:solidFill>
                  <a:schemeClr val="bg2"/>
                </a:solidFill>
              </a:rPr>
              <a:t>datapath</a:t>
            </a:r>
            <a:r>
              <a:rPr lang="en-US" altLang="en-US" sz="1800" dirty="0">
                <a:solidFill>
                  <a:schemeClr val="bg2"/>
                </a:solidFill>
              </a:rPr>
              <a:t> accelerator, ARM cores, and DSAs</a:t>
            </a:r>
          </a:p>
        </p:txBody>
      </p:sp>
      <p:pic>
        <p:nvPicPr>
          <p:cNvPr id="3" name="Picture 2">
            <a:extLst>
              <a:ext uri="{FF2B5EF4-FFF2-40B4-BE49-F238E27FC236}">
                <a16:creationId xmlns:a16="http://schemas.microsoft.com/office/drawing/2014/main" id="{E2FE6953-6D1A-81B0-5F0F-E666B106C0BC}"/>
              </a:ext>
            </a:extLst>
          </p:cNvPr>
          <p:cNvPicPr>
            <a:picLocks noChangeAspect="1"/>
          </p:cNvPicPr>
          <p:nvPr/>
        </p:nvPicPr>
        <p:blipFill>
          <a:blip r:embed="rId3"/>
          <a:stretch>
            <a:fillRect/>
          </a:stretch>
        </p:blipFill>
        <p:spPr>
          <a:xfrm>
            <a:off x="959822" y="1962230"/>
            <a:ext cx="7406350" cy="2884295"/>
          </a:xfrm>
          <a:prstGeom prst="rect">
            <a:avLst/>
          </a:prstGeom>
        </p:spPr>
      </p:pic>
      <p:sp>
        <p:nvSpPr>
          <p:cNvPr id="4" name="Rectangle 3">
            <a:extLst>
              <a:ext uri="{FF2B5EF4-FFF2-40B4-BE49-F238E27FC236}">
                <a16:creationId xmlns:a16="http://schemas.microsoft.com/office/drawing/2014/main" id="{CB4D1059-A6C1-8F12-BD9B-734D9B75617A}"/>
              </a:ext>
            </a:extLst>
          </p:cNvPr>
          <p:cNvSpPr/>
          <p:nvPr/>
        </p:nvSpPr>
        <p:spPr>
          <a:xfrm>
            <a:off x="6014222" y="2433600"/>
            <a:ext cx="2294578" cy="17352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2EBB39B-6095-87A4-8F10-F8FD129DD801}"/>
              </a:ext>
            </a:extLst>
          </p:cNvPr>
          <p:cNvSpPr txBox="1"/>
          <p:nvPr/>
        </p:nvSpPr>
        <p:spPr>
          <a:xfrm>
            <a:off x="5837881" y="4815875"/>
            <a:ext cx="3141838" cy="276999"/>
          </a:xfrm>
          <a:prstGeom prst="rect">
            <a:avLst/>
          </a:prstGeom>
          <a:noFill/>
        </p:spPr>
        <p:txBody>
          <a:bodyPr wrap="square">
            <a:spAutoFit/>
          </a:bodyPr>
          <a:lstStyle/>
          <a:p>
            <a:r>
              <a:rPr lang="en-US" altLang="en-US" sz="1200" b="1" dirty="0">
                <a:solidFill>
                  <a:srgbClr val="C00000"/>
                </a:solidFill>
              </a:rPr>
              <a:t>P4, </a:t>
            </a:r>
            <a:r>
              <a:rPr lang="en-US" altLang="en-US" sz="1200" b="1" dirty="0" err="1">
                <a:solidFill>
                  <a:srgbClr val="C00000"/>
                </a:solidFill>
              </a:rPr>
              <a:t>OvS</a:t>
            </a:r>
            <a:r>
              <a:rPr lang="en-US" altLang="en-US" sz="1200" b="1" dirty="0">
                <a:solidFill>
                  <a:srgbClr val="C00000"/>
                </a:solidFill>
              </a:rPr>
              <a:t> HW offload, DOCA Flow</a:t>
            </a:r>
            <a:endParaRPr lang="en-US" sz="1200" b="1" dirty="0">
              <a:solidFill>
                <a:srgbClr val="C00000"/>
              </a:solidFill>
            </a:endParaRPr>
          </a:p>
        </p:txBody>
      </p:sp>
      <p:cxnSp>
        <p:nvCxnSpPr>
          <p:cNvPr id="6" name="Straight Arrow Connector 5">
            <a:extLst>
              <a:ext uri="{FF2B5EF4-FFF2-40B4-BE49-F238E27FC236}">
                <a16:creationId xmlns:a16="http://schemas.microsoft.com/office/drawing/2014/main" id="{1B326ADA-A042-0751-A893-C2B92655EACB}"/>
              </a:ext>
            </a:extLst>
          </p:cNvPr>
          <p:cNvCxnSpPr>
            <a:cxnSpLocks/>
          </p:cNvCxnSpPr>
          <p:nvPr/>
        </p:nvCxnSpPr>
        <p:spPr>
          <a:xfrm flipV="1">
            <a:off x="6324749" y="4210086"/>
            <a:ext cx="0" cy="6057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09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F502-7315-7625-6420-92C95937AD08}"/>
              </a:ext>
            </a:extLst>
          </p:cNvPr>
          <p:cNvSpPr txBox="1">
            <a:spLocks/>
          </p:cNvSpPr>
          <p:nvPr/>
        </p:nvSpPr>
        <p:spPr>
          <a:xfrm>
            <a:off x="1488114" y="1995599"/>
            <a:ext cx="5603073" cy="88899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chemeClr val="bg2"/>
                </a:solidFill>
              </a:rPr>
              <a:t>DOCA Programming: Accelerator Invocation</a:t>
            </a:r>
          </a:p>
        </p:txBody>
      </p:sp>
    </p:spTree>
    <p:extLst>
      <p:ext uri="{BB962C8B-B14F-4D97-AF65-F5344CB8AC3E}">
        <p14:creationId xmlns:p14="http://schemas.microsoft.com/office/powerpoint/2010/main" val="335775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95CCEEA0-9E3B-94C5-D593-B03D328AD838}"/>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7666B74C-A758-6709-28FC-2DA638910B7C}"/>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DOCA Programming</a:t>
            </a:r>
            <a:endParaRPr sz="1800" b="1" dirty="0">
              <a:solidFill>
                <a:schemeClr val="bg2"/>
              </a:solidFill>
            </a:endParaRPr>
          </a:p>
        </p:txBody>
      </p:sp>
      <p:sp>
        <p:nvSpPr>
          <p:cNvPr id="135" name="Google Shape;135;p30">
            <a:extLst>
              <a:ext uri="{FF2B5EF4-FFF2-40B4-BE49-F238E27FC236}">
                <a16:creationId xmlns:a16="http://schemas.microsoft.com/office/drawing/2014/main" id="{868FEE3B-F6DF-6B6E-B92C-B8D22CD2A9FE}"/>
              </a:ext>
            </a:extLst>
          </p:cNvPr>
          <p:cNvSpPr txBox="1"/>
          <p:nvPr/>
        </p:nvSpPr>
        <p:spPr>
          <a:xfrm>
            <a:off x="902450" y="1094630"/>
            <a:ext cx="7406350" cy="2739181"/>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DOCA exposes APIs to invoke the accelerators (e.g., decompression, direct memory access (DMA), crypto, etc.)</a:t>
            </a:r>
          </a:p>
          <a:p>
            <a:pPr marL="174625" indent="-174625">
              <a:buFont typeface="Arial" panose="020B0604020202020204" pitchFamily="34" charset="0"/>
              <a:buChar char="•"/>
              <a:tabLst>
                <a:tab pos="3486150" algn="l"/>
              </a:tabLst>
            </a:pPr>
            <a:r>
              <a:rPr lang="en-US" altLang="en-US" sz="1800" dirty="0">
                <a:solidFill>
                  <a:schemeClr val="bg2"/>
                </a:solidFill>
              </a:rPr>
              <a:t>The workflow consists of:</a:t>
            </a:r>
          </a:p>
          <a:p>
            <a:pPr marL="635508" lvl="1" indent="-342900">
              <a:buFont typeface="+mj-lt"/>
              <a:buAutoNum type="arabicPeriod"/>
              <a:tabLst>
                <a:tab pos="3486150" algn="l"/>
              </a:tabLst>
            </a:pPr>
            <a:r>
              <a:rPr lang="en-US" altLang="en-US" dirty="0">
                <a:solidFill>
                  <a:schemeClr val="bg2"/>
                </a:solidFill>
              </a:rPr>
              <a:t>Device discovery</a:t>
            </a:r>
          </a:p>
          <a:p>
            <a:pPr marL="635508" lvl="1" indent="-342900">
              <a:buFont typeface="+mj-lt"/>
              <a:buAutoNum type="arabicPeriod"/>
              <a:tabLst>
                <a:tab pos="3486150" algn="l"/>
              </a:tabLst>
            </a:pPr>
            <a:r>
              <a:rPr lang="en-US" dirty="0">
                <a:solidFill>
                  <a:schemeClr val="bg2"/>
                </a:solidFill>
              </a:rPr>
              <a:t>Create memory map (MMAP)</a:t>
            </a:r>
          </a:p>
          <a:p>
            <a:pPr marL="635508" lvl="1" indent="-342900">
              <a:buFont typeface="+mj-lt"/>
              <a:buAutoNum type="arabicPeriod"/>
              <a:tabLst>
                <a:tab pos="3486150" algn="l"/>
              </a:tabLst>
            </a:pPr>
            <a:r>
              <a:rPr lang="en-US" dirty="0">
                <a:solidFill>
                  <a:schemeClr val="bg2"/>
                </a:solidFill>
              </a:rPr>
              <a:t>Create &amp; start a buffer inventory</a:t>
            </a:r>
          </a:p>
          <a:p>
            <a:pPr marL="635508" lvl="1" indent="-342900">
              <a:buFont typeface="+mj-lt"/>
              <a:buAutoNum type="arabicPeriod"/>
              <a:tabLst>
                <a:tab pos="3486150" algn="l"/>
              </a:tabLst>
            </a:pPr>
            <a:r>
              <a:rPr lang="en-US" altLang="en-US" dirty="0">
                <a:solidFill>
                  <a:schemeClr val="bg2"/>
                </a:solidFill>
              </a:rPr>
              <a:t>Create a Progress Engine (PE)</a:t>
            </a:r>
          </a:p>
          <a:p>
            <a:pPr marL="635508" lvl="1" indent="-342900">
              <a:buFont typeface="+mj-lt"/>
              <a:buAutoNum type="arabicPeriod"/>
              <a:tabLst>
                <a:tab pos="3486150" algn="l"/>
              </a:tabLst>
            </a:pPr>
            <a:r>
              <a:rPr lang="en-US" dirty="0">
                <a:solidFill>
                  <a:schemeClr val="bg2"/>
                </a:solidFill>
              </a:rPr>
              <a:t>Create and configure the accelerator instance</a:t>
            </a:r>
          </a:p>
          <a:p>
            <a:pPr marL="635508" lvl="1" indent="-342900">
              <a:buFont typeface="+mj-lt"/>
              <a:buAutoNum type="arabicPeriod"/>
              <a:tabLst>
                <a:tab pos="3486150" algn="l"/>
              </a:tabLst>
            </a:pPr>
            <a:r>
              <a:rPr lang="en-US" dirty="0">
                <a:solidFill>
                  <a:schemeClr val="bg2"/>
                </a:solidFill>
              </a:rPr>
              <a:t>Allocate and submit a task</a:t>
            </a:r>
          </a:p>
          <a:p>
            <a:pPr marL="635508" lvl="1" indent="-342900">
              <a:buFont typeface="+mj-lt"/>
              <a:buAutoNum type="arabicPeriod"/>
              <a:tabLst>
                <a:tab pos="3486150" algn="l"/>
              </a:tabLst>
            </a:pPr>
            <a:r>
              <a:rPr lang="en-US" dirty="0">
                <a:solidFill>
                  <a:schemeClr val="bg2"/>
                </a:solidFill>
              </a:rPr>
              <a:t>Drive progress &amp; handle completion</a:t>
            </a:r>
          </a:p>
          <a:p>
            <a:pPr marL="635508" lvl="1" indent="-342900">
              <a:buFont typeface="+mj-lt"/>
              <a:buAutoNum type="arabicPeriod"/>
              <a:tabLst>
                <a:tab pos="3486150" algn="l"/>
              </a:tabLst>
            </a:pPr>
            <a:r>
              <a:rPr lang="en-US" dirty="0">
                <a:solidFill>
                  <a:schemeClr val="bg2"/>
                </a:solidFill>
              </a:rPr>
              <a:t>Cleanup</a:t>
            </a:r>
            <a:endParaRPr lang="en-US" altLang="en-US" dirty="0">
              <a:solidFill>
                <a:schemeClr val="bg2"/>
              </a:solidFill>
            </a:endParaRPr>
          </a:p>
        </p:txBody>
      </p:sp>
    </p:spTree>
    <p:extLst>
      <p:ext uri="{BB962C8B-B14F-4D97-AF65-F5344CB8AC3E}">
        <p14:creationId xmlns:p14="http://schemas.microsoft.com/office/powerpoint/2010/main" val="2947287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AAB6D2FC-A64C-4232-033F-D815DEBA06BF}"/>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7C806CAE-F219-C15B-A8DF-68DF5558E28F}"/>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Device Discovery</a:t>
            </a:r>
            <a:endParaRPr sz="1800" b="1" dirty="0">
              <a:solidFill>
                <a:schemeClr val="bg2"/>
              </a:solidFill>
            </a:endParaRPr>
          </a:p>
        </p:txBody>
      </p:sp>
      <p:sp>
        <p:nvSpPr>
          <p:cNvPr id="135" name="Google Shape;135;p30">
            <a:extLst>
              <a:ext uri="{FF2B5EF4-FFF2-40B4-BE49-F238E27FC236}">
                <a16:creationId xmlns:a16="http://schemas.microsoft.com/office/drawing/2014/main" id="{6B409089-BF70-9125-85E1-328E8474083E}"/>
              </a:ext>
            </a:extLst>
          </p:cNvPr>
          <p:cNvSpPr txBox="1"/>
          <p:nvPr/>
        </p:nvSpPr>
        <p:spPr>
          <a:xfrm>
            <a:off x="902450" y="1094630"/>
            <a:ext cx="7406350" cy="738633"/>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To work with DOCA libraries, an application must open a device available on the DPU</a:t>
            </a:r>
          </a:p>
        </p:txBody>
      </p:sp>
      <p:pic>
        <p:nvPicPr>
          <p:cNvPr id="2" name="Picture 2">
            <a:extLst>
              <a:ext uri="{FF2B5EF4-FFF2-40B4-BE49-F238E27FC236}">
                <a16:creationId xmlns:a16="http://schemas.microsoft.com/office/drawing/2014/main" id="{FE8C1811-9E65-1A47-6C00-7FF2B43C8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10" y="2303271"/>
            <a:ext cx="3939290" cy="2013933"/>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45E324-5183-7811-CA4C-87987E020BE0}"/>
              </a:ext>
            </a:extLst>
          </p:cNvPr>
          <p:cNvSpPr txBox="1"/>
          <p:nvPr/>
        </p:nvSpPr>
        <p:spPr>
          <a:xfrm>
            <a:off x="632710" y="1995494"/>
            <a:ext cx="3939291" cy="307777"/>
          </a:xfrm>
          <a:prstGeom prst="rect">
            <a:avLst/>
          </a:prstGeom>
          <a:noFill/>
        </p:spPr>
        <p:txBody>
          <a:bodyPr wrap="square">
            <a:spAutoFit/>
          </a:bodyPr>
          <a:lstStyle/>
          <a:p>
            <a:pPr algn="ctr"/>
            <a:r>
              <a:rPr lang="en-US" altLang="en-US" dirty="0">
                <a:solidFill>
                  <a:schemeClr val="bg2"/>
                </a:solidFill>
              </a:rPr>
              <a:t>Open Device by PCI address</a:t>
            </a:r>
            <a:endParaRPr lang="en-US" sz="1100" dirty="0">
              <a:solidFill>
                <a:schemeClr val="bg2"/>
              </a:solidFill>
            </a:endParaRPr>
          </a:p>
        </p:txBody>
      </p:sp>
      <p:sp>
        <p:nvSpPr>
          <p:cNvPr id="4" name="Rectangle 3">
            <a:extLst>
              <a:ext uri="{FF2B5EF4-FFF2-40B4-BE49-F238E27FC236}">
                <a16:creationId xmlns:a16="http://schemas.microsoft.com/office/drawing/2014/main" id="{F29A87BD-ACAD-D002-68C8-AF6C6DE41F17}"/>
              </a:ext>
            </a:extLst>
          </p:cNvPr>
          <p:cNvSpPr/>
          <p:nvPr/>
        </p:nvSpPr>
        <p:spPr>
          <a:xfrm>
            <a:off x="835025" y="3028950"/>
            <a:ext cx="3528176" cy="133350"/>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93096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6"/>
          <p:cNvSpPr txBox="1"/>
          <p:nvPr/>
        </p:nvSpPr>
        <p:spPr>
          <a:xfrm>
            <a:off x="5134175" y="2232400"/>
            <a:ext cx="2647200" cy="10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11" name="Google Shape;111;p26"/>
          <p:cNvSpPr txBox="1"/>
          <p:nvPr/>
        </p:nvSpPr>
        <p:spPr>
          <a:xfrm>
            <a:off x="1189650" y="2076925"/>
            <a:ext cx="6764700" cy="57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a:solidFill>
                  <a:schemeClr val="dk2"/>
                </a:solidFill>
                <a:latin typeface="Montserrat"/>
                <a:ea typeface="Montserrat"/>
                <a:cs typeface="Montserrat"/>
                <a:sym typeface="Montserrat"/>
              </a:rPr>
              <a:t>Welcome and Introduction  </a:t>
            </a:r>
            <a:endParaRPr sz="3500" b="1">
              <a:solidFill>
                <a:schemeClr val="dk2"/>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47785AF0-709A-C35D-71AD-03A8BD87E6B1}"/>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1CCE392F-F92C-6C8D-73BF-BCDBF72231B1}"/>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Device Discovery</a:t>
            </a:r>
            <a:endParaRPr sz="1800" b="1" dirty="0">
              <a:solidFill>
                <a:schemeClr val="bg2"/>
              </a:solidFill>
            </a:endParaRPr>
          </a:p>
        </p:txBody>
      </p:sp>
      <p:sp>
        <p:nvSpPr>
          <p:cNvPr id="135" name="Google Shape;135;p30">
            <a:extLst>
              <a:ext uri="{FF2B5EF4-FFF2-40B4-BE49-F238E27FC236}">
                <a16:creationId xmlns:a16="http://schemas.microsoft.com/office/drawing/2014/main" id="{C5ADEA31-DE68-2B3B-2693-8D8266C557FA}"/>
              </a:ext>
            </a:extLst>
          </p:cNvPr>
          <p:cNvSpPr txBox="1"/>
          <p:nvPr/>
        </p:nvSpPr>
        <p:spPr>
          <a:xfrm>
            <a:off x="902450" y="1094630"/>
            <a:ext cx="7406350" cy="738633"/>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To work with DOCA libraries, an application must open a device available on the DPU</a:t>
            </a:r>
          </a:p>
        </p:txBody>
      </p:sp>
      <p:pic>
        <p:nvPicPr>
          <p:cNvPr id="2" name="Picture 2">
            <a:extLst>
              <a:ext uri="{FF2B5EF4-FFF2-40B4-BE49-F238E27FC236}">
                <a16:creationId xmlns:a16="http://schemas.microsoft.com/office/drawing/2014/main" id="{B0F4181E-B381-5F33-A84B-098AE89F0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10" y="2303271"/>
            <a:ext cx="3939290" cy="2013933"/>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B761FF-9DCF-279D-B427-DC7535B4A5B7}"/>
              </a:ext>
            </a:extLst>
          </p:cNvPr>
          <p:cNvSpPr txBox="1"/>
          <p:nvPr/>
        </p:nvSpPr>
        <p:spPr>
          <a:xfrm>
            <a:off x="632710" y="1995494"/>
            <a:ext cx="3939291" cy="307777"/>
          </a:xfrm>
          <a:prstGeom prst="rect">
            <a:avLst/>
          </a:prstGeom>
          <a:noFill/>
        </p:spPr>
        <p:txBody>
          <a:bodyPr wrap="square">
            <a:spAutoFit/>
          </a:bodyPr>
          <a:lstStyle/>
          <a:p>
            <a:pPr algn="ctr"/>
            <a:r>
              <a:rPr lang="en-US" altLang="en-US" dirty="0">
                <a:solidFill>
                  <a:schemeClr val="bg2"/>
                </a:solidFill>
              </a:rPr>
              <a:t>Open Device by PCI address</a:t>
            </a:r>
            <a:endParaRPr lang="en-US" sz="1100" dirty="0">
              <a:solidFill>
                <a:schemeClr val="bg2"/>
              </a:solidFill>
            </a:endParaRPr>
          </a:p>
        </p:txBody>
      </p:sp>
      <p:pic>
        <p:nvPicPr>
          <p:cNvPr id="5" name="Picture 4">
            <a:extLst>
              <a:ext uri="{FF2B5EF4-FFF2-40B4-BE49-F238E27FC236}">
                <a16:creationId xmlns:a16="http://schemas.microsoft.com/office/drawing/2014/main" id="{99DCFCB2-F91A-4A24-E84C-B00DD49C8CC7}"/>
              </a:ext>
            </a:extLst>
          </p:cNvPr>
          <p:cNvPicPr>
            <a:picLocks noChangeAspect="1"/>
          </p:cNvPicPr>
          <p:nvPr/>
        </p:nvPicPr>
        <p:blipFill>
          <a:blip r:embed="rId4"/>
          <a:stretch>
            <a:fillRect/>
          </a:stretch>
        </p:blipFill>
        <p:spPr>
          <a:xfrm>
            <a:off x="5011722" y="2303031"/>
            <a:ext cx="3939290" cy="1995225"/>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F94E9D0-1735-408D-615E-05F65C8AC542}"/>
              </a:ext>
            </a:extLst>
          </p:cNvPr>
          <p:cNvSpPr txBox="1"/>
          <p:nvPr/>
        </p:nvSpPr>
        <p:spPr>
          <a:xfrm>
            <a:off x="5011722" y="1962230"/>
            <a:ext cx="3939290" cy="307777"/>
          </a:xfrm>
          <a:prstGeom prst="rect">
            <a:avLst/>
          </a:prstGeom>
          <a:noFill/>
        </p:spPr>
        <p:txBody>
          <a:bodyPr wrap="square">
            <a:spAutoFit/>
          </a:bodyPr>
          <a:lstStyle/>
          <a:p>
            <a:pPr algn="ctr"/>
            <a:r>
              <a:rPr lang="en-US" altLang="en-US" dirty="0">
                <a:solidFill>
                  <a:schemeClr val="bg2"/>
                </a:solidFill>
              </a:rPr>
              <a:t>Open Device by capability</a:t>
            </a:r>
            <a:endParaRPr lang="en-US" sz="1100" dirty="0">
              <a:solidFill>
                <a:schemeClr val="bg2"/>
              </a:solidFill>
            </a:endParaRPr>
          </a:p>
        </p:txBody>
      </p:sp>
      <p:sp>
        <p:nvSpPr>
          <p:cNvPr id="4" name="Rectangle 3">
            <a:extLst>
              <a:ext uri="{FF2B5EF4-FFF2-40B4-BE49-F238E27FC236}">
                <a16:creationId xmlns:a16="http://schemas.microsoft.com/office/drawing/2014/main" id="{522527EF-A084-8E91-C16D-98CB39B9D1EB}"/>
              </a:ext>
            </a:extLst>
          </p:cNvPr>
          <p:cNvSpPr/>
          <p:nvPr/>
        </p:nvSpPr>
        <p:spPr>
          <a:xfrm>
            <a:off x="5284102" y="3281591"/>
            <a:ext cx="3528176" cy="133350"/>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097079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5E913DEF-C43A-4DFA-7C1F-9DFFC867C498}"/>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9735CB87-1485-9B3F-D9B9-5BBB8FA821EB}"/>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Memory Map (</a:t>
            </a:r>
            <a:r>
              <a:rPr lang="en-US" sz="3200" b="1" dirty="0" err="1">
                <a:solidFill>
                  <a:schemeClr val="bg2"/>
                </a:solidFill>
              </a:rPr>
              <a:t>Mmap</a:t>
            </a:r>
            <a:r>
              <a:rPr lang="en-US" sz="3200" b="1" dirty="0">
                <a:solidFill>
                  <a:schemeClr val="bg2"/>
                </a:solidFill>
              </a:rPr>
              <a:t>)</a:t>
            </a:r>
            <a:endParaRPr sz="1800" b="1" dirty="0">
              <a:solidFill>
                <a:schemeClr val="bg2"/>
              </a:solidFill>
            </a:endParaRPr>
          </a:p>
        </p:txBody>
      </p:sp>
      <p:sp>
        <p:nvSpPr>
          <p:cNvPr id="135" name="Google Shape;135;p30">
            <a:extLst>
              <a:ext uri="{FF2B5EF4-FFF2-40B4-BE49-F238E27FC236}">
                <a16:creationId xmlns:a16="http://schemas.microsoft.com/office/drawing/2014/main" id="{D43B5896-A001-7450-8613-A98A215A4EDE}"/>
              </a:ext>
            </a:extLst>
          </p:cNvPr>
          <p:cNvSpPr txBox="1"/>
          <p:nvPr/>
        </p:nvSpPr>
        <p:spPr>
          <a:xfrm>
            <a:off x="902450" y="1094630"/>
            <a:ext cx="7816750" cy="1015632"/>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err="1">
                <a:solidFill>
                  <a:schemeClr val="bg2"/>
                </a:solidFill>
              </a:rPr>
              <a:t>doca_mmap</a:t>
            </a:r>
            <a:r>
              <a:rPr lang="en-US" altLang="en-US" sz="1800" dirty="0">
                <a:solidFill>
                  <a:schemeClr val="bg2"/>
                </a:solidFill>
              </a:rPr>
              <a:t> serves as the memory pool for data buffers</a:t>
            </a:r>
          </a:p>
          <a:p>
            <a:pPr marL="174625" indent="-174625">
              <a:buFont typeface="Arial" panose="020B0604020202020204" pitchFamily="34" charset="0"/>
              <a:buChar char="•"/>
            </a:pPr>
            <a:r>
              <a:rPr lang="en-US" sz="1800" dirty="0">
                <a:solidFill>
                  <a:schemeClr val="bg2"/>
                </a:solidFill>
              </a:rPr>
              <a:t>The application provides a single memory region, as well as permissions for certain devices to access</a:t>
            </a:r>
            <a:endParaRPr lang="en-US" altLang="en-US" sz="1800" dirty="0">
              <a:solidFill>
                <a:schemeClr val="bg2"/>
              </a:solidFill>
            </a:endParaRPr>
          </a:p>
        </p:txBody>
      </p:sp>
      <p:pic>
        <p:nvPicPr>
          <p:cNvPr id="8" name="Picture 2">
            <a:extLst>
              <a:ext uri="{FF2B5EF4-FFF2-40B4-BE49-F238E27FC236}">
                <a16:creationId xmlns:a16="http://schemas.microsoft.com/office/drawing/2014/main" id="{0994946F-EDBE-8C83-F360-2DEF8E519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416" y="2463639"/>
            <a:ext cx="4792384" cy="2496033"/>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24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5C435899-C6E6-DEF6-8FBB-8BC1CB3CA996}"/>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3941C020-1A20-BC17-CD66-97EF7B83231E}"/>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Buffer Inventory</a:t>
            </a:r>
            <a:endParaRPr sz="1800" b="1" dirty="0">
              <a:solidFill>
                <a:schemeClr val="bg2"/>
              </a:solidFill>
            </a:endParaRPr>
          </a:p>
        </p:txBody>
      </p:sp>
      <p:sp>
        <p:nvSpPr>
          <p:cNvPr id="135" name="Google Shape;135;p30">
            <a:extLst>
              <a:ext uri="{FF2B5EF4-FFF2-40B4-BE49-F238E27FC236}">
                <a16:creationId xmlns:a16="http://schemas.microsoft.com/office/drawing/2014/main" id="{387D3830-D6D9-F9A6-9A4C-DB9A691DF7EB}"/>
              </a:ext>
            </a:extLst>
          </p:cNvPr>
          <p:cNvSpPr txBox="1"/>
          <p:nvPr/>
        </p:nvSpPr>
        <p:spPr>
          <a:xfrm>
            <a:off x="902450" y="1094630"/>
            <a:ext cx="7406350" cy="1292631"/>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sz="1800" dirty="0" err="1">
                <a:solidFill>
                  <a:schemeClr val="bg2"/>
                </a:solidFill>
              </a:rPr>
              <a:t>doca_buf</a:t>
            </a:r>
            <a:r>
              <a:rPr lang="en-US" sz="1800" dirty="0">
                <a:solidFill>
                  <a:schemeClr val="bg2"/>
                </a:solidFill>
              </a:rPr>
              <a:t> is the data buffer descriptor</a:t>
            </a:r>
          </a:p>
          <a:p>
            <a:pPr marL="174625" indent="-174625">
              <a:buFont typeface="Arial" panose="020B0604020202020204" pitchFamily="34" charset="0"/>
              <a:buChar char="•"/>
            </a:pPr>
            <a:r>
              <a:rPr lang="en-US" sz="1800" dirty="0">
                <a:solidFill>
                  <a:schemeClr val="bg2"/>
                </a:solidFill>
              </a:rPr>
              <a:t>This is not the actual data buffer, rather, it is a descriptor that holds metadata on the "pointed" data buffer</a:t>
            </a:r>
          </a:p>
          <a:p>
            <a:pPr marL="174625" indent="-174625">
              <a:buFont typeface="Arial" panose="020B0604020202020204" pitchFamily="34" charset="0"/>
              <a:buChar char="•"/>
            </a:pPr>
            <a:r>
              <a:rPr lang="en-US" sz="1800" dirty="0" err="1">
                <a:solidFill>
                  <a:schemeClr val="bg2"/>
                </a:solidFill>
              </a:rPr>
              <a:t>doca_buf_inventory</a:t>
            </a:r>
            <a:r>
              <a:rPr lang="en-US" sz="1800" i="1" dirty="0">
                <a:solidFill>
                  <a:schemeClr val="bg2"/>
                </a:solidFill>
              </a:rPr>
              <a:t> </a:t>
            </a:r>
            <a:r>
              <a:rPr lang="en-US" sz="1800" dirty="0">
                <a:solidFill>
                  <a:schemeClr val="bg2"/>
                </a:solidFill>
              </a:rPr>
              <a:t> serves as a pool of </a:t>
            </a:r>
            <a:r>
              <a:rPr lang="en-US" sz="1800" dirty="0" err="1">
                <a:solidFill>
                  <a:schemeClr val="bg2"/>
                </a:solidFill>
              </a:rPr>
              <a:t>doca_buf</a:t>
            </a:r>
            <a:endParaRPr lang="en-US" altLang="en-US" sz="1800" dirty="0">
              <a:solidFill>
                <a:schemeClr val="bg2"/>
              </a:solidFill>
            </a:endParaRPr>
          </a:p>
        </p:txBody>
      </p:sp>
      <p:pic>
        <p:nvPicPr>
          <p:cNvPr id="6" name="Picture 2">
            <a:extLst>
              <a:ext uri="{FF2B5EF4-FFF2-40B4-BE49-F238E27FC236}">
                <a16:creationId xmlns:a16="http://schemas.microsoft.com/office/drawing/2014/main" id="{54CF77B9-4CA1-526E-1DCE-D7A0E6744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416" y="2463639"/>
            <a:ext cx="4792384" cy="2496033"/>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90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031777F2-D710-99C7-C754-B905F89FCCF3}"/>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1908021A-9693-7BF7-6359-85E136D8D5B8}"/>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Progress Engine (PE)</a:t>
            </a:r>
            <a:endParaRPr sz="1800" b="1" dirty="0">
              <a:solidFill>
                <a:schemeClr val="bg2"/>
              </a:solidFill>
            </a:endParaRPr>
          </a:p>
        </p:txBody>
      </p:sp>
      <p:sp>
        <p:nvSpPr>
          <p:cNvPr id="135" name="Google Shape;135;p30">
            <a:extLst>
              <a:ext uri="{FF2B5EF4-FFF2-40B4-BE49-F238E27FC236}">
                <a16:creationId xmlns:a16="http://schemas.microsoft.com/office/drawing/2014/main" id="{6152488C-F1F6-094F-ECA1-D43AE72B606A}"/>
              </a:ext>
            </a:extLst>
          </p:cNvPr>
          <p:cNvSpPr txBox="1"/>
          <p:nvPr/>
        </p:nvSpPr>
        <p:spPr>
          <a:xfrm>
            <a:off x="902450" y="1094630"/>
            <a:ext cx="7406350" cy="1292631"/>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sz="1800" dirty="0">
                <a:solidFill>
                  <a:schemeClr val="bg2"/>
                </a:solidFill>
              </a:rPr>
              <a:t>The progress engine PE is responsible for scheduling workloads (i.e., picking the next workload to execute).</a:t>
            </a:r>
          </a:p>
          <a:p>
            <a:pPr marL="174625" indent="-174625">
              <a:buFont typeface="Arial" panose="020B0604020202020204" pitchFamily="34" charset="0"/>
              <a:buChar char="•"/>
            </a:pPr>
            <a:r>
              <a:rPr lang="en-US" sz="1800" dirty="0">
                <a:solidFill>
                  <a:schemeClr val="bg2"/>
                </a:solidFill>
              </a:rPr>
              <a:t>PE enables asynchronous processing and handling of multiple tasks and events</a:t>
            </a:r>
            <a:endParaRPr lang="en-US" altLang="en-US" sz="1800" dirty="0">
              <a:solidFill>
                <a:schemeClr val="bg2"/>
              </a:solidFill>
            </a:endParaRPr>
          </a:p>
        </p:txBody>
      </p:sp>
      <p:pic>
        <p:nvPicPr>
          <p:cNvPr id="2" name="Picture 2">
            <a:extLst>
              <a:ext uri="{FF2B5EF4-FFF2-40B4-BE49-F238E27FC236}">
                <a16:creationId xmlns:a16="http://schemas.microsoft.com/office/drawing/2014/main" id="{00A35AC5-98C1-6150-3E4D-655133AAB123}"/>
              </a:ext>
            </a:extLst>
          </p:cNvPr>
          <p:cNvPicPr>
            <a:picLocks noChangeAspect="1" noChangeArrowheads="1"/>
          </p:cNvPicPr>
          <p:nvPr/>
        </p:nvPicPr>
        <p:blipFill>
          <a:blip r:embed="rId3"/>
          <a:srcRect/>
          <a:stretch/>
        </p:blipFill>
        <p:spPr bwMode="auto">
          <a:xfrm>
            <a:off x="1221670" y="2687400"/>
            <a:ext cx="6700660" cy="1640106"/>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51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AF2F4F98-9816-221A-023B-639C616FD0E5}"/>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61357FD5-02DA-E8B3-2D89-6E67CC761200}"/>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Accelerator Instance</a:t>
            </a:r>
            <a:endParaRPr sz="1800" b="1" dirty="0">
              <a:solidFill>
                <a:schemeClr val="bg2"/>
              </a:solidFill>
            </a:endParaRPr>
          </a:p>
        </p:txBody>
      </p:sp>
      <p:sp>
        <p:nvSpPr>
          <p:cNvPr id="135" name="Google Shape;135;p30">
            <a:extLst>
              <a:ext uri="{FF2B5EF4-FFF2-40B4-BE49-F238E27FC236}">
                <a16:creationId xmlns:a16="http://schemas.microsoft.com/office/drawing/2014/main" id="{5B62ED7E-4F3A-CFE1-BD27-DF305F85475E}"/>
              </a:ext>
            </a:extLst>
          </p:cNvPr>
          <p:cNvSpPr txBox="1"/>
          <p:nvPr/>
        </p:nvSpPr>
        <p:spPr>
          <a:xfrm>
            <a:off x="902450" y="1094630"/>
            <a:ext cx="7406350" cy="2400627"/>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sz="1800" dirty="0">
                <a:solidFill>
                  <a:schemeClr val="bg2"/>
                </a:solidFill>
              </a:rPr>
              <a:t>Create an instance of the accelerator</a:t>
            </a:r>
          </a:p>
          <a:p>
            <a:pPr marL="467233" lvl="1" indent="-174625">
              <a:buFont typeface="Arial" panose="020B0604020202020204" pitchFamily="34" charset="0"/>
              <a:buChar char="•"/>
            </a:pPr>
            <a:r>
              <a:rPr lang="en-US" dirty="0">
                <a:solidFill>
                  <a:schemeClr val="bg2"/>
                </a:solidFill>
              </a:rPr>
              <a:t>DOCA compress</a:t>
            </a:r>
          </a:p>
          <a:p>
            <a:pPr marL="467233" lvl="1" indent="-174625">
              <a:buFont typeface="Arial" panose="020B0604020202020204" pitchFamily="34" charset="0"/>
              <a:buChar char="•"/>
            </a:pPr>
            <a:r>
              <a:rPr lang="en-US" dirty="0">
                <a:solidFill>
                  <a:schemeClr val="bg2"/>
                </a:solidFill>
              </a:rPr>
              <a:t>DOCA SHA</a:t>
            </a:r>
          </a:p>
          <a:p>
            <a:pPr marL="467233" lvl="1" indent="-174625">
              <a:buFont typeface="Arial" panose="020B0604020202020204" pitchFamily="34" charset="0"/>
              <a:buChar char="•"/>
            </a:pPr>
            <a:r>
              <a:rPr lang="en-US" dirty="0">
                <a:solidFill>
                  <a:schemeClr val="bg2"/>
                </a:solidFill>
              </a:rPr>
              <a:t>DOCA RDMA</a:t>
            </a:r>
          </a:p>
          <a:p>
            <a:pPr marL="467233" lvl="1" indent="-174625">
              <a:buFont typeface="Arial" panose="020B0604020202020204" pitchFamily="34" charset="0"/>
              <a:buChar char="•"/>
            </a:pPr>
            <a:r>
              <a:rPr lang="en-US" dirty="0">
                <a:solidFill>
                  <a:schemeClr val="bg2"/>
                </a:solidFill>
              </a:rPr>
              <a:t>DOCA DMA</a:t>
            </a:r>
          </a:p>
          <a:p>
            <a:pPr marL="467233" lvl="1" indent="-174625">
              <a:buFont typeface="Arial" panose="020B0604020202020204" pitchFamily="34" charset="0"/>
              <a:buChar char="•"/>
            </a:pPr>
            <a:r>
              <a:rPr lang="en-US" dirty="0">
                <a:solidFill>
                  <a:schemeClr val="bg2"/>
                </a:solidFill>
              </a:rPr>
              <a:t>DOCA Ethernet</a:t>
            </a:r>
          </a:p>
          <a:p>
            <a:pPr marL="467233" lvl="1" indent="-174625">
              <a:buFont typeface="Arial" panose="020B0604020202020204" pitchFamily="34" charset="0"/>
              <a:buChar char="•"/>
            </a:pPr>
            <a:r>
              <a:rPr lang="en-US" dirty="0">
                <a:solidFill>
                  <a:schemeClr val="bg2"/>
                </a:solidFill>
              </a:rPr>
              <a:t>DOCA </a:t>
            </a:r>
            <a:r>
              <a:rPr lang="en-US" dirty="0" err="1">
                <a:solidFill>
                  <a:schemeClr val="bg2"/>
                </a:solidFill>
              </a:rPr>
              <a:t>Comch</a:t>
            </a:r>
            <a:endParaRPr lang="en-US" dirty="0">
              <a:solidFill>
                <a:schemeClr val="bg2"/>
              </a:solidFill>
            </a:endParaRPr>
          </a:p>
          <a:p>
            <a:pPr marL="467233" lvl="1" indent="-174625">
              <a:buFont typeface="Arial" panose="020B0604020202020204" pitchFamily="34" charset="0"/>
              <a:buChar char="•"/>
            </a:pPr>
            <a:r>
              <a:rPr lang="en-US" dirty="0">
                <a:solidFill>
                  <a:schemeClr val="bg2"/>
                </a:solidFill>
              </a:rPr>
              <a:t>DOCA App Shield</a:t>
            </a:r>
          </a:p>
          <a:p>
            <a:pPr marL="467233" lvl="1" indent="-174625">
              <a:buFont typeface="Arial" panose="020B0604020202020204" pitchFamily="34" charset="0"/>
              <a:buChar char="•"/>
            </a:pPr>
            <a:r>
              <a:rPr lang="en-US" dirty="0">
                <a:solidFill>
                  <a:schemeClr val="bg2"/>
                </a:solidFill>
              </a:rPr>
              <a:t>…</a:t>
            </a:r>
          </a:p>
          <a:p>
            <a:pPr marL="467233" lvl="1" indent="-174625">
              <a:buFont typeface="Arial" panose="020B0604020202020204" pitchFamily="34" charset="0"/>
              <a:buChar char="•"/>
            </a:pPr>
            <a:endParaRPr lang="en-US" altLang="en-US" dirty="0">
              <a:solidFill>
                <a:schemeClr val="bg2"/>
              </a:solidFill>
            </a:endParaRPr>
          </a:p>
        </p:txBody>
      </p:sp>
      <p:pic>
        <p:nvPicPr>
          <p:cNvPr id="3" name="Picture 2">
            <a:extLst>
              <a:ext uri="{FF2B5EF4-FFF2-40B4-BE49-F238E27FC236}">
                <a16:creationId xmlns:a16="http://schemas.microsoft.com/office/drawing/2014/main" id="{889A777F-27C6-EDC5-B9A2-50297207E4D3}"/>
              </a:ext>
            </a:extLst>
          </p:cNvPr>
          <p:cNvPicPr>
            <a:picLocks noChangeAspect="1"/>
          </p:cNvPicPr>
          <p:nvPr/>
        </p:nvPicPr>
        <p:blipFill>
          <a:blip r:embed="rId3"/>
          <a:stretch>
            <a:fillRect/>
          </a:stretch>
        </p:blipFill>
        <p:spPr>
          <a:xfrm>
            <a:off x="1443458" y="3520471"/>
            <a:ext cx="6443102" cy="439529"/>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8714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94CA8FCC-B4A0-9B7D-81F9-E3ED230CD81D}"/>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04890DDA-6F25-D2DE-415B-6B7F6C40AF5F}"/>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Task Submission and Completion</a:t>
            </a:r>
            <a:endParaRPr sz="1800" b="1" dirty="0">
              <a:solidFill>
                <a:schemeClr val="bg2"/>
              </a:solidFill>
            </a:endParaRPr>
          </a:p>
        </p:txBody>
      </p:sp>
      <p:sp>
        <p:nvSpPr>
          <p:cNvPr id="135" name="Google Shape;135;p30">
            <a:extLst>
              <a:ext uri="{FF2B5EF4-FFF2-40B4-BE49-F238E27FC236}">
                <a16:creationId xmlns:a16="http://schemas.microsoft.com/office/drawing/2014/main" id="{2C1B6EBD-5BFB-0B67-50D9-1D93568BCEE3}"/>
              </a:ext>
            </a:extLst>
          </p:cNvPr>
          <p:cNvSpPr txBox="1"/>
          <p:nvPr/>
        </p:nvSpPr>
        <p:spPr>
          <a:xfrm>
            <a:off x="902450" y="1094630"/>
            <a:ext cx="7406350" cy="461635"/>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sz="1800" dirty="0">
                <a:solidFill>
                  <a:schemeClr val="bg2"/>
                </a:solidFill>
              </a:rPr>
              <a:t>Submit task and wait for completion</a:t>
            </a:r>
            <a:endParaRPr lang="en-US" altLang="en-US" sz="1800" dirty="0">
              <a:solidFill>
                <a:schemeClr val="bg2"/>
              </a:solidFill>
            </a:endParaRPr>
          </a:p>
        </p:txBody>
      </p:sp>
      <p:pic>
        <p:nvPicPr>
          <p:cNvPr id="2" name="Picture 2">
            <a:extLst>
              <a:ext uri="{FF2B5EF4-FFF2-40B4-BE49-F238E27FC236}">
                <a16:creationId xmlns:a16="http://schemas.microsoft.com/office/drawing/2014/main" id="{FCB1289E-3D38-F083-356D-2420BD67F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104" y="1665534"/>
            <a:ext cx="2916191" cy="3236066"/>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E65B668-1A63-7221-14E5-293B06CF35FC}"/>
              </a:ext>
            </a:extLst>
          </p:cNvPr>
          <p:cNvSpPr/>
          <p:nvPr/>
        </p:nvSpPr>
        <p:spPr>
          <a:xfrm>
            <a:off x="3332902" y="2483191"/>
            <a:ext cx="1081936" cy="133350"/>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841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89AA3E49-C95A-7640-04B4-97A7315D9B05}"/>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E94051D4-6673-7DD5-8148-9226AC7ED921}"/>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Cleanup</a:t>
            </a:r>
            <a:endParaRPr sz="1800" b="1" dirty="0">
              <a:solidFill>
                <a:schemeClr val="bg2"/>
              </a:solidFill>
            </a:endParaRPr>
          </a:p>
        </p:txBody>
      </p:sp>
      <p:sp>
        <p:nvSpPr>
          <p:cNvPr id="135" name="Google Shape;135;p30">
            <a:extLst>
              <a:ext uri="{FF2B5EF4-FFF2-40B4-BE49-F238E27FC236}">
                <a16:creationId xmlns:a16="http://schemas.microsoft.com/office/drawing/2014/main" id="{98198CE4-FD1D-7674-E05A-14706662D1FB}"/>
              </a:ext>
            </a:extLst>
          </p:cNvPr>
          <p:cNvSpPr txBox="1"/>
          <p:nvPr/>
        </p:nvSpPr>
        <p:spPr>
          <a:xfrm>
            <a:off x="902450" y="1094630"/>
            <a:ext cx="7406350" cy="1015632"/>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sz="1800" dirty="0">
                <a:solidFill>
                  <a:schemeClr val="bg2"/>
                </a:solidFill>
              </a:rPr>
              <a:t>Gracefully release everything to avoid leaks and dangling mappings</a:t>
            </a:r>
          </a:p>
          <a:p>
            <a:pPr marL="174625" indent="-174625">
              <a:buFont typeface="Arial" panose="020B0604020202020204" pitchFamily="34" charset="0"/>
              <a:buChar char="•"/>
            </a:pPr>
            <a:r>
              <a:rPr lang="en-US" sz="1800" dirty="0">
                <a:solidFill>
                  <a:schemeClr val="bg2"/>
                </a:solidFill>
              </a:rPr>
              <a:t>Make sure all tasks are complete before stopping/destroying resources</a:t>
            </a:r>
            <a:endParaRPr lang="en-US" altLang="en-US" sz="1800" dirty="0">
              <a:solidFill>
                <a:schemeClr val="bg2"/>
              </a:solidFill>
            </a:endParaRPr>
          </a:p>
        </p:txBody>
      </p:sp>
    </p:spTree>
    <p:extLst>
      <p:ext uri="{BB962C8B-B14F-4D97-AF65-F5344CB8AC3E}">
        <p14:creationId xmlns:p14="http://schemas.microsoft.com/office/powerpoint/2010/main" val="659445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F859AB4B-B849-DE0C-A61C-BE6218170E26}"/>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127759BC-AECD-C040-7104-E47121C631ED}"/>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DOCA Example on Artifact Manager</a:t>
            </a:r>
            <a:endParaRPr sz="1800" b="1" dirty="0">
              <a:solidFill>
                <a:schemeClr val="bg2"/>
              </a:solidFill>
            </a:endParaRPr>
          </a:p>
        </p:txBody>
      </p:sp>
      <p:sp>
        <p:nvSpPr>
          <p:cNvPr id="135" name="Google Shape;135;p30">
            <a:extLst>
              <a:ext uri="{FF2B5EF4-FFF2-40B4-BE49-F238E27FC236}">
                <a16:creationId xmlns:a16="http://schemas.microsoft.com/office/drawing/2014/main" id="{1349888E-0B72-47B1-AE48-515A079D3158}"/>
              </a:ext>
            </a:extLst>
          </p:cNvPr>
          <p:cNvSpPr txBox="1"/>
          <p:nvPr/>
        </p:nvSpPr>
        <p:spPr>
          <a:xfrm>
            <a:off x="902450" y="1094630"/>
            <a:ext cx="7406350" cy="738633"/>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Compression acceleration example is available on the Artifact Manager</a:t>
            </a:r>
          </a:p>
        </p:txBody>
      </p:sp>
      <p:pic>
        <p:nvPicPr>
          <p:cNvPr id="2" name="Picture 1">
            <a:extLst>
              <a:ext uri="{FF2B5EF4-FFF2-40B4-BE49-F238E27FC236}">
                <a16:creationId xmlns:a16="http://schemas.microsoft.com/office/drawing/2014/main" id="{C770D0E5-8698-BF6B-B163-299CF8C1358C}"/>
              </a:ext>
            </a:extLst>
          </p:cNvPr>
          <p:cNvPicPr>
            <a:picLocks noChangeAspect="1"/>
          </p:cNvPicPr>
          <p:nvPr/>
        </p:nvPicPr>
        <p:blipFill>
          <a:blip r:embed="rId3"/>
          <a:stretch>
            <a:fillRect/>
          </a:stretch>
        </p:blipFill>
        <p:spPr>
          <a:xfrm>
            <a:off x="1036367" y="1962230"/>
            <a:ext cx="7735176" cy="2825423"/>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4083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7A71C-D679-C018-101E-C3976E512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E5788-0DC0-CB52-13C4-0C4B578DA93D}"/>
              </a:ext>
            </a:extLst>
          </p:cNvPr>
          <p:cNvSpPr txBox="1">
            <a:spLocks/>
          </p:cNvSpPr>
          <p:nvPr/>
        </p:nvSpPr>
        <p:spPr>
          <a:xfrm>
            <a:off x="2302857" y="1995599"/>
            <a:ext cx="4538286" cy="88899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chemeClr val="bg2"/>
                </a:solidFill>
              </a:rPr>
              <a:t>Programming the Accelerated Pipeline with P4</a:t>
            </a:r>
          </a:p>
        </p:txBody>
      </p:sp>
    </p:spTree>
    <p:extLst>
      <p:ext uri="{BB962C8B-B14F-4D97-AF65-F5344CB8AC3E}">
        <p14:creationId xmlns:p14="http://schemas.microsoft.com/office/powerpoint/2010/main" val="2476352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2155F4F9-C579-25EA-73E2-B44ACCFD517D}"/>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0598EC7B-7B5C-0215-9324-0F82FAE25BA2}"/>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P4 Language</a:t>
            </a:r>
            <a:endParaRPr sz="1800" b="1" dirty="0">
              <a:solidFill>
                <a:schemeClr val="bg2"/>
              </a:solidFill>
            </a:endParaRPr>
          </a:p>
        </p:txBody>
      </p:sp>
      <p:sp>
        <p:nvSpPr>
          <p:cNvPr id="135" name="Google Shape;135;p30">
            <a:extLst>
              <a:ext uri="{FF2B5EF4-FFF2-40B4-BE49-F238E27FC236}">
                <a16:creationId xmlns:a16="http://schemas.microsoft.com/office/drawing/2014/main" id="{E6AFA12A-60C7-5D0C-6368-90B1BB65470D}"/>
              </a:ext>
            </a:extLst>
          </p:cNvPr>
          <p:cNvSpPr txBox="1"/>
          <p:nvPr/>
        </p:nvSpPr>
        <p:spPr>
          <a:xfrm>
            <a:off x="902450" y="1094630"/>
            <a:ext cx="3179950" cy="2332916"/>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P4 emerged as domain-specific language to define packet processing:</a:t>
            </a:r>
          </a:p>
          <a:p>
            <a:pPr marL="578358" lvl="1" indent="-285750" algn="just">
              <a:lnSpc>
                <a:spcPct val="90000"/>
              </a:lnSpc>
              <a:spcBef>
                <a:spcPts val="200"/>
              </a:spcBef>
              <a:spcAft>
                <a:spcPts val="200"/>
              </a:spcAft>
              <a:buClr>
                <a:srgbClr val="D34817"/>
              </a:buClr>
              <a:buFont typeface="Wingdings" panose="05000000000000000000" pitchFamily="2" charset="2"/>
              <a:buChar char="Ø"/>
              <a:defRPr/>
            </a:pPr>
            <a:r>
              <a:rPr lang="en-US" kern="1200" dirty="0">
                <a:solidFill>
                  <a:schemeClr val="bg2"/>
                </a:solidFill>
                <a:latin typeface="Arial" panose="020B0604020202020204" pitchFamily="34" charset="0"/>
                <a:cs typeface="Arial" panose="020B0604020202020204" pitchFamily="34" charset="0"/>
              </a:rPr>
              <a:t>Define and parse new protocols</a:t>
            </a:r>
          </a:p>
          <a:p>
            <a:pPr marL="578358" lvl="1" indent="-285750" algn="just">
              <a:lnSpc>
                <a:spcPct val="90000"/>
              </a:lnSpc>
              <a:spcBef>
                <a:spcPts val="200"/>
              </a:spcBef>
              <a:spcAft>
                <a:spcPts val="200"/>
              </a:spcAft>
              <a:buClr>
                <a:srgbClr val="D34817"/>
              </a:buClr>
              <a:buFont typeface="Wingdings" panose="05000000000000000000" pitchFamily="2" charset="2"/>
              <a:buChar char="Ø"/>
              <a:defRPr/>
            </a:pPr>
            <a:r>
              <a:rPr lang="en-US" kern="1200" dirty="0">
                <a:solidFill>
                  <a:schemeClr val="bg2"/>
                </a:solidFill>
                <a:latin typeface="Arial" panose="020B0604020202020204" pitchFamily="34" charset="0"/>
                <a:cs typeface="Arial" panose="020B0604020202020204" pitchFamily="34" charset="0"/>
              </a:rPr>
              <a:t>Customize packet processing functions</a:t>
            </a:r>
          </a:p>
          <a:p>
            <a:pPr marL="578358" lvl="1" indent="-285750" algn="just">
              <a:lnSpc>
                <a:spcPct val="90000"/>
              </a:lnSpc>
              <a:spcBef>
                <a:spcPts val="200"/>
              </a:spcBef>
              <a:spcAft>
                <a:spcPts val="200"/>
              </a:spcAft>
              <a:buClr>
                <a:srgbClr val="D34817"/>
              </a:buClr>
              <a:buFont typeface="Wingdings" panose="05000000000000000000" pitchFamily="2" charset="2"/>
              <a:buChar char="Ø"/>
              <a:defRPr/>
            </a:pPr>
            <a:r>
              <a:rPr lang="en-US" altLang="en-US" kern="1200" dirty="0">
                <a:solidFill>
                  <a:schemeClr val="bg2"/>
                </a:solidFill>
                <a:latin typeface="Arial" panose="020B0604020202020204" pitchFamily="34" charset="0"/>
                <a:cs typeface="Arial" panose="020B0604020202020204" pitchFamily="34" charset="0"/>
              </a:rPr>
              <a:t>Offload packet processing from CPU</a:t>
            </a:r>
            <a:endParaRPr lang="en-US" altLang="en-US" dirty="0">
              <a:solidFill>
                <a:schemeClr val="bg2"/>
              </a:solidFill>
            </a:endParaRPr>
          </a:p>
        </p:txBody>
      </p:sp>
      <p:pic>
        <p:nvPicPr>
          <p:cNvPr id="3" name="Picture 6">
            <a:extLst>
              <a:ext uri="{FF2B5EF4-FFF2-40B4-BE49-F238E27FC236}">
                <a16:creationId xmlns:a16="http://schemas.microsoft.com/office/drawing/2014/main" id="{56C46577-155C-F519-2ADE-4D5B2CF6BC3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6850" y="973042"/>
            <a:ext cx="4654442" cy="352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51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7"/>
          <p:cNvSpPr txBox="1"/>
          <p:nvPr/>
        </p:nvSpPr>
        <p:spPr>
          <a:xfrm>
            <a:off x="4396850" y="1939250"/>
            <a:ext cx="2784900" cy="12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2"/>
                </a:solidFill>
                <a:latin typeface="Montserrat"/>
                <a:ea typeface="Montserrat"/>
                <a:cs typeface="Montserrat"/>
                <a:sym typeface="Montserrat"/>
              </a:rPr>
              <a:t>Elie Kfoury</a:t>
            </a:r>
            <a:endParaRPr sz="1800" b="1" dirty="0">
              <a:solidFill>
                <a:schemeClr val="dk2"/>
              </a:solidFill>
              <a:latin typeface="Montserrat"/>
              <a:ea typeface="Montserrat"/>
              <a:cs typeface="Montserrat"/>
              <a:sym typeface="Montserrat"/>
            </a:endParaRPr>
          </a:p>
          <a:p>
            <a:pPr marL="0" lvl="0" indent="0" algn="l" rtl="0">
              <a:spcBef>
                <a:spcPts val="0"/>
              </a:spcBef>
              <a:spcAft>
                <a:spcPts val="0"/>
              </a:spcAft>
              <a:buNone/>
            </a:pPr>
            <a:r>
              <a:rPr lang="en" sz="1800" dirty="0">
                <a:solidFill>
                  <a:schemeClr val="dk2"/>
                </a:solidFill>
                <a:latin typeface="Montserrat"/>
                <a:ea typeface="Montserrat"/>
                <a:cs typeface="Montserrat"/>
                <a:sym typeface="Montserrat"/>
              </a:rPr>
              <a:t>University of South Carolina | Assistant Professor</a:t>
            </a:r>
            <a:endParaRPr sz="1800" dirty="0">
              <a:solidFill>
                <a:schemeClr val="dk2"/>
              </a:solidFill>
              <a:latin typeface="Montserrat"/>
              <a:ea typeface="Montserrat"/>
              <a:cs typeface="Montserrat"/>
              <a:sym typeface="Montserrat"/>
            </a:endParaRPr>
          </a:p>
        </p:txBody>
      </p:sp>
      <p:pic>
        <p:nvPicPr>
          <p:cNvPr id="3" name="Picture 2" descr="A person in a blue shirt&#10;&#10;AI-generated content may be incorrect.">
            <a:extLst>
              <a:ext uri="{FF2B5EF4-FFF2-40B4-BE49-F238E27FC236}">
                <a16:creationId xmlns:a16="http://schemas.microsoft.com/office/drawing/2014/main" id="{160425C8-6556-F389-81E3-248D92CB12F7}"/>
              </a:ext>
            </a:extLst>
          </p:cNvPr>
          <p:cNvPicPr>
            <a:picLocks noChangeAspect="1"/>
          </p:cNvPicPr>
          <p:nvPr/>
        </p:nvPicPr>
        <p:blipFill>
          <a:blip r:embed="rId3"/>
          <a:stretch>
            <a:fillRect/>
          </a:stretch>
        </p:blipFill>
        <p:spPr>
          <a:xfrm>
            <a:off x="2181600" y="1193400"/>
            <a:ext cx="2058751" cy="2422060"/>
          </a:xfrm>
          <a:prstGeom prst="rect">
            <a:avLst/>
          </a:prstGeom>
          <a:solidFill>
            <a:schemeClr val="lt2"/>
          </a:solidFill>
          <a:ln w="9525" cap="flat" cmpd="sng">
            <a:solidFill>
              <a:schemeClr val="dk2"/>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EC0EC71C-03C7-CD2A-5342-22FCC1E6C459}"/>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70DEFAC3-36F8-154D-A8B5-BA9A9F3D58AF}"/>
              </a:ext>
            </a:extLst>
          </p:cNvPr>
          <p:cNvSpPr txBox="1"/>
          <p:nvPr/>
        </p:nvSpPr>
        <p:spPr>
          <a:xfrm>
            <a:off x="423200" y="129029"/>
            <a:ext cx="8758900" cy="867600"/>
          </a:xfrm>
          <a:prstGeom prst="rect">
            <a:avLst/>
          </a:prstGeom>
          <a:noFill/>
          <a:ln>
            <a:noFill/>
          </a:ln>
        </p:spPr>
        <p:txBody>
          <a:bodyPr spcFirstLastPara="1" wrap="square" lIns="91425" tIns="91425" rIns="91425" bIns="91425" anchor="t" anchorCtr="0">
            <a:noAutofit/>
          </a:bodyPr>
          <a:lstStyle/>
          <a:p>
            <a:pPr lvl="0" defTabSz="914377">
              <a:lnSpc>
                <a:spcPct val="90000"/>
              </a:lnSpc>
              <a:spcBef>
                <a:spcPct val="0"/>
              </a:spcBef>
              <a:buClrTx/>
              <a:defRPr/>
            </a:pPr>
            <a:r>
              <a:rPr lang="en-US" sz="2800" b="1" kern="1200" dirty="0">
                <a:solidFill>
                  <a:schemeClr val="bg2"/>
                </a:solidFill>
                <a:latin typeface="Arial" panose="020B0604020202020204" pitchFamily="34" charset="0"/>
                <a:cs typeface="Arial" panose="020B0604020202020204" pitchFamily="34" charset="0"/>
              </a:rPr>
              <a:t>PISA: Protocol Independent Switch Architecture</a:t>
            </a:r>
          </a:p>
        </p:txBody>
      </p:sp>
      <p:pic>
        <p:nvPicPr>
          <p:cNvPr id="337" name="Picture 336">
            <a:extLst>
              <a:ext uri="{FF2B5EF4-FFF2-40B4-BE49-F238E27FC236}">
                <a16:creationId xmlns:a16="http://schemas.microsoft.com/office/drawing/2014/main" id="{5FC972C1-7A02-6932-22B5-B3045ACFD560}"/>
              </a:ext>
            </a:extLst>
          </p:cNvPr>
          <p:cNvPicPr>
            <a:picLocks noChangeAspect="1"/>
          </p:cNvPicPr>
          <p:nvPr/>
        </p:nvPicPr>
        <p:blipFill>
          <a:blip r:embed="rId3"/>
          <a:stretch>
            <a:fillRect/>
          </a:stretch>
        </p:blipFill>
        <p:spPr>
          <a:xfrm>
            <a:off x="487077" y="899421"/>
            <a:ext cx="8408246" cy="3799579"/>
          </a:xfrm>
          <a:prstGeom prst="rect">
            <a:avLst/>
          </a:prstGeom>
        </p:spPr>
      </p:pic>
      <p:sp>
        <p:nvSpPr>
          <p:cNvPr id="338" name="TextBox 337">
            <a:extLst>
              <a:ext uri="{FF2B5EF4-FFF2-40B4-BE49-F238E27FC236}">
                <a16:creationId xmlns:a16="http://schemas.microsoft.com/office/drawing/2014/main" id="{C8161C5A-A484-76E1-567C-BB393D0E803A}"/>
              </a:ext>
            </a:extLst>
          </p:cNvPr>
          <p:cNvSpPr txBox="1"/>
          <p:nvPr/>
        </p:nvSpPr>
        <p:spPr>
          <a:xfrm>
            <a:off x="331768" y="4815875"/>
            <a:ext cx="10648941" cy="246221"/>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9B2D1F"/>
              </a:buClr>
              <a:buSzTx/>
              <a:buFontTx/>
              <a:buNone/>
              <a:tabLst/>
              <a:defRPr/>
            </a:pPr>
            <a:r>
              <a:rPr kumimoji="0" lang="en-US" sz="1000"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sym typeface="Arial"/>
              </a:rPr>
              <a:t>N. McKeown. Creating an End-to-End Programming Model for Packet Forwarding. Available: </a:t>
            </a:r>
            <a:r>
              <a:rPr kumimoji="0" lang="en-US" sz="1000"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sym typeface="Arial"/>
                <a:hlinkClick r:id="rId4">
                  <a:extLst>
                    <a:ext uri="{A12FA001-AC4F-418D-AE19-62706E023703}">
                      <ahyp:hlinkClr xmlns:ahyp="http://schemas.microsoft.com/office/drawing/2018/hyperlinkcolor" val="tx"/>
                    </a:ext>
                  </a:extLst>
                </a:hlinkClick>
              </a:rPr>
              <a:t>https://www.youtube.com/watch?v=fiBuao6YZl0&amp;t=4216s</a:t>
            </a:r>
            <a:r>
              <a:rPr kumimoji="0" lang="en-US" sz="1000"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sym typeface="Arial"/>
              </a:rPr>
              <a:t> </a:t>
            </a:r>
          </a:p>
        </p:txBody>
      </p:sp>
      <p:cxnSp>
        <p:nvCxnSpPr>
          <p:cNvPr id="339" name="Straight Connector 338">
            <a:extLst>
              <a:ext uri="{FF2B5EF4-FFF2-40B4-BE49-F238E27FC236}">
                <a16:creationId xmlns:a16="http://schemas.microsoft.com/office/drawing/2014/main" id="{7ACE9A34-8E4B-50D5-0BD3-5146944F709F}"/>
              </a:ext>
            </a:extLst>
          </p:cNvPr>
          <p:cNvCxnSpPr>
            <a:cxnSpLocks/>
          </p:cNvCxnSpPr>
          <p:nvPr/>
        </p:nvCxnSpPr>
        <p:spPr>
          <a:xfrm>
            <a:off x="366555" y="4818235"/>
            <a:ext cx="852876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454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0EE1EB2E-3459-8ED8-4311-1CC09419D584}"/>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65BC371C-8CDD-F0FB-3F4A-EA50014C2B1D}"/>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DPL Overview</a:t>
            </a:r>
            <a:endParaRPr sz="1800" b="1" dirty="0">
              <a:solidFill>
                <a:schemeClr val="bg2"/>
              </a:solidFill>
            </a:endParaRPr>
          </a:p>
        </p:txBody>
      </p:sp>
      <p:sp>
        <p:nvSpPr>
          <p:cNvPr id="135" name="Google Shape;135;p30">
            <a:extLst>
              <a:ext uri="{FF2B5EF4-FFF2-40B4-BE49-F238E27FC236}">
                <a16:creationId xmlns:a16="http://schemas.microsoft.com/office/drawing/2014/main" id="{4122DD59-9A4D-B5F2-E413-5012CC65FF1A}"/>
              </a:ext>
            </a:extLst>
          </p:cNvPr>
          <p:cNvSpPr txBox="1"/>
          <p:nvPr/>
        </p:nvSpPr>
        <p:spPr>
          <a:xfrm>
            <a:off x="902450" y="1094630"/>
            <a:ext cx="8008842" cy="1846629"/>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sz="1800" dirty="0">
                <a:solidFill>
                  <a:schemeClr val="bg2"/>
                </a:solidFill>
              </a:rPr>
              <a:t>DOCA Pipeline Language (DPL) introduces a software development solution based on the P4 language</a:t>
            </a:r>
          </a:p>
          <a:p>
            <a:pPr marL="174625" indent="-174625">
              <a:buFont typeface="Arial" panose="020B0604020202020204" pitchFamily="34" charset="0"/>
              <a:buChar char="•"/>
            </a:pPr>
            <a:r>
              <a:rPr lang="en-US" sz="1800" dirty="0">
                <a:solidFill>
                  <a:schemeClr val="bg2"/>
                </a:solidFill>
              </a:rPr>
              <a:t>DPL is derived from the P4-16 language specification</a:t>
            </a:r>
          </a:p>
          <a:p>
            <a:pPr marL="174625" indent="-174625">
              <a:buFont typeface="Arial" panose="020B0604020202020204" pitchFamily="34" charset="0"/>
              <a:buChar char="•"/>
            </a:pPr>
            <a:endParaRPr lang="en-US" sz="1800" dirty="0">
              <a:solidFill>
                <a:schemeClr val="bg2"/>
              </a:solidFill>
            </a:endParaRPr>
          </a:p>
          <a:p>
            <a:pPr marL="174625" indent="-174625">
              <a:buFont typeface="Arial" panose="020B0604020202020204" pitchFamily="34" charset="0"/>
              <a:buChar char="•"/>
            </a:pPr>
            <a:endParaRPr lang="en-US" sz="1800" dirty="0">
              <a:solidFill>
                <a:schemeClr val="bg2"/>
              </a:solidFill>
            </a:endParaRPr>
          </a:p>
          <a:p>
            <a:pPr marL="174625" indent="-174625">
              <a:buFont typeface="Arial" panose="020B0604020202020204" pitchFamily="34" charset="0"/>
              <a:buChar char="•"/>
            </a:pPr>
            <a:endParaRPr lang="en-US" altLang="en-US" sz="1800" dirty="0">
              <a:solidFill>
                <a:schemeClr val="bg2"/>
              </a:solidFill>
            </a:endParaRPr>
          </a:p>
        </p:txBody>
      </p:sp>
      <p:pic>
        <p:nvPicPr>
          <p:cNvPr id="2" name="Picture 2">
            <a:extLst>
              <a:ext uri="{FF2B5EF4-FFF2-40B4-BE49-F238E27FC236}">
                <a16:creationId xmlns:a16="http://schemas.microsoft.com/office/drawing/2014/main" id="{ECD01B01-BDEC-EA1C-BDD0-9EDFCE291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50" y="2242820"/>
            <a:ext cx="3120519" cy="2672080"/>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503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18ADDEC2-CF6B-40FB-EE96-DF4483C856FF}"/>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A2D1369A-95F5-98AB-9144-880549A5D4A4}"/>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DPL Overview</a:t>
            </a:r>
            <a:endParaRPr sz="1800" b="1" dirty="0">
              <a:solidFill>
                <a:schemeClr val="bg2"/>
              </a:solidFill>
            </a:endParaRPr>
          </a:p>
        </p:txBody>
      </p:sp>
      <p:sp>
        <p:nvSpPr>
          <p:cNvPr id="135" name="Google Shape;135;p30">
            <a:extLst>
              <a:ext uri="{FF2B5EF4-FFF2-40B4-BE49-F238E27FC236}">
                <a16:creationId xmlns:a16="http://schemas.microsoft.com/office/drawing/2014/main" id="{F6871473-4055-4230-DDA3-6E6463C191D2}"/>
              </a:ext>
            </a:extLst>
          </p:cNvPr>
          <p:cNvSpPr txBox="1"/>
          <p:nvPr/>
        </p:nvSpPr>
        <p:spPr>
          <a:xfrm>
            <a:off x="902450" y="1094630"/>
            <a:ext cx="8008842" cy="1846629"/>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sz="1800" dirty="0">
                <a:solidFill>
                  <a:schemeClr val="bg2"/>
                </a:solidFill>
              </a:rPr>
              <a:t>DOCA Pipeline Language (DPL) introduces a software development solution based on the P4 language</a:t>
            </a:r>
          </a:p>
          <a:p>
            <a:pPr marL="174625" indent="-174625">
              <a:buFont typeface="Arial" panose="020B0604020202020204" pitchFamily="34" charset="0"/>
              <a:buChar char="•"/>
            </a:pPr>
            <a:r>
              <a:rPr lang="en-US" sz="1800" dirty="0">
                <a:solidFill>
                  <a:schemeClr val="bg2"/>
                </a:solidFill>
              </a:rPr>
              <a:t>DPL is derived from the P4-16 language specification</a:t>
            </a:r>
          </a:p>
          <a:p>
            <a:pPr marL="174625" indent="-174625">
              <a:buFont typeface="Arial" panose="020B0604020202020204" pitchFamily="34" charset="0"/>
              <a:buChar char="•"/>
            </a:pPr>
            <a:endParaRPr lang="en-US" sz="1800" dirty="0">
              <a:solidFill>
                <a:schemeClr val="bg2"/>
              </a:solidFill>
            </a:endParaRPr>
          </a:p>
          <a:p>
            <a:pPr marL="174625" indent="-174625">
              <a:buFont typeface="Arial" panose="020B0604020202020204" pitchFamily="34" charset="0"/>
              <a:buChar char="•"/>
            </a:pPr>
            <a:endParaRPr lang="en-US" sz="1800" dirty="0">
              <a:solidFill>
                <a:schemeClr val="bg2"/>
              </a:solidFill>
            </a:endParaRPr>
          </a:p>
          <a:p>
            <a:pPr marL="174625" indent="-174625">
              <a:buFont typeface="Arial" panose="020B0604020202020204" pitchFamily="34" charset="0"/>
              <a:buChar char="•"/>
            </a:pPr>
            <a:endParaRPr lang="en-US" altLang="en-US" sz="1800" dirty="0">
              <a:solidFill>
                <a:schemeClr val="bg2"/>
              </a:solidFill>
            </a:endParaRPr>
          </a:p>
        </p:txBody>
      </p:sp>
      <p:pic>
        <p:nvPicPr>
          <p:cNvPr id="2" name="Picture 2">
            <a:extLst>
              <a:ext uri="{FF2B5EF4-FFF2-40B4-BE49-F238E27FC236}">
                <a16:creationId xmlns:a16="http://schemas.microsoft.com/office/drawing/2014/main" id="{ED1914CE-6816-5A0E-545E-43F2734B9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50" y="2242820"/>
            <a:ext cx="3120519" cy="2672080"/>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EA8EAC9-DEAA-DA54-FD8F-19FF18775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101" y="2242820"/>
            <a:ext cx="2969407" cy="2672080"/>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50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B260E72A-FEF1-764C-5950-B3336BF4427B}"/>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3661E313-71CD-8DF2-A4EB-0FF2D124E5E6}"/>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P4 DPL Example</a:t>
            </a:r>
            <a:endParaRPr sz="1800" b="1" dirty="0">
              <a:solidFill>
                <a:schemeClr val="bg2"/>
              </a:solidFill>
            </a:endParaRPr>
          </a:p>
        </p:txBody>
      </p:sp>
      <p:sp>
        <p:nvSpPr>
          <p:cNvPr id="135" name="Google Shape;135;p30">
            <a:extLst>
              <a:ext uri="{FF2B5EF4-FFF2-40B4-BE49-F238E27FC236}">
                <a16:creationId xmlns:a16="http://schemas.microsoft.com/office/drawing/2014/main" id="{4E44AD4C-D9D2-F79A-EDDD-2B4C0814EC9C}"/>
              </a:ext>
            </a:extLst>
          </p:cNvPr>
          <p:cNvSpPr txBox="1"/>
          <p:nvPr/>
        </p:nvSpPr>
        <p:spPr>
          <a:xfrm>
            <a:off x="902450" y="1094630"/>
            <a:ext cx="8008842" cy="461635"/>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sz="1800" dirty="0">
                <a:solidFill>
                  <a:schemeClr val="bg2"/>
                </a:solidFill>
              </a:rPr>
              <a:t>Simple L2 forwarding example available on Artifact Manager</a:t>
            </a:r>
            <a:endParaRPr lang="en-US" altLang="en-US" sz="1800" dirty="0">
              <a:solidFill>
                <a:schemeClr val="bg2"/>
              </a:solidFill>
            </a:endParaRPr>
          </a:p>
        </p:txBody>
      </p:sp>
      <p:pic>
        <p:nvPicPr>
          <p:cNvPr id="4" name="Picture 3">
            <a:extLst>
              <a:ext uri="{FF2B5EF4-FFF2-40B4-BE49-F238E27FC236}">
                <a16:creationId xmlns:a16="http://schemas.microsoft.com/office/drawing/2014/main" id="{126A6AB3-4326-0233-4827-7B5C031AE660}"/>
              </a:ext>
            </a:extLst>
          </p:cNvPr>
          <p:cNvPicPr>
            <a:picLocks noChangeAspect="1"/>
          </p:cNvPicPr>
          <p:nvPr/>
        </p:nvPicPr>
        <p:blipFill>
          <a:blip r:embed="rId3"/>
          <a:srcRect r="20184"/>
          <a:stretch>
            <a:fillRect/>
          </a:stretch>
        </p:blipFill>
        <p:spPr>
          <a:xfrm>
            <a:off x="1135911" y="1589606"/>
            <a:ext cx="3594490" cy="3226269"/>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34859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C36EB273-ECDD-E354-953B-C7AE5EC4F8BA}"/>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6FA5A8FA-07FF-8E99-B884-21BE2CFCD037}"/>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P4 DPL Example</a:t>
            </a:r>
            <a:endParaRPr sz="1800" b="1" dirty="0">
              <a:solidFill>
                <a:schemeClr val="bg2"/>
              </a:solidFill>
            </a:endParaRPr>
          </a:p>
        </p:txBody>
      </p:sp>
      <p:sp>
        <p:nvSpPr>
          <p:cNvPr id="135" name="Google Shape;135;p30">
            <a:extLst>
              <a:ext uri="{FF2B5EF4-FFF2-40B4-BE49-F238E27FC236}">
                <a16:creationId xmlns:a16="http://schemas.microsoft.com/office/drawing/2014/main" id="{503F05E9-CB9C-8321-4542-E4B97A1A7A28}"/>
              </a:ext>
            </a:extLst>
          </p:cNvPr>
          <p:cNvSpPr txBox="1"/>
          <p:nvPr/>
        </p:nvSpPr>
        <p:spPr>
          <a:xfrm>
            <a:off x="902450" y="1094630"/>
            <a:ext cx="8008842" cy="461635"/>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sz="1800" dirty="0">
                <a:solidFill>
                  <a:schemeClr val="bg2"/>
                </a:solidFill>
              </a:rPr>
              <a:t>Simple L2 forwarding example available on Artifact Manager</a:t>
            </a:r>
            <a:endParaRPr lang="en-US" altLang="en-US" sz="1800" dirty="0">
              <a:solidFill>
                <a:schemeClr val="bg2"/>
              </a:solidFill>
            </a:endParaRPr>
          </a:p>
        </p:txBody>
      </p:sp>
      <p:pic>
        <p:nvPicPr>
          <p:cNvPr id="4" name="Picture 3">
            <a:extLst>
              <a:ext uri="{FF2B5EF4-FFF2-40B4-BE49-F238E27FC236}">
                <a16:creationId xmlns:a16="http://schemas.microsoft.com/office/drawing/2014/main" id="{3C6D4330-2AE9-D631-7EA4-8CD4AA471202}"/>
              </a:ext>
            </a:extLst>
          </p:cNvPr>
          <p:cNvPicPr>
            <a:picLocks noChangeAspect="1"/>
          </p:cNvPicPr>
          <p:nvPr/>
        </p:nvPicPr>
        <p:blipFill>
          <a:blip r:embed="rId3"/>
          <a:srcRect r="20184"/>
          <a:stretch>
            <a:fillRect/>
          </a:stretch>
        </p:blipFill>
        <p:spPr>
          <a:xfrm>
            <a:off x="1135911" y="1589606"/>
            <a:ext cx="3594490" cy="3226269"/>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E0CD94B7-1755-114C-E449-61AAFF64C754}"/>
              </a:ext>
            </a:extLst>
          </p:cNvPr>
          <p:cNvPicPr>
            <a:picLocks noChangeAspect="1"/>
          </p:cNvPicPr>
          <p:nvPr/>
        </p:nvPicPr>
        <p:blipFill>
          <a:blip r:embed="rId4"/>
          <a:stretch>
            <a:fillRect/>
          </a:stretch>
        </p:blipFill>
        <p:spPr>
          <a:xfrm>
            <a:off x="5043866" y="1589606"/>
            <a:ext cx="3790534" cy="3227828"/>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9821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45D593E1-107E-6A73-48AB-144AA4EBF2FF}"/>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4E335692-C795-CA6C-F7A9-437B96CF0AF1}"/>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P4 DPL Example</a:t>
            </a:r>
            <a:endParaRPr sz="1800" b="1" dirty="0">
              <a:solidFill>
                <a:schemeClr val="bg2"/>
              </a:solidFill>
            </a:endParaRPr>
          </a:p>
        </p:txBody>
      </p:sp>
      <p:sp>
        <p:nvSpPr>
          <p:cNvPr id="135" name="Google Shape;135;p30">
            <a:extLst>
              <a:ext uri="{FF2B5EF4-FFF2-40B4-BE49-F238E27FC236}">
                <a16:creationId xmlns:a16="http://schemas.microsoft.com/office/drawing/2014/main" id="{0425FA78-AD35-1590-45CD-C53D7F6AA8C4}"/>
              </a:ext>
            </a:extLst>
          </p:cNvPr>
          <p:cNvSpPr txBox="1"/>
          <p:nvPr/>
        </p:nvSpPr>
        <p:spPr>
          <a:xfrm>
            <a:off x="902450" y="1094630"/>
            <a:ext cx="8008842" cy="461635"/>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sz="1800" dirty="0">
                <a:solidFill>
                  <a:schemeClr val="bg2"/>
                </a:solidFill>
              </a:rPr>
              <a:t>Simple L2 forwarding example available on Artifact Manager</a:t>
            </a:r>
            <a:endParaRPr lang="en-US" altLang="en-US" sz="1800" dirty="0">
              <a:solidFill>
                <a:schemeClr val="bg2"/>
              </a:solidFill>
            </a:endParaRPr>
          </a:p>
        </p:txBody>
      </p:sp>
      <p:pic>
        <p:nvPicPr>
          <p:cNvPr id="4" name="Picture 3">
            <a:extLst>
              <a:ext uri="{FF2B5EF4-FFF2-40B4-BE49-F238E27FC236}">
                <a16:creationId xmlns:a16="http://schemas.microsoft.com/office/drawing/2014/main" id="{C916B4CE-12A7-34FD-ACBE-6ACA166DF9E6}"/>
              </a:ext>
            </a:extLst>
          </p:cNvPr>
          <p:cNvPicPr>
            <a:picLocks noChangeAspect="1"/>
          </p:cNvPicPr>
          <p:nvPr/>
        </p:nvPicPr>
        <p:blipFill>
          <a:blip r:embed="rId3">
            <a:duotone>
              <a:schemeClr val="bg2">
                <a:shade val="45000"/>
                <a:satMod val="135000"/>
              </a:schemeClr>
              <a:prstClr val="white"/>
            </a:duotone>
          </a:blip>
          <a:srcRect r="20184"/>
          <a:stretch>
            <a:fillRect/>
          </a:stretch>
        </p:blipFill>
        <p:spPr>
          <a:xfrm>
            <a:off x="1135911" y="1589606"/>
            <a:ext cx="3594490" cy="3226269"/>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91C4E410-9FBE-225E-B9E5-E2C109B4DCBD}"/>
              </a:ext>
            </a:extLst>
          </p:cNvPr>
          <p:cNvPicPr>
            <a:picLocks noChangeAspect="1"/>
          </p:cNvPicPr>
          <p:nvPr/>
        </p:nvPicPr>
        <p:blipFill>
          <a:blip r:embed="rId4">
            <a:duotone>
              <a:schemeClr val="bg2">
                <a:shade val="45000"/>
                <a:satMod val="135000"/>
              </a:schemeClr>
              <a:prstClr val="white"/>
            </a:duotone>
          </a:blip>
          <a:stretch>
            <a:fillRect/>
          </a:stretch>
        </p:blipFill>
        <p:spPr>
          <a:xfrm>
            <a:off x="5043866" y="1589606"/>
            <a:ext cx="3790534" cy="3227828"/>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A60464B3-32FC-1C54-5330-34DF7F4B460B}"/>
              </a:ext>
            </a:extLst>
          </p:cNvPr>
          <p:cNvPicPr>
            <a:picLocks noChangeAspect="1"/>
          </p:cNvPicPr>
          <p:nvPr/>
        </p:nvPicPr>
        <p:blipFill>
          <a:blip r:embed="rId5"/>
          <a:stretch>
            <a:fillRect/>
          </a:stretch>
        </p:blipFill>
        <p:spPr>
          <a:xfrm>
            <a:off x="3028675" y="2622599"/>
            <a:ext cx="3897726" cy="781207"/>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7352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12B1E347-30E5-673C-04AD-0278E408715B}"/>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9439B231-EBF9-F308-1E39-1B3038D2C28E}"/>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P4 Example on Artifact Manager</a:t>
            </a:r>
            <a:endParaRPr sz="1800" b="1" dirty="0">
              <a:solidFill>
                <a:schemeClr val="bg2"/>
              </a:solidFill>
            </a:endParaRPr>
          </a:p>
        </p:txBody>
      </p:sp>
      <p:sp>
        <p:nvSpPr>
          <p:cNvPr id="135" name="Google Shape;135;p30">
            <a:extLst>
              <a:ext uri="{FF2B5EF4-FFF2-40B4-BE49-F238E27FC236}">
                <a16:creationId xmlns:a16="http://schemas.microsoft.com/office/drawing/2014/main" id="{5C3766EE-66B8-3881-2F7A-EF7CAC1392E8}"/>
              </a:ext>
            </a:extLst>
          </p:cNvPr>
          <p:cNvSpPr txBox="1"/>
          <p:nvPr/>
        </p:nvSpPr>
        <p:spPr>
          <a:xfrm>
            <a:off x="902450" y="1094630"/>
            <a:ext cx="8008842" cy="461635"/>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sz="1800" dirty="0">
                <a:solidFill>
                  <a:schemeClr val="bg2"/>
                </a:solidFill>
              </a:rPr>
              <a:t>Simple L2 forwarding example available on Artifact Manager</a:t>
            </a:r>
            <a:endParaRPr lang="en-US" altLang="en-US" sz="1800" dirty="0">
              <a:solidFill>
                <a:schemeClr val="bg2"/>
              </a:solidFill>
            </a:endParaRPr>
          </a:p>
        </p:txBody>
      </p:sp>
      <p:pic>
        <p:nvPicPr>
          <p:cNvPr id="5" name="Picture 4">
            <a:extLst>
              <a:ext uri="{FF2B5EF4-FFF2-40B4-BE49-F238E27FC236}">
                <a16:creationId xmlns:a16="http://schemas.microsoft.com/office/drawing/2014/main" id="{21DE9C35-CB5B-D942-63F2-FC848EF9D6F1}"/>
              </a:ext>
            </a:extLst>
          </p:cNvPr>
          <p:cNvPicPr>
            <a:picLocks noChangeAspect="1"/>
          </p:cNvPicPr>
          <p:nvPr/>
        </p:nvPicPr>
        <p:blipFill>
          <a:blip r:embed="rId3"/>
          <a:stretch>
            <a:fillRect/>
          </a:stretch>
        </p:blipFill>
        <p:spPr>
          <a:xfrm>
            <a:off x="1010386" y="1689586"/>
            <a:ext cx="7123228" cy="3038808"/>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3991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5358E-0617-F12E-75C1-72E0FBFC4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E57A6-07AF-656F-1B5E-379CF7108C24}"/>
              </a:ext>
            </a:extLst>
          </p:cNvPr>
          <p:cNvSpPr txBox="1">
            <a:spLocks/>
          </p:cNvSpPr>
          <p:nvPr/>
        </p:nvSpPr>
        <p:spPr>
          <a:xfrm>
            <a:off x="2302857" y="1995599"/>
            <a:ext cx="4538286" cy="88899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chemeClr val="bg2"/>
                </a:solidFill>
              </a:rPr>
              <a:t>DPU Training Labs </a:t>
            </a:r>
          </a:p>
          <a:p>
            <a:pPr algn="ctr"/>
            <a:r>
              <a:rPr lang="en-US" sz="2400" b="1" dirty="0">
                <a:solidFill>
                  <a:schemeClr val="bg2"/>
                </a:solidFill>
              </a:rPr>
              <a:t>on USC’s NETLAB</a:t>
            </a:r>
          </a:p>
        </p:txBody>
      </p:sp>
    </p:spTree>
    <p:extLst>
      <p:ext uri="{BB962C8B-B14F-4D97-AF65-F5344CB8AC3E}">
        <p14:creationId xmlns:p14="http://schemas.microsoft.com/office/powerpoint/2010/main" val="376416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A32639B5-2097-12FE-8AB9-F2F05F49DF96}"/>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9DCE5726-AACE-05E9-447C-D47BBECEFAD4}"/>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latin typeface="Arial" panose="020B0604020202020204" pitchFamily="34" charset="0"/>
              </a:rPr>
              <a:t>DPU Labs</a:t>
            </a:r>
            <a:endParaRPr sz="1800" b="1" dirty="0">
              <a:solidFill>
                <a:schemeClr val="bg2"/>
              </a:solidFill>
            </a:endParaRPr>
          </a:p>
        </p:txBody>
      </p:sp>
      <p:sp>
        <p:nvSpPr>
          <p:cNvPr id="135" name="Google Shape;135;p30">
            <a:extLst>
              <a:ext uri="{FF2B5EF4-FFF2-40B4-BE49-F238E27FC236}">
                <a16:creationId xmlns:a16="http://schemas.microsoft.com/office/drawing/2014/main" id="{6D18A137-1823-BD81-EEF5-E16EC496B392}"/>
              </a:ext>
            </a:extLst>
          </p:cNvPr>
          <p:cNvSpPr txBox="1"/>
          <p:nvPr/>
        </p:nvSpPr>
        <p:spPr>
          <a:xfrm>
            <a:off x="902450" y="1094630"/>
            <a:ext cx="8008842" cy="1477297"/>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dirty="0">
                <a:solidFill>
                  <a:schemeClr val="bg2"/>
                </a:solidFill>
              </a:rPr>
              <a:t>DPU cybertraining is supported by NSF Cybertraining program, award #2417823</a:t>
            </a:r>
          </a:p>
          <a:p>
            <a:pPr marL="174625" indent="-174625">
              <a:buFont typeface="Arial" panose="020B0604020202020204" pitchFamily="34" charset="0"/>
              <a:buChar char="•"/>
            </a:pPr>
            <a:r>
              <a:rPr lang="en-US" dirty="0">
                <a:solidFill>
                  <a:schemeClr val="bg2"/>
                </a:solidFill>
              </a:rPr>
              <a:t>Lab libraries available to learn about DPU programming:</a:t>
            </a:r>
          </a:p>
          <a:p>
            <a:pPr marL="467233" lvl="1" indent="-174625">
              <a:buFont typeface="Arial" panose="020B0604020202020204" pitchFamily="34" charset="0"/>
              <a:buChar char="•"/>
            </a:pPr>
            <a:r>
              <a:rPr lang="en-US" altLang="en-US" b="1" dirty="0">
                <a:solidFill>
                  <a:schemeClr val="bg2"/>
                </a:solidFill>
              </a:rPr>
              <a:t>DPU Programming using DOCA</a:t>
            </a:r>
          </a:p>
          <a:p>
            <a:pPr marL="467233" lvl="1" indent="-174625">
              <a:buFont typeface="Arial" panose="020B0604020202020204" pitchFamily="34" charset="0"/>
              <a:buChar char="•"/>
            </a:pPr>
            <a:r>
              <a:rPr lang="en-US" altLang="en-US" dirty="0">
                <a:solidFill>
                  <a:schemeClr val="bg2"/>
                </a:solidFill>
              </a:rPr>
              <a:t>DPU Programming using P4 DPL</a:t>
            </a:r>
          </a:p>
          <a:p>
            <a:pPr marL="467233" lvl="1" indent="-174625">
              <a:buFont typeface="Arial" panose="020B0604020202020204" pitchFamily="34" charset="0"/>
              <a:buChar char="•"/>
            </a:pPr>
            <a:r>
              <a:rPr lang="en-US" altLang="en-US" dirty="0">
                <a:solidFill>
                  <a:schemeClr val="bg2"/>
                </a:solidFill>
              </a:rPr>
              <a:t>Introduction to P4-DPDK</a:t>
            </a:r>
          </a:p>
          <a:p>
            <a:pPr marL="467233" lvl="1" indent="-174625">
              <a:buFont typeface="Arial" panose="020B0604020202020204" pitchFamily="34" charset="0"/>
              <a:buChar char="•"/>
            </a:pPr>
            <a:r>
              <a:rPr lang="en-US" altLang="en-US" dirty="0">
                <a:solidFill>
                  <a:schemeClr val="bg2"/>
                </a:solidFill>
              </a:rPr>
              <a:t>P4-DPDK Security applications</a:t>
            </a:r>
          </a:p>
        </p:txBody>
      </p:sp>
      <p:pic>
        <p:nvPicPr>
          <p:cNvPr id="2" name="Picture 1">
            <a:extLst>
              <a:ext uri="{FF2B5EF4-FFF2-40B4-BE49-F238E27FC236}">
                <a16:creationId xmlns:a16="http://schemas.microsoft.com/office/drawing/2014/main" id="{54CA9AD8-F8B4-5A3F-D6BE-6DC65AA7BA28}"/>
              </a:ext>
            </a:extLst>
          </p:cNvPr>
          <p:cNvPicPr>
            <a:picLocks noChangeAspect="1"/>
          </p:cNvPicPr>
          <p:nvPr/>
        </p:nvPicPr>
        <p:blipFill>
          <a:blip r:embed="rId3"/>
          <a:stretch>
            <a:fillRect/>
          </a:stretch>
        </p:blipFill>
        <p:spPr>
          <a:xfrm>
            <a:off x="2114282" y="2789101"/>
            <a:ext cx="4741836" cy="1962900"/>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2362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A5880338-8AEF-80FD-B850-CE68910E1465}"/>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4DA3283C-7C4E-D7D5-8913-06AAC65FB475}"/>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latin typeface="Arial" panose="020B0604020202020204" pitchFamily="34" charset="0"/>
              </a:rPr>
              <a:t>DPU Labs</a:t>
            </a:r>
            <a:endParaRPr sz="1800" b="1" dirty="0">
              <a:solidFill>
                <a:schemeClr val="bg2"/>
              </a:solidFill>
            </a:endParaRPr>
          </a:p>
        </p:txBody>
      </p:sp>
      <p:sp>
        <p:nvSpPr>
          <p:cNvPr id="135" name="Google Shape;135;p30">
            <a:extLst>
              <a:ext uri="{FF2B5EF4-FFF2-40B4-BE49-F238E27FC236}">
                <a16:creationId xmlns:a16="http://schemas.microsoft.com/office/drawing/2014/main" id="{AD286491-2092-4203-0334-52DBA2CD0B42}"/>
              </a:ext>
            </a:extLst>
          </p:cNvPr>
          <p:cNvSpPr txBox="1"/>
          <p:nvPr/>
        </p:nvSpPr>
        <p:spPr>
          <a:xfrm>
            <a:off x="902450" y="1094630"/>
            <a:ext cx="8008842" cy="1477297"/>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dirty="0">
                <a:solidFill>
                  <a:schemeClr val="bg2"/>
                </a:solidFill>
              </a:rPr>
              <a:t>DPU cybertraining is supported by NSF Cybertraining program, award #2417823</a:t>
            </a:r>
          </a:p>
          <a:p>
            <a:pPr marL="174625" indent="-174625">
              <a:buFont typeface="Arial" panose="020B0604020202020204" pitchFamily="34" charset="0"/>
              <a:buChar char="•"/>
            </a:pPr>
            <a:r>
              <a:rPr lang="en-US" dirty="0">
                <a:solidFill>
                  <a:schemeClr val="bg2"/>
                </a:solidFill>
              </a:rPr>
              <a:t>Lab libraries available to learn about DPU programming:</a:t>
            </a:r>
          </a:p>
          <a:p>
            <a:pPr marL="467233" lvl="1" indent="-174625">
              <a:buFont typeface="Arial" panose="020B0604020202020204" pitchFamily="34" charset="0"/>
              <a:buChar char="•"/>
            </a:pPr>
            <a:r>
              <a:rPr lang="en-US" altLang="en-US" dirty="0">
                <a:solidFill>
                  <a:schemeClr val="bg2"/>
                </a:solidFill>
              </a:rPr>
              <a:t>DPU Programming using DOCA</a:t>
            </a:r>
          </a:p>
          <a:p>
            <a:pPr marL="467233" lvl="1" indent="-174625">
              <a:buFont typeface="Arial" panose="020B0604020202020204" pitchFamily="34" charset="0"/>
              <a:buChar char="•"/>
            </a:pPr>
            <a:r>
              <a:rPr lang="en-US" altLang="en-US" b="1" dirty="0">
                <a:solidFill>
                  <a:schemeClr val="bg2"/>
                </a:solidFill>
              </a:rPr>
              <a:t>DPU Programming using P4 DPL</a:t>
            </a:r>
          </a:p>
          <a:p>
            <a:pPr marL="467233" lvl="1" indent="-174625">
              <a:buFont typeface="Arial" panose="020B0604020202020204" pitchFamily="34" charset="0"/>
              <a:buChar char="•"/>
            </a:pPr>
            <a:r>
              <a:rPr lang="en-US" altLang="en-US" dirty="0">
                <a:solidFill>
                  <a:schemeClr val="bg2"/>
                </a:solidFill>
              </a:rPr>
              <a:t>Introduction to P4-DPDK</a:t>
            </a:r>
          </a:p>
          <a:p>
            <a:pPr marL="467233" lvl="1" indent="-174625">
              <a:buFont typeface="Arial" panose="020B0604020202020204" pitchFamily="34" charset="0"/>
              <a:buChar char="•"/>
            </a:pPr>
            <a:r>
              <a:rPr lang="en-US" altLang="en-US" dirty="0">
                <a:solidFill>
                  <a:schemeClr val="bg2"/>
                </a:solidFill>
              </a:rPr>
              <a:t>P4-DPDK Security applications</a:t>
            </a:r>
          </a:p>
        </p:txBody>
      </p:sp>
      <p:pic>
        <p:nvPicPr>
          <p:cNvPr id="3" name="Picture 2">
            <a:extLst>
              <a:ext uri="{FF2B5EF4-FFF2-40B4-BE49-F238E27FC236}">
                <a16:creationId xmlns:a16="http://schemas.microsoft.com/office/drawing/2014/main" id="{3E9C566D-3D0B-1339-A1C0-6C33D3769DDE}"/>
              </a:ext>
            </a:extLst>
          </p:cNvPr>
          <p:cNvPicPr>
            <a:picLocks noChangeAspect="1"/>
          </p:cNvPicPr>
          <p:nvPr/>
        </p:nvPicPr>
        <p:blipFill rotWithShape="1">
          <a:blip r:embed="rId3"/>
          <a:srcRect r="33538"/>
          <a:stretch/>
        </p:blipFill>
        <p:spPr>
          <a:xfrm>
            <a:off x="2124929" y="2719915"/>
            <a:ext cx="4720541" cy="2095960"/>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8871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p:nvPr/>
        </p:nvSpPr>
        <p:spPr>
          <a:xfrm>
            <a:off x="5134175" y="2232400"/>
            <a:ext cx="2647200" cy="10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23" name="Google Shape;123;p28"/>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dk2"/>
                </a:solidFill>
                <a:latin typeface="Montserrat"/>
                <a:ea typeface="Montserrat"/>
                <a:cs typeface="Montserrat"/>
                <a:sym typeface="Montserrat"/>
              </a:rPr>
              <a:t>Agenda</a:t>
            </a:r>
            <a:endParaRPr sz="3200" b="1" dirty="0">
              <a:solidFill>
                <a:schemeClr val="dk2"/>
              </a:solidFill>
              <a:latin typeface="Montserrat"/>
              <a:ea typeface="Montserrat"/>
              <a:cs typeface="Montserrat"/>
              <a:sym typeface="Montserrat"/>
            </a:endParaRPr>
          </a:p>
          <a:p>
            <a:pPr marL="0" lvl="0" indent="0" algn="l" rtl="0">
              <a:spcBef>
                <a:spcPts val="0"/>
              </a:spcBef>
              <a:spcAft>
                <a:spcPts val="0"/>
              </a:spcAft>
              <a:buNone/>
            </a:pPr>
            <a:endParaRPr sz="1800" dirty="0">
              <a:solidFill>
                <a:schemeClr val="dk2"/>
              </a:solidFill>
            </a:endParaRPr>
          </a:p>
          <a:p>
            <a:pPr marL="0" lvl="0" indent="0" algn="l" rtl="0">
              <a:spcBef>
                <a:spcPts val="0"/>
              </a:spcBef>
              <a:spcAft>
                <a:spcPts val="0"/>
              </a:spcAft>
              <a:buNone/>
            </a:pPr>
            <a:endParaRPr sz="1800" dirty="0">
              <a:solidFill>
                <a:schemeClr val="dk2"/>
              </a:solidFill>
            </a:endParaRPr>
          </a:p>
        </p:txBody>
      </p:sp>
      <p:sp>
        <p:nvSpPr>
          <p:cNvPr id="124" name="Google Shape;124;p28"/>
          <p:cNvSpPr txBox="1"/>
          <p:nvPr/>
        </p:nvSpPr>
        <p:spPr>
          <a:xfrm>
            <a:off x="921450" y="1053550"/>
            <a:ext cx="7301100" cy="9696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sz="1800" b="1">
              <a:solidFill>
                <a:schemeClr val="dk1"/>
              </a:solidFill>
              <a:latin typeface="Montserrat"/>
              <a:ea typeface="Montserrat"/>
              <a:cs typeface="Montserrat"/>
              <a:sym typeface="Montserrat"/>
            </a:endParaRPr>
          </a:p>
          <a:p>
            <a:pPr marL="0" lvl="0" indent="0" algn="l" rtl="0">
              <a:spcBef>
                <a:spcPts val="1200"/>
              </a:spcBef>
              <a:spcAft>
                <a:spcPts val="0"/>
              </a:spcAft>
              <a:buNone/>
            </a:pPr>
            <a:endParaRPr/>
          </a:p>
        </p:txBody>
      </p:sp>
      <p:sp>
        <p:nvSpPr>
          <p:cNvPr id="4" name="Google Shape;135;p30">
            <a:extLst>
              <a:ext uri="{FF2B5EF4-FFF2-40B4-BE49-F238E27FC236}">
                <a16:creationId xmlns:a16="http://schemas.microsoft.com/office/drawing/2014/main" id="{2BA57115-6D41-208F-7FBD-A89718023B8B}"/>
              </a:ext>
            </a:extLst>
          </p:cNvPr>
          <p:cNvSpPr txBox="1"/>
          <p:nvPr/>
        </p:nvSpPr>
        <p:spPr>
          <a:xfrm>
            <a:off x="902450" y="1094630"/>
            <a:ext cx="7301100" cy="2123628"/>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Need for hardware acceleration</a:t>
            </a:r>
          </a:p>
          <a:p>
            <a:pPr marL="174625" indent="-174625">
              <a:buFont typeface="Arial" panose="020B0604020202020204" pitchFamily="34" charset="0"/>
              <a:buChar char="•"/>
            </a:pPr>
            <a:r>
              <a:rPr lang="en-US" altLang="en-US" sz="1800" dirty="0">
                <a:solidFill>
                  <a:schemeClr val="bg2"/>
                </a:solidFill>
              </a:rPr>
              <a:t>Background on Data Processing Units (DPUs)</a:t>
            </a:r>
          </a:p>
          <a:p>
            <a:pPr marL="174625" indent="-174625">
              <a:buFont typeface="Arial" panose="020B0604020202020204" pitchFamily="34" charset="0"/>
              <a:buChar char="•"/>
            </a:pPr>
            <a:r>
              <a:rPr lang="en-US" altLang="en-US" sz="1800" dirty="0">
                <a:solidFill>
                  <a:schemeClr val="bg2"/>
                </a:solidFill>
              </a:rPr>
              <a:t>Bluefield-3 DPU</a:t>
            </a:r>
          </a:p>
          <a:p>
            <a:pPr marL="174625" indent="-174625">
              <a:buFont typeface="Arial" panose="020B0604020202020204" pitchFamily="34" charset="0"/>
              <a:buChar char="•"/>
            </a:pPr>
            <a:r>
              <a:rPr lang="en-US" altLang="en-US" sz="1800" dirty="0">
                <a:solidFill>
                  <a:schemeClr val="bg2"/>
                </a:solidFill>
              </a:rPr>
              <a:t>DOCA programming and demo</a:t>
            </a:r>
          </a:p>
          <a:p>
            <a:pPr marL="174625" lvl="2" indent="-174625">
              <a:buFont typeface="Arial" panose="020B0604020202020204" pitchFamily="34" charset="0"/>
              <a:buChar char="•"/>
            </a:pPr>
            <a:r>
              <a:rPr lang="en-US" altLang="en-US" sz="1800" dirty="0">
                <a:solidFill>
                  <a:schemeClr val="bg2"/>
                </a:solidFill>
              </a:rPr>
              <a:t>P4 programming and demo</a:t>
            </a:r>
          </a:p>
          <a:p>
            <a:pPr marL="174625" lvl="2" indent="-174625">
              <a:buFont typeface="Arial" panose="020B0604020202020204" pitchFamily="34" charset="0"/>
              <a:buChar char="•"/>
            </a:pPr>
            <a:r>
              <a:rPr lang="en-US" altLang="en-US" sz="1800" dirty="0">
                <a:solidFill>
                  <a:schemeClr val="bg2"/>
                </a:solidFill>
              </a:rPr>
              <a:t>Training material</a:t>
            </a:r>
          </a:p>
          <a:p>
            <a:pPr marL="174625" lvl="2" indent="-174625">
              <a:buFont typeface="Arial" panose="020B0604020202020204" pitchFamily="34" charset="0"/>
              <a:buChar char="•"/>
            </a:pPr>
            <a:r>
              <a:rPr lang="en-US" altLang="en-US" sz="1800" dirty="0">
                <a:solidFill>
                  <a:schemeClr val="bg2"/>
                </a:solidFill>
              </a:rPr>
              <a:t>Q&amp;A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8F8ACF2C-FD49-87E0-35BD-90D00BC67058}"/>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C72E2316-33F3-A5FA-24C6-01E4CC567507}"/>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latin typeface="Arial" panose="020B0604020202020204" pitchFamily="34" charset="0"/>
              </a:rPr>
              <a:t>DPU Labs</a:t>
            </a:r>
            <a:endParaRPr sz="1800" b="1" dirty="0">
              <a:solidFill>
                <a:schemeClr val="bg2"/>
              </a:solidFill>
            </a:endParaRPr>
          </a:p>
        </p:txBody>
      </p:sp>
      <p:sp>
        <p:nvSpPr>
          <p:cNvPr id="135" name="Google Shape;135;p30">
            <a:extLst>
              <a:ext uri="{FF2B5EF4-FFF2-40B4-BE49-F238E27FC236}">
                <a16:creationId xmlns:a16="http://schemas.microsoft.com/office/drawing/2014/main" id="{8C44F2AD-476D-3C2F-2779-BD0518A9B9E4}"/>
              </a:ext>
            </a:extLst>
          </p:cNvPr>
          <p:cNvSpPr txBox="1"/>
          <p:nvPr/>
        </p:nvSpPr>
        <p:spPr>
          <a:xfrm>
            <a:off x="902450" y="1094630"/>
            <a:ext cx="8008842" cy="1477297"/>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dirty="0">
                <a:solidFill>
                  <a:schemeClr val="bg2"/>
                </a:solidFill>
              </a:rPr>
              <a:t>DPU cybertraining is supported by NSF Cybertraining program, award #2417823</a:t>
            </a:r>
          </a:p>
          <a:p>
            <a:pPr marL="174625" indent="-174625">
              <a:buFont typeface="Arial" panose="020B0604020202020204" pitchFamily="34" charset="0"/>
              <a:buChar char="•"/>
            </a:pPr>
            <a:r>
              <a:rPr lang="en-US" dirty="0">
                <a:solidFill>
                  <a:schemeClr val="bg2"/>
                </a:solidFill>
              </a:rPr>
              <a:t>Lab libraries available to learn about DPU programming:</a:t>
            </a:r>
          </a:p>
          <a:p>
            <a:pPr marL="467233" lvl="1" indent="-174625">
              <a:buFont typeface="Arial" panose="020B0604020202020204" pitchFamily="34" charset="0"/>
              <a:buChar char="•"/>
            </a:pPr>
            <a:r>
              <a:rPr lang="en-US" altLang="en-US" dirty="0">
                <a:solidFill>
                  <a:schemeClr val="bg2"/>
                </a:solidFill>
              </a:rPr>
              <a:t>DPU Programming using DOCA</a:t>
            </a:r>
          </a:p>
          <a:p>
            <a:pPr marL="467233" lvl="1" indent="-174625">
              <a:buFont typeface="Arial" panose="020B0604020202020204" pitchFamily="34" charset="0"/>
              <a:buChar char="•"/>
            </a:pPr>
            <a:r>
              <a:rPr lang="en-US" altLang="en-US" dirty="0">
                <a:solidFill>
                  <a:schemeClr val="bg2"/>
                </a:solidFill>
              </a:rPr>
              <a:t>DPU Programming using P4 DPL</a:t>
            </a:r>
          </a:p>
          <a:p>
            <a:pPr marL="467233" lvl="1" indent="-174625">
              <a:buFont typeface="Arial" panose="020B0604020202020204" pitchFamily="34" charset="0"/>
              <a:buChar char="•"/>
            </a:pPr>
            <a:r>
              <a:rPr lang="en-US" altLang="en-US" b="1" dirty="0">
                <a:solidFill>
                  <a:schemeClr val="bg2"/>
                </a:solidFill>
              </a:rPr>
              <a:t>Introduction to P4-DPDK</a:t>
            </a:r>
          </a:p>
          <a:p>
            <a:pPr marL="467233" lvl="1" indent="-174625">
              <a:buFont typeface="Arial" panose="020B0604020202020204" pitchFamily="34" charset="0"/>
              <a:buChar char="•"/>
            </a:pPr>
            <a:r>
              <a:rPr lang="en-US" altLang="en-US" dirty="0">
                <a:solidFill>
                  <a:schemeClr val="bg2"/>
                </a:solidFill>
              </a:rPr>
              <a:t>P4-DPDK Security applications</a:t>
            </a:r>
          </a:p>
        </p:txBody>
      </p:sp>
      <p:pic>
        <p:nvPicPr>
          <p:cNvPr id="2" name="Picture 1">
            <a:extLst>
              <a:ext uri="{FF2B5EF4-FFF2-40B4-BE49-F238E27FC236}">
                <a16:creationId xmlns:a16="http://schemas.microsoft.com/office/drawing/2014/main" id="{F2BDE506-5809-33B4-064B-44F34C88B938}"/>
              </a:ext>
            </a:extLst>
          </p:cNvPr>
          <p:cNvPicPr>
            <a:picLocks noChangeAspect="1"/>
          </p:cNvPicPr>
          <p:nvPr/>
        </p:nvPicPr>
        <p:blipFill>
          <a:blip r:embed="rId3"/>
          <a:stretch>
            <a:fillRect/>
          </a:stretch>
        </p:blipFill>
        <p:spPr>
          <a:xfrm>
            <a:off x="2236872" y="2719045"/>
            <a:ext cx="4670255" cy="2191286"/>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6515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60751D6D-1F9C-C0A1-8DAC-2EB061E0CAD3}"/>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1F5663B2-962D-16B3-D0FF-E0C176FB58B5}"/>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latin typeface="Arial" panose="020B0604020202020204" pitchFamily="34" charset="0"/>
              </a:rPr>
              <a:t>DPU Labs</a:t>
            </a:r>
            <a:endParaRPr sz="1800" b="1" dirty="0">
              <a:solidFill>
                <a:schemeClr val="bg2"/>
              </a:solidFill>
            </a:endParaRPr>
          </a:p>
        </p:txBody>
      </p:sp>
      <p:sp>
        <p:nvSpPr>
          <p:cNvPr id="135" name="Google Shape;135;p30">
            <a:extLst>
              <a:ext uri="{FF2B5EF4-FFF2-40B4-BE49-F238E27FC236}">
                <a16:creationId xmlns:a16="http://schemas.microsoft.com/office/drawing/2014/main" id="{570E62E1-5DEF-08A4-780E-312B3BDFAB4D}"/>
              </a:ext>
            </a:extLst>
          </p:cNvPr>
          <p:cNvSpPr txBox="1"/>
          <p:nvPr/>
        </p:nvSpPr>
        <p:spPr>
          <a:xfrm>
            <a:off x="902450" y="1094630"/>
            <a:ext cx="8008842" cy="1477297"/>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dirty="0">
                <a:solidFill>
                  <a:schemeClr val="bg2"/>
                </a:solidFill>
              </a:rPr>
              <a:t>DPU cybertraining is supported by NSF Cybertraining program, award #2417823</a:t>
            </a:r>
          </a:p>
          <a:p>
            <a:pPr marL="174625" indent="-174625">
              <a:buFont typeface="Arial" panose="020B0604020202020204" pitchFamily="34" charset="0"/>
              <a:buChar char="•"/>
            </a:pPr>
            <a:r>
              <a:rPr lang="en-US" dirty="0">
                <a:solidFill>
                  <a:schemeClr val="bg2"/>
                </a:solidFill>
              </a:rPr>
              <a:t>Lab libraries available to learn about DPU programming:</a:t>
            </a:r>
          </a:p>
          <a:p>
            <a:pPr marL="467233" lvl="1" indent="-174625">
              <a:buFont typeface="Arial" panose="020B0604020202020204" pitchFamily="34" charset="0"/>
              <a:buChar char="•"/>
            </a:pPr>
            <a:r>
              <a:rPr lang="en-US" altLang="en-US" dirty="0">
                <a:solidFill>
                  <a:schemeClr val="bg2"/>
                </a:solidFill>
              </a:rPr>
              <a:t>DPU Programming using DOCA</a:t>
            </a:r>
          </a:p>
          <a:p>
            <a:pPr marL="467233" lvl="1" indent="-174625">
              <a:buFont typeface="Arial" panose="020B0604020202020204" pitchFamily="34" charset="0"/>
              <a:buChar char="•"/>
            </a:pPr>
            <a:r>
              <a:rPr lang="en-US" altLang="en-US" dirty="0">
                <a:solidFill>
                  <a:schemeClr val="bg2"/>
                </a:solidFill>
              </a:rPr>
              <a:t>DPU Programming using P4 DPL</a:t>
            </a:r>
          </a:p>
          <a:p>
            <a:pPr marL="467233" lvl="1" indent="-174625">
              <a:buFont typeface="Arial" panose="020B0604020202020204" pitchFamily="34" charset="0"/>
              <a:buChar char="•"/>
            </a:pPr>
            <a:r>
              <a:rPr lang="en-US" altLang="en-US" dirty="0">
                <a:solidFill>
                  <a:schemeClr val="bg2"/>
                </a:solidFill>
              </a:rPr>
              <a:t>Introduction to P4-DPDK</a:t>
            </a:r>
          </a:p>
          <a:p>
            <a:pPr marL="467233" lvl="1" indent="-174625">
              <a:buFont typeface="Arial" panose="020B0604020202020204" pitchFamily="34" charset="0"/>
              <a:buChar char="•"/>
            </a:pPr>
            <a:r>
              <a:rPr lang="en-US" altLang="en-US" b="1" dirty="0">
                <a:solidFill>
                  <a:schemeClr val="bg2"/>
                </a:solidFill>
              </a:rPr>
              <a:t>P4-DPDK Security applications</a:t>
            </a:r>
          </a:p>
        </p:txBody>
      </p:sp>
      <p:pic>
        <p:nvPicPr>
          <p:cNvPr id="3" name="Picture 2">
            <a:extLst>
              <a:ext uri="{FF2B5EF4-FFF2-40B4-BE49-F238E27FC236}">
                <a16:creationId xmlns:a16="http://schemas.microsoft.com/office/drawing/2014/main" id="{8D985322-396A-F6DA-3FC2-57BD001E6677}"/>
              </a:ext>
            </a:extLst>
          </p:cNvPr>
          <p:cNvPicPr>
            <a:picLocks noChangeAspect="1"/>
          </p:cNvPicPr>
          <p:nvPr/>
        </p:nvPicPr>
        <p:blipFill>
          <a:blip r:embed="rId3"/>
          <a:srcRect/>
          <a:stretch/>
        </p:blipFill>
        <p:spPr>
          <a:xfrm>
            <a:off x="2246656" y="2663670"/>
            <a:ext cx="4477088" cy="2211509"/>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11404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4112F893-69C7-4A77-959F-58C3C2EA06F6}"/>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D07F5D4D-B654-BC7E-033B-EE8D8C260734}"/>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latin typeface="Arial" panose="020B0604020202020204" pitchFamily="34" charset="0"/>
              </a:rPr>
              <a:t>DPU Workshops</a:t>
            </a:r>
            <a:endParaRPr sz="1800" b="1" dirty="0">
              <a:solidFill>
                <a:schemeClr val="bg2"/>
              </a:solidFill>
            </a:endParaRPr>
          </a:p>
        </p:txBody>
      </p:sp>
      <p:sp>
        <p:nvSpPr>
          <p:cNvPr id="135" name="Google Shape;135;p30">
            <a:extLst>
              <a:ext uri="{FF2B5EF4-FFF2-40B4-BE49-F238E27FC236}">
                <a16:creationId xmlns:a16="http://schemas.microsoft.com/office/drawing/2014/main" id="{9A629A2F-BC02-D391-5CB5-48CCB10C0425}"/>
              </a:ext>
            </a:extLst>
          </p:cNvPr>
          <p:cNvSpPr txBox="1"/>
          <p:nvPr/>
        </p:nvSpPr>
        <p:spPr>
          <a:xfrm>
            <a:off x="902450" y="1094630"/>
            <a:ext cx="8008842" cy="1692741"/>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dirty="0">
                <a:solidFill>
                  <a:schemeClr val="bg2"/>
                </a:solidFill>
              </a:rPr>
              <a:t>2025 Supercomputing tutorial, Nov 16, St. Louis, MO</a:t>
            </a:r>
          </a:p>
          <a:p>
            <a:pPr marL="174625" indent="-174625">
              <a:buFont typeface="Arial" panose="020B0604020202020204" pitchFamily="34" charset="0"/>
              <a:buChar char="•"/>
            </a:pPr>
            <a:r>
              <a:rPr lang="en-US" altLang="en-US" dirty="0">
                <a:solidFill>
                  <a:schemeClr val="bg2"/>
                </a:solidFill>
              </a:rPr>
              <a:t>2025 Internet2 Technology Exchange (</a:t>
            </a:r>
            <a:r>
              <a:rPr lang="en-US" altLang="en-US" dirty="0" err="1">
                <a:solidFill>
                  <a:schemeClr val="bg2"/>
                </a:solidFill>
              </a:rPr>
              <a:t>TechEx</a:t>
            </a:r>
            <a:r>
              <a:rPr lang="en-US" altLang="en-US" dirty="0">
                <a:solidFill>
                  <a:schemeClr val="bg2"/>
                </a:solidFill>
              </a:rPr>
              <a:t>), Dec 8-12, Denver, CO</a:t>
            </a:r>
          </a:p>
          <a:p>
            <a:pPr marL="174625" indent="-174625">
              <a:buFont typeface="Arial" panose="020B0604020202020204" pitchFamily="34" charset="0"/>
              <a:buChar char="•"/>
            </a:pPr>
            <a:r>
              <a:rPr lang="en-US" altLang="en-US" dirty="0">
                <a:solidFill>
                  <a:schemeClr val="bg2"/>
                </a:solidFill>
              </a:rPr>
              <a:t>Online workshops</a:t>
            </a:r>
          </a:p>
          <a:p>
            <a:pPr marL="174625" indent="-174625">
              <a:buFont typeface="Arial" panose="020B0604020202020204" pitchFamily="34" charset="0"/>
              <a:buChar char="•"/>
            </a:pPr>
            <a:r>
              <a:rPr lang="en-US" altLang="en-US" dirty="0">
                <a:solidFill>
                  <a:schemeClr val="bg2"/>
                </a:solidFill>
              </a:rPr>
              <a:t>More information on workshops and training resources:</a:t>
            </a:r>
          </a:p>
          <a:p>
            <a:pPr marL="174625" indent="-174625">
              <a:buFont typeface="Arial" panose="020B0604020202020204" pitchFamily="34" charset="0"/>
              <a:buChar char="•"/>
            </a:pPr>
            <a:r>
              <a:rPr lang="en-US" altLang="en-US" dirty="0">
                <a:solidFill>
                  <a:schemeClr val="accent1"/>
                </a:solidFill>
                <a:hlinkClick r:id="rId3">
                  <a:extLst>
                    <a:ext uri="{A12FA001-AC4F-418D-AE19-62706E023703}">
                      <ahyp:hlinkClr xmlns:ahyp="http://schemas.microsoft.com/office/drawing/2018/hyperlinkcolor" val="tx"/>
                    </a:ext>
                  </a:extLst>
                </a:hlinkClick>
              </a:rPr>
              <a:t>https://research.cec.sc.edu/cyberinfra/workshops</a:t>
            </a:r>
            <a:endParaRPr lang="en-US" altLang="en-US" dirty="0">
              <a:solidFill>
                <a:schemeClr val="accent1"/>
              </a:solidFill>
            </a:endParaRPr>
          </a:p>
          <a:p>
            <a:pPr marL="174625" indent="-174625">
              <a:buFont typeface="Arial" panose="020B0604020202020204" pitchFamily="34" charset="0"/>
              <a:buChar char="•"/>
            </a:pPr>
            <a:r>
              <a:rPr lang="en-US" altLang="en-US" dirty="0">
                <a:solidFill>
                  <a:schemeClr val="accent1"/>
                </a:solidFill>
                <a:hlinkClick r:id="rId4">
                  <a:extLst>
                    <a:ext uri="{A12FA001-AC4F-418D-AE19-62706E023703}">
                      <ahyp:hlinkClr xmlns:ahyp="http://schemas.microsoft.com/office/drawing/2018/hyperlinkcolor" val="tx"/>
                    </a:ext>
                  </a:extLst>
                </a:hlinkClick>
              </a:rPr>
              <a:t>https://research.cec.sc.edu/cyberinfra/cybertraining</a:t>
            </a:r>
            <a:endParaRPr lang="en-US" altLang="en-US" dirty="0">
              <a:solidFill>
                <a:schemeClr val="accent1"/>
              </a:solidFill>
            </a:endParaRPr>
          </a:p>
          <a:p>
            <a:pPr marL="174625" indent="-174625">
              <a:buFont typeface="Arial" panose="020B0604020202020204" pitchFamily="34" charset="0"/>
              <a:buChar char="•"/>
            </a:pPr>
            <a:endParaRPr lang="en-US" altLang="en-US" dirty="0">
              <a:solidFill>
                <a:schemeClr val="bg2"/>
              </a:solidFill>
            </a:endParaRPr>
          </a:p>
        </p:txBody>
      </p:sp>
      <p:pic>
        <p:nvPicPr>
          <p:cNvPr id="2" name="Picture 1">
            <a:extLst>
              <a:ext uri="{FF2B5EF4-FFF2-40B4-BE49-F238E27FC236}">
                <a16:creationId xmlns:a16="http://schemas.microsoft.com/office/drawing/2014/main" id="{8BBE59F7-4340-00B2-0219-BEE6FC008B1A}"/>
              </a:ext>
            </a:extLst>
          </p:cNvPr>
          <p:cNvPicPr>
            <a:picLocks noChangeAspect="1"/>
          </p:cNvPicPr>
          <p:nvPr/>
        </p:nvPicPr>
        <p:blipFill>
          <a:blip r:embed="rId5"/>
          <a:stretch>
            <a:fillRect/>
          </a:stretch>
        </p:blipFill>
        <p:spPr>
          <a:xfrm>
            <a:off x="3616538" y="2787371"/>
            <a:ext cx="1737323" cy="1709747"/>
          </a:xfrm>
          <a:prstGeom prst="rect">
            <a:avLst/>
          </a:prstGeom>
        </p:spPr>
      </p:pic>
    </p:spTree>
    <p:extLst>
      <p:ext uri="{BB962C8B-B14F-4D97-AF65-F5344CB8AC3E}">
        <p14:creationId xmlns:p14="http://schemas.microsoft.com/office/powerpoint/2010/main" val="4073307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F19BFCF1-E23A-62D5-1AE6-FE1868FAC157}"/>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DB114F73-4A3B-C015-B72B-633891260B0B}"/>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Acknowledgements</a:t>
            </a:r>
            <a:endParaRPr sz="1800" b="1" dirty="0">
              <a:solidFill>
                <a:schemeClr val="bg2"/>
              </a:solidFill>
            </a:endParaRPr>
          </a:p>
        </p:txBody>
      </p:sp>
      <p:sp>
        <p:nvSpPr>
          <p:cNvPr id="135" name="Google Shape;135;p30">
            <a:extLst>
              <a:ext uri="{FF2B5EF4-FFF2-40B4-BE49-F238E27FC236}">
                <a16:creationId xmlns:a16="http://schemas.microsoft.com/office/drawing/2014/main" id="{5A161545-10F1-E250-717B-F6FB085889A8}"/>
              </a:ext>
            </a:extLst>
          </p:cNvPr>
          <p:cNvSpPr txBox="1"/>
          <p:nvPr/>
        </p:nvSpPr>
        <p:spPr>
          <a:xfrm>
            <a:off x="902450" y="1094630"/>
            <a:ext cx="8008842" cy="1754296"/>
          </a:xfrm>
          <a:prstGeom prst="rect">
            <a:avLst/>
          </a:prstGeom>
          <a:noFill/>
          <a:ln>
            <a:noFill/>
          </a:ln>
        </p:spPr>
        <p:txBody>
          <a:bodyPr spcFirstLastPara="1" wrap="square" lIns="91425" tIns="91425" rIns="91425" bIns="91425" anchor="t" anchorCtr="0">
            <a:spAutoFit/>
          </a:bodyPr>
          <a:lstStyle/>
          <a:p>
            <a:pPr marL="233357" indent="-233357" algn="just">
              <a:spcBef>
                <a:spcPts val="600"/>
              </a:spcBef>
              <a:spcAft>
                <a:spcPts val="600"/>
              </a:spcAft>
              <a:buClr>
                <a:schemeClr val="accent2"/>
              </a:buClr>
              <a:buFont typeface="Arial" panose="020B0604020202020204" pitchFamily="34" charset="0"/>
              <a:buChar char="•"/>
            </a:pPr>
            <a:r>
              <a:rPr lang="en-US" sz="1800" dirty="0">
                <a:solidFill>
                  <a:schemeClr val="bg2"/>
                </a:solidFill>
                <a:latin typeface="Arial" panose="020B0604020202020204" pitchFamily="34" charset="0"/>
                <a:cs typeface="Arial" panose="020B0604020202020204" pitchFamily="34" charset="0"/>
              </a:rPr>
              <a:t>This work was supported by the U.S. National Science Foundation (NSF), under awards 2417823 and 2346726</a:t>
            </a:r>
          </a:p>
          <a:p>
            <a:pPr marL="233357" indent="-233357" algn="just">
              <a:spcBef>
                <a:spcPts val="600"/>
              </a:spcBef>
              <a:spcAft>
                <a:spcPts val="600"/>
              </a:spcAft>
              <a:buClr>
                <a:schemeClr val="accent2"/>
              </a:buClr>
              <a:buFont typeface="Arial" panose="020B0604020202020204" pitchFamily="34" charset="0"/>
              <a:buChar char="•"/>
            </a:pPr>
            <a:r>
              <a:rPr lang="en-US" sz="1800" dirty="0">
                <a:solidFill>
                  <a:schemeClr val="bg2"/>
                </a:solidFill>
                <a:latin typeface="Arial" panose="020B0604020202020204" pitchFamily="34" charset="0"/>
                <a:cs typeface="Arial" panose="020B0604020202020204" pitchFamily="34" charset="0"/>
              </a:rPr>
              <a:t>The authors would also like to acknowledge the FABRIC team.</a:t>
            </a:r>
          </a:p>
          <a:p>
            <a:pPr marL="233357" indent="-233357">
              <a:spcBef>
                <a:spcPts val="600"/>
              </a:spcBef>
              <a:spcAft>
                <a:spcPts val="600"/>
              </a:spcAft>
              <a:buClr>
                <a:schemeClr val="accent2"/>
              </a:buClr>
              <a:buFont typeface="Arial" panose="020B0604020202020204" pitchFamily="34" charset="0"/>
              <a:buChar char="•"/>
            </a:pPr>
            <a:endParaRPr lang="en-US" sz="1800" dirty="0">
              <a:solidFill>
                <a:schemeClr val="bg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009AAA2-CB71-1CDB-85C6-85AE2446C49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16201" y="2676357"/>
            <a:ext cx="2129808" cy="1557152"/>
          </a:xfrm>
          <a:prstGeom prst="rect">
            <a:avLst/>
          </a:prstGeom>
        </p:spPr>
      </p:pic>
      <p:pic>
        <p:nvPicPr>
          <p:cNvPr id="4" name="Picture 2" descr="FABRIC Portal">
            <a:extLst>
              <a:ext uri="{FF2B5EF4-FFF2-40B4-BE49-F238E27FC236}">
                <a16:creationId xmlns:a16="http://schemas.microsoft.com/office/drawing/2014/main" id="{CEFF1537-08C3-0C01-9EFF-22D51D7E041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0898" y="3243763"/>
            <a:ext cx="3421701" cy="48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162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9"/>
          <p:cNvSpPr txBox="1"/>
          <p:nvPr/>
        </p:nvSpPr>
        <p:spPr>
          <a:xfrm>
            <a:off x="1758475" y="1974775"/>
            <a:ext cx="5934300" cy="15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500" b="1">
                <a:solidFill>
                  <a:schemeClr val="lt1"/>
                </a:solidFill>
                <a:latin typeface="Montserrat"/>
                <a:ea typeface="Montserrat"/>
                <a:cs typeface="Montserrat"/>
                <a:sym typeface="Montserrat"/>
              </a:rPr>
              <a:t>Q&amp;A</a:t>
            </a:r>
            <a:endParaRPr sz="4500" b="1">
              <a:solidFill>
                <a:schemeClr val="lt1"/>
              </a:solidFill>
              <a:latin typeface="Montserrat"/>
              <a:ea typeface="Montserrat"/>
              <a:cs typeface="Montserrat"/>
              <a:sym typeface="Montserra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0"/>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chemeClr val="dk2"/>
                </a:solidFill>
                <a:latin typeface="Montserrat"/>
                <a:ea typeface="Montserrat"/>
                <a:cs typeface="Montserrat"/>
                <a:sym typeface="Montserrat"/>
              </a:rPr>
              <a:t>Acknowledgements</a:t>
            </a:r>
            <a:endParaRPr sz="3200" b="1">
              <a:solidFill>
                <a:schemeClr val="dk2"/>
              </a:solidFill>
              <a:latin typeface="Montserrat"/>
              <a:ea typeface="Montserrat"/>
              <a:cs typeface="Montserrat"/>
              <a:sym typeface="Montserrat"/>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p:txBody>
      </p:sp>
      <p:sp>
        <p:nvSpPr>
          <p:cNvPr id="135" name="Google Shape;135;p30"/>
          <p:cNvSpPr txBox="1"/>
          <p:nvPr/>
        </p:nvSpPr>
        <p:spPr>
          <a:xfrm>
            <a:off x="902450" y="1226550"/>
            <a:ext cx="7301100" cy="3047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800">
                <a:solidFill>
                  <a:schemeClr val="dk2"/>
                </a:solidFill>
                <a:latin typeface="Montserrat"/>
                <a:ea typeface="Montserrat"/>
                <a:cs typeface="Montserrat"/>
                <a:sym typeface="Montserrat"/>
              </a:rPr>
              <a:t>In addition to our presenter, we would like to acknowledge the behind-the-scenes team that diligently worked to bring this webinar to production:﻿    </a:t>
            </a:r>
            <a:endParaRPr sz="1800">
              <a:solidFill>
                <a:schemeClr val="dk2"/>
              </a:solidFill>
              <a:latin typeface="Montserrat"/>
              <a:ea typeface="Montserrat"/>
              <a:cs typeface="Montserrat"/>
              <a:sym typeface="Montserrat"/>
            </a:endParaRPr>
          </a:p>
          <a:p>
            <a:pPr marL="457200" lvl="0" indent="-323850" algn="l" rtl="0">
              <a:lnSpc>
                <a:spcPct val="150000"/>
              </a:lnSpc>
              <a:spcBef>
                <a:spcPts val="1200"/>
              </a:spcBef>
              <a:spcAft>
                <a:spcPts val="0"/>
              </a:spcAft>
              <a:buClr>
                <a:schemeClr val="dk2"/>
              </a:buClr>
              <a:buSzPts val="1500"/>
              <a:buFont typeface="Montserrat"/>
              <a:buChar char="●"/>
            </a:pPr>
            <a:r>
              <a:rPr lang="en" sz="1800" b="1">
                <a:solidFill>
                  <a:schemeClr val="dk2"/>
                </a:solidFill>
                <a:latin typeface="Montserrat"/>
                <a:ea typeface="Montserrat"/>
                <a:cs typeface="Montserrat"/>
                <a:sym typeface="Montserrat"/>
              </a:rPr>
              <a:t>KC Wang</a:t>
            </a:r>
            <a:r>
              <a:rPr lang="en" sz="1800">
                <a:solidFill>
                  <a:schemeClr val="dk2"/>
                </a:solidFill>
                <a:latin typeface="Montserrat"/>
                <a:ea typeface="Montserrat"/>
                <a:cs typeface="Montserrat"/>
                <a:sym typeface="Montserrat"/>
              </a:rPr>
              <a:t>, content</a:t>
            </a:r>
            <a:endParaRPr sz="1800" b="1">
              <a:solidFill>
                <a:schemeClr val="dk2"/>
              </a:solidFill>
              <a:latin typeface="Montserrat"/>
              <a:ea typeface="Montserrat"/>
              <a:cs typeface="Montserrat"/>
              <a:sym typeface="Montserrat"/>
            </a:endParaRPr>
          </a:p>
          <a:p>
            <a:pPr marL="457200" lvl="0" indent="-323850" algn="l" rtl="0">
              <a:lnSpc>
                <a:spcPct val="150000"/>
              </a:lnSpc>
              <a:spcBef>
                <a:spcPts val="0"/>
              </a:spcBef>
              <a:spcAft>
                <a:spcPts val="0"/>
              </a:spcAft>
              <a:buClr>
                <a:schemeClr val="dk2"/>
              </a:buClr>
              <a:buSzPts val="1500"/>
              <a:buFont typeface="Montserrat"/>
              <a:buChar char="●"/>
            </a:pPr>
            <a:r>
              <a:rPr lang="en" sz="1800" b="1">
                <a:solidFill>
                  <a:schemeClr val="dk2"/>
                </a:solidFill>
                <a:latin typeface="Montserrat"/>
                <a:ea typeface="Montserrat"/>
                <a:cs typeface="Montserrat"/>
                <a:sym typeface="Montserrat"/>
              </a:rPr>
              <a:t>Chelsea Davis,</a:t>
            </a:r>
            <a:r>
              <a:rPr lang="en" sz="1800">
                <a:solidFill>
                  <a:schemeClr val="dk2"/>
                </a:solidFill>
                <a:latin typeface="Montserrat"/>
                <a:ea typeface="Montserrat"/>
                <a:cs typeface="Montserrat"/>
                <a:sym typeface="Montserrat"/>
              </a:rPr>
              <a:t> project manager</a:t>
            </a:r>
            <a:endParaRPr sz="1800">
              <a:solidFill>
                <a:schemeClr val="dk2"/>
              </a:solidFill>
              <a:latin typeface="Montserrat"/>
              <a:ea typeface="Montserrat"/>
              <a:cs typeface="Montserrat"/>
              <a:sym typeface="Montserrat"/>
            </a:endParaRPr>
          </a:p>
          <a:p>
            <a:pPr marL="457200" lvl="0" indent="-323850" algn="l" rtl="0">
              <a:lnSpc>
                <a:spcPct val="150000"/>
              </a:lnSpc>
              <a:spcBef>
                <a:spcPts val="0"/>
              </a:spcBef>
              <a:spcAft>
                <a:spcPts val="0"/>
              </a:spcAft>
              <a:buClr>
                <a:schemeClr val="dk2"/>
              </a:buClr>
              <a:buSzPts val="1500"/>
              <a:buFont typeface="Montserrat"/>
              <a:buChar char="●"/>
            </a:pPr>
            <a:r>
              <a:rPr lang="en" sz="1800" b="1">
                <a:solidFill>
                  <a:schemeClr val="dk2"/>
                </a:solidFill>
                <a:latin typeface="Montserrat"/>
                <a:ea typeface="Montserrat"/>
                <a:cs typeface="Montserrat"/>
                <a:sym typeface="Montserrat"/>
              </a:rPr>
              <a:t>Jayasree Jaganatha,</a:t>
            </a:r>
            <a:r>
              <a:rPr lang="en" sz="1800">
                <a:solidFill>
                  <a:schemeClr val="dk2"/>
                </a:solidFill>
                <a:latin typeface="Montserrat"/>
                <a:ea typeface="Montserrat"/>
                <a:cs typeface="Montserrat"/>
                <a:sym typeface="Montserrat"/>
              </a:rPr>
              <a:t> social media specialist </a:t>
            </a:r>
            <a:endParaRPr sz="1800">
              <a:solidFill>
                <a:schemeClr val="dk2"/>
              </a:solidFill>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1"/>
          <p:cNvSpPr/>
          <p:nvPr/>
        </p:nvSpPr>
        <p:spPr>
          <a:xfrm>
            <a:off x="4334025" y="1933975"/>
            <a:ext cx="4760700" cy="30057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31"/>
          <p:cNvSpPr/>
          <p:nvPr/>
        </p:nvSpPr>
        <p:spPr>
          <a:xfrm>
            <a:off x="4333900" y="179100"/>
            <a:ext cx="4760700" cy="15945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2" name="Google Shape;142;p31"/>
          <p:cNvSpPr txBox="1"/>
          <p:nvPr/>
        </p:nvSpPr>
        <p:spPr>
          <a:xfrm>
            <a:off x="238000" y="305625"/>
            <a:ext cx="4033500" cy="11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800" b="1">
                <a:solidFill>
                  <a:schemeClr val="lt1"/>
                </a:solidFill>
                <a:latin typeface="Montserrat"/>
                <a:ea typeface="Montserrat"/>
                <a:cs typeface="Montserrat"/>
                <a:sym typeface="Montserrat"/>
              </a:rPr>
              <a:t>Resources </a:t>
            </a:r>
            <a:endParaRPr sz="3800" b="1">
              <a:solidFill>
                <a:schemeClr val="lt1"/>
              </a:solidFill>
              <a:latin typeface="Montserrat"/>
              <a:ea typeface="Montserrat"/>
              <a:cs typeface="Montserrat"/>
              <a:sym typeface="Montserrat"/>
            </a:endParaRPr>
          </a:p>
        </p:txBody>
      </p:sp>
      <p:sp>
        <p:nvSpPr>
          <p:cNvPr id="143" name="Google Shape;143;p31"/>
          <p:cNvSpPr txBox="1"/>
          <p:nvPr/>
        </p:nvSpPr>
        <p:spPr>
          <a:xfrm>
            <a:off x="4466925" y="241625"/>
            <a:ext cx="4545300" cy="15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1"/>
                </a:solidFill>
                <a:latin typeface="Montserrat"/>
                <a:ea typeface="Montserrat"/>
                <a:cs typeface="Montserrat"/>
                <a:sym typeface="Montserrat"/>
              </a:rPr>
              <a:t>Connect With Us</a:t>
            </a:r>
            <a:endParaRPr b="1">
              <a:solidFill>
                <a:schemeClr val="accent1"/>
              </a:solidFill>
              <a:latin typeface="Montserrat"/>
              <a:ea typeface="Montserrat"/>
              <a:cs typeface="Montserrat"/>
              <a:sym typeface="Montserrat"/>
            </a:endParaRPr>
          </a:p>
          <a:p>
            <a:pPr marL="0" lvl="0" indent="0" algn="l" rtl="0">
              <a:spcBef>
                <a:spcPts val="0"/>
              </a:spcBef>
              <a:spcAft>
                <a:spcPts val="0"/>
              </a:spcAft>
              <a:buNone/>
            </a:pPr>
            <a:endParaRPr sz="10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50">
                <a:solidFill>
                  <a:schemeClr val="dk2"/>
                </a:solidFill>
                <a:latin typeface="Montserrat"/>
                <a:ea typeface="Montserrat"/>
                <a:cs typeface="Montserrat"/>
                <a:sym typeface="Montserrat"/>
              </a:rPr>
              <a:t>Newsletter Signup: </a:t>
            </a:r>
            <a:r>
              <a:rPr lang="en" sz="1150" u="sng">
                <a:solidFill>
                  <a:schemeClr val="dk2"/>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bit.ly/FABRICnewsletter</a:t>
            </a:r>
            <a:endParaRPr sz="1150">
              <a:solidFill>
                <a:schemeClr val="dk2"/>
              </a:solidFill>
              <a:latin typeface="Montserrat"/>
              <a:ea typeface="Montserrat"/>
              <a:cs typeface="Montserrat"/>
              <a:sym typeface="Montserrat"/>
            </a:endParaRPr>
          </a:p>
          <a:p>
            <a:pPr marL="0" lvl="0" indent="0" algn="l" rtl="0">
              <a:spcBef>
                <a:spcPts val="0"/>
              </a:spcBef>
              <a:spcAft>
                <a:spcPts val="0"/>
              </a:spcAft>
              <a:buNone/>
            </a:pPr>
            <a:endParaRPr sz="1150">
              <a:solidFill>
                <a:schemeClr val="dk2"/>
              </a:solidFill>
              <a:latin typeface="Montserrat"/>
              <a:ea typeface="Montserrat"/>
              <a:cs typeface="Montserrat"/>
              <a:sym typeface="Montserrat"/>
            </a:endParaRPr>
          </a:p>
          <a:p>
            <a:pPr marL="0" lvl="0" indent="0" algn="l" rtl="0">
              <a:spcBef>
                <a:spcPts val="0"/>
              </a:spcBef>
              <a:spcAft>
                <a:spcPts val="0"/>
              </a:spcAft>
              <a:buNone/>
            </a:pPr>
            <a:r>
              <a:rPr lang="en" sz="1150">
                <a:solidFill>
                  <a:schemeClr val="dk2"/>
                </a:solidFill>
                <a:latin typeface="Montserrat"/>
                <a:ea typeface="Montserrat"/>
                <a:cs typeface="Montserrat"/>
                <a:sym typeface="Montserrat"/>
              </a:rPr>
              <a:t>Office Hour Sign Up: </a:t>
            </a:r>
            <a:r>
              <a:rPr lang="en" sz="1150" u="sng">
                <a:solidFill>
                  <a:schemeClr val="dk2"/>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bit.ly/FABRIC-Office-Hours</a:t>
            </a:r>
            <a:r>
              <a:rPr lang="en" sz="1150">
                <a:solidFill>
                  <a:schemeClr val="dk2"/>
                </a:solidFill>
                <a:latin typeface="Montserrat"/>
                <a:ea typeface="Montserrat"/>
                <a:cs typeface="Montserrat"/>
                <a:sym typeface="Montserrat"/>
              </a:rPr>
              <a:t> </a:t>
            </a:r>
            <a:endParaRPr sz="1150">
              <a:solidFill>
                <a:schemeClr val="dk2"/>
              </a:solidFill>
              <a:latin typeface="Montserrat"/>
              <a:ea typeface="Montserrat"/>
              <a:cs typeface="Montserrat"/>
              <a:sym typeface="Montserrat"/>
            </a:endParaRPr>
          </a:p>
          <a:p>
            <a:pPr marL="0" lvl="0" indent="0" algn="l" rtl="0">
              <a:spcBef>
                <a:spcPts val="0"/>
              </a:spcBef>
              <a:spcAft>
                <a:spcPts val="0"/>
              </a:spcAft>
              <a:buNone/>
            </a:pPr>
            <a:endParaRPr sz="1100">
              <a:solidFill>
                <a:schemeClr val="dk2"/>
              </a:solidFill>
              <a:latin typeface="Montserrat"/>
              <a:ea typeface="Montserrat"/>
              <a:cs typeface="Montserrat"/>
              <a:sym typeface="Montserrat"/>
            </a:endParaRPr>
          </a:p>
          <a:p>
            <a:pPr marL="0" lvl="0" indent="0" algn="l" rtl="0">
              <a:spcBef>
                <a:spcPts val="0"/>
              </a:spcBef>
              <a:spcAft>
                <a:spcPts val="0"/>
              </a:spcAft>
              <a:buNone/>
            </a:pPr>
            <a:endParaRPr sz="1100">
              <a:solidFill>
                <a:schemeClr val="dk2"/>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dk2"/>
              </a:solidFill>
              <a:latin typeface="Montserrat"/>
              <a:ea typeface="Montserrat"/>
              <a:cs typeface="Montserrat"/>
              <a:sym typeface="Montserrat"/>
            </a:endParaRPr>
          </a:p>
        </p:txBody>
      </p:sp>
      <p:sp>
        <p:nvSpPr>
          <p:cNvPr id="144" name="Google Shape;144;p31"/>
          <p:cNvSpPr txBox="1"/>
          <p:nvPr/>
        </p:nvSpPr>
        <p:spPr>
          <a:xfrm>
            <a:off x="4466925" y="2086400"/>
            <a:ext cx="4526100" cy="301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1"/>
                </a:solidFill>
                <a:latin typeface="Montserrat"/>
                <a:ea typeface="Montserrat"/>
                <a:cs typeface="Montserrat"/>
                <a:sym typeface="Montserrat"/>
              </a:rPr>
              <a:t>Other Resources</a:t>
            </a:r>
            <a:endParaRPr b="1">
              <a:solidFill>
                <a:schemeClr val="accent1"/>
              </a:solidFill>
              <a:latin typeface="Montserrat"/>
              <a:ea typeface="Montserrat"/>
              <a:cs typeface="Montserrat"/>
              <a:sym typeface="Montserrat"/>
            </a:endParaRPr>
          </a:p>
          <a:p>
            <a:pPr marL="0" lvl="0" indent="0" algn="l" rtl="0">
              <a:spcBef>
                <a:spcPts val="0"/>
              </a:spcBef>
              <a:spcAft>
                <a:spcPts val="0"/>
              </a:spcAft>
              <a:buNone/>
            </a:pPr>
            <a:endParaRPr sz="1000" b="1">
              <a:solidFill>
                <a:schemeClr val="accent1"/>
              </a:solidFill>
              <a:latin typeface="Montserrat"/>
              <a:ea typeface="Montserrat"/>
              <a:cs typeface="Montserrat"/>
              <a:sym typeface="Montserrat"/>
            </a:endParaRPr>
          </a:p>
          <a:p>
            <a:pPr marL="0" lvl="0" indent="0" algn="l" rtl="0">
              <a:spcBef>
                <a:spcPts val="0"/>
              </a:spcBef>
              <a:spcAft>
                <a:spcPts val="0"/>
              </a:spcAft>
              <a:buNone/>
            </a:pPr>
            <a:r>
              <a:rPr lang="en" sz="1150">
                <a:solidFill>
                  <a:schemeClr val="dk2"/>
                </a:solidFill>
                <a:latin typeface="Montserrat"/>
                <a:ea typeface="Montserrat"/>
                <a:cs typeface="Montserrat"/>
                <a:sym typeface="Montserrat"/>
              </a:rPr>
              <a:t>Website: </a:t>
            </a:r>
            <a:r>
              <a:rPr lang="en" sz="1150" u="sng">
                <a:solidFill>
                  <a:schemeClr val="dk2"/>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bit.ly/m/FABRICtestbed</a:t>
            </a:r>
            <a:endParaRPr sz="1150">
              <a:solidFill>
                <a:schemeClr val="dk2"/>
              </a:solidFill>
              <a:latin typeface="Montserrat"/>
              <a:ea typeface="Montserrat"/>
              <a:cs typeface="Montserrat"/>
              <a:sym typeface="Montserrat"/>
            </a:endParaRPr>
          </a:p>
          <a:p>
            <a:pPr marL="0" lvl="0" indent="0" algn="l" rtl="0">
              <a:spcBef>
                <a:spcPts val="0"/>
              </a:spcBef>
              <a:spcAft>
                <a:spcPts val="0"/>
              </a:spcAft>
              <a:buNone/>
            </a:pPr>
            <a:endParaRPr sz="1150">
              <a:solidFill>
                <a:schemeClr val="dk2"/>
              </a:solidFill>
              <a:latin typeface="Montserrat"/>
              <a:ea typeface="Montserrat"/>
              <a:cs typeface="Montserrat"/>
              <a:sym typeface="Montserrat"/>
            </a:endParaRPr>
          </a:p>
          <a:p>
            <a:pPr marL="0" lvl="0" indent="0" algn="l" rtl="0">
              <a:spcBef>
                <a:spcPts val="0"/>
              </a:spcBef>
              <a:spcAft>
                <a:spcPts val="0"/>
              </a:spcAft>
              <a:buNone/>
            </a:pPr>
            <a:r>
              <a:rPr lang="en" sz="1150">
                <a:solidFill>
                  <a:schemeClr val="dk2"/>
                </a:solidFill>
                <a:latin typeface="Montserrat"/>
                <a:ea typeface="Montserrat"/>
                <a:cs typeface="Montserrat"/>
                <a:sym typeface="Montserrat"/>
              </a:rPr>
              <a:t>YouTube: </a:t>
            </a:r>
            <a:r>
              <a:rPr lang="en" sz="1150" u="sng">
                <a:solidFill>
                  <a:schemeClr val="dk2"/>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youtube.com/@fabrictestbed</a:t>
            </a:r>
            <a:r>
              <a:rPr lang="en" sz="1150">
                <a:solidFill>
                  <a:schemeClr val="dk2"/>
                </a:solidFill>
                <a:latin typeface="Montserrat"/>
                <a:ea typeface="Montserrat"/>
                <a:cs typeface="Montserrat"/>
                <a:sym typeface="Montserrat"/>
              </a:rPr>
              <a:t> </a:t>
            </a:r>
            <a:endParaRPr sz="1150">
              <a:solidFill>
                <a:schemeClr val="dk2"/>
              </a:solidFill>
              <a:latin typeface="Montserrat"/>
              <a:ea typeface="Montserrat"/>
              <a:cs typeface="Montserrat"/>
              <a:sym typeface="Montserrat"/>
            </a:endParaRPr>
          </a:p>
          <a:p>
            <a:pPr marL="0" lvl="0" indent="0" algn="l" rtl="0">
              <a:spcBef>
                <a:spcPts val="0"/>
              </a:spcBef>
              <a:spcAft>
                <a:spcPts val="0"/>
              </a:spcAft>
              <a:buNone/>
            </a:pPr>
            <a:endParaRPr sz="1150">
              <a:solidFill>
                <a:schemeClr val="dk2"/>
              </a:solidFill>
              <a:latin typeface="Montserrat"/>
              <a:ea typeface="Montserrat"/>
              <a:cs typeface="Montserrat"/>
              <a:sym typeface="Montserrat"/>
            </a:endParaRPr>
          </a:p>
          <a:p>
            <a:pPr marL="0" lvl="0" indent="0" algn="l" rtl="0">
              <a:spcBef>
                <a:spcPts val="0"/>
              </a:spcBef>
              <a:spcAft>
                <a:spcPts val="0"/>
              </a:spcAft>
              <a:buNone/>
            </a:pPr>
            <a:r>
              <a:rPr lang="en" sz="1150">
                <a:solidFill>
                  <a:schemeClr val="dk2"/>
                </a:solidFill>
                <a:latin typeface="Montserrat"/>
                <a:ea typeface="Montserrat"/>
                <a:cs typeface="Montserrat"/>
                <a:sym typeface="Montserrat"/>
              </a:rPr>
              <a:t>FABRIC Account: </a:t>
            </a:r>
            <a:r>
              <a:rPr lang="en" sz="1150" u="sng">
                <a:solidFill>
                  <a:schemeClr val="dk2"/>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portal.fabric-testbed.net</a:t>
            </a:r>
            <a:endParaRPr sz="1150">
              <a:solidFill>
                <a:schemeClr val="dk2"/>
              </a:solidFill>
              <a:latin typeface="Montserrat"/>
              <a:ea typeface="Montserrat"/>
              <a:cs typeface="Montserrat"/>
              <a:sym typeface="Montserrat"/>
            </a:endParaRPr>
          </a:p>
          <a:p>
            <a:pPr marL="0" lvl="0" indent="0" algn="l" rtl="0">
              <a:spcBef>
                <a:spcPts val="0"/>
              </a:spcBef>
              <a:spcAft>
                <a:spcPts val="0"/>
              </a:spcAft>
              <a:buNone/>
            </a:pPr>
            <a:endParaRPr sz="1150">
              <a:solidFill>
                <a:schemeClr val="dk2"/>
              </a:solidFill>
              <a:latin typeface="Montserrat"/>
              <a:ea typeface="Montserrat"/>
              <a:cs typeface="Montserrat"/>
              <a:sym typeface="Montserrat"/>
            </a:endParaRPr>
          </a:p>
          <a:p>
            <a:pPr marL="0" lvl="0" indent="0" algn="l" rtl="0">
              <a:spcBef>
                <a:spcPts val="0"/>
              </a:spcBef>
              <a:spcAft>
                <a:spcPts val="0"/>
              </a:spcAft>
              <a:buNone/>
            </a:pPr>
            <a:r>
              <a:rPr lang="en" sz="1150">
                <a:solidFill>
                  <a:schemeClr val="dk2"/>
                </a:solidFill>
                <a:latin typeface="Montserrat"/>
                <a:ea typeface="Montserrat"/>
                <a:cs typeface="Montserrat"/>
                <a:sym typeface="Montserrat"/>
              </a:rPr>
              <a:t>Ambassador Program: </a:t>
            </a:r>
            <a:r>
              <a:rPr lang="en" sz="1150" u="sng">
                <a:solidFill>
                  <a:schemeClr val="dk2"/>
                </a:solid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bit.ly/FABRIC-Ambassador-Program</a:t>
            </a:r>
            <a:endParaRPr sz="1150">
              <a:solidFill>
                <a:schemeClr val="dk2"/>
              </a:solidFill>
              <a:latin typeface="Montserrat"/>
              <a:ea typeface="Montserrat"/>
              <a:cs typeface="Montserrat"/>
              <a:sym typeface="Montserrat"/>
            </a:endParaRPr>
          </a:p>
          <a:p>
            <a:pPr marL="0" lvl="0" indent="0" algn="l" rtl="0">
              <a:spcBef>
                <a:spcPts val="0"/>
              </a:spcBef>
              <a:spcAft>
                <a:spcPts val="0"/>
              </a:spcAft>
              <a:buNone/>
            </a:pPr>
            <a:endParaRPr sz="1150">
              <a:solidFill>
                <a:schemeClr val="dk2"/>
              </a:solidFill>
              <a:latin typeface="Montserrat"/>
              <a:ea typeface="Montserrat"/>
              <a:cs typeface="Montserrat"/>
              <a:sym typeface="Montserrat"/>
            </a:endParaRPr>
          </a:p>
          <a:p>
            <a:pPr marL="0" lvl="0" indent="0" algn="l" rtl="0">
              <a:spcBef>
                <a:spcPts val="0"/>
              </a:spcBef>
              <a:spcAft>
                <a:spcPts val="0"/>
              </a:spcAft>
              <a:buNone/>
            </a:pPr>
            <a:r>
              <a:rPr lang="en" sz="1150">
                <a:solidFill>
                  <a:schemeClr val="dk2"/>
                </a:solidFill>
                <a:latin typeface="Montserrat"/>
                <a:ea typeface="Montserrat"/>
                <a:cs typeface="Montserrat"/>
                <a:sym typeface="Montserrat"/>
              </a:rPr>
              <a:t>FABRIC LinkedIn: </a:t>
            </a:r>
            <a:r>
              <a:rPr lang="en" sz="1150" u="sng">
                <a:solidFill>
                  <a:schemeClr val="dk2"/>
                </a:solid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linkedin.com/company/fabrictestbed</a:t>
            </a:r>
            <a:endParaRPr sz="1150">
              <a:solidFill>
                <a:schemeClr val="dk2"/>
              </a:solidFill>
              <a:latin typeface="Montserrat"/>
              <a:ea typeface="Montserrat"/>
              <a:cs typeface="Montserrat"/>
              <a:sym typeface="Montserrat"/>
            </a:endParaRPr>
          </a:p>
          <a:p>
            <a:pPr marL="0" lvl="0" indent="0" algn="l" rtl="0">
              <a:spcBef>
                <a:spcPts val="0"/>
              </a:spcBef>
              <a:spcAft>
                <a:spcPts val="0"/>
              </a:spcAft>
              <a:buNone/>
            </a:pPr>
            <a:endParaRPr sz="1150">
              <a:solidFill>
                <a:schemeClr val="dk2"/>
              </a:solidFill>
              <a:latin typeface="Montserrat"/>
              <a:ea typeface="Montserrat"/>
              <a:cs typeface="Montserrat"/>
              <a:sym typeface="Montserrat"/>
            </a:endParaRPr>
          </a:p>
          <a:p>
            <a:pPr marL="0" lvl="0" indent="0" algn="l" rtl="0">
              <a:spcBef>
                <a:spcPts val="0"/>
              </a:spcBef>
              <a:spcAft>
                <a:spcPts val="0"/>
              </a:spcAft>
              <a:buNone/>
            </a:pPr>
            <a:r>
              <a:rPr lang="en" sz="1150">
                <a:solidFill>
                  <a:schemeClr val="dk2"/>
                </a:solidFill>
                <a:latin typeface="Montserrat"/>
                <a:ea typeface="Montserrat"/>
                <a:cs typeface="Montserrat"/>
                <a:sym typeface="Montserrat"/>
              </a:rPr>
              <a:t>Citing FABRIC: </a:t>
            </a:r>
            <a:r>
              <a:rPr lang="en" sz="1150" u="sng">
                <a:solidFill>
                  <a:schemeClr val="dk2"/>
                </a:solid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bit.ly/citing-fabric</a:t>
            </a:r>
            <a:r>
              <a:rPr lang="en" sz="1150">
                <a:solidFill>
                  <a:schemeClr val="dk2"/>
                </a:solidFill>
                <a:latin typeface="Montserrat"/>
                <a:ea typeface="Montserrat"/>
                <a:cs typeface="Montserrat"/>
                <a:sym typeface="Montserrat"/>
              </a:rPr>
              <a:t> </a:t>
            </a:r>
            <a:endParaRPr sz="1150">
              <a:solidFill>
                <a:schemeClr val="dk2"/>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endParaRPr sz="1150" b="1">
              <a:solidFill>
                <a:schemeClr val="dk2"/>
              </a:solidFill>
              <a:latin typeface="Montserrat"/>
              <a:ea typeface="Montserrat"/>
              <a:cs typeface="Montserrat"/>
              <a:sym typeface="Montserrat"/>
            </a:endParaRPr>
          </a:p>
          <a:p>
            <a:pPr marL="0" lvl="0" indent="0" algn="l" rtl="0">
              <a:spcBef>
                <a:spcPts val="0"/>
              </a:spcBef>
              <a:spcAft>
                <a:spcPts val="0"/>
              </a:spcAft>
              <a:buNone/>
            </a:pPr>
            <a:endParaRPr sz="1100">
              <a:solidFill>
                <a:schemeClr val="dk2"/>
              </a:solidFill>
              <a:latin typeface="Montserrat"/>
              <a:ea typeface="Montserrat"/>
              <a:cs typeface="Montserrat"/>
              <a:sym typeface="Montserrat"/>
            </a:endParaRPr>
          </a:p>
          <a:p>
            <a:pPr marL="0" lvl="0" indent="0" algn="l" rtl="0">
              <a:spcBef>
                <a:spcPts val="0"/>
              </a:spcBef>
              <a:spcAft>
                <a:spcPts val="0"/>
              </a:spcAft>
              <a:buNone/>
            </a:pPr>
            <a:endParaRPr sz="1100">
              <a:solidFill>
                <a:schemeClr val="dk2"/>
              </a:solidFill>
              <a:latin typeface="Montserrat"/>
              <a:ea typeface="Montserrat"/>
              <a:cs typeface="Montserrat"/>
              <a:sym typeface="Montserrat"/>
            </a:endParaRPr>
          </a:p>
        </p:txBody>
      </p:sp>
      <p:sp>
        <p:nvSpPr>
          <p:cNvPr id="145" name="Google Shape;145;p31"/>
          <p:cNvSpPr/>
          <p:nvPr/>
        </p:nvSpPr>
        <p:spPr>
          <a:xfrm>
            <a:off x="292725" y="1147300"/>
            <a:ext cx="3900600" cy="1992600"/>
          </a:xfrm>
          <a:prstGeom prst="roundRect">
            <a:avLst>
              <a:gd name="adj" fmla="val 16667"/>
            </a:avLst>
          </a:pr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6" name="Google Shape;146;p31"/>
          <p:cNvSpPr txBox="1"/>
          <p:nvPr/>
        </p:nvSpPr>
        <p:spPr>
          <a:xfrm>
            <a:off x="366850" y="1322200"/>
            <a:ext cx="37758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accent1"/>
                </a:solidFill>
                <a:latin typeface="Montserrat"/>
                <a:ea typeface="Montserrat"/>
                <a:cs typeface="Montserrat"/>
                <a:sym typeface="Montserrat"/>
              </a:rPr>
              <a:t>Call to Action</a:t>
            </a:r>
            <a:endParaRPr sz="2000" b="1">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1800">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900">
                <a:solidFill>
                  <a:schemeClr val="accent1"/>
                </a:solidFill>
                <a:latin typeface="Montserrat"/>
                <a:ea typeface="Montserrat"/>
                <a:cs typeface="Montserrat"/>
                <a:sym typeface="Montserrat"/>
              </a:rPr>
              <a:t>FABRIC Matrix: </a:t>
            </a:r>
            <a:r>
              <a:rPr lang="en" sz="1900" b="1">
                <a:solidFill>
                  <a:schemeClr val="accent1"/>
                </a:solidFill>
                <a:latin typeface="Montserrat"/>
                <a:ea typeface="Montserrat"/>
                <a:cs typeface="Montserrat"/>
                <a:sym typeface="Montserrat"/>
              </a:rPr>
              <a:t>https://bit.ly/FABRICmatrix</a:t>
            </a:r>
            <a:endParaRPr sz="1900" b="1">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endParaRPr sz="1800">
              <a:solidFill>
                <a:schemeClr val="dk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2"/>
          <p:cNvSpPr txBox="1"/>
          <p:nvPr/>
        </p:nvSpPr>
        <p:spPr>
          <a:xfrm>
            <a:off x="823625" y="583150"/>
            <a:ext cx="7272000" cy="38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b="1">
                <a:solidFill>
                  <a:schemeClr val="accent1"/>
                </a:solidFill>
                <a:latin typeface="Montserrat"/>
                <a:ea typeface="Montserrat"/>
                <a:cs typeface="Montserrat"/>
                <a:sym typeface="Montserrat"/>
              </a:rPr>
              <a:t>Thank You for Attending! </a:t>
            </a:r>
            <a:endParaRPr sz="2700" b="1">
              <a:solidFill>
                <a:schemeClr val="accent1"/>
              </a:solidFill>
              <a:latin typeface="Montserrat"/>
              <a:ea typeface="Montserrat"/>
              <a:cs typeface="Montserrat"/>
              <a:sym typeface="Montserrat"/>
            </a:endParaRPr>
          </a:p>
          <a:p>
            <a:pPr marL="0" lvl="0" indent="0" algn="l" rtl="0">
              <a:spcBef>
                <a:spcPts val="0"/>
              </a:spcBef>
              <a:spcAft>
                <a:spcPts val="0"/>
              </a:spcAft>
              <a:buNone/>
            </a:pPr>
            <a:endParaRPr sz="1700">
              <a:solidFill>
                <a:schemeClr val="dk2"/>
              </a:solidFill>
              <a:latin typeface="Montserrat"/>
              <a:ea typeface="Montserrat"/>
              <a:cs typeface="Montserrat"/>
              <a:sym typeface="Montserrat"/>
            </a:endParaRPr>
          </a:p>
          <a:p>
            <a:pPr marL="0" lvl="0" indent="0" algn="l" rtl="0">
              <a:spcBef>
                <a:spcPts val="0"/>
              </a:spcBef>
              <a:spcAft>
                <a:spcPts val="0"/>
              </a:spcAft>
              <a:buNone/>
            </a:pPr>
            <a:r>
              <a:rPr lang="en" sz="1800">
                <a:solidFill>
                  <a:schemeClr val="dk2"/>
                </a:solidFill>
                <a:latin typeface="Montserrat"/>
                <a:ea typeface="Montserrat"/>
                <a:cs typeface="Montserrat"/>
                <a:sym typeface="Montserrat"/>
              </a:rPr>
              <a:t>Join us for our upcoming webinars: </a:t>
            </a:r>
            <a:endParaRPr sz="1800">
              <a:solidFill>
                <a:schemeClr val="dk2"/>
              </a:solidFill>
              <a:latin typeface="Montserrat"/>
              <a:ea typeface="Montserrat"/>
              <a:cs typeface="Montserrat"/>
              <a:sym typeface="Montserrat"/>
            </a:endParaRPr>
          </a:p>
          <a:p>
            <a:pPr marL="0" lvl="0" indent="0" algn="l" rtl="0">
              <a:spcBef>
                <a:spcPts val="0"/>
              </a:spcBef>
              <a:spcAft>
                <a:spcPts val="0"/>
              </a:spcAft>
              <a:buNone/>
            </a:pPr>
            <a:endParaRPr sz="1800">
              <a:solidFill>
                <a:schemeClr val="dk2"/>
              </a:solidFill>
              <a:latin typeface="Montserrat"/>
              <a:ea typeface="Montserrat"/>
              <a:cs typeface="Montserrat"/>
              <a:sym typeface="Montserrat"/>
            </a:endParaRPr>
          </a:p>
          <a:p>
            <a:pPr marL="457200" lvl="0" indent="-342900" algn="l" rtl="0">
              <a:spcBef>
                <a:spcPts val="0"/>
              </a:spcBef>
              <a:spcAft>
                <a:spcPts val="0"/>
              </a:spcAft>
              <a:buClr>
                <a:schemeClr val="dk2"/>
              </a:buClr>
              <a:buSzPts val="1800"/>
              <a:buFont typeface="Montserrat"/>
              <a:buChar char="●"/>
            </a:pPr>
            <a:r>
              <a:rPr lang="en" sz="1800" b="1">
                <a:solidFill>
                  <a:schemeClr val="dk2"/>
                </a:solidFill>
                <a:latin typeface="Montserrat"/>
                <a:ea typeface="Montserrat"/>
                <a:cs typeface="Montserrat"/>
                <a:sym typeface="Montserrat"/>
              </a:rPr>
              <a:t>Date </a:t>
            </a:r>
            <a:r>
              <a:rPr lang="en" sz="1800">
                <a:solidFill>
                  <a:schemeClr val="dk2"/>
                </a:solidFill>
                <a:latin typeface="Montserrat"/>
                <a:ea typeface="Montserrat"/>
                <a:cs typeface="Montserrat"/>
                <a:sym typeface="Montserrat"/>
              </a:rPr>
              <a:t>- Stitching Together Innovation with FABRIC Users   </a:t>
            </a:r>
            <a:endParaRPr sz="1800">
              <a:solidFill>
                <a:schemeClr val="dk2"/>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800">
              <a:solidFill>
                <a:schemeClr val="dk2"/>
              </a:solidFill>
              <a:latin typeface="Montserrat"/>
              <a:ea typeface="Montserrat"/>
              <a:cs typeface="Montserrat"/>
              <a:sym typeface="Montserrat"/>
            </a:endParaRPr>
          </a:p>
          <a:p>
            <a:pPr marL="457200" lvl="0" indent="-342900" algn="l" rtl="0">
              <a:spcBef>
                <a:spcPts val="0"/>
              </a:spcBef>
              <a:spcAft>
                <a:spcPts val="0"/>
              </a:spcAft>
              <a:buClr>
                <a:schemeClr val="dk2"/>
              </a:buClr>
              <a:buSzPts val="1800"/>
              <a:buFont typeface="Montserrat"/>
              <a:buChar char="●"/>
            </a:pPr>
            <a:r>
              <a:rPr lang="en" sz="1800" b="1">
                <a:solidFill>
                  <a:schemeClr val="dk2"/>
                </a:solidFill>
                <a:latin typeface="Montserrat"/>
                <a:ea typeface="Montserrat"/>
                <a:cs typeface="Montserrat"/>
                <a:sym typeface="Montserrat"/>
              </a:rPr>
              <a:t>Date</a:t>
            </a:r>
            <a:r>
              <a:rPr lang="en" sz="1800">
                <a:solidFill>
                  <a:schemeClr val="dk2"/>
                </a:solidFill>
                <a:latin typeface="Montserrat"/>
                <a:ea typeface="Montserrat"/>
                <a:cs typeface="Montserrat"/>
                <a:sym typeface="Montserrat"/>
              </a:rPr>
              <a:t> - Mastering FABRIC: Tips and Tricks Webinar </a:t>
            </a:r>
            <a:endParaRPr sz="1800">
              <a:solidFill>
                <a:schemeClr val="dk2"/>
              </a:solidFill>
              <a:latin typeface="Montserrat"/>
              <a:ea typeface="Montserrat"/>
              <a:cs typeface="Montserrat"/>
              <a:sym typeface="Montserrat"/>
            </a:endParaRPr>
          </a:p>
          <a:p>
            <a:pPr marL="0" lvl="0" indent="0" algn="l" rtl="0">
              <a:spcBef>
                <a:spcPts val="0"/>
              </a:spcBef>
              <a:spcAft>
                <a:spcPts val="0"/>
              </a:spcAft>
              <a:buNone/>
            </a:pPr>
            <a:endParaRPr sz="1800">
              <a:solidFill>
                <a:schemeClr val="dk2"/>
              </a:solidFill>
              <a:latin typeface="Montserrat"/>
              <a:ea typeface="Montserrat"/>
              <a:cs typeface="Montserrat"/>
              <a:sym typeface="Montserrat"/>
            </a:endParaRPr>
          </a:p>
          <a:p>
            <a:pPr marL="0" lvl="0" indent="0" algn="l" rtl="0">
              <a:spcBef>
                <a:spcPts val="0"/>
              </a:spcBef>
              <a:spcAft>
                <a:spcPts val="0"/>
              </a:spcAft>
              <a:buNone/>
            </a:pPr>
            <a:r>
              <a:rPr lang="en" sz="1700" b="1">
                <a:solidFill>
                  <a:schemeClr val="dk2"/>
                </a:solidFill>
                <a:latin typeface="Montserrat"/>
                <a:ea typeface="Montserrat"/>
                <a:cs typeface="Montserrat"/>
                <a:sym typeface="Montserrat"/>
              </a:rPr>
              <a:t>Visit our YouTube Channel: </a:t>
            </a:r>
            <a:r>
              <a:rPr lang="en" sz="1700" b="1" u="sng">
                <a:solidFill>
                  <a:schemeClr val="dk2"/>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youtube.com/@fabrictestbed</a:t>
            </a:r>
            <a:r>
              <a:rPr lang="en" sz="1700" b="1">
                <a:solidFill>
                  <a:schemeClr val="dk2"/>
                </a:solidFill>
                <a:latin typeface="Montserrat"/>
                <a:ea typeface="Montserrat"/>
                <a:cs typeface="Montserrat"/>
                <a:sym typeface="Montserrat"/>
              </a:rPr>
              <a:t> </a:t>
            </a:r>
            <a:endParaRPr sz="1700" b="1">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1509B355-C395-150B-F610-52306FDB4A97}"/>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1C0BBA13-192F-0998-4186-6FA84714FCEA}"/>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Growth of CPU Performance</a:t>
            </a:r>
            <a:endParaRPr sz="1800" b="1" dirty="0">
              <a:solidFill>
                <a:schemeClr val="bg2"/>
              </a:solidFill>
            </a:endParaRPr>
          </a:p>
          <a:p>
            <a:pPr marL="0" lvl="0" indent="0" algn="l" rtl="0">
              <a:spcBef>
                <a:spcPts val="0"/>
              </a:spcBef>
              <a:spcAft>
                <a:spcPts val="0"/>
              </a:spcAft>
              <a:buNone/>
            </a:pPr>
            <a:endParaRPr sz="1800" dirty="0">
              <a:solidFill>
                <a:schemeClr val="bg2"/>
              </a:solidFill>
            </a:endParaRPr>
          </a:p>
        </p:txBody>
      </p:sp>
      <p:sp>
        <p:nvSpPr>
          <p:cNvPr id="135" name="Google Shape;135;p30">
            <a:extLst>
              <a:ext uri="{FF2B5EF4-FFF2-40B4-BE49-F238E27FC236}">
                <a16:creationId xmlns:a16="http://schemas.microsoft.com/office/drawing/2014/main" id="{39C9AE9D-4C3A-8130-9244-B72BFABA6036}"/>
              </a:ext>
            </a:extLst>
          </p:cNvPr>
          <p:cNvSpPr txBox="1"/>
          <p:nvPr/>
        </p:nvSpPr>
        <p:spPr>
          <a:xfrm>
            <a:off x="902450" y="1094630"/>
            <a:ext cx="7301100" cy="738633"/>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End of Moore’s Law and Dennard Scaling, and the limit of Amdahl’s Law</a:t>
            </a:r>
          </a:p>
        </p:txBody>
      </p:sp>
      <p:pic>
        <p:nvPicPr>
          <p:cNvPr id="4" name="Picture 3">
            <a:extLst>
              <a:ext uri="{FF2B5EF4-FFF2-40B4-BE49-F238E27FC236}">
                <a16:creationId xmlns:a16="http://schemas.microsoft.com/office/drawing/2014/main" id="{67279333-91B7-43C0-59F4-7674785D89C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02570" y="1833417"/>
            <a:ext cx="4010075" cy="2587383"/>
          </a:xfrm>
          <a:prstGeom prst="rect">
            <a:avLst/>
          </a:prstGeom>
        </p:spPr>
      </p:pic>
    </p:spTree>
    <p:extLst>
      <p:ext uri="{BB962C8B-B14F-4D97-AF65-F5344CB8AC3E}">
        <p14:creationId xmlns:p14="http://schemas.microsoft.com/office/powerpoint/2010/main" val="65001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9EE1E18F-8B23-C8A7-6F03-03AACE304735}"/>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078E9ED9-6502-3320-B0F5-96ABCDA04491}"/>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Growth of CPU Performance</a:t>
            </a:r>
            <a:endParaRPr sz="1800" b="1" dirty="0">
              <a:solidFill>
                <a:schemeClr val="bg2"/>
              </a:solidFill>
            </a:endParaRPr>
          </a:p>
          <a:p>
            <a:pPr marL="0" lvl="0" indent="0" algn="l" rtl="0">
              <a:spcBef>
                <a:spcPts val="0"/>
              </a:spcBef>
              <a:spcAft>
                <a:spcPts val="0"/>
              </a:spcAft>
              <a:buNone/>
            </a:pPr>
            <a:endParaRPr sz="1800" b="1" dirty="0">
              <a:solidFill>
                <a:schemeClr val="bg2"/>
              </a:solidFill>
            </a:endParaRPr>
          </a:p>
        </p:txBody>
      </p:sp>
      <p:sp>
        <p:nvSpPr>
          <p:cNvPr id="135" name="Google Shape;135;p30">
            <a:extLst>
              <a:ext uri="{FF2B5EF4-FFF2-40B4-BE49-F238E27FC236}">
                <a16:creationId xmlns:a16="http://schemas.microsoft.com/office/drawing/2014/main" id="{AD998514-CF3D-FD46-DCF3-C63C086010D1}"/>
              </a:ext>
            </a:extLst>
          </p:cNvPr>
          <p:cNvSpPr txBox="1"/>
          <p:nvPr/>
        </p:nvSpPr>
        <p:spPr>
          <a:xfrm>
            <a:off x="902450" y="1094630"/>
            <a:ext cx="7301100" cy="1015632"/>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Link speeds continue to rise exponentially while CPU performance has plateaued</a:t>
            </a:r>
          </a:p>
          <a:p>
            <a:pPr marL="174625" indent="-174625">
              <a:buFont typeface="Arial" panose="020B0604020202020204" pitchFamily="34" charset="0"/>
              <a:buChar char="•"/>
            </a:pPr>
            <a:endParaRPr lang="en-US" altLang="en-US" sz="1800" dirty="0">
              <a:solidFill>
                <a:schemeClr val="bg2"/>
              </a:solidFill>
            </a:endParaRPr>
          </a:p>
        </p:txBody>
      </p:sp>
      <p:pic>
        <p:nvPicPr>
          <p:cNvPr id="4" name="Picture 3">
            <a:extLst>
              <a:ext uri="{FF2B5EF4-FFF2-40B4-BE49-F238E27FC236}">
                <a16:creationId xmlns:a16="http://schemas.microsoft.com/office/drawing/2014/main" id="{3309695A-62AF-5552-A2D2-064D44D202EF}"/>
              </a:ext>
            </a:extLst>
          </p:cNvPr>
          <p:cNvPicPr>
            <a:picLocks noChangeAspect="1"/>
          </p:cNvPicPr>
          <p:nvPr/>
        </p:nvPicPr>
        <p:blipFill>
          <a:blip r:embed="rId3">
            <a:clrChange>
              <a:clrFrom>
                <a:srgbClr val="FFFFFF"/>
              </a:clrFrom>
              <a:clrTo>
                <a:srgbClr val="FFFFFF">
                  <a:alpha val="0"/>
                </a:srgbClr>
              </a:clrTo>
            </a:clrChange>
          </a:blip>
          <a:srcRect/>
          <a:stretch/>
        </p:blipFill>
        <p:spPr>
          <a:xfrm>
            <a:off x="2302570" y="2405213"/>
            <a:ext cx="3664735" cy="1950373"/>
          </a:xfrm>
          <a:prstGeom prst="rect">
            <a:avLst/>
          </a:prstGeom>
        </p:spPr>
      </p:pic>
    </p:spTree>
    <p:extLst>
      <p:ext uri="{BB962C8B-B14F-4D97-AF65-F5344CB8AC3E}">
        <p14:creationId xmlns:p14="http://schemas.microsoft.com/office/powerpoint/2010/main" val="230682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9D7A466E-CB30-495C-88EC-E0244EBC1753}"/>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A5D87F7B-0BE0-F82A-CE8C-ED589F1934FE}"/>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Growth of CPU Performance</a:t>
            </a:r>
            <a:endParaRPr sz="1800" b="1" dirty="0">
              <a:solidFill>
                <a:schemeClr val="bg2"/>
              </a:solidFill>
            </a:endParaRPr>
          </a:p>
          <a:p>
            <a:pPr marL="0" lvl="0" indent="0" algn="l" rtl="0">
              <a:spcBef>
                <a:spcPts val="0"/>
              </a:spcBef>
              <a:spcAft>
                <a:spcPts val="0"/>
              </a:spcAft>
              <a:buNone/>
            </a:pPr>
            <a:endParaRPr sz="1800" b="1" dirty="0">
              <a:solidFill>
                <a:schemeClr val="bg2"/>
              </a:solidFill>
            </a:endParaRPr>
          </a:p>
        </p:txBody>
      </p:sp>
      <p:sp>
        <p:nvSpPr>
          <p:cNvPr id="135" name="Google Shape;135;p30">
            <a:extLst>
              <a:ext uri="{FF2B5EF4-FFF2-40B4-BE49-F238E27FC236}">
                <a16:creationId xmlns:a16="http://schemas.microsoft.com/office/drawing/2014/main" id="{810BDE83-5517-04D4-C1B5-8783BFB824FF}"/>
              </a:ext>
            </a:extLst>
          </p:cNvPr>
          <p:cNvSpPr txBox="1"/>
          <p:nvPr/>
        </p:nvSpPr>
        <p:spPr>
          <a:xfrm>
            <a:off x="902450" y="1094630"/>
            <a:ext cx="7301100" cy="1569630"/>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Link speeds continue to rise exponentially while CPU performance has plateaued</a:t>
            </a:r>
          </a:p>
          <a:p>
            <a:pPr marL="174625" indent="-174625">
              <a:buFont typeface="Arial" panose="020B0604020202020204" pitchFamily="34" charset="0"/>
              <a:buChar char="•"/>
            </a:pPr>
            <a:r>
              <a:rPr lang="en-US" altLang="en-US" sz="1800" dirty="0">
                <a:solidFill>
                  <a:schemeClr val="bg2"/>
                </a:solidFill>
              </a:rPr>
              <a:t>The gap between CPU performance and network speeds has led to domain-specific accelerators (DSAs)</a:t>
            </a:r>
          </a:p>
          <a:p>
            <a:pPr marL="174625" indent="-174625">
              <a:buFont typeface="Arial" panose="020B0604020202020204" pitchFamily="34" charset="0"/>
              <a:buChar char="•"/>
            </a:pPr>
            <a:endParaRPr lang="en-US" altLang="en-US" sz="1800" dirty="0">
              <a:solidFill>
                <a:schemeClr val="bg2"/>
              </a:solidFill>
            </a:endParaRPr>
          </a:p>
        </p:txBody>
      </p:sp>
      <p:pic>
        <p:nvPicPr>
          <p:cNvPr id="4" name="Picture 3">
            <a:extLst>
              <a:ext uri="{FF2B5EF4-FFF2-40B4-BE49-F238E27FC236}">
                <a16:creationId xmlns:a16="http://schemas.microsoft.com/office/drawing/2014/main" id="{89E726B3-6E5E-2E7B-FA0E-87528CAE2716}"/>
              </a:ext>
            </a:extLst>
          </p:cNvPr>
          <p:cNvPicPr>
            <a:picLocks noChangeAspect="1"/>
          </p:cNvPicPr>
          <p:nvPr/>
        </p:nvPicPr>
        <p:blipFill>
          <a:blip r:embed="rId3">
            <a:clrChange>
              <a:clrFrom>
                <a:srgbClr val="FFFFFF"/>
              </a:clrFrom>
              <a:clrTo>
                <a:srgbClr val="FFFFFF">
                  <a:alpha val="0"/>
                </a:srgbClr>
              </a:clrTo>
            </a:clrChange>
          </a:blip>
          <a:srcRect/>
          <a:stretch/>
        </p:blipFill>
        <p:spPr>
          <a:xfrm>
            <a:off x="2302570" y="2405213"/>
            <a:ext cx="3664735" cy="1950373"/>
          </a:xfrm>
          <a:prstGeom prst="rect">
            <a:avLst/>
          </a:prstGeom>
        </p:spPr>
      </p:pic>
    </p:spTree>
    <p:extLst>
      <p:ext uri="{BB962C8B-B14F-4D97-AF65-F5344CB8AC3E}">
        <p14:creationId xmlns:p14="http://schemas.microsoft.com/office/powerpoint/2010/main" val="143019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1DD0D42A-4973-39C0-DF08-FB90282F86CE}"/>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CFAEC314-D40E-9ADF-F06C-477A9DDF7E17}"/>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Data Processing Units (DPUs) </a:t>
            </a:r>
            <a:endParaRPr sz="1800" b="1" dirty="0">
              <a:solidFill>
                <a:schemeClr val="bg2"/>
              </a:solidFill>
            </a:endParaRPr>
          </a:p>
        </p:txBody>
      </p:sp>
      <p:sp>
        <p:nvSpPr>
          <p:cNvPr id="135" name="Google Shape;135;p30">
            <a:extLst>
              <a:ext uri="{FF2B5EF4-FFF2-40B4-BE49-F238E27FC236}">
                <a16:creationId xmlns:a16="http://schemas.microsoft.com/office/drawing/2014/main" id="{8B6FC02F-9C41-FCEC-0FE8-BD77D492F51F}"/>
              </a:ext>
            </a:extLst>
          </p:cNvPr>
          <p:cNvSpPr txBox="1"/>
          <p:nvPr/>
        </p:nvSpPr>
        <p:spPr>
          <a:xfrm>
            <a:off x="902450" y="1094630"/>
            <a:ext cx="8241550" cy="1231076"/>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DPUs use DSAs to offload processing from general purpose CPU</a:t>
            </a:r>
          </a:p>
          <a:p>
            <a:pPr marL="578358" lvl="1" indent="-285750">
              <a:buFont typeface="Wingdings" panose="05000000000000000000" pitchFamily="2" charset="2"/>
              <a:buChar char="Ø"/>
            </a:pPr>
            <a:r>
              <a:rPr lang="en-US" altLang="en-US" dirty="0">
                <a:solidFill>
                  <a:schemeClr val="bg2"/>
                </a:solidFill>
              </a:rPr>
              <a:t>Programmable packet processing pipeline, regular expression, encryption/decryption, etc.</a:t>
            </a:r>
          </a:p>
          <a:p>
            <a:pPr marL="174625" indent="-174625">
              <a:buFont typeface="Arial" panose="020B0604020202020204" pitchFamily="34" charset="0"/>
              <a:buChar char="•"/>
            </a:pPr>
            <a:r>
              <a:rPr lang="en-US" altLang="en-US" sz="1800" dirty="0">
                <a:solidFill>
                  <a:schemeClr val="bg2"/>
                </a:solidFill>
              </a:rPr>
              <a:t>The DSAs are typically implemented on ASIC or FPGAs</a:t>
            </a:r>
          </a:p>
          <a:p>
            <a:pPr marL="174625" indent="-174625">
              <a:buFont typeface="Arial" panose="020B0604020202020204" pitchFamily="34" charset="0"/>
              <a:buChar char="•"/>
            </a:pPr>
            <a:r>
              <a:rPr lang="en-US" altLang="en-US" sz="1800" dirty="0">
                <a:solidFill>
                  <a:schemeClr val="bg2"/>
                </a:solidFill>
              </a:rPr>
              <a:t>DPUs also include general-purpose CPU cores for managing the system</a:t>
            </a:r>
          </a:p>
        </p:txBody>
      </p:sp>
      <p:pic>
        <p:nvPicPr>
          <p:cNvPr id="2" name="Picture 1">
            <a:extLst>
              <a:ext uri="{FF2B5EF4-FFF2-40B4-BE49-F238E27FC236}">
                <a16:creationId xmlns:a16="http://schemas.microsoft.com/office/drawing/2014/main" id="{EE9E0764-FDFB-AC51-EFD2-B4D8E840D1C1}"/>
              </a:ext>
            </a:extLst>
          </p:cNvPr>
          <p:cNvPicPr>
            <a:picLocks noChangeAspect="1"/>
          </p:cNvPicPr>
          <p:nvPr/>
        </p:nvPicPr>
        <p:blipFill>
          <a:blip r:embed="rId3"/>
          <a:stretch>
            <a:fillRect/>
          </a:stretch>
        </p:blipFill>
        <p:spPr>
          <a:xfrm>
            <a:off x="2134825" y="2325706"/>
            <a:ext cx="4057175" cy="2376025"/>
          </a:xfrm>
          <a:prstGeom prst="rect">
            <a:avLst/>
          </a:prstGeom>
        </p:spPr>
      </p:pic>
    </p:spTree>
    <p:extLst>
      <p:ext uri="{BB962C8B-B14F-4D97-AF65-F5344CB8AC3E}">
        <p14:creationId xmlns:p14="http://schemas.microsoft.com/office/powerpoint/2010/main" val="204321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F18C89DD-2096-9488-BCB7-BD8E36609F52}"/>
            </a:ext>
          </a:extLst>
        </p:cNvPr>
        <p:cNvGrpSpPr/>
        <p:nvPr/>
      </p:nvGrpSpPr>
      <p:grpSpPr>
        <a:xfrm>
          <a:off x="0" y="0"/>
          <a:ext cx="0" cy="0"/>
          <a:chOff x="0" y="0"/>
          <a:chExt cx="0" cy="0"/>
        </a:xfrm>
      </p:grpSpPr>
      <p:sp>
        <p:nvSpPr>
          <p:cNvPr id="134" name="Google Shape;134;p30">
            <a:extLst>
              <a:ext uri="{FF2B5EF4-FFF2-40B4-BE49-F238E27FC236}">
                <a16:creationId xmlns:a16="http://schemas.microsoft.com/office/drawing/2014/main" id="{78C00F05-7FEC-4C3A-848E-B4414957B553}"/>
              </a:ext>
            </a:extLst>
          </p:cNvPr>
          <p:cNvSpPr txBox="1"/>
          <p:nvPr/>
        </p:nvSpPr>
        <p:spPr>
          <a:xfrm>
            <a:off x="728000" y="327625"/>
            <a:ext cx="7514400" cy="867600"/>
          </a:xfrm>
          <a:prstGeom prst="rect">
            <a:avLst/>
          </a:prstGeom>
          <a:noFill/>
          <a:ln>
            <a:noFill/>
          </a:ln>
        </p:spPr>
        <p:txBody>
          <a:bodyPr spcFirstLastPara="1" wrap="square" lIns="91425" tIns="91425" rIns="91425" bIns="91425" anchor="t" anchorCtr="0">
            <a:noAutofit/>
          </a:bodyPr>
          <a:lstStyle/>
          <a:p>
            <a:pPr lvl="0" algn="ctr"/>
            <a:r>
              <a:rPr lang="en-US" sz="3200" b="1" dirty="0">
                <a:solidFill>
                  <a:schemeClr val="bg2"/>
                </a:solidFill>
              </a:rPr>
              <a:t>Data Processing Units (DPUs) </a:t>
            </a:r>
            <a:endParaRPr sz="1800" b="1" dirty="0">
              <a:solidFill>
                <a:schemeClr val="bg2"/>
              </a:solidFill>
            </a:endParaRPr>
          </a:p>
        </p:txBody>
      </p:sp>
      <p:sp>
        <p:nvSpPr>
          <p:cNvPr id="135" name="Google Shape;135;p30">
            <a:extLst>
              <a:ext uri="{FF2B5EF4-FFF2-40B4-BE49-F238E27FC236}">
                <a16:creationId xmlns:a16="http://schemas.microsoft.com/office/drawing/2014/main" id="{04F989DE-F3E5-85B2-7E41-57B38BB8CADA}"/>
              </a:ext>
            </a:extLst>
          </p:cNvPr>
          <p:cNvSpPr txBox="1"/>
          <p:nvPr/>
        </p:nvSpPr>
        <p:spPr>
          <a:xfrm>
            <a:off x="902450" y="1094630"/>
            <a:ext cx="8241550" cy="738633"/>
          </a:xfrm>
          <a:prstGeom prst="rect">
            <a:avLst/>
          </a:prstGeom>
          <a:noFill/>
          <a:ln>
            <a:noFill/>
          </a:ln>
        </p:spPr>
        <p:txBody>
          <a:bodyPr spcFirstLastPara="1" wrap="square" lIns="91425" tIns="91425" rIns="91425" bIns="91425" anchor="t" anchorCtr="0">
            <a:spAutoFit/>
          </a:bodyPr>
          <a:lstStyle/>
          <a:p>
            <a:pPr marL="174625" indent="-174625">
              <a:buFont typeface="Arial" panose="020B0604020202020204" pitchFamily="34" charset="0"/>
              <a:buChar char="•"/>
            </a:pPr>
            <a:r>
              <a:rPr lang="en-US" altLang="en-US" sz="1800" dirty="0">
                <a:solidFill>
                  <a:schemeClr val="bg2"/>
                </a:solidFill>
              </a:rPr>
              <a:t>DPUs have been used to offload a variety of applications and infrastructure functions</a:t>
            </a:r>
          </a:p>
        </p:txBody>
      </p:sp>
      <p:pic>
        <p:nvPicPr>
          <p:cNvPr id="3" name="Picture 2">
            <a:extLst>
              <a:ext uri="{FF2B5EF4-FFF2-40B4-BE49-F238E27FC236}">
                <a16:creationId xmlns:a16="http://schemas.microsoft.com/office/drawing/2014/main" id="{64EB0BF2-4748-1296-373B-45B3209569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52979" y="1722250"/>
            <a:ext cx="5264442" cy="2862794"/>
          </a:xfrm>
          <a:prstGeom prst="rect">
            <a:avLst/>
          </a:prstGeom>
        </p:spPr>
      </p:pic>
      <p:sp>
        <p:nvSpPr>
          <p:cNvPr id="4" name="TextBox 3">
            <a:extLst>
              <a:ext uri="{FF2B5EF4-FFF2-40B4-BE49-F238E27FC236}">
                <a16:creationId xmlns:a16="http://schemas.microsoft.com/office/drawing/2014/main" id="{10B56F49-6DA5-A6DB-E95F-D7C37AB30E4B}"/>
              </a:ext>
            </a:extLst>
          </p:cNvPr>
          <p:cNvSpPr txBox="1"/>
          <p:nvPr/>
        </p:nvSpPr>
        <p:spPr>
          <a:xfrm>
            <a:off x="318150" y="4815875"/>
            <a:ext cx="8406100" cy="230832"/>
          </a:xfrm>
          <a:prstGeom prst="rect">
            <a:avLst/>
          </a:prstGeom>
          <a:noFill/>
        </p:spPr>
        <p:txBody>
          <a:bodyPr wrap="square">
            <a:spAutoFit/>
          </a:bodyPr>
          <a:lstStyle/>
          <a:p>
            <a:r>
              <a:rPr lang="en-US" sz="900" b="0" i="0" dirty="0">
                <a:solidFill>
                  <a:schemeClr val="bg2"/>
                </a:solidFill>
                <a:effectLst/>
                <a:latin typeface="Arial" panose="020B0604020202020204" pitchFamily="34" charset="0"/>
              </a:rPr>
              <a:t>Kfoury, Elie, et al. "A comprehensive survey on SmartNICs: Architectures, development models, applications, and research directions." </a:t>
            </a:r>
            <a:r>
              <a:rPr lang="en-US" sz="900" b="0" i="1" dirty="0">
                <a:solidFill>
                  <a:schemeClr val="bg2"/>
                </a:solidFill>
                <a:effectLst/>
                <a:latin typeface="Arial" panose="020B0604020202020204" pitchFamily="34" charset="0"/>
              </a:rPr>
              <a:t>IEEE Access</a:t>
            </a:r>
            <a:r>
              <a:rPr lang="en-US" sz="900" b="0" i="0" dirty="0">
                <a:solidFill>
                  <a:schemeClr val="bg2"/>
                </a:solidFill>
                <a:effectLst/>
                <a:latin typeface="Arial" panose="020B0604020202020204" pitchFamily="34" charset="0"/>
              </a:rPr>
              <a:t> (2024).</a:t>
            </a:r>
            <a:endParaRPr lang="en-US" sz="900" dirty="0">
              <a:solidFill>
                <a:schemeClr val="bg2"/>
              </a:solidFill>
            </a:endParaRPr>
          </a:p>
        </p:txBody>
      </p:sp>
      <p:cxnSp>
        <p:nvCxnSpPr>
          <p:cNvPr id="5" name="Straight Connector 4">
            <a:extLst>
              <a:ext uri="{FF2B5EF4-FFF2-40B4-BE49-F238E27FC236}">
                <a16:creationId xmlns:a16="http://schemas.microsoft.com/office/drawing/2014/main" id="{7800E5C0-6BD0-8307-1E5A-FB40330D86F0}"/>
              </a:ext>
            </a:extLst>
          </p:cNvPr>
          <p:cNvCxnSpPr>
            <a:cxnSpLocks/>
          </p:cNvCxnSpPr>
          <p:nvPr/>
        </p:nvCxnSpPr>
        <p:spPr>
          <a:xfrm>
            <a:off x="419750" y="4815875"/>
            <a:ext cx="791308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32034"/>
      </p:ext>
    </p:extLst>
  </p:cSld>
  <p:clrMapOvr>
    <a:masterClrMapping/>
  </p:clrMapOvr>
</p:sld>
</file>

<file path=ppt/theme/theme1.xml><?xml version="1.0" encoding="utf-8"?>
<a:theme xmlns:a="http://schemas.openxmlformats.org/drawingml/2006/main" name="FABRIC">
  <a:themeElements>
    <a:clrScheme name="Simple Light">
      <a:dk1>
        <a:srgbClr val="000000"/>
      </a:dk1>
      <a:lt1>
        <a:srgbClr val="FFFFFF"/>
      </a:lt1>
      <a:dk2>
        <a:srgbClr val="595959"/>
      </a:dk2>
      <a:lt2>
        <a:srgbClr val="EEEEEE"/>
      </a:lt2>
      <a:accent1>
        <a:srgbClr val="308BC3"/>
      </a:accent1>
      <a:accent2>
        <a:srgbClr val="46ABE3"/>
      </a:accent2>
      <a:accent3>
        <a:srgbClr val="3F9ECA"/>
      </a:accent3>
      <a:accent4>
        <a:srgbClr val="FFAB40"/>
      </a:accent4>
      <a:accent5>
        <a:srgbClr val="000000"/>
      </a:accent5>
      <a:accent6>
        <a:srgbClr val="000000"/>
      </a:accent6>
      <a:hlink>
        <a:srgbClr val="46ABE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1364</Words>
  <Application>Microsoft Office PowerPoint</Application>
  <PresentationFormat>On-screen Show (16:9)</PresentationFormat>
  <Paragraphs>203</Paragraphs>
  <Slides>47</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Montserrat SemiBold</vt:lpstr>
      <vt:lpstr>Wingdings</vt:lpstr>
      <vt:lpstr>Arial</vt:lpstr>
      <vt:lpstr>Montserrat Medium</vt:lpstr>
      <vt:lpstr>Montserrat ExtraBold</vt:lpstr>
      <vt:lpstr>Montserrat</vt:lpstr>
      <vt:lpstr>FABRIC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Kfoury, Elie</dc:creator>
  <cp:lastModifiedBy>Kfoury, Elie</cp:lastModifiedBy>
  <cp:revision>7</cp:revision>
  <dcterms:modified xsi:type="dcterms:W3CDTF">2025-11-11T19:40:15Z</dcterms:modified>
</cp:coreProperties>
</file>