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2"/>
  </p:notesMasterIdLst>
  <p:sldIdLst>
    <p:sldId id="256" r:id="rId2"/>
    <p:sldId id="257"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9" r:id="rId26"/>
    <p:sldId id="361" r:id="rId27"/>
    <p:sldId id="362" r:id="rId28"/>
    <p:sldId id="363" r:id="rId29"/>
    <p:sldId id="364" r:id="rId30"/>
    <p:sldId id="36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jkDJdxp4GgLum3kTchZE99wi0+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590"/>
    <p:restoredTop sz="94613"/>
  </p:normalViewPr>
  <p:slideViewPr>
    <p:cSldViewPr snapToGrid="0">
      <p:cViewPr varScale="1">
        <p:scale>
          <a:sx n="88" d="100"/>
          <a:sy n="88" d="100"/>
        </p:scale>
        <p:origin x="184"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Science DMZ model is a set of ideas – the diagrams that follow are examples. </a:t>
            </a:r>
            <a:endParaRPr/>
          </a:p>
        </p:txBody>
      </p:sp>
      <p:sp>
        <p:nvSpPr>
          <p:cNvPr id="161" name="Google Shape;1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06374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990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 a 10 Gb/s  LAN  path the impact of low packet loss rates is minimal</a:t>
            </a:r>
            <a:endParaRPr/>
          </a:p>
          <a:p>
            <a:pPr marL="0" lvl="0" indent="0" algn="l" rtl="0">
              <a:lnSpc>
                <a:spcPct val="100000"/>
              </a:lnSpc>
              <a:spcBef>
                <a:spcPts val="0"/>
              </a:spcBef>
              <a:spcAft>
                <a:spcPts val="0"/>
              </a:spcAft>
              <a:buSzPts val="1400"/>
              <a:buNone/>
            </a:pPr>
            <a:r>
              <a:rPr lang="en-US"/>
              <a:t>On a 10 Gb/s WAN path the impact of low packet loss rates is enormous</a:t>
            </a:r>
            <a:endParaRPr/>
          </a:p>
          <a:p>
            <a:pPr marL="0" marR="0" lvl="0" indent="0" algn="l" rtl="0">
              <a:lnSpc>
                <a:spcPct val="100000"/>
              </a:lnSpc>
              <a:spcBef>
                <a:spcPts val="360"/>
              </a:spcBef>
              <a:spcAft>
                <a:spcPts val="0"/>
              </a:spcAft>
              <a:buClr>
                <a:schemeClr val="dk1"/>
              </a:buClr>
              <a:buSzPts val="1200"/>
              <a:buFont typeface="Calibri"/>
              <a:buNone/>
            </a:pPr>
            <a:endParaRPr/>
          </a:p>
          <a:p>
            <a:pPr marL="0" marR="0" lvl="0" indent="0" algn="l" rtl="0">
              <a:lnSpc>
                <a:spcPct val="100000"/>
              </a:lnSpc>
              <a:spcBef>
                <a:spcPts val="360"/>
              </a:spcBef>
              <a:spcAft>
                <a:spcPts val="0"/>
              </a:spcAft>
              <a:buClr>
                <a:schemeClr val="dk1"/>
              </a:buClr>
              <a:buSzPts val="1200"/>
              <a:buFont typeface="Calibri"/>
              <a:buNone/>
            </a:pPr>
            <a:r>
              <a:rPr lang="en-US"/>
              <a:t>Beyond your metro area, zero loss is essentially required for performance</a:t>
            </a:r>
            <a:endParaRPr/>
          </a:p>
          <a:p>
            <a:pPr marL="0" lvl="0" indent="0" algn="l" rtl="0">
              <a:lnSpc>
                <a:spcPct val="100000"/>
              </a:lnSpc>
              <a:spcBef>
                <a:spcPts val="0"/>
              </a:spcBef>
              <a:spcAft>
                <a:spcPts val="0"/>
              </a:spcAft>
              <a:buSzPts val="1400"/>
              <a:buNone/>
            </a:pPr>
            <a:r>
              <a:rPr lang="en-US"/>
              <a:t>Where are your collaborators?  Where are your users?</a:t>
            </a:r>
            <a:endParaRPr/>
          </a:p>
          <a:p>
            <a:pPr marL="0" lvl="0" indent="0" algn="l" rtl="0">
              <a:lnSpc>
                <a:spcPct val="100000"/>
              </a:lnSpc>
              <a:spcBef>
                <a:spcPts val="0"/>
              </a:spcBef>
              <a:spcAft>
                <a:spcPts val="0"/>
              </a:spcAft>
              <a:buSzPts val="1400"/>
              <a:buNone/>
            </a:pPr>
            <a:r>
              <a:rPr lang="en-US"/>
              <a:t>When global collaboration is the norm, nobody can afford to be a local-only resource</a:t>
            </a:r>
            <a:endParaRPr/>
          </a:p>
        </p:txBody>
      </p:sp>
      <p:sp>
        <p:nvSpPr>
          <p:cNvPr id="176" name="Google Shape;17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3603899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Science DMZ model is a set of ideas – the diagrams that follow are examples. </a:t>
            </a:r>
            <a:endParaRPr/>
          </a:p>
        </p:txBody>
      </p:sp>
      <p:sp>
        <p:nvSpPr>
          <p:cNvPr id="199" name="Google Shape;1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1762570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7" name="Google Shape;20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75028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4144781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775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Previous slide is diagram for this; just say these things while showing previous slide</a:t>
            </a:r>
            <a:endParaRPr/>
          </a:p>
        </p:txBody>
      </p:sp>
      <p:sp>
        <p:nvSpPr>
          <p:cNvPr id="235" name="Google Shape;23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100798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DTN node deep within campus infrastructure.</a:t>
            </a:r>
            <a:endParaRPr/>
          </a:p>
        </p:txBody>
      </p:sp>
      <p:sp>
        <p:nvSpPr>
          <p:cNvPr id="245" name="Google Shape;24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545845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Add-on to existing network infrastructure</a:t>
            </a:r>
            <a:endParaRPr/>
          </a:p>
          <a:p>
            <a:pPr marL="457200" lvl="1" indent="0" algn="l" rtl="0">
              <a:lnSpc>
                <a:spcPct val="100000"/>
              </a:lnSpc>
              <a:spcBef>
                <a:spcPts val="0"/>
              </a:spcBef>
              <a:spcAft>
                <a:spcPts val="0"/>
              </a:spcAft>
              <a:buSzPts val="1400"/>
              <a:buNone/>
            </a:pPr>
            <a:r>
              <a:rPr lang="en-US"/>
              <a:t>All that is required is a port on the border router</a:t>
            </a:r>
            <a:endParaRPr/>
          </a:p>
          <a:p>
            <a:pPr marL="457200" lvl="1" indent="0" algn="l" rtl="0">
              <a:lnSpc>
                <a:spcPct val="100000"/>
              </a:lnSpc>
              <a:spcBef>
                <a:spcPts val="0"/>
              </a:spcBef>
              <a:spcAft>
                <a:spcPts val="0"/>
              </a:spcAft>
              <a:buSzPts val="1400"/>
              <a:buNone/>
            </a:pPr>
            <a:r>
              <a:rPr lang="en-US"/>
              <a:t>Small footprint, pre-production commitment</a:t>
            </a:r>
            <a:endParaRPr/>
          </a:p>
          <a:p>
            <a:pPr marL="0" lvl="0" indent="0" algn="l" rtl="0">
              <a:lnSpc>
                <a:spcPct val="100000"/>
              </a:lnSpc>
              <a:spcBef>
                <a:spcPts val="0"/>
              </a:spcBef>
              <a:spcAft>
                <a:spcPts val="0"/>
              </a:spcAft>
              <a:buSzPts val="1400"/>
              <a:buNone/>
            </a:pPr>
            <a:r>
              <a:rPr lang="en-US"/>
              <a:t>Easy to experiment with components and technologies</a:t>
            </a:r>
            <a:endParaRPr/>
          </a:p>
          <a:p>
            <a:pPr marL="457200" lvl="1" indent="0" algn="l" rtl="0">
              <a:lnSpc>
                <a:spcPct val="100000"/>
              </a:lnSpc>
              <a:spcBef>
                <a:spcPts val="0"/>
              </a:spcBef>
              <a:spcAft>
                <a:spcPts val="0"/>
              </a:spcAft>
              <a:buSzPts val="1400"/>
              <a:buNone/>
            </a:pPr>
            <a:r>
              <a:rPr lang="en-US"/>
              <a:t>DTN prototyping</a:t>
            </a:r>
            <a:endParaRPr/>
          </a:p>
          <a:p>
            <a:pPr marL="457200" lvl="1" indent="0" algn="l" rtl="0">
              <a:lnSpc>
                <a:spcPct val="100000"/>
              </a:lnSpc>
              <a:spcBef>
                <a:spcPts val="0"/>
              </a:spcBef>
              <a:spcAft>
                <a:spcPts val="0"/>
              </a:spcAft>
              <a:buSzPts val="1400"/>
              <a:buNone/>
            </a:pPr>
            <a:r>
              <a:rPr lang="en-US"/>
              <a:t>perfSONAR testing</a:t>
            </a:r>
            <a:endParaRPr/>
          </a:p>
          <a:p>
            <a:pPr marL="0" lvl="0" indent="0" algn="l" rtl="0">
              <a:lnSpc>
                <a:spcPct val="100000"/>
              </a:lnSpc>
              <a:spcBef>
                <a:spcPts val="0"/>
              </a:spcBef>
              <a:spcAft>
                <a:spcPts val="0"/>
              </a:spcAft>
              <a:buSzPts val="1400"/>
              <a:buNone/>
            </a:pPr>
            <a:r>
              <a:rPr lang="en-US"/>
              <a:t>Limited scope makes security policy exceptions easy</a:t>
            </a:r>
            <a:endParaRPr/>
          </a:p>
          <a:p>
            <a:pPr marL="457200" lvl="1" indent="0" algn="l" rtl="0">
              <a:lnSpc>
                <a:spcPct val="100000"/>
              </a:lnSpc>
              <a:spcBef>
                <a:spcPts val="0"/>
              </a:spcBef>
              <a:spcAft>
                <a:spcPts val="0"/>
              </a:spcAft>
              <a:buSzPts val="1400"/>
              <a:buNone/>
            </a:pPr>
            <a:r>
              <a:rPr lang="en-US"/>
              <a:t>Only allow traffic from partners</a:t>
            </a:r>
            <a:endParaRPr/>
          </a:p>
          <a:p>
            <a:pPr marL="457200" lvl="1" indent="0" algn="l" rtl="0">
              <a:lnSpc>
                <a:spcPct val="100000"/>
              </a:lnSpc>
              <a:spcBef>
                <a:spcPts val="0"/>
              </a:spcBef>
              <a:spcAft>
                <a:spcPts val="0"/>
              </a:spcAft>
              <a:buSzPts val="1400"/>
              <a:buNone/>
            </a:pPr>
            <a:r>
              <a:rPr lang="en-US"/>
              <a:t>Add-on to production infrastructure – lower risk</a:t>
            </a:r>
            <a:endParaRPr/>
          </a:p>
          <a:p>
            <a:pPr marL="0" lvl="0" indent="0" algn="l" rtl="0">
              <a:lnSpc>
                <a:spcPct val="100000"/>
              </a:lnSpc>
              <a:spcBef>
                <a:spcPts val="0"/>
              </a:spcBef>
              <a:spcAft>
                <a:spcPts val="0"/>
              </a:spcAft>
              <a:buSzPts val="1400"/>
              <a:buNone/>
            </a:pPr>
            <a:endParaRPr/>
          </a:p>
        </p:txBody>
      </p:sp>
      <p:sp>
        <p:nvSpPr>
          <p:cNvPr id="253" name="Google Shape;25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422746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510aec744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1510aec744c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1510aec744c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210515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510aec744c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1510aec744c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1510aec744c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478520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DTNs are not part of major computational resource, and so are not entangled with its config</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They are part of the filesystem – the DTNs are the external interface to the filesystem.</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09" name="Google Shape;20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1879106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2386991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Key points:</a:t>
            </a:r>
            <a:endParaRPr/>
          </a:p>
          <a:p>
            <a:pPr marL="171450" lvl="0" indent="-171450" algn="l" rtl="0">
              <a:lnSpc>
                <a:spcPct val="100000"/>
              </a:lnSpc>
              <a:spcBef>
                <a:spcPts val="0"/>
              </a:spcBef>
              <a:spcAft>
                <a:spcPts val="0"/>
              </a:spcAft>
              <a:buSzPts val="1400"/>
              <a:buFont typeface="Arial"/>
              <a:buChar char="•"/>
            </a:pPr>
            <a:r>
              <a:rPr lang="en-US"/>
              <a:t>The underlying substrate is good, but we have to build things on it that are useful to scientists</a:t>
            </a:r>
            <a:endParaRPr/>
          </a:p>
          <a:p>
            <a:pPr marL="171450" lvl="0" indent="-171450" algn="l" rtl="0">
              <a:lnSpc>
                <a:spcPct val="100000"/>
              </a:lnSpc>
              <a:spcBef>
                <a:spcPts val="0"/>
              </a:spcBef>
              <a:spcAft>
                <a:spcPts val="0"/>
              </a:spcAft>
              <a:buSzPts val="1400"/>
              <a:buFont typeface="Arial"/>
              <a:buChar char="•"/>
            </a:pPr>
            <a:r>
              <a:rPr lang="en-US"/>
              <a:t>Scientists don’t care about the substrate (networking people care, but scientists just want it to work)</a:t>
            </a:r>
            <a:endParaRPr/>
          </a:p>
          <a:p>
            <a:pPr marL="171450" lvl="0" indent="-171450" algn="l" rtl="0">
              <a:lnSpc>
                <a:spcPct val="100000"/>
              </a:lnSpc>
              <a:spcBef>
                <a:spcPts val="0"/>
              </a:spcBef>
              <a:spcAft>
                <a:spcPts val="0"/>
              </a:spcAft>
              <a:buSzPts val="1400"/>
              <a:buFont typeface="Arial"/>
              <a:buChar char="•"/>
            </a:pPr>
            <a:r>
              <a:rPr lang="en-US"/>
              <a:t>So, the science application needs to see benefit from the Science DMZs, DTNs, networks, etc.</a:t>
            </a:r>
            <a:endParaRPr/>
          </a:p>
        </p:txBody>
      </p:sp>
      <p:sp>
        <p:nvSpPr>
          <p:cNvPr id="123" name="Google Shape;12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111217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Next is: what does the storage look like for a DTN?</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There are various ways you can bring storage into or to your server</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3 main classes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The 1</a:t>
            </a:r>
            <a:r>
              <a:rPr lang="en-US" baseline="30000"/>
              <a:t>st</a:t>
            </a:r>
            <a:r>
              <a:rPr lang="en-US"/>
              <a:t> and most common DTN choice is local storage within the DTN</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Perks: </a:t>
            </a:r>
            <a:endParaRPr/>
          </a:p>
          <a:p>
            <a:pPr marL="457200" marR="0" lvl="0" indent="-228600" algn="l" rtl="0">
              <a:lnSpc>
                <a:spcPct val="100000"/>
              </a:lnSpc>
              <a:spcBef>
                <a:spcPts val="0"/>
              </a:spcBef>
              <a:spcAft>
                <a:spcPts val="0"/>
              </a:spcAft>
              <a:buClr>
                <a:srgbClr val="000000"/>
              </a:buClr>
              <a:buSzPts val="1400"/>
              <a:buFont typeface="Arial"/>
              <a:buNone/>
            </a:pPr>
            <a:r>
              <a:rPr lang="en-US"/>
              <a:t>	no external dependencies</a:t>
            </a:r>
            <a:endParaRPr/>
          </a:p>
          <a:p>
            <a:pPr marL="457200" marR="0" lvl="0" indent="-228600" algn="l" rtl="0">
              <a:lnSpc>
                <a:spcPct val="100000"/>
              </a:lnSpc>
              <a:spcBef>
                <a:spcPts val="0"/>
              </a:spcBef>
              <a:spcAft>
                <a:spcPts val="0"/>
              </a:spcAft>
              <a:buClr>
                <a:srgbClr val="000000"/>
              </a:buClr>
              <a:buSzPts val="1400"/>
              <a:buFont typeface="Arial"/>
              <a:buNone/>
            </a:pPr>
            <a:r>
              <a:rPr lang="en-US"/>
              <a:t>	deployable anywhere</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But </a:t>
            </a:r>
            <a:endParaRPr/>
          </a:p>
          <a:p>
            <a:pPr marL="457200" marR="0" lvl="0" indent="-228600" algn="l" rtl="0">
              <a:lnSpc>
                <a:spcPct val="100000"/>
              </a:lnSpc>
              <a:spcBef>
                <a:spcPts val="0"/>
              </a:spcBef>
              <a:spcAft>
                <a:spcPts val="0"/>
              </a:spcAft>
              <a:buClr>
                <a:srgbClr val="000000"/>
              </a:buClr>
              <a:buSzPts val="1400"/>
              <a:buFont typeface="Arial"/>
              <a:buNone/>
            </a:pPr>
            <a:r>
              <a:rPr lang="en-US"/>
              <a:t>	limited scalability </a:t>
            </a:r>
            <a:endParaRPr/>
          </a:p>
          <a:p>
            <a:pPr marL="457200" marR="0" lvl="0" indent="-228600" algn="l" rtl="0">
              <a:lnSpc>
                <a:spcPct val="100000"/>
              </a:lnSpc>
              <a:spcBef>
                <a:spcPts val="0"/>
              </a:spcBef>
              <a:spcAft>
                <a:spcPts val="0"/>
              </a:spcAft>
              <a:buClr>
                <a:srgbClr val="000000"/>
              </a:buClr>
              <a:buSzPts val="1400"/>
              <a:buFont typeface="Arial"/>
              <a:buNone/>
            </a:pPr>
            <a:r>
              <a:rPr lang="en-US"/>
              <a:t>	and only tools for managing storage come from RAID controllers</a:t>
            </a:r>
            <a:endParaRPr/>
          </a:p>
          <a:p>
            <a:pPr marL="457200" marR="0" lvl="0" indent="-228600" algn="l" rtl="0">
              <a:lnSpc>
                <a:spcPct val="100000"/>
              </a:lnSpc>
              <a:spcBef>
                <a:spcPts val="0"/>
              </a:spcBef>
              <a:spcAft>
                <a:spcPts val="0"/>
              </a:spcAft>
              <a:buClr>
                <a:srgbClr val="000000"/>
              </a:buClr>
              <a:buSzPts val="1400"/>
              <a:buFont typeface="Arial"/>
              <a:buNone/>
            </a:pPr>
            <a:r>
              <a:rPr lang="en-US"/>
              <a:t>_____________</a:t>
            </a:r>
            <a:endParaRPr/>
          </a:p>
          <a:p>
            <a:pPr marL="457200" marR="0" lvl="0" indent="-228600" algn="l" rtl="0">
              <a:lnSpc>
                <a:spcPct val="100000"/>
              </a:lnSpc>
              <a:spcBef>
                <a:spcPts val="0"/>
              </a:spcBef>
              <a:spcAft>
                <a:spcPts val="0"/>
              </a:spcAft>
              <a:buClr>
                <a:srgbClr val="000000"/>
              </a:buClr>
              <a:buSzPts val="1400"/>
              <a:buFont typeface="Arial"/>
              <a:buNone/>
            </a:pPr>
            <a:r>
              <a:rPr lang="en-US"/>
              <a:t>Local storage: the storage system (just a bunch of drives / JBOD) is packaged with the server. That can from 12 drivers up to 48 drives depending on vendor/model. In addition, external chassis with more drives can be added, connected to the server with SAS or FC. This is ideal for standalone servers since it does not require plumbing for the storage subsystem.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However, maintenance is typically more difficult since it does not have all the tooling that usually comes with storage systems.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80" name="Google Shape;28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9618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two classes are the same from a systems perspective </a:t>
            </a:r>
            <a:endParaRPr/>
          </a:p>
          <a:p>
            <a:pPr marL="0" lvl="0" indent="0" algn="l" rtl="0">
              <a:lnSpc>
                <a:spcPct val="100000"/>
              </a:lnSpc>
              <a:spcBef>
                <a:spcPts val="0"/>
              </a:spcBef>
              <a:spcAft>
                <a:spcPts val="0"/>
              </a:spcAft>
              <a:buSzPts val="1400"/>
              <a:buNone/>
            </a:pPr>
            <a:r>
              <a:rPr lang="en-US"/>
              <a:t>(main different from a workflow perspective—i.e. double copy workflow for SANs but not with distributed/global file systems)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see these storage architectures in DTNs at data and HPC facilities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But whatever you choose for storage will depend on your environment, requirements, and resources.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______________________</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System reasoning: what kind of card used on the backend to the storage system—FC/Ethernet/Inifiniband look the same</a:t>
            </a:r>
            <a:endParaRPr/>
          </a:p>
          <a:p>
            <a:pPr marL="0" lvl="0" indent="0" algn="l" rtl="0">
              <a:lnSpc>
                <a:spcPct val="100000"/>
              </a:lnSpc>
              <a:spcBef>
                <a:spcPts val="0"/>
              </a:spcBef>
              <a:spcAft>
                <a:spcPts val="0"/>
              </a:spcAft>
              <a:buSzPts val="1400"/>
              <a:buNone/>
            </a:pPr>
            <a:r>
              <a:rPr lang="en-US"/>
              <a:t>But the workflow is what’s different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 block device communication between DTN kernel Global fs</a:t>
            </a:r>
            <a:endParaRPr/>
          </a:p>
          <a:p>
            <a:pPr marL="0" lvl="0" indent="0" algn="l" rtl="0">
              <a:lnSpc>
                <a:spcPct val="100000"/>
              </a:lnSpc>
              <a:spcBef>
                <a:spcPts val="0"/>
              </a:spcBef>
              <a:spcAft>
                <a:spcPts val="0"/>
              </a:spcAft>
              <a:buSzPts val="1400"/>
              <a:buNone/>
            </a:pPr>
            <a:r>
              <a:rPr lang="en-US"/>
              <a:t>For SAN and internal disks—DTN kernel sees it as “owning”/managing blocks in SAN or RAID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_____________________________</a:t>
            </a:r>
            <a:endParaRPr/>
          </a:p>
          <a:p>
            <a:pPr marL="0" lvl="0" indent="0" algn="l" rtl="0">
              <a:lnSpc>
                <a:spcPct val="100000"/>
              </a:lnSpc>
              <a:spcBef>
                <a:spcPts val="0"/>
              </a:spcBef>
              <a:spcAft>
                <a:spcPts val="0"/>
              </a:spcAft>
              <a:buSzPts val="1400"/>
              <a:buNone/>
            </a:pPr>
            <a:r>
              <a:rPr lang="en-US"/>
              <a:t>Distributed file systems—high quality of service</a:t>
            </a:r>
            <a:endParaRPr/>
          </a:p>
          <a:p>
            <a:pPr marL="0" lvl="0" indent="0" algn="l" rtl="0">
              <a:lnSpc>
                <a:spcPct val="100000"/>
              </a:lnSpc>
              <a:spcBef>
                <a:spcPts val="0"/>
              </a:spcBef>
              <a:spcAft>
                <a:spcPts val="0"/>
              </a:spcAft>
              <a:buSzPts val="1400"/>
              <a:buNone/>
            </a:pPr>
            <a:r>
              <a:rPr lang="en-US"/>
              <a:t>	much more reliable</a:t>
            </a:r>
            <a:endParaRPr/>
          </a:p>
          <a:p>
            <a:pPr marL="0" lvl="0" indent="0" algn="l" rtl="0">
              <a:lnSpc>
                <a:spcPct val="100000"/>
              </a:lnSpc>
              <a:spcBef>
                <a:spcPts val="0"/>
              </a:spcBef>
              <a:spcAft>
                <a:spcPts val="0"/>
              </a:spcAft>
              <a:buSzPts val="1400"/>
              <a:buNone/>
            </a:pPr>
            <a:r>
              <a:rPr lang="en-US"/>
              <a:t>	easy to manage</a:t>
            </a:r>
            <a:endParaRPr/>
          </a:p>
          <a:p>
            <a:pPr marL="0" lvl="0" indent="0" algn="l" rtl="0">
              <a:lnSpc>
                <a:spcPct val="100000"/>
              </a:lnSpc>
              <a:spcBef>
                <a:spcPts val="0"/>
              </a:spcBef>
              <a:spcAft>
                <a:spcPts val="0"/>
              </a:spcAft>
              <a:buSzPts val="1400"/>
              <a:buNone/>
            </a:pPr>
            <a:r>
              <a:rPr lang="en-US"/>
              <a:t>	however, typically performance is much lower because they are usually a shared system—don’t know the workload of other users—possibility of contesting traffic </a:t>
            </a:r>
            <a:endParaRPr/>
          </a:p>
          <a:p>
            <a:pPr marL="0" lvl="0" indent="0" algn="l" rtl="0">
              <a:lnSpc>
                <a:spcPct val="100000"/>
              </a:lnSpc>
              <a:spcBef>
                <a:spcPts val="0"/>
              </a:spcBef>
              <a:spcAft>
                <a:spcPts val="0"/>
              </a:spcAft>
              <a:buSzPts val="1400"/>
              <a:buNone/>
            </a:pPr>
            <a:r>
              <a:rPr lang="en-US"/>
              <a:t>	i.e., we see this at data centers/supercomputers</a:t>
            </a:r>
            <a:endParaRPr/>
          </a:p>
          <a:p>
            <a:pPr marL="0" lvl="0" indent="0" algn="l" rtl="0">
              <a:lnSpc>
                <a:spcPct val="100000"/>
              </a:lnSpc>
              <a:spcBef>
                <a:spcPts val="0"/>
              </a:spcBef>
              <a:spcAft>
                <a:spcPts val="0"/>
              </a:spcAft>
              <a:buSzPts val="1400"/>
              <a:buNone/>
            </a:pPr>
            <a:r>
              <a:rPr lang="en-US"/>
              <a:t>	they do have bottlenecks. I/O is the storage controller (EMC is limited to 8G right now)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Same I/O capacity but no bottleneck with infiniband connections.</a:t>
            </a:r>
            <a:endParaRPr/>
          </a:p>
          <a:p>
            <a:pPr marL="0" lvl="0" indent="0" algn="l" rtl="0">
              <a:lnSpc>
                <a:spcPct val="100000"/>
              </a:lnSpc>
              <a:spcBef>
                <a:spcPts val="0"/>
              </a:spcBef>
              <a:spcAft>
                <a:spcPts val="0"/>
              </a:spcAft>
              <a:buSzPts val="1400"/>
              <a:buNone/>
            </a:pPr>
            <a:r>
              <a:rPr lang="en-US"/>
              <a:t>	enterprise level system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IB</a:t>
            </a:r>
            <a:endParaRPr/>
          </a:p>
          <a:p>
            <a:pPr marL="0" lvl="0" indent="0" algn="l" rtl="0">
              <a:lnSpc>
                <a:spcPct val="100000"/>
              </a:lnSpc>
              <a:spcBef>
                <a:spcPts val="0"/>
              </a:spcBef>
              <a:spcAft>
                <a:spcPts val="0"/>
              </a:spcAft>
              <a:buSzPts val="1400"/>
              <a:buNone/>
            </a:pPr>
            <a:r>
              <a:rPr lang="en-US"/>
              <a:t>	56 G/link and easy to aggregate</a:t>
            </a:r>
            <a:endParaRPr/>
          </a:p>
          <a:p>
            <a:pPr marL="0" lvl="0" indent="0" algn="l" rtl="0">
              <a:lnSpc>
                <a:spcPct val="100000"/>
              </a:lnSpc>
              <a:spcBef>
                <a:spcPts val="0"/>
              </a:spcBef>
              <a:spcAft>
                <a:spcPts val="0"/>
              </a:spcAft>
              <a:buSzPts val="1400"/>
              <a:buNone/>
            </a:pPr>
            <a:r>
              <a:rPr lang="en-US"/>
              <a:t>	reliable networking—no packet loss</a:t>
            </a:r>
            <a:endParaRPr/>
          </a:p>
          <a:p>
            <a:pPr marL="0" lvl="0" indent="0" algn="l" rtl="0">
              <a:lnSpc>
                <a:spcPct val="100000"/>
              </a:lnSpc>
              <a:spcBef>
                <a:spcPts val="0"/>
              </a:spcBef>
              <a:spcAft>
                <a:spcPts val="0"/>
              </a:spcAft>
              <a:buSzPts val="1400"/>
              <a:buNone/>
            </a:pPr>
            <a:r>
              <a:rPr lang="en-US"/>
              <a:t>	fairly cheap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Distributed filesystem: this is similar to the storage system, except that the exported volumes are not RAW but file system (PNFS, Lustre, GPFS…). This set up is typical of a tiered system: data is acquired and processed, and stored. Then the DTN read from the shared storage.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Storage Systems: These are usually more massive systems (EMC, Netapp, DDN, etc) providing raw volumes to servers. The connectivity is usually fiber, but it can also be infiniband and ethernet.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class benefits storage capacity.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POINT: look at what your infrastructure requirements are</a:t>
            </a:r>
            <a:endParaRPr/>
          </a:p>
          <a:p>
            <a:pPr marL="0" lvl="0" indent="0" algn="l" rtl="0">
              <a:lnSpc>
                <a:spcPct val="100000"/>
              </a:lnSpc>
              <a:spcBef>
                <a:spcPts val="0"/>
              </a:spcBef>
              <a:spcAft>
                <a:spcPts val="0"/>
              </a:spcAft>
              <a:buSzPts val="1400"/>
              <a:buNone/>
            </a:pPr>
            <a:r>
              <a:rPr lang="en-US"/>
              <a:t>	how much capacity do you need for the next 3 years—will your system scale the way you want?</a:t>
            </a:r>
            <a:endParaRPr/>
          </a:p>
          <a:p>
            <a:pPr marL="0" lvl="0" indent="0" algn="l" rtl="0">
              <a:lnSpc>
                <a:spcPct val="100000"/>
              </a:lnSpc>
              <a:spcBef>
                <a:spcPts val="0"/>
              </a:spcBef>
              <a:spcAft>
                <a:spcPts val="0"/>
              </a:spcAft>
              <a:buSzPts val="1400"/>
              <a:buNone/>
            </a:pPr>
            <a:r>
              <a:rPr lang="en-US"/>
              <a:t>	how reliable does your storage have to be—source of truth or is it a pain to resend the data if a disk goes down? (i.e., choose your RAID appropriately)</a:t>
            </a:r>
            <a:endParaRPr/>
          </a:p>
          <a:p>
            <a:pPr marL="0" lvl="0" indent="0" algn="l" rtl="0">
              <a:lnSpc>
                <a:spcPct val="100000"/>
              </a:lnSpc>
              <a:spcBef>
                <a:spcPts val="0"/>
              </a:spcBef>
              <a:spcAft>
                <a:spcPts val="0"/>
              </a:spcAft>
              <a:buSzPts val="1400"/>
              <a:buNone/>
            </a:pPr>
            <a:r>
              <a:rPr lang="en-US"/>
              <a:t>	performance of storage what you need? If its 10G—laptops won’t do that</a:t>
            </a:r>
            <a:endParaRPr/>
          </a:p>
          <a:p>
            <a:pPr marL="0" lvl="0" indent="0" algn="l" rtl="0">
              <a:lnSpc>
                <a:spcPct val="100000"/>
              </a:lnSpc>
              <a:spcBef>
                <a:spcPts val="0"/>
              </a:spcBef>
              <a:spcAft>
                <a:spcPts val="0"/>
              </a:spcAft>
              <a:buSzPts val="1400"/>
              <a:buNone/>
            </a:pPr>
            <a:r>
              <a:rPr lang="en-US"/>
              <a:t>		don’t need to invest in super fast storage if you only want to use laptops</a:t>
            </a:r>
            <a:endParaRPr/>
          </a:p>
          <a:p>
            <a:pPr marL="0" lvl="0" indent="0" algn="l" rtl="0">
              <a:lnSpc>
                <a:spcPct val="100000"/>
              </a:lnSpc>
              <a:spcBef>
                <a:spcPts val="0"/>
              </a:spcBef>
              <a:spcAft>
                <a:spcPts val="0"/>
              </a:spcAft>
              <a:buSzPts val="1400"/>
              <a:buNone/>
            </a:pPr>
            <a:endParaRPr/>
          </a:p>
        </p:txBody>
      </p:sp>
      <p:sp>
        <p:nvSpPr>
          <p:cNvPr id="174" name="Google Shape;17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1519207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two classes are the same from a systems perspective </a:t>
            </a:r>
            <a:endParaRPr/>
          </a:p>
          <a:p>
            <a:pPr marL="0" lvl="0" indent="0" algn="l" rtl="0">
              <a:lnSpc>
                <a:spcPct val="100000"/>
              </a:lnSpc>
              <a:spcBef>
                <a:spcPts val="0"/>
              </a:spcBef>
              <a:spcAft>
                <a:spcPts val="0"/>
              </a:spcAft>
              <a:buSzPts val="1400"/>
              <a:buNone/>
            </a:pPr>
            <a:r>
              <a:rPr lang="en-US"/>
              <a:t>(main different from a workflow perspective—i.e. double copy workflow for SANs but not with distributed/global file systems)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see these storage architectures in DTNs at data and HPC facilities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But whatever you choose for storage will depend on your environment, requirements, and resources.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______________________</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System reasoning: what kind of card used on the backend to the storage system—FC/Ethernet/Inifiniband look the same</a:t>
            </a:r>
            <a:endParaRPr/>
          </a:p>
          <a:p>
            <a:pPr marL="0" lvl="0" indent="0" algn="l" rtl="0">
              <a:lnSpc>
                <a:spcPct val="100000"/>
              </a:lnSpc>
              <a:spcBef>
                <a:spcPts val="0"/>
              </a:spcBef>
              <a:spcAft>
                <a:spcPts val="0"/>
              </a:spcAft>
              <a:buSzPts val="1400"/>
              <a:buNone/>
            </a:pPr>
            <a:r>
              <a:rPr lang="en-US"/>
              <a:t>But the workflow is what’s different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 block device communication between DTN kernel Global fs</a:t>
            </a:r>
            <a:endParaRPr/>
          </a:p>
          <a:p>
            <a:pPr marL="0" lvl="0" indent="0" algn="l" rtl="0">
              <a:lnSpc>
                <a:spcPct val="100000"/>
              </a:lnSpc>
              <a:spcBef>
                <a:spcPts val="0"/>
              </a:spcBef>
              <a:spcAft>
                <a:spcPts val="0"/>
              </a:spcAft>
              <a:buSzPts val="1400"/>
              <a:buNone/>
            </a:pPr>
            <a:r>
              <a:rPr lang="en-US"/>
              <a:t>For SAN and internal disks—DTN kernel sees it as “owning”/managing blocks in SAN or RAID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_____________________________</a:t>
            </a:r>
            <a:endParaRPr/>
          </a:p>
          <a:p>
            <a:pPr marL="0" lvl="0" indent="0" algn="l" rtl="0">
              <a:lnSpc>
                <a:spcPct val="100000"/>
              </a:lnSpc>
              <a:spcBef>
                <a:spcPts val="0"/>
              </a:spcBef>
              <a:spcAft>
                <a:spcPts val="0"/>
              </a:spcAft>
              <a:buSzPts val="1400"/>
              <a:buNone/>
            </a:pPr>
            <a:r>
              <a:rPr lang="en-US"/>
              <a:t>Distributed file systems—high quality of service</a:t>
            </a:r>
            <a:endParaRPr/>
          </a:p>
          <a:p>
            <a:pPr marL="0" lvl="0" indent="0" algn="l" rtl="0">
              <a:lnSpc>
                <a:spcPct val="100000"/>
              </a:lnSpc>
              <a:spcBef>
                <a:spcPts val="0"/>
              </a:spcBef>
              <a:spcAft>
                <a:spcPts val="0"/>
              </a:spcAft>
              <a:buSzPts val="1400"/>
              <a:buNone/>
            </a:pPr>
            <a:r>
              <a:rPr lang="en-US"/>
              <a:t>	much more reliable</a:t>
            </a:r>
            <a:endParaRPr/>
          </a:p>
          <a:p>
            <a:pPr marL="0" lvl="0" indent="0" algn="l" rtl="0">
              <a:lnSpc>
                <a:spcPct val="100000"/>
              </a:lnSpc>
              <a:spcBef>
                <a:spcPts val="0"/>
              </a:spcBef>
              <a:spcAft>
                <a:spcPts val="0"/>
              </a:spcAft>
              <a:buSzPts val="1400"/>
              <a:buNone/>
            </a:pPr>
            <a:r>
              <a:rPr lang="en-US"/>
              <a:t>	easy to manage</a:t>
            </a:r>
            <a:endParaRPr/>
          </a:p>
          <a:p>
            <a:pPr marL="0" lvl="0" indent="0" algn="l" rtl="0">
              <a:lnSpc>
                <a:spcPct val="100000"/>
              </a:lnSpc>
              <a:spcBef>
                <a:spcPts val="0"/>
              </a:spcBef>
              <a:spcAft>
                <a:spcPts val="0"/>
              </a:spcAft>
              <a:buSzPts val="1400"/>
              <a:buNone/>
            </a:pPr>
            <a:r>
              <a:rPr lang="en-US"/>
              <a:t>	however, typically performance is much lower because they are usually a shared system—don’t know the workload of other users—possibility of contesting traffic </a:t>
            </a:r>
            <a:endParaRPr/>
          </a:p>
          <a:p>
            <a:pPr marL="0" lvl="0" indent="0" algn="l" rtl="0">
              <a:lnSpc>
                <a:spcPct val="100000"/>
              </a:lnSpc>
              <a:spcBef>
                <a:spcPts val="0"/>
              </a:spcBef>
              <a:spcAft>
                <a:spcPts val="0"/>
              </a:spcAft>
              <a:buSzPts val="1400"/>
              <a:buNone/>
            </a:pPr>
            <a:r>
              <a:rPr lang="en-US"/>
              <a:t>	i.e., we see this at data centers/supercomputers</a:t>
            </a:r>
            <a:endParaRPr/>
          </a:p>
          <a:p>
            <a:pPr marL="0" lvl="0" indent="0" algn="l" rtl="0">
              <a:lnSpc>
                <a:spcPct val="100000"/>
              </a:lnSpc>
              <a:spcBef>
                <a:spcPts val="0"/>
              </a:spcBef>
              <a:spcAft>
                <a:spcPts val="0"/>
              </a:spcAft>
              <a:buSzPts val="1400"/>
              <a:buNone/>
            </a:pPr>
            <a:r>
              <a:rPr lang="en-US"/>
              <a:t>	they do have bottlenecks. I/O is the storage controller (EMC is limited to 8G right now)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Same I/O capacity but no bottleneck with infiniband connections.</a:t>
            </a:r>
            <a:endParaRPr/>
          </a:p>
          <a:p>
            <a:pPr marL="0" lvl="0" indent="0" algn="l" rtl="0">
              <a:lnSpc>
                <a:spcPct val="100000"/>
              </a:lnSpc>
              <a:spcBef>
                <a:spcPts val="0"/>
              </a:spcBef>
              <a:spcAft>
                <a:spcPts val="0"/>
              </a:spcAft>
              <a:buSzPts val="1400"/>
              <a:buNone/>
            </a:pPr>
            <a:r>
              <a:rPr lang="en-US"/>
              <a:t>	enterprise level system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IB</a:t>
            </a:r>
            <a:endParaRPr/>
          </a:p>
          <a:p>
            <a:pPr marL="0" lvl="0" indent="0" algn="l" rtl="0">
              <a:lnSpc>
                <a:spcPct val="100000"/>
              </a:lnSpc>
              <a:spcBef>
                <a:spcPts val="0"/>
              </a:spcBef>
              <a:spcAft>
                <a:spcPts val="0"/>
              </a:spcAft>
              <a:buSzPts val="1400"/>
              <a:buNone/>
            </a:pPr>
            <a:r>
              <a:rPr lang="en-US"/>
              <a:t>	56 G/link and easy to aggregate</a:t>
            </a:r>
            <a:endParaRPr/>
          </a:p>
          <a:p>
            <a:pPr marL="0" lvl="0" indent="0" algn="l" rtl="0">
              <a:lnSpc>
                <a:spcPct val="100000"/>
              </a:lnSpc>
              <a:spcBef>
                <a:spcPts val="0"/>
              </a:spcBef>
              <a:spcAft>
                <a:spcPts val="0"/>
              </a:spcAft>
              <a:buSzPts val="1400"/>
              <a:buNone/>
            </a:pPr>
            <a:r>
              <a:rPr lang="en-US"/>
              <a:t>	reliable networking—no packet loss</a:t>
            </a:r>
            <a:endParaRPr/>
          </a:p>
          <a:p>
            <a:pPr marL="0" lvl="0" indent="0" algn="l" rtl="0">
              <a:lnSpc>
                <a:spcPct val="100000"/>
              </a:lnSpc>
              <a:spcBef>
                <a:spcPts val="0"/>
              </a:spcBef>
              <a:spcAft>
                <a:spcPts val="0"/>
              </a:spcAft>
              <a:buSzPts val="1400"/>
              <a:buNone/>
            </a:pPr>
            <a:r>
              <a:rPr lang="en-US"/>
              <a:t>	fairly cheap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Distributed filesystem: this is similar to the storage system, except that the exported volumes are not RAW but file system (PNFS, Lustre, GPFS…). This set up is typical of a tiered system: data is acquired and processed, and stored. Then the DTN read from the shared storage.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Storage Systems: These are usually more massive systems (EMC, Netapp, DDN, etc) providing raw volumes to servers. The connectivity is usually fiber, but it can also be infiniband and ethernet.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class benefits storage capacity.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POINT: look at what your infrastructure requirements are</a:t>
            </a:r>
            <a:endParaRPr/>
          </a:p>
          <a:p>
            <a:pPr marL="0" lvl="0" indent="0" algn="l" rtl="0">
              <a:lnSpc>
                <a:spcPct val="100000"/>
              </a:lnSpc>
              <a:spcBef>
                <a:spcPts val="0"/>
              </a:spcBef>
              <a:spcAft>
                <a:spcPts val="0"/>
              </a:spcAft>
              <a:buSzPts val="1400"/>
              <a:buNone/>
            </a:pPr>
            <a:r>
              <a:rPr lang="en-US"/>
              <a:t>	how much capacity do you need for the next 3 years—will your system scale the way you want?</a:t>
            </a:r>
            <a:endParaRPr/>
          </a:p>
          <a:p>
            <a:pPr marL="0" lvl="0" indent="0" algn="l" rtl="0">
              <a:lnSpc>
                <a:spcPct val="100000"/>
              </a:lnSpc>
              <a:spcBef>
                <a:spcPts val="0"/>
              </a:spcBef>
              <a:spcAft>
                <a:spcPts val="0"/>
              </a:spcAft>
              <a:buSzPts val="1400"/>
              <a:buNone/>
            </a:pPr>
            <a:r>
              <a:rPr lang="en-US"/>
              <a:t>	how reliable does your storage have to be—source of truth or is it a pain to resend the data if a disk goes down? (i.e., choose your RAID appropriately)</a:t>
            </a:r>
            <a:endParaRPr/>
          </a:p>
          <a:p>
            <a:pPr marL="0" lvl="0" indent="0" algn="l" rtl="0">
              <a:lnSpc>
                <a:spcPct val="100000"/>
              </a:lnSpc>
              <a:spcBef>
                <a:spcPts val="0"/>
              </a:spcBef>
              <a:spcAft>
                <a:spcPts val="0"/>
              </a:spcAft>
              <a:buSzPts val="1400"/>
              <a:buNone/>
            </a:pPr>
            <a:r>
              <a:rPr lang="en-US"/>
              <a:t>	performance of storage what you need? If its 10G—laptops won’t do that</a:t>
            </a:r>
            <a:endParaRPr/>
          </a:p>
          <a:p>
            <a:pPr marL="0" lvl="0" indent="0" algn="l" rtl="0">
              <a:lnSpc>
                <a:spcPct val="100000"/>
              </a:lnSpc>
              <a:spcBef>
                <a:spcPts val="0"/>
              </a:spcBef>
              <a:spcAft>
                <a:spcPts val="0"/>
              </a:spcAft>
              <a:buSzPts val="1400"/>
              <a:buNone/>
            </a:pPr>
            <a:r>
              <a:rPr lang="en-US"/>
              <a:t>		don’t need to invest in super fast storage if you only want to use laptops</a:t>
            </a:r>
            <a:endParaRPr/>
          </a:p>
          <a:p>
            <a:pPr marL="0" lvl="0" indent="0" algn="l" rtl="0">
              <a:lnSpc>
                <a:spcPct val="100000"/>
              </a:lnSpc>
              <a:spcBef>
                <a:spcPts val="0"/>
              </a:spcBef>
              <a:spcAft>
                <a:spcPts val="0"/>
              </a:spcAft>
              <a:buSzPts val="1400"/>
              <a:buNone/>
            </a:pPr>
            <a:endParaRPr/>
          </a:p>
        </p:txBody>
      </p:sp>
      <p:sp>
        <p:nvSpPr>
          <p:cNvPr id="186" name="Google Shape;18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599101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30336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188125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6932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567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657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1351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4149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86373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264541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269602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4"/>
          <p:cNvSpPr txBox="1">
            <a:spLocks noGrp="1"/>
          </p:cNvSpPr>
          <p:nvPr>
            <p:ph type="ctrTitle"/>
          </p:nvPr>
        </p:nvSpPr>
        <p:spPr>
          <a:xfrm>
            <a:off x="1509712" y="1728789"/>
            <a:ext cx="9144000" cy="219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4"/>
          <p:cNvSpPr txBox="1">
            <a:spLocks noGrp="1"/>
          </p:cNvSpPr>
          <p:nvPr>
            <p:ph type="subTitle" idx="1"/>
          </p:nvPr>
        </p:nvSpPr>
        <p:spPr>
          <a:xfrm>
            <a:off x="1509712" y="4016376"/>
            <a:ext cx="9144000" cy="1184275"/>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54"/>
          <p:cNvPicPr preferRelativeResize="0"/>
          <p:nvPr/>
        </p:nvPicPr>
        <p:blipFill rotWithShape="1">
          <a:blip r:embed="rId2">
            <a:alphaModFix/>
          </a:blip>
          <a:srcRect/>
          <a:stretch/>
        </p:blipFill>
        <p:spPr>
          <a:xfrm>
            <a:off x="0" y="9524"/>
            <a:ext cx="4124326" cy="2062163"/>
          </a:xfrm>
          <a:prstGeom prst="rect">
            <a:avLst/>
          </a:prstGeom>
          <a:noFill/>
          <a:ln>
            <a:noFill/>
          </a:ln>
        </p:spPr>
      </p:pic>
      <p:pic>
        <p:nvPicPr>
          <p:cNvPr id="22" name="Google Shape;22;p54"/>
          <p:cNvPicPr preferRelativeResize="0"/>
          <p:nvPr/>
        </p:nvPicPr>
        <p:blipFill rotWithShape="1">
          <a:blip r:embed="rId3">
            <a:alphaModFix/>
          </a:blip>
          <a:srcRect/>
          <a:stretch/>
        </p:blipFill>
        <p:spPr>
          <a:xfrm>
            <a:off x="9282112" y="5348785"/>
            <a:ext cx="2743199" cy="808449"/>
          </a:xfrm>
          <a:prstGeom prst="rect">
            <a:avLst/>
          </a:prstGeom>
          <a:noFill/>
          <a:ln>
            <a:noFill/>
          </a:ln>
        </p:spPr>
      </p:pic>
      <p:sp>
        <p:nvSpPr>
          <p:cNvPr id="23" name="Google Shape;23;p54"/>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5"/>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55"/>
          <p:cNvPicPr preferRelativeResize="0"/>
          <p:nvPr/>
        </p:nvPicPr>
        <p:blipFill rotWithShape="1">
          <a:blip r:embed="rId2">
            <a:alphaModFix/>
          </a:blip>
          <a:srcRect/>
          <a:stretch/>
        </p:blipFill>
        <p:spPr>
          <a:xfrm>
            <a:off x="9672638" y="5694282"/>
            <a:ext cx="1681162" cy="840581"/>
          </a:xfrm>
          <a:prstGeom prst="rect">
            <a:avLst/>
          </a:prstGeom>
          <a:noFill/>
          <a:ln>
            <a:noFill/>
          </a:ln>
        </p:spPr>
      </p:pic>
      <p:sp>
        <p:nvSpPr>
          <p:cNvPr id="30" name="Google Shape;30;p55"/>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57"/>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 name="Google Shape;46;p57"/>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5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58"/>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p58"/>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59"/>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 name="Google Shape;62;p59"/>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0"/>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7" name="Google Shape;67;p60"/>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6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61"/>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 name="Google Shape;75;p61"/>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2"/>
          <p:cNvSpPr>
            <a:spLocks noGrp="1"/>
          </p:cNvSpPr>
          <p:nvPr>
            <p:ph type="pic" idx="2"/>
          </p:nvPr>
        </p:nvSpPr>
        <p:spPr>
          <a:xfrm>
            <a:off x="5183188" y="987425"/>
            <a:ext cx="6172200" cy="4873625"/>
          </a:xfrm>
          <a:prstGeom prst="rect">
            <a:avLst/>
          </a:prstGeom>
          <a:noFill/>
          <a:ln>
            <a:noFill/>
          </a:ln>
        </p:spPr>
      </p:sp>
      <p:sp>
        <p:nvSpPr>
          <p:cNvPr id="79" name="Google Shape;79;p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62"/>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3" name="Google Shape;83;p62"/>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3"/>
          <p:cNvSpPr/>
          <p:nvPr/>
        </p:nvSpPr>
        <p:spPr>
          <a:xfrm>
            <a:off x="0" y="0"/>
            <a:ext cx="137160" cy="6848480"/>
          </a:xfrm>
          <a:prstGeom prst="rect">
            <a:avLst/>
          </a:prstGeom>
          <a:gradFill>
            <a:gsLst>
              <a:gs pos="0">
                <a:srgbClr val="6CBFDC">
                  <a:alpha val="47843"/>
                </a:srgbClr>
              </a:gs>
              <a:gs pos="20000">
                <a:srgbClr val="459582">
                  <a:alpha val="47843"/>
                </a:srgbClr>
              </a:gs>
              <a:gs pos="42000">
                <a:srgbClr val="BAC851">
                  <a:alpha val="47843"/>
                </a:srgbClr>
              </a:gs>
              <a:gs pos="62000">
                <a:srgbClr val="A42E40">
                  <a:alpha val="47843"/>
                </a:srgbClr>
              </a:gs>
              <a:gs pos="85000">
                <a:srgbClr val="84C8D3">
                  <a:alpha val="47843"/>
                </a:srgbClr>
              </a:gs>
              <a:gs pos="100000">
                <a:srgbClr val="84C8D3">
                  <a:alpha val="47843"/>
                </a:srgbClr>
              </a:gs>
            </a:gsLst>
            <a:path path="circle">
              <a:fillToRect l="100000" t="100000"/>
            </a:path>
            <a:tileRect r="-100000" b="-100000"/>
          </a:gradFill>
          <a:ln>
            <a:noFill/>
          </a:ln>
          <a:effectLst>
            <a:outerShdw blurRad="40000" dist="23000" dir="5400000"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accen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urawski@e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epo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mailto:epoc@" TargetMode="External"/><Relationship Id="rId3" Type="http://schemas.openxmlformats.org/officeDocument/2006/relationships/hyperlink" Target="http://fasterdata.es.net/science-dmz/" TargetMode="External"/><Relationship Id="rId7"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epo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epo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ep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epo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epo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epoc@"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epoc@"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epoc@"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epoc@"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epoc@tacc.utexas.ed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epo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zurawski@es.net"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hyperlink" Target="mailto:epoc@" TargetMode="External"/><Relationship Id="rId4" Type="http://schemas.openxmlformats.org/officeDocument/2006/relationships/image" Target="../media/image5.jp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epo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epo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95249" y="6629400"/>
            <a:ext cx="2776539"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National Science Foundation Award #2328479</a:t>
            </a:r>
            <a:endParaRPr sz="1400" b="0" i="0" u="none" strike="noStrike" cap="none">
              <a:solidFill>
                <a:srgbClr val="000000"/>
              </a:solidFill>
              <a:latin typeface="Arial"/>
              <a:ea typeface="Arial"/>
              <a:cs typeface="Arial"/>
              <a:sym typeface="Arial"/>
            </a:endParaRPr>
          </a:p>
        </p:txBody>
      </p:sp>
      <p:sp>
        <p:nvSpPr>
          <p:cNvPr id="89" name="Google Shape;89;p1"/>
          <p:cNvSpPr txBox="1"/>
          <p:nvPr/>
        </p:nvSpPr>
        <p:spPr>
          <a:xfrm>
            <a:off x="1097280" y="2409823"/>
            <a:ext cx="10437223" cy="994533"/>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ct val="100000"/>
              <a:buFont typeface="Calibri"/>
              <a:buNone/>
            </a:pPr>
            <a:r>
              <a:rPr lang="en-US" sz="6000" b="0" i="0" u="none" strike="noStrike" cap="none" dirty="0">
                <a:solidFill>
                  <a:schemeClr val="dk1"/>
                </a:solidFill>
                <a:latin typeface="Calibri"/>
                <a:ea typeface="Calibri"/>
                <a:cs typeface="Calibri"/>
                <a:sym typeface="Calibri"/>
              </a:rPr>
              <a:t>Introduction to the Science DMZ</a:t>
            </a:r>
            <a:endParaRPr sz="1400" b="0" i="0" u="none" strike="noStrike" cap="none" dirty="0">
              <a:solidFill>
                <a:srgbClr val="000000"/>
              </a:solidFill>
              <a:latin typeface="Arial"/>
              <a:ea typeface="Arial"/>
              <a:cs typeface="Arial"/>
              <a:sym typeface="Arial"/>
            </a:endParaRPr>
          </a:p>
        </p:txBody>
      </p:sp>
      <p:sp>
        <p:nvSpPr>
          <p:cNvPr id="90" name="Google Shape;90;p1"/>
          <p:cNvSpPr txBox="1"/>
          <p:nvPr/>
        </p:nvSpPr>
        <p:spPr>
          <a:xfrm>
            <a:off x="240824" y="5316200"/>
            <a:ext cx="7261800" cy="1108800"/>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rgbClr val="000000"/>
              </a:buClr>
              <a:buSzPct val="100000"/>
              <a:buFont typeface="Arial"/>
              <a:buNone/>
            </a:pPr>
            <a:r>
              <a:rPr lang="en-US" sz="3200" b="1" i="1" u="none" strike="noStrike" cap="none" dirty="0">
                <a:solidFill>
                  <a:schemeClr val="dk1"/>
                </a:solidFill>
                <a:latin typeface="Calibri"/>
                <a:ea typeface="Calibri"/>
                <a:cs typeface="Calibri"/>
                <a:sym typeface="Calibri"/>
              </a:rPr>
              <a:t>UCF / FLR Workshop on Networking Topics</a:t>
            </a:r>
          </a:p>
          <a:p>
            <a:pPr marL="0" marR="0" lvl="0" indent="0" algn="l" rtl="0">
              <a:lnSpc>
                <a:spcPct val="90000"/>
              </a:lnSpc>
              <a:spcBef>
                <a:spcPts val="0"/>
              </a:spcBef>
              <a:spcAft>
                <a:spcPts val="0"/>
              </a:spcAft>
              <a:buClr>
                <a:srgbClr val="000000"/>
              </a:buClr>
              <a:buSzPct val="100000"/>
              <a:buFont typeface="Arial"/>
              <a:buNone/>
            </a:pPr>
            <a:r>
              <a:rPr lang="en-US" sz="3200" i="1" dirty="0">
                <a:solidFill>
                  <a:schemeClr val="dk1"/>
                </a:solidFill>
                <a:latin typeface="Calibri"/>
                <a:ea typeface="Calibri"/>
                <a:cs typeface="Calibri"/>
                <a:sym typeface="Calibri"/>
              </a:rPr>
              <a:t>May</a:t>
            </a:r>
            <a:r>
              <a:rPr lang="en-US" sz="3200" b="0" i="1" u="none" strike="noStrike" cap="none" dirty="0">
                <a:solidFill>
                  <a:schemeClr val="dk1"/>
                </a:solidFill>
                <a:latin typeface="Calibri"/>
                <a:ea typeface="Calibri"/>
                <a:cs typeface="Calibri"/>
                <a:sym typeface="Calibri"/>
              </a:rPr>
              <a:t> 21-22, 2025</a:t>
            </a:r>
            <a:endParaRPr lang="en-US" sz="3200" b="1" i="1" u="none" strike="noStrike" cap="none" dirty="0">
              <a:solidFill>
                <a:schemeClr val="dk1"/>
              </a:solidFill>
              <a:latin typeface="Calibri"/>
              <a:ea typeface="Calibri"/>
              <a:cs typeface="Calibri"/>
              <a:sym typeface="Calibri"/>
            </a:endParaRPr>
          </a:p>
        </p:txBody>
      </p:sp>
      <p:sp>
        <p:nvSpPr>
          <p:cNvPr id="91" name="Google Shape;91;p1"/>
          <p:cNvSpPr/>
          <p:nvPr/>
        </p:nvSpPr>
        <p:spPr>
          <a:xfrm>
            <a:off x="10933043" y="6629400"/>
            <a:ext cx="120498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https://epoc.global</a:t>
            </a:r>
            <a:endParaRPr sz="1000" b="0" i="1" u="none" strike="noStrike" cap="none">
              <a:solidFill>
                <a:schemeClr val="dk1"/>
              </a:solidFill>
              <a:latin typeface="Calibri"/>
              <a:ea typeface="Calibri"/>
              <a:cs typeface="Calibri"/>
              <a:sym typeface="Calibri"/>
            </a:endParaRPr>
          </a:p>
        </p:txBody>
      </p:sp>
      <p:sp>
        <p:nvSpPr>
          <p:cNvPr id="92" name="Google Shape;92;p1"/>
          <p:cNvSpPr txBox="1"/>
          <p:nvPr/>
        </p:nvSpPr>
        <p:spPr>
          <a:xfrm>
            <a:off x="3166773" y="3768078"/>
            <a:ext cx="6045300" cy="118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Jason Zurawski</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2400"/>
              <a:buFont typeface="Arial"/>
              <a:buNone/>
            </a:pPr>
            <a:r>
              <a:rPr lang="en-US" sz="2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zurawski@es.net</a:t>
            </a:r>
            <a:r>
              <a:rPr lang="en-US" sz="2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ESnet / Lawrence Berkeley National Laboratory</a:t>
            </a:r>
            <a:endParaRPr sz="2400" b="0" i="0" u="none" strike="noStrike" cap="none">
              <a:solidFill>
                <a:schemeClr val="dk1"/>
              </a:solidFill>
              <a:latin typeface="Calibri"/>
              <a:ea typeface="Calibri"/>
              <a:cs typeface="Calibri"/>
              <a:sym typeface="Calibri"/>
            </a:endParaRPr>
          </a:p>
        </p:txBody>
      </p:sp>
      <p:pic>
        <p:nvPicPr>
          <p:cNvPr id="93" name="Google Shape;93;p1"/>
          <p:cNvPicPr preferRelativeResize="0"/>
          <p:nvPr/>
        </p:nvPicPr>
        <p:blipFill rotWithShape="1">
          <a:blip r:embed="rId4">
            <a:alphaModFix/>
          </a:blip>
          <a:srcRect/>
          <a:stretch/>
        </p:blipFill>
        <p:spPr>
          <a:xfrm>
            <a:off x="7553923" y="5411096"/>
            <a:ext cx="1658150" cy="6072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Data Movement / TCP Background</a:t>
            </a:r>
            <a:endParaRPr/>
          </a:p>
        </p:txBody>
      </p:sp>
      <p:sp>
        <p:nvSpPr>
          <p:cNvPr id="164" name="Google Shape;164;p10"/>
          <p:cNvSpPr txBox="1">
            <a:spLocks noGrp="1"/>
          </p:cNvSpPr>
          <p:nvPr>
            <p:ph type="body" idx="1"/>
          </p:nvPr>
        </p:nvSpPr>
        <p:spPr>
          <a:xfrm>
            <a:off x="609600" y="1518249"/>
            <a:ext cx="10972800" cy="455547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The data mobility performance requirements for data intensive science are beyond what can typically be achieved using traditional methods</a:t>
            </a:r>
            <a:endParaRPr/>
          </a:p>
          <a:p>
            <a:pPr marL="0" lvl="0" indent="0" algn="l" rtl="0">
              <a:lnSpc>
                <a:spcPct val="90000"/>
              </a:lnSpc>
              <a:spcBef>
                <a:spcPts val="1000"/>
              </a:spcBef>
              <a:spcAft>
                <a:spcPts val="0"/>
              </a:spcAft>
              <a:buClr>
                <a:schemeClr val="dk1"/>
              </a:buClr>
              <a:buSzPts val="2800"/>
              <a:buNone/>
            </a:pPr>
            <a:endParaRPr/>
          </a:p>
          <a:p>
            <a:pPr marL="685800" lvl="1" indent="-228600" algn="l" rtl="0">
              <a:lnSpc>
                <a:spcPct val="90000"/>
              </a:lnSpc>
              <a:spcBef>
                <a:spcPts val="500"/>
              </a:spcBef>
              <a:spcAft>
                <a:spcPts val="0"/>
              </a:spcAft>
              <a:buClr>
                <a:schemeClr val="dk1"/>
              </a:buClr>
              <a:buSzPts val="2400"/>
              <a:buChar char="•"/>
            </a:pPr>
            <a:r>
              <a:rPr lang="en-US"/>
              <a:t>Default host configurations (TCP, filesystems, NICs) </a:t>
            </a: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Converged network architectures designed for commodity traffic</a:t>
            </a: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Conventional security tools and policies</a:t>
            </a: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Legacy data transfer tools (e.g. SCP, FTP)</a:t>
            </a: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Wait-for-trouble-ticket operational models for network performance</a:t>
            </a:r>
            <a:endParaRPr/>
          </a:p>
        </p:txBody>
      </p:sp>
      <p:sp>
        <p:nvSpPr>
          <p:cNvPr id="3" name="Google Shape;101;p2">
            <a:extLst>
              <a:ext uri="{FF2B5EF4-FFF2-40B4-BE49-F238E27FC236}">
                <a16:creationId xmlns:a16="http://schemas.microsoft.com/office/drawing/2014/main" id="{5E2C718B-22A3-438E-3A90-20FD942FFF56}"/>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10</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0521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TCP – Ubiquitous and Fragile</a:t>
            </a:r>
            <a:endParaRPr/>
          </a:p>
        </p:txBody>
      </p:sp>
      <p:sp>
        <p:nvSpPr>
          <p:cNvPr id="171" name="Google Shape;171;p11"/>
          <p:cNvSpPr txBox="1">
            <a:spLocks noGrp="1"/>
          </p:cNvSpPr>
          <p:nvPr>
            <p:ph type="body" idx="1"/>
          </p:nvPr>
        </p:nvSpPr>
        <p:spPr>
          <a:xfrm>
            <a:off x="609600" y="1417639"/>
            <a:ext cx="10972800" cy="42547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Networks provide connectivity between hosts – how do hosts see the network?</a:t>
            </a:r>
            <a:endParaRPr/>
          </a:p>
          <a:p>
            <a:pPr marL="685800" lvl="1" indent="-228600" algn="l" rtl="0">
              <a:lnSpc>
                <a:spcPct val="90000"/>
              </a:lnSpc>
              <a:spcBef>
                <a:spcPts val="500"/>
              </a:spcBef>
              <a:spcAft>
                <a:spcPts val="0"/>
              </a:spcAft>
              <a:buClr>
                <a:schemeClr val="dk1"/>
              </a:buClr>
              <a:buSzPts val="2400"/>
              <a:buChar char="•"/>
            </a:pPr>
            <a:r>
              <a:rPr lang="en-US"/>
              <a:t>From an application’s perspective, the interface to “the other end” is a socket</a:t>
            </a:r>
            <a:endParaRPr/>
          </a:p>
          <a:p>
            <a:pPr marL="685800" lvl="1" indent="-228600" algn="l" rtl="0">
              <a:lnSpc>
                <a:spcPct val="90000"/>
              </a:lnSpc>
              <a:spcBef>
                <a:spcPts val="500"/>
              </a:spcBef>
              <a:spcAft>
                <a:spcPts val="0"/>
              </a:spcAft>
              <a:buClr>
                <a:schemeClr val="dk1"/>
              </a:buClr>
              <a:buSzPts val="2400"/>
              <a:buChar char="•"/>
            </a:pPr>
            <a:r>
              <a:rPr lang="en-US"/>
              <a:t>Communication is between applications – mostly over TCP</a:t>
            </a:r>
            <a:endParaRPr/>
          </a:p>
          <a:p>
            <a:pPr marL="685800" lvl="1" indent="-228600" algn="l" rtl="0">
              <a:lnSpc>
                <a:spcPct val="90000"/>
              </a:lnSpc>
              <a:spcBef>
                <a:spcPts val="500"/>
              </a:spcBef>
              <a:spcAft>
                <a:spcPts val="0"/>
              </a:spcAft>
              <a:buClr>
                <a:schemeClr val="dk1"/>
              </a:buClr>
              <a:buSzPts val="2400"/>
              <a:buChar char="•"/>
            </a:pPr>
            <a:r>
              <a:rPr lang="en-US" b="1" i="1"/>
              <a:t>Congestion</a:t>
            </a:r>
            <a:r>
              <a:rPr lang="en-US"/>
              <a:t> dictates performance – back off when danger is sensed to preserve/protect resources</a:t>
            </a:r>
            <a:endParaRPr/>
          </a:p>
          <a:p>
            <a:pPr marL="228600" lvl="0" indent="-228600" algn="l" rtl="0">
              <a:lnSpc>
                <a:spcPct val="90000"/>
              </a:lnSpc>
              <a:spcBef>
                <a:spcPts val="1000"/>
              </a:spcBef>
              <a:spcAft>
                <a:spcPts val="0"/>
              </a:spcAft>
              <a:buClr>
                <a:schemeClr val="dk1"/>
              </a:buClr>
              <a:buSzPts val="3200"/>
              <a:buChar char="•"/>
            </a:pPr>
            <a:r>
              <a:rPr lang="en-US" sz="3200"/>
              <a:t>TCP – the fragile workhorse</a:t>
            </a:r>
            <a:endParaRPr/>
          </a:p>
          <a:p>
            <a:pPr marL="685800" lvl="1" indent="-228600" algn="l" rtl="0">
              <a:lnSpc>
                <a:spcPct val="90000"/>
              </a:lnSpc>
              <a:spcBef>
                <a:spcPts val="500"/>
              </a:spcBef>
              <a:spcAft>
                <a:spcPts val="0"/>
              </a:spcAft>
              <a:buClr>
                <a:schemeClr val="dk1"/>
              </a:buClr>
              <a:buSzPts val="2400"/>
              <a:buChar char="•"/>
            </a:pPr>
            <a:r>
              <a:rPr lang="en-US"/>
              <a:t>TCP is (for very good reasons) timid – </a:t>
            </a:r>
            <a:r>
              <a:rPr lang="en-US" b="1" i="1"/>
              <a:t>packet loss </a:t>
            </a:r>
            <a:r>
              <a:rPr lang="en-US"/>
              <a:t>is interpreted as congestion</a:t>
            </a:r>
            <a:endParaRPr/>
          </a:p>
          <a:p>
            <a:pPr marL="685800" lvl="1" indent="-228600" algn="l" rtl="0">
              <a:lnSpc>
                <a:spcPct val="90000"/>
              </a:lnSpc>
              <a:spcBef>
                <a:spcPts val="500"/>
              </a:spcBef>
              <a:spcAft>
                <a:spcPts val="0"/>
              </a:spcAft>
              <a:buClr>
                <a:schemeClr val="dk1"/>
              </a:buClr>
              <a:buSzPts val="2400"/>
              <a:buChar char="•"/>
            </a:pPr>
            <a:r>
              <a:rPr lang="en-US"/>
              <a:t>Packet loss in conjunction with latency is a performance killer</a:t>
            </a:r>
            <a:endParaRPr/>
          </a:p>
          <a:p>
            <a:pPr marL="685800" lvl="1" indent="-228600" algn="l" rtl="0">
              <a:lnSpc>
                <a:spcPct val="90000"/>
              </a:lnSpc>
              <a:spcBef>
                <a:spcPts val="500"/>
              </a:spcBef>
              <a:spcAft>
                <a:spcPts val="0"/>
              </a:spcAft>
              <a:buClr>
                <a:schemeClr val="dk1"/>
              </a:buClr>
              <a:buSzPts val="2400"/>
              <a:buChar char="•"/>
            </a:pPr>
            <a:r>
              <a:rPr lang="en-US"/>
              <a:t>Like it or not, TCP is used for the vast majority of data transfer applications (more than 95% of ESnet traffic is TCP)</a:t>
            </a:r>
            <a:endParaRPr/>
          </a:p>
        </p:txBody>
      </p:sp>
      <p:sp>
        <p:nvSpPr>
          <p:cNvPr id="3" name="Google Shape;101;p2">
            <a:extLst>
              <a:ext uri="{FF2B5EF4-FFF2-40B4-BE49-F238E27FC236}">
                <a16:creationId xmlns:a16="http://schemas.microsoft.com/office/drawing/2014/main" id="{7E9722B5-874D-36AD-5B6D-D8E857FCBC51}"/>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11</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5228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2"/>
          <p:cNvSpPr txBox="1">
            <a:spLocks noGrp="1"/>
          </p:cNvSpPr>
          <p:nvPr>
            <p:ph type="title"/>
          </p:nvPr>
        </p:nvSpPr>
        <p:spPr>
          <a:xfrm>
            <a:off x="0" y="11035"/>
            <a:ext cx="121920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533"/>
              <a:buFont typeface="Calibri"/>
              <a:buNone/>
            </a:pPr>
            <a:r>
              <a:rPr lang="en-US" sz="4533"/>
              <a:t>A small amount of packet loss makes a huge difference in TCP performance</a:t>
            </a:r>
            <a:endParaRPr/>
          </a:p>
        </p:txBody>
      </p:sp>
      <p:sp>
        <p:nvSpPr>
          <p:cNvPr id="179" name="Google Shape;179;p12"/>
          <p:cNvSpPr txBox="1">
            <a:spLocks noGrp="1"/>
          </p:cNvSpPr>
          <p:nvPr>
            <p:ph type="body" idx="1"/>
          </p:nvPr>
        </p:nvSpPr>
        <p:spPr>
          <a:xfrm>
            <a:off x="609600" y="1670501"/>
            <a:ext cx="10972800" cy="39547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80" name="Google Shape;180;p12"/>
          <p:cNvPicPr preferRelativeResize="0"/>
          <p:nvPr/>
        </p:nvPicPr>
        <p:blipFill rotWithShape="1">
          <a:blip r:embed="rId3">
            <a:alphaModFix/>
          </a:blip>
          <a:srcRect/>
          <a:stretch/>
        </p:blipFill>
        <p:spPr>
          <a:xfrm>
            <a:off x="17083" y="1167283"/>
            <a:ext cx="12174917" cy="5628840"/>
          </a:xfrm>
          <a:prstGeom prst="rect">
            <a:avLst/>
          </a:prstGeom>
          <a:noFill/>
          <a:ln>
            <a:noFill/>
          </a:ln>
        </p:spPr>
      </p:pic>
      <p:sp>
        <p:nvSpPr>
          <p:cNvPr id="181" name="Google Shape;181;p12"/>
          <p:cNvSpPr/>
          <p:nvPr/>
        </p:nvSpPr>
        <p:spPr>
          <a:xfrm>
            <a:off x="2896559" y="3526813"/>
            <a:ext cx="1115684" cy="465827"/>
          </a:xfrm>
          <a:prstGeom prst="wedgeRoundRectCallout">
            <a:avLst>
              <a:gd name="adj1" fmla="val -143822"/>
              <a:gd name="adj2" fmla="val -40114"/>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Metro Area</a:t>
            </a:r>
            <a:endParaRPr sz="1400" b="0" i="0" u="none" strike="noStrike" cap="none">
              <a:solidFill>
                <a:srgbClr val="000000"/>
              </a:solidFill>
              <a:latin typeface="Arial"/>
              <a:ea typeface="Arial"/>
              <a:cs typeface="Arial"/>
              <a:sym typeface="Arial"/>
            </a:endParaRPr>
          </a:p>
        </p:txBody>
      </p:sp>
      <p:sp>
        <p:nvSpPr>
          <p:cNvPr id="182" name="Google Shape;182;p12"/>
          <p:cNvSpPr/>
          <p:nvPr/>
        </p:nvSpPr>
        <p:spPr>
          <a:xfrm>
            <a:off x="3240943" y="2577154"/>
            <a:ext cx="1115684" cy="632927"/>
          </a:xfrm>
          <a:prstGeom prst="wedgeRoundRectCallout">
            <a:avLst>
              <a:gd name="adj1" fmla="val -227975"/>
              <a:gd name="adj2" fmla="val -85359"/>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Local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(LAN)</a:t>
            </a:r>
            <a:endParaRPr sz="1400" b="0" i="0" u="none" strike="noStrike" cap="none">
              <a:solidFill>
                <a:srgbClr val="000000"/>
              </a:solidFill>
              <a:latin typeface="Arial"/>
              <a:ea typeface="Arial"/>
              <a:cs typeface="Arial"/>
              <a:sym typeface="Arial"/>
            </a:endParaRPr>
          </a:p>
        </p:txBody>
      </p:sp>
      <p:sp>
        <p:nvSpPr>
          <p:cNvPr id="183" name="Google Shape;183;p12"/>
          <p:cNvSpPr/>
          <p:nvPr/>
        </p:nvSpPr>
        <p:spPr>
          <a:xfrm>
            <a:off x="4523867" y="3536925"/>
            <a:ext cx="1115684" cy="465827"/>
          </a:xfrm>
          <a:prstGeom prst="wedgeRoundRectCallout">
            <a:avLst>
              <a:gd name="adj1" fmla="val -204254"/>
              <a:gd name="adj2" fmla="val 221554"/>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Regional</a:t>
            </a:r>
            <a:endParaRPr sz="1400" b="0" i="0" u="none" strike="noStrike" cap="none">
              <a:solidFill>
                <a:srgbClr val="000000"/>
              </a:solidFill>
              <a:latin typeface="Arial"/>
              <a:ea typeface="Arial"/>
              <a:cs typeface="Arial"/>
              <a:sym typeface="Arial"/>
            </a:endParaRPr>
          </a:p>
        </p:txBody>
      </p:sp>
      <p:sp>
        <p:nvSpPr>
          <p:cNvPr id="184" name="Google Shape;184;p12"/>
          <p:cNvSpPr/>
          <p:nvPr/>
        </p:nvSpPr>
        <p:spPr>
          <a:xfrm>
            <a:off x="6724307" y="3861008"/>
            <a:ext cx="1237816" cy="465827"/>
          </a:xfrm>
          <a:prstGeom prst="wedgeRoundRectCallout">
            <a:avLst>
              <a:gd name="adj1" fmla="val 162253"/>
              <a:gd name="adj2" fmla="val 205386"/>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Continental</a:t>
            </a:r>
            <a:endParaRPr sz="1400" b="0" i="0" u="none" strike="noStrike" cap="none">
              <a:solidFill>
                <a:srgbClr val="000000"/>
              </a:solidFill>
              <a:latin typeface="Arial"/>
              <a:ea typeface="Arial"/>
              <a:cs typeface="Arial"/>
              <a:sym typeface="Arial"/>
            </a:endParaRPr>
          </a:p>
        </p:txBody>
      </p:sp>
      <p:sp>
        <p:nvSpPr>
          <p:cNvPr id="185" name="Google Shape;185;p12"/>
          <p:cNvSpPr/>
          <p:nvPr/>
        </p:nvSpPr>
        <p:spPr>
          <a:xfrm>
            <a:off x="9091648" y="3187993"/>
            <a:ext cx="1708448" cy="465827"/>
          </a:xfrm>
          <a:prstGeom prst="wedgeRoundRectCallout">
            <a:avLst>
              <a:gd name="adj1" fmla="val 105870"/>
              <a:gd name="adj2" fmla="val 348839"/>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International</a:t>
            </a:r>
            <a:endParaRPr sz="1400" b="0" i="0" u="none" strike="noStrike" cap="none">
              <a:solidFill>
                <a:srgbClr val="000000"/>
              </a:solidFill>
              <a:latin typeface="Arial"/>
              <a:ea typeface="Arial"/>
              <a:cs typeface="Arial"/>
              <a:sym typeface="Arial"/>
            </a:endParaRPr>
          </a:p>
        </p:txBody>
      </p:sp>
      <p:sp>
        <p:nvSpPr>
          <p:cNvPr id="186" name="Google Shape;186;p12"/>
          <p:cNvSpPr/>
          <p:nvPr/>
        </p:nvSpPr>
        <p:spPr>
          <a:xfrm>
            <a:off x="589872" y="6179138"/>
            <a:ext cx="11133667" cy="4320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187" name="Google Shape;187;p12"/>
          <p:cNvCxnSpPr/>
          <p:nvPr/>
        </p:nvCxnSpPr>
        <p:spPr>
          <a:xfrm>
            <a:off x="6890305" y="6502740"/>
            <a:ext cx="1708448" cy="0"/>
          </a:xfrm>
          <a:prstGeom prst="straightConnector1">
            <a:avLst/>
          </a:prstGeom>
          <a:noFill/>
          <a:ln w="76200" cap="flat" cmpd="sng">
            <a:solidFill>
              <a:srgbClr val="9FC244"/>
            </a:solidFill>
            <a:prstDash val="dot"/>
            <a:miter lim="800000"/>
            <a:headEnd type="none" w="sm" len="sm"/>
            <a:tailEnd type="none" w="sm" len="sm"/>
          </a:ln>
        </p:spPr>
      </p:cxnSp>
      <p:cxnSp>
        <p:nvCxnSpPr>
          <p:cNvPr id="188" name="Google Shape;188;p12"/>
          <p:cNvCxnSpPr/>
          <p:nvPr/>
        </p:nvCxnSpPr>
        <p:spPr>
          <a:xfrm>
            <a:off x="3656317" y="6496917"/>
            <a:ext cx="1708448" cy="0"/>
          </a:xfrm>
          <a:prstGeom prst="straightConnector1">
            <a:avLst/>
          </a:prstGeom>
          <a:noFill/>
          <a:ln w="76200" cap="flat" cmpd="sng">
            <a:solidFill>
              <a:srgbClr val="FF0000"/>
            </a:solidFill>
            <a:prstDash val="solid"/>
            <a:miter lim="800000"/>
            <a:headEnd type="none" w="sm" len="sm"/>
            <a:tailEnd type="none" w="sm" len="sm"/>
          </a:ln>
        </p:spPr>
      </p:cxnSp>
      <p:sp>
        <p:nvSpPr>
          <p:cNvPr id="189" name="Google Shape;189;p12"/>
          <p:cNvSpPr txBox="1"/>
          <p:nvPr/>
        </p:nvSpPr>
        <p:spPr>
          <a:xfrm>
            <a:off x="462875" y="6189599"/>
            <a:ext cx="237162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Measured (TCP Reno)</a:t>
            </a:r>
            <a:endParaRPr sz="1400" b="0" i="0" u="none" strike="noStrike" cap="none">
              <a:solidFill>
                <a:srgbClr val="000000"/>
              </a:solidFill>
              <a:latin typeface="Arial"/>
              <a:ea typeface="Arial"/>
              <a:cs typeface="Arial"/>
              <a:sym typeface="Arial"/>
            </a:endParaRPr>
          </a:p>
        </p:txBody>
      </p:sp>
      <p:sp>
        <p:nvSpPr>
          <p:cNvPr id="190" name="Google Shape;190;p12"/>
          <p:cNvSpPr txBox="1"/>
          <p:nvPr/>
        </p:nvSpPr>
        <p:spPr>
          <a:xfrm>
            <a:off x="3528016" y="6187351"/>
            <a:ext cx="208375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Measured (HTCP)</a:t>
            </a:r>
            <a:endParaRPr sz="1400" b="0" i="0" u="none" strike="noStrike" cap="none">
              <a:solidFill>
                <a:srgbClr val="000000"/>
              </a:solidFill>
              <a:latin typeface="Arial"/>
              <a:ea typeface="Arial"/>
              <a:cs typeface="Arial"/>
              <a:sym typeface="Arial"/>
            </a:endParaRPr>
          </a:p>
        </p:txBody>
      </p:sp>
      <p:sp>
        <p:nvSpPr>
          <p:cNvPr id="191" name="Google Shape;191;p12"/>
          <p:cNvSpPr txBox="1"/>
          <p:nvPr/>
        </p:nvSpPr>
        <p:spPr>
          <a:xfrm>
            <a:off x="6756127" y="6187351"/>
            <a:ext cx="264559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Theoretical (TCP Reno)</a:t>
            </a:r>
            <a:endParaRPr sz="1400" b="0" i="0" u="none" strike="noStrike" cap="none">
              <a:solidFill>
                <a:srgbClr val="000000"/>
              </a:solidFill>
              <a:latin typeface="Arial"/>
              <a:ea typeface="Arial"/>
              <a:cs typeface="Arial"/>
              <a:sym typeface="Arial"/>
            </a:endParaRPr>
          </a:p>
        </p:txBody>
      </p:sp>
      <p:sp>
        <p:nvSpPr>
          <p:cNvPr id="192" name="Google Shape;192;p12"/>
          <p:cNvSpPr txBox="1"/>
          <p:nvPr/>
        </p:nvSpPr>
        <p:spPr>
          <a:xfrm>
            <a:off x="9880995" y="6186302"/>
            <a:ext cx="231100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Measured (no loss)</a:t>
            </a:r>
            <a:endParaRPr sz="1400" b="0" i="0" u="none" strike="noStrike" cap="none">
              <a:solidFill>
                <a:srgbClr val="000000"/>
              </a:solidFill>
              <a:latin typeface="Arial"/>
              <a:ea typeface="Arial"/>
              <a:cs typeface="Arial"/>
              <a:sym typeface="Arial"/>
            </a:endParaRPr>
          </a:p>
        </p:txBody>
      </p:sp>
      <p:sp>
        <p:nvSpPr>
          <p:cNvPr id="193" name="Google Shape;193;p12"/>
          <p:cNvSpPr txBox="1"/>
          <p:nvPr/>
        </p:nvSpPr>
        <p:spPr>
          <a:xfrm>
            <a:off x="5165087" y="2404600"/>
            <a:ext cx="451622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With loss, high performance  beyond metro distances is essentially impossible</a:t>
            </a:r>
            <a:endParaRPr sz="1400" b="0" i="0" u="none" strike="noStrike" cap="none">
              <a:solidFill>
                <a:srgbClr val="000000"/>
              </a:solidFill>
              <a:latin typeface="Arial"/>
              <a:ea typeface="Arial"/>
              <a:cs typeface="Arial"/>
              <a:sym typeface="Arial"/>
            </a:endParaRPr>
          </a:p>
        </p:txBody>
      </p:sp>
      <p:cxnSp>
        <p:nvCxnSpPr>
          <p:cNvPr id="194" name="Google Shape;194;p12"/>
          <p:cNvCxnSpPr/>
          <p:nvPr/>
        </p:nvCxnSpPr>
        <p:spPr>
          <a:xfrm>
            <a:off x="815652" y="6502740"/>
            <a:ext cx="1708448" cy="0"/>
          </a:xfrm>
          <a:prstGeom prst="straightConnector1">
            <a:avLst/>
          </a:prstGeom>
          <a:noFill/>
          <a:ln w="76200" cap="flat" cmpd="sng">
            <a:solidFill>
              <a:srgbClr val="2F5496"/>
            </a:solidFill>
            <a:prstDash val="solid"/>
            <a:miter lim="800000"/>
            <a:headEnd type="none" w="sm" len="sm"/>
            <a:tailEnd type="none" w="sm" len="sm"/>
          </a:ln>
        </p:spPr>
      </p:cxnSp>
      <p:sp>
        <p:nvSpPr>
          <p:cNvPr id="3" name="Google Shape;101;p2">
            <a:extLst>
              <a:ext uri="{FF2B5EF4-FFF2-40B4-BE49-F238E27FC236}">
                <a16:creationId xmlns:a16="http://schemas.microsoft.com/office/drawing/2014/main" id="{8FDF0632-DD3B-CE2B-C43D-A82E88C81040}"/>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12</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6199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Data Movement / TCP Background</a:t>
            </a:r>
            <a:endParaRPr/>
          </a:p>
        </p:txBody>
      </p:sp>
      <p:sp>
        <p:nvSpPr>
          <p:cNvPr id="202" name="Google Shape;202;p13"/>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dirty="0"/>
              <a:t>The Science DMZ model describes a performance-based approach</a:t>
            </a:r>
            <a:endParaRPr sz="3200" dirty="0"/>
          </a:p>
          <a:p>
            <a:pPr marL="685800" lvl="1" indent="-228600" algn="l" rtl="0">
              <a:lnSpc>
                <a:spcPct val="90000"/>
              </a:lnSpc>
              <a:spcBef>
                <a:spcPts val="500"/>
              </a:spcBef>
              <a:spcAft>
                <a:spcPts val="0"/>
              </a:spcAft>
              <a:buClr>
                <a:schemeClr val="dk1"/>
              </a:buClr>
              <a:buSzPts val="2133"/>
              <a:buChar char="•"/>
            </a:pPr>
            <a:r>
              <a:rPr lang="en-US" dirty="0"/>
              <a:t>Dedicated infrastructure for wide-area data transfer</a:t>
            </a:r>
            <a:endParaRPr sz="2800" dirty="0"/>
          </a:p>
          <a:p>
            <a:pPr marL="1143000" lvl="2" indent="-228600" algn="l" rtl="0">
              <a:lnSpc>
                <a:spcPct val="90000"/>
              </a:lnSpc>
              <a:spcBef>
                <a:spcPts val="500"/>
              </a:spcBef>
              <a:spcAft>
                <a:spcPts val="0"/>
              </a:spcAft>
              <a:buClr>
                <a:schemeClr val="dk1"/>
              </a:buClr>
              <a:buSzPts val="2133"/>
              <a:buChar char="•"/>
            </a:pPr>
            <a:r>
              <a:rPr lang="en-US" sz="2400" dirty="0"/>
              <a:t>Well-configured data transfer hosts with modern tools</a:t>
            </a:r>
            <a:endParaRPr sz="2400" dirty="0"/>
          </a:p>
          <a:p>
            <a:pPr marL="1143000" lvl="2" indent="-228600" algn="l" rtl="0">
              <a:lnSpc>
                <a:spcPct val="90000"/>
              </a:lnSpc>
              <a:spcBef>
                <a:spcPts val="500"/>
              </a:spcBef>
              <a:spcAft>
                <a:spcPts val="0"/>
              </a:spcAft>
              <a:buClr>
                <a:schemeClr val="dk1"/>
              </a:buClr>
              <a:buSzPts val="2133"/>
              <a:buChar char="•"/>
            </a:pPr>
            <a:r>
              <a:rPr lang="en-US" sz="2400" dirty="0"/>
              <a:t>Capable network devices</a:t>
            </a:r>
            <a:endParaRPr sz="2400" dirty="0"/>
          </a:p>
          <a:p>
            <a:pPr marL="1143000" lvl="2" indent="-228600" algn="l" rtl="0">
              <a:lnSpc>
                <a:spcPct val="90000"/>
              </a:lnSpc>
              <a:spcBef>
                <a:spcPts val="500"/>
              </a:spcBef>
              <a:spcAft>
                <a:spcPts val="0"/>
              </a:spcAft>
              <a:buClr>
                <a:schemeClr val="dk1"/>
              </a:buClr>
              <a:buSzPts val="2133"/>
              <a:buChar char="•"/>
            </a:pPr>
            <a:r>
              <a:rPr lang="en-US" sz="2400" dirty="0"/>
              <a:t>High-performance data path which does not traverse commodity LAN</a:t>
            </a:r>
            <a:endParaRPr sz="2400" dirty="0"/>
          </a:p>
          <a:p>
            <a:pPr marL="685800" lvl="1" indent="-228600" algn="l" rtl="0">
              <a:lnSpc>
                <a:spcPct val="90000"/>
              </a:lnSpc>
              <a:spcBef>
                <a:spcPts val="500"/>
              </a:spcBef>
              <a:spcAft>
                <a:spcPts val="0"/>
              </a:spcAft>
              <a:buClr>
                <a:schemeClr val="dk1"/>
              </a:buClr>
              <a:buSzPts val="2133"/>
              <a:buChar char="•"/>
            </a:pPr>
            <a:r>
              <a:rPr lang="en-US" dirty="0"/>
              <a:t>Proactive operational models that enable performance</a:t>
            </a:r>
            <a:endParaRPr sz="2800" dirty="0"/>
          </a:p>
          <a:p>
            <a:pPr marL="1143000" lvl="2" indent="-228600" algn="l" rtl="0">
              <a:lnSpc>
                <a:spcPct val="90000"/>
              </a:lnSpc>
              <a:spcBef>
                <a:spcPts val="500"/>
              </a:spcBef>
              <a:spcAft>
                <a:spcPts val="0"/>
              </a:spcAft>
              <a:buClr>
                <a:schemeClr val="dk1"/>
              </a:buClr>
              <a:buSzPts val="2133"/>
              <a:buChar char="•"/>
            </a:pPr>
            <a:r>
              <a:rPr lang="en-US" sz="2400" dirty="0"/>
              <a:t>Well-deployed test and measurement tools (</a:t>
            </a:r>
            <a:r>
              <a:rPr lang="en-US" sz="2400" dirty="0" err="1"/>
              <a:t>perfSONAR</a:t>
            </a:r>
            <a:r>
              <a:rPr lang="en-US" sz="2400" dirty="0"/>
              <a:t>)</a:t>
            </a:r>
            <a:endParaRPr sz="2400" dirty="0"/>
          </a:p>
          <a:p>
            <a:pPr marL="1143000" lvl="2" indent="-228600" algn="l" rtl="0">
              <a:lnSpc>
                <a:spcPct val="90000"/>
              </a:lnSpc>
              <a:spcBef>
                <a:spcPts val="500"/>
              </a:spcBef>
              <a:spcAft>
                <a:spcPts val="0"/>
              </a:spcAft>
              <a:buClr>
                <a:schemeClr val="dk1"/>
              </a:buClr>
              <a:buSzPts val="2133"/>
              <a:buChar char="•"/>
            </a:pPr>
            <a:r>
              <a:rPr lang="en-US" sz="2400" dirty="0"/>
              <a:t>Periodic testing to locate issues instead of waiting for users to complain</a:t>
            </a:r>
            <a:endParaRPr sz="2400" dirty="0"/>
          </a:p>
          <a:p>
            <a:pPr marL="685800" lvl="1" indent="-228600" algn="l" rtl="0">
              <a:lnSpc>
                <a:spcPct val="90000"/>
              </a:lnSpc>
              <a:spcBef>
                <a:spcPts val="500"/>
              </a:spcBef>
              <a:spcAft>
                <a:spcPts val="0"/>
              </a:spcAft>
              <a:buClr>
                <a:schemeClr val="dk1"/>
              </a:buClr>
              <a:buSzPts val="2133"/>
              <a:buChar char="•"/>
            </a:pPr>
            <a:r>
              <a:rPr lang="en-US" dirty="0"/>
              <a:t>Security posture well-matched to high-performance science applications</a:t>
            </a:r>
            <a:endParaRPr sz="2800" dirty="0"/>
          </a:p>
        </p:txBody>
      </p:sp>
      <p:sp>
        <p:nvSpPr>
          <p:cNvPr id="5" name="Google Shape;101;p2">
            <a:extLst>
              <a:ext uri="{FF2B5EF4-FFF2-40B4-BE49-F238E27FC236}">
                <a16:creationId xmlns:a16="http://schemas.microsoft.com/office/drawing/2014/main" id="{5220F9A2-36CF-F910-3EE3-AF261ADAA85B}"/>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13</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9451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title"/>
          </p:nvPr>
        </p:nvSpPr>
        <p:spPr>
          <a:xfrm>
            <a:off x="349101" y="185085"/>
            <a:ext cx="8608049" cy="57587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267"/>
              <a:t>The Science DMZ in 1 Slide</a:t>
            </a:r>
            <a:endParaRPr/>
          </a:p>
        </p:txBody>
      </p:sp>
      <p:sp>
        <p:nvSpPr>
          <p:cNvPr id="210" name="Google Shape;210;p14"/>
          <p:cNvSpPr txBox="1">
            <a:spLocks noGrp="1"/>
          </p:cNvSpPr>
          <p:nvPr>
            <p:ph type="body" idx="1"/>
          </p:nvPr>
        </p:nvSpPr>
        <p:spPr>
          <a:xfrm>
            <a:off x="257691" y="850515"/>
            <a:ext cx="11324709" cy="56703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67"/>
              <a:buNone/>
            </a:pPr>
            <a:r>
              <a:rPr lang="en-US" sz="2267"/>
              <a:t>Consists of </a:t>
            </a:r>
            <a:r>
              <a:rPr lang="en-US" sz="2267" b="1"/>
              <a:t>four key components</a:t>
            </a:r>
            <a:r>
              <a:rPr lang="en-US" sz="2267"/>
              <a:t>, all required:</a:t>
            </a:r>
            <a:endParaRPr/>
          </a:p>
          <a:p>
            <a:pPr marL="228600" lvl="0" indent="-228600" algn="l" rtl="0">
              <a:lnSpc>
                <a:spcPct val="90000"/>
              </a:lnSpc>
              <a:spcBef>
                <a:spcPts val="1000"/>
              </a:spcBef>
              <a:spcAft>
                <a:spcPts val="0"/>
              </a:spcAft>
              <a:buClr>
                <a:schemeClr val="dk1"/>
              </a:buClr>
              <a:buSzPts val="2267"/>
              <a:buChar char="•"/>
            </a:pPr>
            <a:r>
              <a:rPr lang="en-US" sz="2267"/>
              <a:t>“Friction free” network path</a:t>
            </a:r>
            <a:endParaRPr/>
          </a:p>
          <a:p>
            <a:pPr marL="685800" lvl="1" indent="-228600" algn="l" rtl="0">
              <a:lnSpc>
                <a:spcPct val="90000"/>
              </a:lnSpc>
              <a:spcBef>
                <a:spcPts val="500"/>
              </a:spcBef>
              <a:spcAft>
                <a:spcPts val="0"/>
              </a:spcAft>
              <a:buClr>
                <a:schemeClr val="dk1"/>
              </a:buClr>
              <a:buSzPts val="2267"/>
              <a:buChar char="•"/>
            </a:pPr>
            <a:r>
              <a:rPr lang="en-US" sz="2267"/>
              <a:t>Highly capable network devices (wire-speed, deep queues)</a:t>
            </a:r>
            <a:endParaRPr/>
          </a:p>
          <a:p>
            <a:pPr marL="685800" lvl="1" indent="-228600" algn="l" rtl="0">
              <a:lnSpc>
                <a:spcPct val="90000"/>
              </a:lnSpc>
              <a:spcBef>
                <a:spcPts val="500"/>
              </a:spcBef>
              <a:spcAft>
                <a:spcPts val="0"/>
              </a:spcAft>
              <a:buClr>
                <a:schemeClr val="dk1"/>
              </a:buClr>
              <a:buSzPts val="2267"/>
              <a:buChar char="•"/>
            </a:pPr>
            <a:r>
              <a:rPr lang="en-US" sz="2267"/>
              <a:t>Virtual circuit connectivity option</a:t>
            </a:r>
            <a:endParaRPr/>
          </a:p>
          <a:p>
            <a:pPr marL="685800" lvl="1" indent="-228600" algn="l" rtl="0">
              <a:lnSpc>
                <a:spcPct val="90000"/>
              </a:lnSpc>
              <a:spcBef>
                <a:spcPts val="500"/>
              </a:spcBef>
              <a:spcAft>
                <a:spcPts val="0"/>
              </a:spcAft>
              <a:buClr>
                <a:schemeClr val="dk1"/>
              </a:buClr>
              <a:buSzPts val="2267"/>
              <a:buChar char="•"/>
            </a:pPr>
            <a:r>
              <a:rPr lang="en-US" sz="2267"/>
              <a:t>Security policy and enforcement specific to science workflows</a:t>
            </a:r>
            <a:endParaRPr/>
          </a:p>
          <a:p>
            <a:pPr marL="685800" lvl="1" indent="-228600" algn="l" rtl="0">
              <a:lnSpc>
                <a:spcPct val="90000"/>
              </a:lnSpc>
              <a:spcBef>
                <a:spcPts val="500"/>
              </a:spcBef>
              <a:spcAft>
                <a:spcPts val="0"/>
              </a:spcAft>
              <a:buClr>
                <a:schemeClr val="dk1"/>
              </a:buClr>
              <a:buSzPts val="2267"/>
              <a:buChar char="•"/>
            </a:pPr>
            <a:r>
              <a:rPr lang="en-US" sz="2267"/>
              <a:t>Located at or near site perimeter if possible</a:t>
            </a:r>
            <a:endParaRPr/>
          </a:p>
          <a:p>
            <a:pPr marL="228600" lvl="0" indent="-228600" algn="l" rtl="0">
              <a:lnSpc>
                <a:spcPct val="90000"/>
              </a:lnSpc>
              <a:spcBef>
                <a:spcPts val="1000"/>
              </a:spcBef>
              <a:spcAft>
                <a:spcPts val="0"/>
              </a:spcAft>
              <a:buClr>
                <a:schemeClr val="dk1"/>
              </a:buClr>
              <a:buSzPts val="2267"/>
              <a:buChar char="•"/>
            </a:pPr>
            <a:r>
              <a:rPr lang="en-US" sz="2267"/>
              <a:t>Dedicated, high-performance Data Transfer Nodes (DTNs)</a:t>
            </a:r>
            <a:endParaRPr/>
          </a:p>
          <a:p>
            <a:pPr marL="685800" lvl="1" indent="-228600" algn="l" rtl="0">
              <a:lnSpc>
                <a:spcPct val="90000"/>
              </a:lnSpc>
              <a:spcBef>
                <a:spcPts val="500"/>
              </a:spcBef>
              <a:spcAft>
                <a:spcPts val="0"/>
              </a:spcAft>
              <a:buClr>
                <a:schemeClr val="dk1"/>
              </a:buClr>
              <a:buSzPts val="2267"/>
              <a:buChar char="•"/>
            </a:pPr>
            <a:r>
              <a:rPr lang="en-US" sz="2267"/>
              <a:t>Hardware, operating system, libraries all optimized for transfer</a:t>
            </a:r>
            <a:endParaRPr/>
          </a:p>
          <a:p>
            <a:pPr marL="685800" lvl="1" indent="-228600" algn="l" rtl="0">
              <a:lnSpc>
                <a:spcPct val="90000"/>
              </a:lnSpc>
              <a:spcBef>
                <a:spcPts val="500"/>
              </a:spcBef>
              <a:spcAft>
                <a:spcPts val="0"/>
              </a:spcAft>
              <a:buClr>
                <a:schemeClr val="dk1"/>
              </a:buClr>
              <a:buSzPts val="2267"/>
              <a:buChar char="•"/>
            </a:pPr>
            <a:r>
              <a:rPr lang="en-US" sz="2267"/>
              <a:t>Includes optimized data transfer tools such as Globus Online and GridFTP</a:t>
            </a:r>
            <a:endParaRPr/>
          </a:p>
          <a:p>
            <a:pPr marL="228600" lvl="0" indent="-228600" algn="l" rtl="0">
              <a:lnSpc>
                <a:spcPct val="90000"/>
              </a:lnSpc>
              <a:spcBef>
                <a:spcPts val="1000"/>
              </a:spcBef>
              <a:spcAft>
                <a:spcPts val="0"/>
              </a:spcAft>
              <a:buClr>
                <a:schemeClr val="dk1"/>
              </a:buClr>
              <a:buSzPts val="2267"/>
              <a:buChar char="•"/>
            </a:pPr>
            <a:r>
              <a:rPr lang="en-US" sz="2267"/>
              <a:t>Performance measurement/test node</a:t>
            </a:r>
            <a:endParaRPr/>
          </a:p>
          <a:p>
            <a:pPr marL="685800" lvl="1" indent="-228600" algn="l" rtl="0">
              <a:lnSpc>
                <a:spcPct val="90000"/>
              </a:lnSpc>
              <a:spcBef>
                <a:spcPts val="500"/>
              </a:spcBef>
              <a:spcAft>
                <a:spcPts val="0"/>
              </a:spcAft>
              <a:buClr>
                <a:schemeClr val="dk1"/>
              </a:buClr>
              <a:buSzPts val="2267"/>
              <a:buChar char="•"/>
            </a:pPr>
            <a:r>
              <a:rPr lang="en-US" sz="2267"/>
              <a:t>perfSONAR</a:t>
            </a:r>
            <a:endParaRPr sz="2267"/>
          </a:p>
          <a:p>
            <a:pPr marL="228600" lvl="0" indent="-228600" algn="l" rtl="0">
              <a:lnSpc>
                <a:spcPct val="90000"/>
              </a:lnSpc>
              <a:spcBef>
                <a:spcPts val="1000"/>
              </a:spcBef>
              <a:spcAft>
                <a:spcPts val="0"/>
              </a:spcAft>
              <a:buClr>
                <a:schemeClr val="dk1"/>
              </a:buClr>
              <a:buSzPts val="2267"/>
              <a:buChar char="•"/>
            </a:pPr>
            <a:r>
              <a:rPr lang="en-US" sz="2267"/>
              <a:t>Engagement with end users</a:t>
            </a:r>
            <a:endParaRPr/>
          </a:p>
          <a:p>
            <a:pPr marL="0" lvl="1" indent="0" algn="l" rtl="0">
              <a:lnSpc>
                <a:spcPct val="90000"/>
              </a:lnSpc>
              <a:spcBef>
                <a:spcPts val="500"/>
              </a:spcBef>
              <a:spcAft>
                <a:spcPts val="0"/>
              </a:spcAft>
              <a:buClr>
                <a:schemeClr val="dk1"/>
              </a:buClr>
              <a:buSzPts val="2267"/>
              <a:buNone/>
            </a:pPr>
            <a:r>
              <a:rPr lang="en-US" sz="2267"/>
              <a:t>						Details at </a:t>
            </a:r>
            <a:r>
              <a:rPr lang="en-US" sz="2267" u="sng">
                <a:solidFill>
                  <a:schemeClr val="hlink"/>
                </a:solidFill>
                <a:hlinkClick r:id="rId3"/>
              </a:rPr>
              <a:t>http://fasterdata.es.net/science-dmz/</a:t>
            </a:r>
            <a:r>
              <a:rPr lang="en-US" sz="2267"/>
              <a:t> </a:t>
            </a:r>
            <a:endParaRPr/>
          </a:p>
        </p:txBody>
      </p:sp>
      <p:pic>
        <p:nvPicPr>
          <p:cNvPr id="211" name="Google Shape;211;p14" descr="header.gif"/>
          <p:cNvPicPr preferRelativeResize="0"/>
          <p:nvPr/>
        </p:nvPicPr>
        <p:blipFill rotWithShape="1">
          <a:blip r:embed="rId4">
            <a:alphaModFix/>
          </a:blip>
          <a:srcRect/>
          <a:stretch/>
        </p:blipFill>
        <p:spPr>
          <a:xfrm>
            <a:off x="9317891" y="4865891"/>
            <a:ext cx="2857671" cy="474419"/>
          </a:xfrm>
          <a:prstGeom prst="rect">
            <a:avLst/>
          </a:prstGeom>
          <a:noFill/>
          <a:ln>
            <a:noFill/>
          </a:ln>
        </p:spPr>
      </p:pic>
      <p:pic>
        <p:nvPicPr>
          <p:cNvPr id="212" name="Google Shape;212;p14" descr="300px-Free_body_frictionless.svg.png"/>
          <p:cNvPicPr preferRelativeResize="0"/>
          <p:nvPr/>
        </p:nvPicPr>
        <p:blipFill rotWithShape="1">
          <a:blip r:embed="rId5">
            <a:alphaModFix/>
          </a:blip>
          <a:srcRect/>
          <a:stretch/>
        </p:blipFill>
        <p:spPr>
          <a:xfrm>
            <a:off x="8957150" y="362655"/>
            <a:ext cx="3038039" cy="1549400"/>
          </a:xfrm>
          <a:prstGeom prst="rect">
            <a:avLst/>
          </a:prstGeom>
          <a:noFill/>
          <a:ln>
            <a:noFill/>
          </a:ln>
        </p:spPr>
      </p:pic>
      <p:sp>
        <p:nvSpPr>
          <p:cNvPr id="213" name="Google Shape;213;p14"/>
          <p:cNvSpPr txBox="1"/>
          <p:nvPr/>
        </p:nvSpPr>
        <p:spPr>
          <a:xfrm>
            <a:off x="10218129" y="1951403"/>
            <a:ext cx="1957432" cy="266876"/>
          </a:xfrm>
          <a:prstGeom prst="rect">
            <a:avLst/>
          </a:prstGeom>
          <a:noFill/>
          <a:ln>
            <a:noFill/>
          </a:ln>
        </p:spPr>
        <p:txBody>
          <a:bodyPr spcFirstLastPara="1" wrap="square" lIns="121900" tIns="60950" rIns="121900" bIns="60950" anchor="ctr" anchorCtr="0">
            <a:norm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0000"/>
                </a:solidFill>
                <a:latin typeface="Calibri"/>
                <a:ea typeface="Calibri"/>
                <a:cs typeface="Calibri"/>
                <a:sym typeface="Calibri"/>
              </a:rPr>
              <a:t>© 2013 Wikipedia</a:t>
            </a:r>
            <a:endParaRPr sz="1400" b="0" i="0" u="none" strike="noStrike" cap="none">
              <a:solidFill>
                <a:srgbClr val="000000"/>
              </a:solidFill>
              <a:latin typeface="Arial"/>
              <a:ea typeface="Arial"/>
              <a:cs typeface="Arial"/>
              <a:sym typeface="Arial"/>
            </a:endParaRPr>
          </a:p>
        </p:txBody>
      </p:sp>
      <p:pic>
        <p:nvPicPr>
          <p:cNvPr id="214" name="Google Shape;214;p14" descr="globus.png"/>
          <p:cNvPicPr preferRelativeResize="0"/>
          <p:nvPr/>
        </p:nvPicPr>
        <p:blipFill rotWithShape="1">
          <a:blip r:embed="rId6">
            <a:alphaModFix/>
          </a:blip>
          <a:srcRect/>
          <a:stretch/>
        </p:blipFill>
        <p:spPr>
          <a:xfrm>
            <a:off x="10408356" y="3014409"/>
            <a:ext cx="1253067" cy="901700"/>
          </a:xfrm>
          <a:prstGeom prst="rect">
            <a:avLst/>
          </a:prstGeom>
          <a:noFill/>
          <a:ln>
            <a:noFill/>
          </a:ln>
        </p:spPr>
      </p:pic>
      <p:pic>
        <p:nvPicPr>
          <p:cNvPr id="215" name="Google Shape;215;p14" descr="IMG_2206 copy.JPG"/>
          <p:cNvPicPr preferRelativeResize="0"/>
          <p:nvPr/>
        </p:nvPicPr>
        <p:blipFill rotWithShape="1">
          <a:blip r:embed="rId7">
            <a:alphaModFix/>
          </a:blip>
          <a:srcRect/>
          <a:stretch/>
        </p:blipFill>
        <p:spPr>
          <a:xfrm>
            <a:off x="992566" y="12107"/>
            <a:ext cx="10239878" cy="6845893"/>
          </a:xfrm>
          <a:prstGeom prst="rect">
            <a:avLst/>
          </a:prstGeom>
          <a:noFill/>
          <a:ln>
            <a:noFill/>
          </a:ln>
        </p:spPr>
      </p:pic>
      <p:sp>
        <p:nvSpPr>
          <p:cNvPr id="3" name="Google Shape;101;p2">
            <a:extLst>
              <a:ext uri="{FF2B5EF4-FFF2-40B4-BE49-F238E27FC236}">
                <a16:creationId xmlns:a16="http://schemas.microsoft.com/office/drawing/2014/main" id="{8491A1DE-0308-A5E0-8494-9DAC989290E0}"/>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14</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7750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223" name="Google Shape;223;p15"/>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dirty="0"/>
              <a:t>Introduction</a:t>
            </a:r>
            <a:r>
              <a:rPr lang="en-US" sz="3200" b="1" i="1" dirty="0">
                <a:solidFill>
                  <a:schemeClr val="accent2"/>
                </a:solidFill>
              </a:rPr>
              <a:t> </a:t>
            </a:r>
            <a:endParaRPr dirty="0"/>
          </a:p>
          <a:p>
            <a:pPr marL="228600" lvl="0" indent="-228600" algn="l" rtl="0">
              <a:lnSpc>
                <a:spcPct val="90000"/>
              </a:lnSpc>
              <a:spcBef>
                <a:spcPts val="1000"/>
              </a:spcBef>
              <a:spcAft>
                <a:spcPts val="0"/>
              </a:spcAft>
              <a:buClr>
                <a:schemeClr val="accent2"/>
              </a:buClr>
              <a:buSzPts val="3200"/>
              <a:buChar char="•"/>
            </a:pPr>
            <a:r>
              <a:rPr lang="en-US" sz="3200" b="1" i="1" dirty="0">
                <a:solidFill>
                  <a:schemeClr val="accent2"/>
                </a:solidFill>
              </a:rPr>
              <a:t>Solution Space</a:t>
            </a:r>
            <a:endParaRPr dirty="0"/>
          </a:p>
          <a:p>
            <a:pPr marL="971550" lvl="1" indent="-514350" algn="l" rtl="0">
              <a:lnSpc>
                <a:spcPct val="90000"/>
              </a:lnSpc>
              <a:spcBef>
                <a:spcPts val="500"/>
              </a:spcBef>
              <a:spcAft>
                <a:spcPts val="0"/>
              </a:spcAft>
              <a:buClr>
                <a:schemeClr val="dk1"/>
              </a:buClr>
              <a:buSzPts val="2200"/>
              <a:buFont typeface="Calibri"/>
              <a:buAutoNum type="arabicPeriod"/>
            </a:pPr>
            <a:r>
              <a:rPr lang="en-US" sz="2200" dirty="0"/>
              <a:t>Understanding the Solution Space (Users, Use Cases, Long Term Impacts)</a:t>
            </a:r>
            <a:endParaRPr dirty="0"/>
          </a:p>
          <a:p>
            <a:pPr marL="971550" lvl="1" indent="-514350" algn="l" rtl="0">
              <a:lnSpc>
                <a:spcPct val="90000"/>
              </a:lnSpc>
              <a:spcBef>
                <a:spcPts val="500"/>
              </a:spcBef>
              <a:spcAft>
                <a:spcPts val="0"/>
              </a:spcAft>
              <a:buClr>
                <a:schemeClr val="dk1"/>
              </a:buClr>
              <a:buSzPts val="2200"/>
              <a:buFont typeface="Calibri"/>
              <a:buAutoNum type="arabicPeriod"/>
            </a:pPr>
            <a:r>
              <a:rPr lang="en-US" sz="2200" dirty="0"/>
              <a:t>Preliminaries (e.g. Network Protocols 101)</a:t>
            </a:r>
            <a:endParaRPr dirty="0"/>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dirty="0">
                <a:solidFill>
                  <a:schemeClr val="accent2"/>
                </a:solidFill>
              </a:rPr>
              <a:t>Architecture &amp; Design</a:t>
            </a:r>
          </a:p>
          <a:p>
            <a:pPr marL="971550" lvl="1" indent="-514350" algn="l" rtl="0">
              <a:lnSpc>
                <a:spcPct val="90000"/>
              </a:lnSpc>
              <a:spcBef>
                <a:spcPts val="500"/>
              </a:spcBef>
              <a:spcAft>
                <a:spcPts val="0"/>
              </a:spcAft>
              <a:buClr>
                <a:schemeClr val="accent2"/>
              </a:buClr>
              <a:buSzPts val="2200"/>
              <a:buFont typeface="Calibri"/>
              <a:buAutoNum type="arabicPeriod"/>
            </a:pPr>
            <a:r>
              <a:rPr lang="en-US" sz="2200" dirty="0"/>
              <a:t>Data Mobility</a:t>
            </a:r>
            <a:endParaRPr dirty="0"/>
          </a:p>
          <a:p>
            <a:pPr marL="228600" lvl="0" indent="-228600" algn="l" rtl="0">
              <a:lnSpc>
                <a:spcPct val="90000"/>
              </a:lnSpc>
              <a:spcBef>
                <a:spcPts val="1000"/>
              </a:spcBef>
              <a:spcAft>
                <a:spcPts val="0"/>
              </a:spcAft>
              <a:buClr>
                <a:schemeClr val="dk1"/>
              </a:buClr>
              <a:buSzPts val="3200"/>
              <a:buChar char="•"/>
            </a:pPr>
            <a:r>
              <a:rPr lang="en-US" sz="3200" dirty="0"/>
              <a:t>Conclusions / QA</a:t>
            </a:r>
            <a:endParaRPr dirty="0"/>
          </a:p>
        </p:txBody>
      </p:sp>
      <p:sp>
        <p:nvSpPr>
          <p:cNvPr id="3" name="Google Shape;101;p2">
            <a:extLst>
              <a:ext uri="{FF2B5EF4-FFF2-40B4-BE49-F238E27FC236}">
                <a16:creationId xmlns:a16="http://schemas.microsoft.com/office/drawing/2014/main" id="{C6512CDF-534C-BDD9-9F7C-30A3FE92DB6E}"/>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15</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27271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Science DMZ Takes Many Forms</a:t>
            </a:r>
            <a:endParaRPr/>
          </a:p>
        </p:txBody>
      </p:sp>
      <p:sp>
        <p:nvSpPr>
          <p:cNvPr id="230" name="Google Shape;230;p16"/>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There are a lot of ways to combine these things – it all depends on what you need to do</a:t>
            </a:r>
            <a:endParaRPr/>
          </a:p>
          <a:p>
            <a:pPr marL="685800" lvl="1" indent="-228600" algn="l" rtl="0">
              <a:lnSpc>
                <a:spcPct val="90000"/>
              </a:lnSpc>
              <a:spcBef>
                <a:spcPts val="500"/>
              </a:spcBef>
              <a:spcAft>
                <a:spcPts val="0"/>
              </a:spcAft>
              <a:buClr>
                <a:schemeClr val="dk1"/>
              </a:buClr>
              <a:buSzPts val="2400"/>
              <a:buChar char="•"/>
            </a:pPr>
            <a:r>
              <a:rPr lang="en-US"/>
              <a:t>Small installation for a project or two</a:t>
            </a:r>
            <a:endParaRPr/>
          </a:p>
          <a:p>
            <a:pPr marL="685800" lvl="1" indent="-228600" algn="l" rtl="0">
              <a:lnSpc>
                <a:spcPct val="90000"/>
              </a:lnSpc>
              <a:spcBef>
                <a:spcPts val="500"/>
              </a:spcBef>
              <a:spcAft>
                <a:spcPts val="0"/>
              </a:spcAft>
              <a:buClr>
                <a:schemeClr val="dk1"/>
              </a:buClr>
              <a:buSzPts val="2400"/>
              <a:buChar char="•"/>
            </a:pPr>
            <a:r>
              <a:rPr lang="en-US"/>
              <a:t>Facility inside a larger institution</a:t>
            </a:r>
            <a:endParaRPr/>
          </a:p>
          <a:p>
            <a:pPr marL="685800" lvl="1" indent="-228600" algn="l" rtl="0">
              <a:lnSpc>
                <a:spcPct val="90000"/>
              </a:lnSpc>
              <a:spcBef>
                <a:spcPts val="500"/>
              </a:spcBef>
              <a:spcAft>
                <a:spcPts val="0"/>
              </a:spcAft>
              <a:buClr>
                <a:schemeClr val="dk1"/>
              </a:buClr>
              <a:buSzPts val="2400"/>
              <a:buChar char="•"/>
            </a:pPr>
            <a:r>
              <a:rPr lang="en-US"/>
              <a:t>Institutional capability serving multiple departments/divisions</a:t>
            </a:r>
            <a:endParaRPr/>
          </a:p>
          <a:p>
            <a:pPr marL="685800" lvl="1" indent="-228600" algn="l" rtl="0">
              <a:lnSpc>
                <a:spcPct val="90000"/>
              </a:lnSpc>
              <a:spcBef>
                <a:spcPts val="500"/>
              </a:spcBef>
              <a:spcAft>
                <a:spcPts val="0"/>
              </a:spcAft>
              <a:buClr>
                <a:schemeClr val="dk1"/>
              </a:buClr>
              <a:buSzPts val="2400"/>
              <a:buChar char="•"/>
            </a:pPr>
            <a:r>
              <a:rPr lang="en-US"/>
              <a:t>Science capability that consumes a majority of the infrastructure</a:t>
            </a:r>
            <a:endParaRPr/>
          </a:p>
          <a:p>
            <a:pPr marL="228600" lvl="0" indent="-228600" algn="l" rtl="0">
              <a:lnSpc>
                <a:spcPct val="90000"/>
              </a:lnSpc>
              <a:spcBef>
                <a:spcPts val="1000"/>
              </a:spcBef>
              <a:spcAft>
                <a:spcPts val="0"/>
              </a:spcAft>
              <a:buClr>
                <a:schemeClr val="dk1"/>
              </a:buClr>
              <a:buSzPts val="2800"/>
              <a:buChar char="•"/>
            </a:pPr>
            <a:r>
              <a:rPr lang="en-US"/>
              <a:t>Some of these are straightforward, others are less obvious</a:t>
            </a:r>
            <a:endParaRPr/>
          </a:p>
          <a:p>
            <a:pPr marL="228600" lvl="0" indent="-228600" algn="l" rtl="0">
              <a:lnSpc>
                <a:spcPct val="90000"/>
              </a:lnSpc>
              <a:spcBef>
                <a:spcPts val="1000"/>
              </a:spcBef>
              <a:spcAft>
                <a:spcPts val="0"/>
              </a:spcAft>
              <a:buClr>
                <a:schemeClr val="dk1"/>
              </a:buClr>
              <a:buSzPts val="2800"/>
              <a:buChar char="•"/>
            </a:pPr>
            <a:r>
              <a:rPr lang="en-US"/>
              <a:t>Key point of concentration: eliminate sources of packet loss / packet friction</a:t>
            </a:r>
            <a:endParaRPr/>
          </a:p>
        </p:txBody>
      </p:sp>
      <p:sp>
        <p:nvSpPr>
          <p:cNvPr id="3" name="Google Shape;101;p2">
            <a:extLst>
              <a:ext uri="{FF2B5EF4-FFF2-40B4-BE49-F238E27FC236}">
                <a16:creationId xmlns:a16="http://schemas.microsoft.com/office/drawing/2014/main" id="{793C8A14-16B4-3668-E16A-BB9C4B6FD849}"/>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16</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33715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7"/>
          <p:cNvSpPr txBox="1">
            <a:spLocks noGrp="1"/>
          </p:cNvSpPr>
          <p:nvPr>
            <p:ph type="title"/>
          </p:nvPr>
        </p:nvSpPr>
        <p:spPr>
          <a:xfrm>
            <a:off x="0" y="274639"/>
            <a:ext cx="121920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Legacy Method: Ad Hoc DTN Deployment</a:t>
            </a:r>
            <a:endParaRPr/>
          </a:p>
        </p:txBody>
      </p:sp>
      <p:sp>
        <p:nvSpPr>
          <p:cNvPr id="238" name="Google Shape;238;p17"/>
          <p:cNvSpPr txBox="1">
            <a:spLocks noGrp="1"/>
          </p:cNvSpPr>
          <p:nvPr>
            <p:ph type="body" idx="1"/>
          </p:nvPr>
        </p:nvSpPr>
        <p:spPr>
          <a:xfrm>
            <a:off x="609600" y="1600201"/>
            <a:ext cx="7766288" cy="2006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133"/>
              <a:buChar char="•"/>
            </a:pPr>
            <a:r>
              <a:rPr lang="en-US" sz="2133"/>
              <a:t>This is often what gets tried first</a:t>
            </a:r>
            <a:endParaRPr/>
          </a:p>
          <a:p>
            <a:pPr marL="228600" lvl="0" indent="-228600" algn="l" rtl="0">
              <a:lnSpc>
                <a:spcPct val="90000"/>
              </a:lnSpc>
              <a:spcBef>
                <a:spcPts val="1000"/>
              </a:spcBef>
              <a:spcAft>
                <a:spcPts val="0"/>
              </a:spcAft>
              <a:buClr>
                <a:schemeClr val="dk1"/>
              </a:buClr>
              <a:buSzPts val="2133"/>
              <a:buChar char="•"/>
            </a:pPr>
            <a:r>
              <a:rPr lang="en-US" sz="2133"/>
              <a:t>Data transfer node deployed where the owner has space</a:t>
            </a:r>
            <a:endParaRPr/>
          </a:p>
          <a:p>
            <a:pPr marL="685800" lvl="1" indent="-228600" algn="l" rtl="0">
              <a:lnSpc>
                <a:spcPct val="90000"/>
              </a:lnSpc>
              <a:spcBef>
                <a:spcPts val="500"/>
              </a:spcBef>
              <a:spcAft>
                <a:spcPts val="0"/>
              </a:spcAft>
              <a:buClr>
                <a:schemeClr val="dk1"/>
              </a:buClr>
              <a:buSzPts val="2133"/>
              <a:buChar char="•"/>
            </a:pPr>
            <a:r>
              <a:rPr lang="en-US" sz="2133"/>
              <a:t>This is often the easiest thing to do at the time</a:t>
            </a:r>
            <a:endParaRPr/>
          </a:p>
          <a:p>
            <a:pPr marL="685800" lvl="1" indent="-228600" algn="l" rtl="0">
              <a:lnSpc>
                <a:spcPct val="90000"/>
              </a:lnSpc>
              <a:spcBef>
                <a:spcPts val="500"/>
              </a:spcBef>
              <a:spcAft>
                <a:spcPts val="0"/>
              </a:spcAft>
              <a:buClr>
                <a:schemeClr val="dk1"/>
              </a:buClr>
              <a:buSzPts val="2133"/>
              <a:buChar char="•"/>
            </a:pPr>
            <a:r>
              <a:rPr lang="en-US" sz="2133"/>
              <a:t>Straightforward to turn on, hard to achieve performance</a:t>
            </a:r>
            <a:endParaRPr/>
          </a:p>
          <a:p>
            <a:pPr marL="685800" lvl="1" indent="-93154" algn="l" rtl="0">
              <a:lnSpc>
                <a:spcPct val="90000"/>
              </a:lnSpc>
              <a:spcBef>
                <a:spcPts val="500"/>
              </a:spcBef>
              <a:spcAft>
                <a:spcPts val="0"/>
              </a:spcAft>
              <a:buClr>
                <a:schemeClr val="dk1"/>
              </a:buClr>
              <a:buSzPts val="2133"/>
              <a:buNone/>
            </a:pPr>
            <a:endParaRPr sz="2133"/>
          </a:p>
        </p:txBody>
      </p:sp>
      <p:pic>
        <p:nvPicPr>
          <p:cNvPr id="239" name="Google Shape;239;p17" descr="IMG_2309.JPG"/>
          <p:cNvPicPr preferRelativeResize="0"/>
          <p:nvPr/>
        </p:nvPicPr>
        <p:blipFill rotWithShape="1">
          <a:blip r:embed="rId3">
            <a:alphaModFix/>
          </a:blip>
          <a:srcRect/>
          <a:stretch/>
        </p:blipFill>
        <p:spPr>
          <a:xfrm>
            <a:off x="7357591" y="3255316"/>
            <a:ext cx="4542181" cy="2469812"/>
          </a:xfrm>
          <a:prstGeom prst="rect">
            <a:avLst/>
          </a:prstGeom>
          <a:noFill/>
          <a:ln>
            <a:noFill/>
          </a:ln>
        </p:spPr>
      </p:pic>
      <p:sp>
        <p:nvSpPr>
          <p:cNvPr id="240" name="Google Shape;240;p17"/>
          <p:cNvSpPr txBox="1"/>
          <p:nvPr/>
        </p:nvSpPr>
        <p:spPr>
          <a:xfrm>
            <a:off x="609600" y="3602684"/>
            <a:ext cx="11456587" cy="1948123"/>
          </a:xfrm>
          <a:prstGeom prst="rect">
            <a:avLst/>
          </a:prstGeom>
          <a:noFill/>
          <a:ln>
            <a:noFill/>
          </a:ln>
        </p:spPr>
        <p:txBody>
          <a:bodyPr spcFirstLastPara="1" wrap="square" lIns="121900" tIns="60950" rIns="121900" bIns="60950" anchor="t" anchorCtr="0">
            <a:noAutofit/>
          </a:bodyPr>
          <a:lstStyle/>
          <a:p>
            <a:pPr marL="342900" marR="0" lvl="0" indent="-342900" algn="l" rtl="0">
              <a:lnSpc>
                <a:spcPct val="100000"/>
              </a:lnSpc>
              <a:spcBef>
                <a:spcPts val="0"/>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If lucky, perfSONAR is at the border</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This is a good start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Need a second one next to the DTN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Entire LAN path has to be sized for data flows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Entire LAN path is part of any troubleshooting exercise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This usually fails to provide the necessary performance.</a:t>
            </a:r>
            <a:endParaRPr sz="1400" b="0" i="0" u="none" strike="noStrike" cap="none">
              <a:solidFill>
                <a:srgbClr val="000000"/>
              </a:solidFill>
              <a:latin typeface="Arial"/>
              <a:ea typeface="Arial"/>
              <a:cs typeface="Arial"/>
              <a:sym typeface="Arial"/>
            </a:endParaRPr>
          </a:p>
        </p:txBody>
      </p:sp>
      <p:sp>
        <p:nvSpPr>
          <p:cNvPr id="3" name="Google Shape;101;p2">
            <a:extLst>
              <a:ext uri="{FF2B5EF4-FFF2-40B4-BE49-F238E27FC236}">
                <a16:creationId xmlns:a16="http://schemas.microsoft.com/office/drawing/2014/main" id="{8AD0AEB1-DDB6-E12F-4E5E-E958F8D7A560}"/>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17</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9894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Ad Hoc DTN Deployment</a:t>
            </a:r>
            <a:endParaRPr/>
          </a:p>
        </p:txBody>
      </p:sp>
      <p:pic>
        <p:nvPicPr>
          <p:cNvPr id="248" name="Google Shape;248;p18" descr="science-dmz-no-science-dmz-v2a.pdf"/>
          <p:cNvPicPr preferRelativeResize="0"/>
          <p:nvPr/>
        </p:nvPicPr>
        <p:blipFill rotWithShape="1">
          <a:blip r:embed="rId3">
            <a:alphaModFix/>
          </a:blip>
          <a:srcRect t="3674" b="14427"/>
          <a:stretch/>
        </p:blipFill>
        <p:spPr>
          <a:xfrm>
            <a:off x="-293840" y="1025853"/>
            <a:ext cx="11876240" cy="5587708"/>
          </a:xfrm>
          <a:prstGeom prst="rect">
            <a:avLst/>
          </a:prstGeom>
          <a:noFill/>
          <a:ln>
            <a:noFill/>
          </a:ln>
        </p:spPr>
      </p:pic>
      <p:sp>
        <p:nvSpPr>
          <p:cNvPr id="3" name="Google Shape;101;p2">
            <a:extLst>
              <a:ext uri="{FF2B5EF4-FFF2-40B4-BE49-F238E27FC236}">
                <a16:creationId xmlns:a16="http://schemas.microsoft.com/office/drawing/2014/main" id="{E9FBE1FB-BDCD-0119-54ED-512478AB8A3B}"/>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18</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35329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9"/>
          <p:cNvSpPr txBox="1">
            <a:spLocks noGrp="1"/>
          </p:cNvSpPr>
          <p:nvPr>
            <p:ph type="title"/>
          </p:nvPr>
        </p:nvSpPr>
        <p:spPr>
          <a:xfrm>
            <a:off x="0" y="0"/>
            <a:ext cx="12192000" cy="8429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better approach: simple Science DMZ</a:t>
            </a:r>
            <a:endParaRPr/>
          </a:p>
        </p:txBody>
      </p:sp>
      <p:pic>
        <p:nvPicPr>
          <p:cNvPr id="256" name="Google Shape;256;p19"/>
          <p:cNvPicPr preferRelativeResize="0"/>
          <p:nvPr/>
        </p:nvPicPr>
        <p:blipFill rotWithShape="1">
          <a:blip r:embed="rId3">
            <a:alphaModFix/>
          </a:blip>
          <a:srcRect/>
          <a:stretch/>
        </p:blipFill>
        <p:spPr>
          <a:xfrm>
            <a:off x="2286000" y="730250"/>
            <a:ext cx="7620000" cy="5397500"/>
          </a:xfrm>
          <a:prstGeom prst="rect">
            <a:avLst/>
          </a:prstGeom>
          <a:noFill/>
          <a:ln>
            <a:noFill/>
          </a:ln>
        </p:spPr>
      </p:pic>
      <p:sp>
        <p:nvSpPr>
          <p:cNvPr id="3" name="Google Shape;101;p2">
            <a:extLst>
              <a:ext uri="{FF2B5EF4-FFF2-40B4-BE49-F238E27FC236}">
                <a16:creationId xmlns:a16="http://schemas.microsoft.com/office/drawing/2014/main" id="{539DD893-A1A3-8287-AFAE-C37CC651593A}"/>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19</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5591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100" name="Google Shape;100;p2"/>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2"/>
              </a:buClr>
              <a:buSzPts val="3200"/>
              <a:buChar char="•"/>
            </a:pPr>
            <a:r>
              <a:rPr lang="en-US" sz="3200" b="1" i="1">
                <a:solidFill>
                  <a:schemeClr val="accent2"/>
                </a:solidFill>
              </a:rPr>
              <a:t>Introduction </a:t>
            </a:r>
            <a:endParaRPr/>
          </a:p>
          <a:p>
            <a:pPr marL="228600" lvl="0" indent="-228600" algn="l" rtl="0">
              <a:lnSpc>
                <a:spcPct val="90000"/>
              </a:lnSpc>
              <a:spcBef>
                <a:spcPts val="1000"/>
              </a:spcBef>
              <a:spcAft>
                <a:spcPts val="0"/>
              </a:spcAft>
              <a:buClr>
                <a:schemeClr val="dk1"/>
              </a:buClr>
              <a:buSzPts val="3200"/>
              <a:buChar char="•"/>
            </a:pPr>
            <a:r>
              <a:rPr lang="en-US" sz="3200"/>
              <a:t>Solution Space</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2" name="Google Shape;101;p2">
            <a:extLst>
              <a:ext uri="{FF2B5EF4-FFF2-40B4-BE49-F238E27FC236}">
                <a16:creationId xmlns:a16="http://schemas.microsoft.com/office/drawing/2014/main" id="{F36ECB33-2653-BF5A-9C10-D2CC5A9CAB29}"/>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2</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510aec744c_0_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Distributed Science DMZ – Dark Fiber</a:t>
            </a:r>
            <a:endParaRPr/>
          </a:p>
        </p:txBody>
      </p:sp>
      <p:pic>
        <p:nvPicPr>
          <p:cNvPr id="264" name="Google Shape;264;g1510aec744c_0_23" descr="science-dmz-aggregate-jt-talk-v6.pdf"/>
          <p:cNvPicPr preferRelativeResize="0"/>
          <p:nvPr/>
        </p:nvPicPr>
        <p:blipFill rotWithShape="1">
          <a:blip r:embed="rId3">
            <a:alphaModFix/>
          </a:blip>
          <a:srcRect t="14428" b="14427"/>
          <a:stretch/>
        </p:blipFill>
        <p:spPr>
          <a:xfrm>
            <a:off x="971025" y="1300247"/>
            <a:ext cx="10586400" cy="5588700"/>
          </a:xfrm>
          <a:prstGeom prst="rect">
            <a:avLst/>
          </a:prstGeom>
          <a:noFill/>
          <a:ln>
            <a:noFill/>
          </a:ln>
        </p:spPr>
      </p:pic>
      <p:sp>
        <p:nvSpPr>
          <p:cNvPr id="3" name="Google Shape;101;p2">
            <a:extLst>
              <a:ext uri="{FF2B5EF4-FFF2-40B4-BE49-F238E27FC236}">
                <a16:creationId xmlns:a16="http://schemas.microsoft.com/office/drawing/2014/main" id="{7ADFBBCD-06E8-F442-365B-B845B0BD37FE}"/>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20</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0646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510aec744c_0_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Multiple Science DMZs – </a:t>
            </a:r>
            <a:endParaRPr/>
          </a:p>
          <a:p>
            <a:pPr marL="0" lvl="0" indent="0" algn="l" rtl="0">
              <a:lnSpc>
                <a:spcPct val="90000"/>
              </a:lnSpc>
              <a:spcBef>
                <a:spcPts val="0"/>
              </a:spcBef>
              <a:spcAft>
                <a:spcPts val="0"/>
              </a:spcAft>
              <a:buSzPts val="1800"/>
              <a:buNone/>
            </a:pPr>
            <a:r>
              <a:rPr lang="en-US"/>
              <a:t>Dark Fiber to Dedicated Switches</a:t>
            </a:r>
            <a:endParaRPr/>
          </a:p>
        </p:txBody>
      </p:sp>
      <p:pic>
        <p:nvPicPr>
          <p:cNvPr id="272" name="Google Shape;272;g1510aec744c_0_32" descr="science-dmz-aggregate-jt-talk-v7.pdf"/>
          <p:cNvPicPr preferRelativeResize="0"/>
          <p:nvPr/>
        </p:nvPicPr>
        <p:blipFill rotWithShape="1">
          <a:blip r:embed="rId3">
            <a:alphaModFix/>
          </a:blip>
          <a:srcRect t="14428" b="14427"/>
          <a:stretch/>
        </p:blipFill>
        <p:spPr>
          <a:xfrm>
            <a:off x="1332224" y="1589955"/>
            <a:ext cx="9855900" cy="5202900"/>
          </a:xfrm>
          <a:prstGeom prst="rect">
            <a:avLst/>
          </a:prstGeom>
          <a:noFill/>
          <a:ln>
            <a:noFill/>
          </a:ln>
        </p:spPr>
      </p:pic>
      <p:sp>
        <p:nvSpPr>
          <p:cNvPr id="3" name="Google Shape;101;p2">
            <a:extLst>
              <a:ext uri="{FF2B5EF4-FFF2-40B4-BE49-F238E27FC236}">
                <a16:creationId xmlns:a16="http://schemas.microsoft.com/office/drawing/2014/main" id="{D9B255A1-1D26-C45D-4252-3B166A002F52}"/>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21</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9558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0"/>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p>
            <a:pPr marL="0" lvl="0" indent="0" algn="l" rtl="0">
              <a:lnSpc>
                <a:spcPct val="100000"/>
              </a:lnSpc>
              <a:spcBef>
                <a:spcPts val="0"/>
              </a:spcBef>
              <a:spcAft>
                <a:spcPts val="0"/>
              </a:spcAft>
              <a:buSzPts val="1800"/>
              <a:buNone/>
            </a:pPr>
            <a:r>
              <a:rPr lang="en-US" sz="3200"/>
              <a:t>Science DMZ Model in HPC Facility</a:t>
            </a:r>
            <a:endParaRPr/>
          </a:p>
        </p:txBody>
      </p:sp>
      <p:pic>
        <p:nvPicPr>
          <p:cNvPr id="213" name="Google Shape;213;p20" descr="science-dmz-HPC-new-path.pdf"/>
          <p:cNvPicPr preferRelativeResize="0">
            <a:picLocks noGrp="1"/>
          </p:cNvPicPr>
          <p:nvPr>
            <p:ph type="body" idx="1"/>
          </p:nvPr>
        </p:nvPicPr>
        <p:blipFill rotWithShape="1">
          <a:blip r:embed="rId3">
            <a:alphaModFix/>
          </a:blip>
          <a:srcRect t="14427" b="14425"/>
          <a:stretch/>
        </p:blipFill>
        <p:spPr>
          <a:xfrm>
            <a:off x="1600483" y="980933"/>
            <a:ext cx="9884184" cy="5435920"/>
          </a:xfrm>
          <a:prstGeom prst="rect">
            <a:avLst/>
          </a:prstGeom>
          <a:noFill/>
          <a:ln>
            <a:noFill/>
          </a:ln>
        </p:spPr>
      </p:pic>
      <p:sp>
        <p:nvSpPr>
          <p:cNvPr id="3" name="Google Shape;101;p2">
            <a:extLst>
              <a:ext uri="{FF2B5EF4-FFF2-40B4-BE49-F238E27FC236}">
                <a16:creationId xmlns:a16="http://schemas.microsoft.com/office/drawing/2014/main" id="{29109907-C991-D046-9028-150A16AD0CAA}"/>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22</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37275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223" name="Google Shape;223;p15"/>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dirty="0"/>
              <a:t>Introduction</a:t>
            </a:r>
            <a:r>
              <a:rPr lang="en-US" sz="3200" b="1" i="1" dirty="0">
                <a:solidFill>
                  <a:schemeClr val="accent2"/>
                </a:solidFill>
              </a:rPr>
              <a:t> </a:t>
            </a:r>
            <a:endParaRPr dirty="0"/>
          </a:p>
          <a:p>
            <a:pPr marL="228600" lvl="0" indent="-228600" algn="l" rtl="0">
              <a:lnSpc>
                <a:spcPct val="90000"/>
              </a:lnSpc>
              <a:spcBef>
                <a:spcPts val="1000"/>
              </a:spcBef>
              <a:spcAft>
                <a:spcPts val="0"/>
              </a:spcAft>
              <a:buClr>
                <a:schemeClr val="accent2"/>
              </a:buClr>
              <a:buSzPts val="3200"/>
              <a:buChar char="•"/>
            </a:pPr>
            <a:r>
              <a:rPr lang="en-US" sz="3200" b="1" i="1" dirty="0">
                <a:solidFill>
                  <a:schemeClr val="accent2"/>
                </a:solidFill>
              </a:rPr>
              <a:t>Solution Space</a:t>
            </a:r>
            <a:endParaRPr dirty="0"/>
          </a:p>
          <a:p>
            <a:pPr marL="971550" lvl="1" indent="-514350" algn="l" rtl="0">
              <a:lnSpc>
                <a:spcPct val="90000"/>
              </a:lnSpc>
              <a:spcBef>
                <a:spcPts val="500"/>
              </a:spcBef>
              <a:spcAft>
                <a:spcPts val="0"/>
              </a:spcAft>
              <a:buClr>
                <a:schemeClr val="dk1"/>
              </a:buClr>
              <a:buSzPts val="2200"/>
              <a:buFont typeface="Calibri"/>
              <a:buAutoNum type="arabicPeriod"/>
            </a:pPr>
            <a:r>
              <a:rPr lang="en-US" sz="2200" dirty="0"/>
              <a:t>Understanding the Solution Space (Users, Use Cases, Long Term Impacts)</a:t>
            </a:r>
            <a:endParaRPr dirty="0"/>
          </a:p>
          <a:p>
            <a:pPr marL="971550" lvl="1" indent="-514350" algn="l" rtl="0">
              <a:lnSpc>
                <a:spcPct val="90000"/>
              </a:lnSpc>
              <a:spcBef>
                <a:spcPts val="500"/>
              </a:spcBef>
              <a:spcAft>
                <a:spcPts val="0"/>
              </a:spcAft>
              <a:buClr>
                <a:schemeClr val="dk1"/>
              </a:buClr>
              <a:buSzPts val="2200"/>
              <a:buFont typeface="Calibri"/>
              <a:buAutoNum type="arabicPeriod"/>
            </a:pPr>
            <a:r>
              <a:rPr lang="en-US" sz="2200" dirty="0"/>
              <a:t>Preliminaries (e.g. Network Protocols 101)</a:t>
            </a:r>
            <a:endParaRPr dirty="0"/>
          </a:p>
          <a:p>
            <a:pPr marL="971550" lvl="1" indent="-514350" algn="l" rtl="0">
              <a:lnSpc>
                <a:spcPct val="90000"/>
              </a:lnSpc>
              <a:spcBef>
                <a:spcPts val="500"/>
              </a:spcBef>
              <a:spcAft>
                <a:spcPts val="0"/>
              </a:spcAft>
              <a:buClr>
                <a:schemeClr val="accent2"/>
              </a:buClr>
              <a:buSzPts val="2200"/>
              <a:buFont typeface="Calibri"/>
              <a:buAutoNum type="arabicPeriod"/>
            </a:pPr>
            <a:r>
              <a:rPr lang="en-US" sz="2200" dirty="0">
                <a:solidFill>
                  <a:schemeClr val="tx1"/>
                </a:solidFill>
              </a:rPr>
              <a:t>Architecture &amp; Design</a:t>
            </a: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dirty="0">
                <a:solidFill>
                  <a:schemeClr val="accent2"/>
                </a:solidFill>
              </a:rPr>
              <a:t>Data Mobility</a:t>
            </a:r>
            <a:endParaRPr b="1" i="1" dirty="0">
              <a:solidFill>
                <a:schemeClr val="accent2"/>
              </a:solidFill>
            </a:endParaRPr>
          </a:p>
          <a:p>
            <a:pPr marL="228600" lvl="0" indent="-228600" algn="l" rtl="0">
              <a:lnSpc>
                <a:spcPct val="90000"/>
              </a:lnSpc>
              <a:spcBef>
                <a:spcPts val="1000"/>
              </a:spcBef>
              <a:spcAft>
                <a:spcPts val="0"/>
              </a:spcAft>
              <a:buClr>
                <a:schemeClr val="dk1"/>
              </a:buClr>
              <a:buSzPts val="3200"/>
              <a:buChar char="•"/>
            </a:pPr>
            <a:r>
              <a:rPr lang="en-US" sz="3200" dirty="0"/>
              <a:t>Conclusions / QA</a:t>
            </a:r>
            <a:endParaRPr dirty="0"/>
          </a:p>
        </p:txBody>
      </p:sp>
      <p:sp>
        <p:nvSpPr>
          <p:cNvPr id="3" name="Google Shape;101;p2">
            <a:extLst>
              <a:ext uri="{FF2B5EF4-FFF2-40B4-BE49-F238E27FC236}">
                <a16:creationId xmlns:a16="http://schemas.microsoft.com/office/drawing/2014/main" id="{84AECF75-B1A3-C20C-032B-482A53E55A79}"/>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23</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98912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Autofit/>
          </a:bodyPr>
          <a:lstStyle/>
          <a:p>
            <a:pPr marL="0" lvl="0" indent="0" algn="l" rtl="0">
              <a:lnSpc>
                <a:spcPct val="100000"/>
              </a:lnSpc>
              <a:spcBef>
                <a:spcPts val="0"/>
              </a:spcBef>
              <a:spcAft>
                <a:spcPts val="0"/>
              </a:spcAft>
              <a:buSzPts val="1800"/>
              <a:buNone/>
            </a:pPr>
            <a:r>
              <a:rPr lang="en-US"/>
              <a:t>Next Steps – Building On The Science DMZ</a:t>
            </a:r>
            <a:endParaRPr/>
          </a:p>
        </p:txBody>
      </p:sp>
      <p:sp>
        <p:nvSpPr>
          <p:cNvPr id="126" name="Google Shape;126;p8"/>
          <p:cNvSpPr txBox="1">
            <a:spLocks noGrp="1"/>
          </p:cNvSpPr>
          <p:nvPr>
            <p:ph type="body" idx="1"/>
          </p:nvPr>
        </p:nvSpPr>
        <p:spPr>
          <a:xfrm>
            <a:off x="609600" y="1125815"/>
            <a:ext cx="10972800" cy="4606371"/>
          </a:xfrm>
          <a:prstGeom prst="rect">
            <a:avLst/>
          </a:prstGeom>
          <a:noFill/>
          <a:ln>
            <a:noFill/>
          </a:ln>
        </p:spPr>
        <p:txBody>
          <a:bodyPr spcFirstLastPara="1" wrap="square" lIns="121900" tIns="60925" rIns="121900" bIns="60925" anchor="t" anchorCtr="0">
            <a:noAutofit/>
          </a:bodyPr>
          <a:lstStyle/>
          <a:p>
            <a:pPr marL="609585" lvl="0" indent="-457188" algn="l" rtl="0">
              <a:lnSpc>
                <a:spcPct val="100000"/>
              </a:lnSpc>
              <a:spcBef>
                <a:spcPts val="1173"/>
              </a:spcBef>
              <a:spcAft>
                <a:spcPts val="0"/>
              </a:spcAft>
              <a:buSzPts val="1800"/>
              <a:buChar char="•"/>
            </a:pPr>
            <a:r>
              <a:rPr lang="en-US" sz="2400"/>
              <a:t>Enhanced cyberinfrastructure substrate exists and it works</a:t>
            </a:r>
            <a:endParaRPr/>
          </a:p>
          <a:p>
            <a:pPr marL="1219170" lvl="1" indent="-448722" algn="l" rtl="0">
              <a:lnSpc>
                <a:spcPct val="100000"/>
              </a:lnSpc>
              <a:spcBef>
                <a:spcPts val="533"/>
              </a:spcBef>
              <a:spcAft>
                <a:spcPts val="0"/>
              </a:spcAft>
              <a:buSzPts val="1700"/>
              <a:buChar char="–"/>
            </a:pPr>
            <a:r>
              <a:rPr lang="en-US"/>
              <a:t>Wide area networks (ESnet, Internet2, Regionals)</a:t>
            </a:r>
            <a:endParaRPr/>
          </a:p>
          <a:p>
            <a:pPr marL="1219170" lvl="1" indent="-448722" algn="l" rtl="0">
              <a:lnSpc>
                <a:spcPct val="100000"/>
              </a:lnSpc>
              <a:spcBef>
                <a:spcPts val="533"/>
              </a:spcBef>
              <a:spcAft>
                <a:spcPts val="0"/>
              </a:spcAft>
              <a:buSzPts val="1700"/>
              <a:buChar char="–"/>
            </a:pPr>
            <a:r>
              <a:rPr lang="en-US"/>
              <a:t>Science DMZs connected to those networks</a:t>
            </a:r>
            <a:endParaRPr/>
          </a:p>
          <a:p>
            <a:pPr marL="1219170" lvl="1" indent="-448722" algn="l" rtl="0">
              <a:lnSpc>
                <a:spcPct val="100000"/>
              </a:lnSpc>
              <a:spcBef>
                <a:spcPts val="533"/>
              </a:spcBef>
              <a:spcAft>
                <a:spcPts val="0"/>
              </a:spcAft>
              <a:buSzPts val="1700"/>
              <a:buChar char="–"/>
            </a:pPr>
            <a:r>
              <a:rPr lang="en-US"/>
              <a:t>DTNs in the Science DMZs</a:t>
            </a:r>
            <a:endParaRPr/>
          </a:p>
          <a:p>
            <a:pPr marL="609585" lvl="0" indent="-457188" algn="l" rtl="0">
              <a:lnSpc>
                <a:spcPct val="100000"/>
              </a:lnSpc>
              <a:spcBef>
                <a:spcPts val="1173"/>
              </a:spcBef>
              <a:spcAft>
                <a:spcPts val="0"/>
              </a:spcAft>
              <a:buSzPts val="1800"/>
              <a:buChar char="•"/>
            </a:pPr>
            <a:r>
              <a:rPr lang="en-US" sz="2400"/>
              <a:t>What does the scientist see?</a:t>
            </a:r>
            <a:endParaRPr/>
          </a:p>
          <a:p>
            <a:pPr marL="1219170" lvl="1" indent="-448722" algn="l" rtl="0">
              <a:lnSpc>
                <a:spcPct val="100000"/>
              </a:lnSpc>
              <a:spcBef>
                <a:spcPts val="533"/>
              </a:spcBef>
              <a:spcAft>
                <a:spcPts val="0"/>
              </a:spcAft>
              <a:buSzPts val="1700"/>
              <a:buChar char="–"/>
            </a:pPr>
            <a:r>
              <a:rPr lang="en-US"/>
              <a:t>Scientist sees a science application</a:t>
            </a:r>
            <a:endParaRPr/>
          </a:p>
          <a:p>
            <a:pPr marL="1828754" lvl="2" indent="-457189" algn="l" rtl="0">
              <a:lnSpc>
                <a:spcPct val="100000"/>
              </a:lnSpc>
              <a:spcBef>
                <a:spcPts val="480"/>
              </a:spcBef>
              <a:spcAft>
                <a:spcPts val="0"/>
              </a:spcAft>
              <a:buSzPts val="1800"/>
              <a:buChar char="•"/>
            </a:pPr>
            <a:r>
              <a:rPr lang="en-US"/>
              <a:t>Data transfer</a:t>
            </a:r>
            <a:endParaRPr/>
          </a:p>
          <a:p>
            <a:pPr marL="1828754" lvl="2" indent="-457189" algn="l" rtl="0">
              <a:lnSpc>
                <a:spcPct val="100000"/>
              </a:lnSpc>
              <a:spcBef>
                <a:spcPts val="480"/>
              </a:spcBef>
              <a:spcAft>
                <a:spcPts val="0"/>
              </a:spcAft>
              <a:buSzPts val="1800"/>
              <a:buChar char="•"/>
            </a:pPr>
            <a:r>
              <a:rPr lang="en-US"/>
              <a:t>Data portal</a:t>
            </a:r>
            <a:endParaRPr/>
          </a:p>
          <a:p>
            <a:pPr marL="1828754" lvl="2" indent="-457189" algn="l" rtl="0">
              <a:lnSpc>
                <a:spcPct val="100000"/>
              </a:lnSpc>
              <a:spcBef>
                <a:spcPts val="480"/>
              </a:spcBef>
              <a:spcAft>
                <a:spcPts val="0"/>
              </a:spcAft>
              <a:buSzPts val="1800"/>
              <a:buChar char="•"/>
            </a:pPr>
            <a:r>
              <a:rPr lang="en-US"/>
              <a:t>Data analysis</a:t>
            </a:r>
            <a:endParaRPr/>
          </a:p>
          <a:p>
            <a:pPr marL="1219170" lvl="1" indent="-448722" algn="l" rtl="0">
              <a:lnSpc>
                <a:spcPct val="100000"/>
              </a:lnSpc>
              <a:spcBef>
                <a:spcPts val="533"/>
              </a:spcBef>
              <a:spcAft>
                <a:spcPts val="0"/>
              </a:spcAft>
              <a:buSzPts val="1700"/>
              <a:buChar char="–"/>
            </a:pPr>
            <a:r>
              <a:rPr lang="en-US"/>
              <a:t>Science applications are the user interface to networks and DMZs</a:t>
            </a:r>
            <a:endParaRPr/>
          </a:p>
          <a:p>
            <a:pPr marL="609585" lvl="0" indent="-457188" algn="l" rtl="0">
              <a:lnSpc>
                <a:spcPct val="100000"/>
              </a:lnSpc>
              <a:spcBef>
                <a:spcPts val="1173"/>
              </a:spcBef>
              <a:spcAft>
                <a:spcPts val="0"/>
              </a:spcAft>
              <a:buSzPts val="1800"/>
              <a:buChar char="•"/>
            </a:pPr>
            <a:r>
              <a:rPr lang="en-US" sz="2400"/>
              <a:t>Large-scale data-intensive science requires that we build larger structures on top of those components</a:t>
            </a:r>
            <a:endParaRPr/>
          </a:p>
        </p:txBody>
      </p:sp>
      <p:sp>
        <p:nvSpPr>
          <p:cNvPr id="3" name="Google Shape;101;p2">
            <a:extLst>
              <a:ext uri="{FF2B5EF4-FFF2-40B4-BE49-F238E27FC236}">
                <a16:creationId xmlns:a16="http://schemas.microsoft.com/office/drawing/2014/main" id="{0A78B968-3EAF-3373-FC54-D2439FE425E0}"/>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24</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79971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DTN Architecture Considerations</a:t>
            </a:r>
            <a:endParaRPr dirty="0"/>
          </a:p>
        </p:txBody>
      </p:sp>
      <p:pic>
        <p:nvPicPr>
          <p:cNvPr id="284" name="Google Shape;284;p47" descr="RAID-v1.pdf"/>
          <p:cNvPicPr preferRelativeResize="0">
            <a:picLocks noGrp="1"/>
          </p:cNvPicPr>
          <p:nvPr>
            <p:ph type="body" idx="1"/>
          </p:nvPr>
        </p:nvPicPr>
        <p:blipFill rotWithShape="1">
          <a:blip r:embed="rId3">
            <a:alphaModFix/>
          </a:blip>
          <a:srcRect l="11656" t="20656" r="1887" b="28805"/>
          <a:stretch/>
        </p:blipFill>
        <p:spPr>
          <a:xfrm>
            <a:off x="6655531" y="1317341"/>
            <a:ext cx="5049916" cy="1587755"/>
          </a:xfrm>
          <a:prstGeom prst="rect">
            <a:avLst/>
          </a:prstGeom>
          <a:noFill/>
          <a:ln>
            <a:noFill/>
          </a:ln>
        </p:spPr>
      </p:pic>
      <p:pic>
        <p:nvPicPr>
          <p:cNvPr id="2" name="Google Shape;293;p48" descr="global-filesystem-v1a.pdf">
            <a:extLst>
              <a:ext uri="{FF2B5EF4-FFF2-40B4-BE49-F238E27FC236}">
                <a16:creationId xmlns:a16="http://schemas.microsoft.com/office/drawing/2014/main" id="{92FEF588-E4E6-EB25-59B8-3F32B6437098}"/>
              </a:ext>
            </a:extLst>
          </p:cNvPr>
          <p:cNvPicPr preferRelativeResize="0">
            <a:picLocks/>
          </p:cNvPicPr>
          <p:nvPr/>
        </p:nvPicPr>
        <p:blipFill rotWithShape="1">
          <a:blip r:embed="rId4">
            <a:alphaModFix/>
          </a:blip>
          <a:srcRect l="3940" t="17339" r="6438" b="51230"/>
          <a:stretch/>
        </p:blipFill>
        <p:spPr>
          <a:xfrm>
            <a:off x="529245" y="5519402"/>
            <a:ext cx="6139942" cy="1091260"/>
          </a:xfrm>
          <a:prstGeom prst="rect">
            <a:avLst/>
          </a:prstGeom>
          <a:noFill/>
          <a:ln>
            <a:noFill/>
          </a:ln>
        </p:spPr>
      </p:pic>
      <p:pic>
        <p:nvPicPr>
          <p:cNvPr id="3" name="Google Shape;294;p48" descr="fiberchannel-v1.pdf">
            <a:extLst>
              <a:ext uri="{FF2B5EF4-FFF2-40B4-BE49-F238E27FC236}">
                <a16:creationId xmlns:a16="http://schemas.microsoft.com/office/drawing/2014/main" id="{FA8E83F2-A33D-01AA-DB07-DFA0EB56D4E7}"/>
              </a:ext>
            </a:extLst>
          </p:cNvPr>
          <p:cNvPicPr preferRelativeResize="0"/>
          <p:nvPr/>
        </p:nvPicPr>
        <p:blipFill rotWithShape="1">
          <a:blip r:embed="rId5">
            <a:alphaModFix/>
          </a:blip>
          <a:srcRect l="3545" t="17497" r="5746" b="51231"/>
          <a:stretch/>
        </p:blipFill>
        <p:spPr>
          <a:xfrm>
            <a:off x="441041" y="4072350"/>
            <a:ext cx="6214490" cy="1085776"/>
          </a:xfrm>
          <a:prstGeom prst="rect">
            <a:avLst/>
          </a:prstGeom>
          <a:noFill/>
          <a:ln>
            <a:noFill/>
          </a:ln>
        </p:spPr>
      </p:pic>
      <p:sp>
        <p:nvSpPr>
          <p:cNvPr id="4" name="Google Shape;292;p48">
            <a:extLst>
              <a:ext uri="{FF2B5EF4-FFF2-40B4-BE49-F238E27FC236}">
                <a16:creationId xmlns:a16="http://schemas.microsoft.com/office/drawing/2014/main" id="{09F04D1B-7B51-5C24-C832-9325B46B9B35}"/>
              </a:ext>
            </a:extLst>
          </p:cNvPr>
          <p:cNvSpPr txBox="1"/>
          <p:nvPr/>
        </p:nvSpPr>
        <p:spPr>
          <a:xfrm>
            <a:off x="441041" y="1734983"/>
            <a:ext cx="6214490" cy="169273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133"/>
            </a:pPr>
            <a:r>
              <a:rPr lang="en-US" sz="2600" dirty="0"/>
              <a:t>DTNs can be all ‘internal’, e.g. not connected to external storage, or ‘pass through’ where they have access to external storage</a:t>
            </a:r>
            <a:endParaRPr sz="2600" dirty="0"/>
          </a:p>
        </p:txBody>
      </p:sp>
      <p:sp>
        <p:nvSpPr>
          <p:cNvPr id="7" name="Google Shape;292;p48">
            <a:extLst>
              <a:ext uri="{FF2B5EF4-FFF2-40B4-BE49-F238E27FC236}">
                <a16:creationId xmlns:a16="http://schemas.microsoft.com/office/drawing/2014/main" id="{3991340E-F6E0-57B7-2BB3-E93DAA4D3DF1}"/>
              </a:ext>
            </a:extLst>
          </p:cNvPr>
          <p:cNvSpPr txBox="1"/>
          <p:nvPr/>
        </p:nvSpPr>
        <p:spPr>
          <a:xfrm>
            <a:off x="7340019" y="3711459"/>
            <a:ext cx="4147607" cy="169273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133"/>
            </a:pPr>
            <a:r>
              <a:rPr lang="en-US" sz="2600" dirty="0"/>
              <a:t>Discuss options with your scientific users – figure out which workflow will work best!</a:t>
            </a:r>
            <a:endParaRPr sz="2600" dirty="0"/>
          </a:p>
        </p:txBody>
      </p:sp>
      <p:sp>
        <p:nvSpPr>
          <p:cNvPr id="5" name="Google Shape;101;p2">
            <a:extLst>
              <a:ext uri="{FF2B5EF4-FFF2-40B4-BE49-F238E27FC236}">
                <a16:creationId xmlns:a16="http://schemas.microsoft.com/office/drawing/2014/main" id="{536CBBCA-370F-C145-21F0-5BD7E086C795}"/>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25</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55902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7"/>
          <p:cNvSpPr txBox="1">
            <a:spLocks noGrp="1"/>
          </p:cNvSpPr>
          <p:nvPr>
            <p:ph type="title"/>
          </p:nvPr>
        </p:nvSpPr>
        <p:spPr>
          <a:xfrm>
            <a:off x="609600" y="110779"/>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Solution Space – Data Mobility</a:t>
            </a:r>
            <a:endParaRPr/>
          </a:p>
        </p:txBody>
      </p:sp>
      <p:pic>
        <p:nvPicPr>
          <p:cNvPr id="177" name="Google Shape;177;p37" descr="science-dmz-cluster-dtn-bare-v9.pdf"/>
          <p:cNvPicPr preferRelativeResize="0">
            <a:picLocks noGrp="1"/>
          </p:cNvPicPr>
          <p:nvPr>
            <p:ph type="body" idx="1"/>
          </p:nvPr>
        </p:nvPicPr>
        <p:blipFill rotWithShape="1">
          <a:blip r:embed="rId3">
            <a:alphaModFix/>
          </a:blip>
          <a:srcRect t="15850" b="15847"/>
          <a:stretch/>
        </p:blipFill>
        <p:spPr>
          <a:xfrm>
            <a:off x="609600" y="1600202"/>
            <a:ext cx="10972800" cy="4344484"/>
          </a:xfrm>
          <a:prstGeom prst="rect">
            <a:avLst/>
          </a:prstGeom>
          <a:noFill/>
          <a:ln>
            <a:noFill/>
          </a:ln>
        </p:spPr>
      </p:pic>
      <p:sp>
        <p:nvSpPr>
          <p:cNvPr id="178" name="Google Shape;178;p37"/>
          <p:cNvSpPr txBox="1"/>
          <p:nvPr/>
        </p:nvSpPr>
        <p:spPr>
          <a:xfrm>
            <a:off x="3973689" y="2325510"/>
            <a:ext cx="127938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40G/100G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Downstream</a:t>
            </a:r>
            <a:endParaRPr sz="1400" b="0" i="0" u="none" strike="noStrike" cap="none">
              <a:solidFill>
                <a:srgbClr val="000000"/>
              </a:solidFill>
              <a:latin typeface="Arial"/>
              <a:ea typeface="Arial"/>
              <a:cs typeface="Arial"/>
              <a:sym typeface="Arial"/>
            </a:endParaRPr>
          </a:p>
        </p:txBody>
      </p:sp>
      <p:sp>
        <p:nvSpPr>
          <p:cNvPr id="179" name="Google Shape;179;p37"/>
          <p:cNvSpPr txBox="1"/>
          <p:nvPr/>
        </p:nvSpPr>
        <p:spPr>
          <a:xfrm>
            <a:off x="8255831" y="1871690"/>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180" name="Google Shape;180;p37"/>
          <p:cNvSpPr txBox="1"/>
          <p:nvPr/>
        </p:nvSpPr>
        <p:spPr>
          <a:xfrm>
            <a:off x="6472187" y="2181881"/>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181" name="Google Shape;181;p37"/>
          <p:cNvSpPr txBox="1"/>
          <p:nvPr/>
        </p:nvSpPr>
        <p:spPr>
          <a:xfrm>
            <a:off x="6096000" y="1871690"/>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2" name="Google Shape;101;p2">
            <a:extLst>
              <a:ext uri="{FF2B5EF4-FFF2-40B4-BE49-F238E27FC236}">
                <a16:creationId xmlns:a16="http://schemas.microsoft.com/office/drawing/2014/main" id="{C6033CC2-09C3-46AD-8F28-14589AF04E01}"/>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26</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4061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8"/>
          <p:cNvSpPr txBox="1">
            <a:spLocks noGrp="1"/>
          </p:cNvSpPr>
          <p:nvPr>
            <p:ph type="title"/>
          </p:nvPr>
        </p:nvSpPr>
        <p:spPr>
          <a:xfrm>
            <a:off x="609600" y="186979"/>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Solution Space – Data Mobility</a:t>
            </a:r>
            <a:endParaRPr/>
          </a:p>
        </p:txBody>
      </p:sp>
      <p:pic>
        <p:nvPicPr>
          <p:cNvPr id="189" name="Google Shape;189;p38" descr="science-dmz-cluster-dtn-sec-v9.pdf"/>
          <p:cNvPicPr preferRelativeResize="0">
            <a:picLocks noGrp="1"/>
          </p:cNvPicPr>
          <p:nvPr>
            <p:ph type="body" idx="1"/>
          </p:nvPr>
        </p:nvPicPr>
        <p:blipFill rotWithShape="1">
          <a:blip r:embed="rId3">
            <a:alphaModFix/>
          </a:blip>
          <a:srcRect t="15850" b="15847"/>
          <a:stretch/>
        </p:blipFill>
        <p:spPr>
          <a:xfrm>
            <a:off x="609600" y="1600202"/>
            <a:ext cx="10972800" cy="4344484"/>
          </a:xfrm>
          <a:prstGeom prst="rect">
            <a:avLst/>
          </a:prstGeom>
          <a:noFill/>
          <a:ln>
            <a:noFill/>
          </a:ln>
        </p:spPr>
      </p:pic>
      <p:sp>
        <p:nvSpPr>
          <p:cNvPr id="190" name="Google Shape;190;p38"/>
          <p:cNvSpPr txBox="1"/>
          <p:nvPr/>
        </p:nvSpPr>
        <p:spPr>
          <a:xfrm>
            <a:off x="3973689" y="2325510"/>
            <a:ext cx="127938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40G/100G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Downstream</a:t>
            </a:r>
            <a:endParaRPr sz="1400" b="0" i="0" u="none" strike="noStrike" cap="none">
              <a:solidFill>
                <a:srgbClr val="000000"/>
              </a:solidFill>
              <a:latin typeface="Arial"/>
              <a:ea typeface="Arial"/>
              <a:cs typeface="Arial"/>
              <a:sym typeface="Arial"/>
            </a:endParaRPr>
          </a:p>
        </p:txBody>
      </p:sp>
      <p:sp>
        <p:nvSpPr>
          <p:cNvPr id="191" name="Google Shape;191;p38"/>
          <p:cNvSpPr txBox="1"/>
          <p:nvPr/>
        </p:nvSpPr>
        <p:spPr>
          <a:xfrm>
            <a:off x="8255831" y="1871690"/>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192" name="Google Shape;192;p38"/>
          <p:cNvSpPr txBox="1"/>
          <p:nvPr/>
        </p:nvSpPr>
        <p:spPr>
          <a:xfrm>
            <a:off x="6472187" y="2181881"/>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193" name="Google Shape;193;p38"/>
          <p:cNvSpPr txBox="1"/>
          <p:nvPr/>
        </p:nvSpPr>
        <p:spPr>
          <a:xfrm>
            <a:off x="6096000" y="1871690"/>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2" name="Google Shape;101;p2">
            <a:extLst>
              <a:ext uri="{FF2B5EF4-FFF2-40B4-BE49-F238E27FC236}">
                <a16:creationId xmlns:a16="http://schemas.microsoft.com/office/drawing/2014/main" id="{EBC07C8F-05D0-F113-4CE0-1DE8B4ABBA72}"/>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27</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61330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356" name="Google Shape;356;p50"/>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 </a:t>
            </a:r>
            <a:endParaRPr/>
          </a:p>
          <a:p>
            <a:pPr marL="228600" lvl="0" indent="-228600" algn="l" rtl="0">
              <a:lnSpc>
                <a:spcPct val="90000"/>
              </a:lnSpc>
              <a:spcBef>
                <a:spcPts val="1000"/>
              </a:spcBef>
              <a:spcAft>
                <a:spcPts val="0"/>
              </a:spcAft>
              <a:buClr>
                <a:schemeClr val="dk1"/>
              </a:buClr>
              <a:buSzPts val="3200"/>
              <a:buChar char="•"/>
            </a:pPr>
            <a:r>
              <a:rPr lang="en-US" sz="3200"/>
              <a:t>Solution Space</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Conclusions / QA</a:t>
            </a:r>
            <a:endParaRPr/>
          </a:p>
        </p:txBody>
      </p:sp>
      <p:sp>
        <p:nvSpPr>
          <p:cNvPr id="3" name="Google Shape;101;p2">
            <a:extLst>
              <a:ext uri="{FF2B5EF4-FFF2-40B4-BE49-F238E27FC236}">
                <a16:creationId xmlns:a16="http://schemas.microsoft.com/office/drawing/2014/main" id="{ECCA1F00-93A4-CDAC-5ED6-49396A28B03F}"/>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28</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87919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Questions?</a:t>
            </a:r>
            <a:endParaRPr/>
          </a:p>
        </p:txBody>
      </p:sp>
      <p:sp>
        <p:nvSpPr>
          <p:cNvPr id="364" name="Google Shape;364;p51"/>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500"/>
              </a:spcBef>
              <a:spcAft>
                <a:spcPts val="0"/>
              </a:spcAft>
              <a:buClr>
                <a:schemeClr val="dk1"/>
              </a:buClr>
              <a:buSzPts val="2800"/>
              <a:buNone/>
            </a:pPr>
            <a:endParaRPr sz="2800"/>
          </a:p>
          <a:p>
            <a:pPr marL="228600" lvl="0" indent="-228600" algn="l" rtl="0">
              <a:lnSpc>
                <a:spcPct val="90000"/>
              </a:lnSpc>
              <a:spcBef>
                <a:spcPts val="1000"/>
              </a:spcBef>
              <a:spcAft>
                <a:spcPts val="0"/>
              </a:spcAft>
              <a:buClr>
                <a:schemeClr val="dk1"/>
              </a:buClr>
              <a:buSzPts val="3200"/>
              <a:buChar char="•"/>
            </a:pPr>
            <a:r>
              <a:rPr lang="en-US" sz="3200"/>
              <a:t>EPOC Helpdesk (send in anything you want):</a:t>
            </a:r>
            <a:endParaRPr/>
          </a:p>
          <a:p>
            <a:pPr marL="685800" lvl="1" indent="-228600" algn="l" rtl="0">
              <a:lnSpc>
                <a:spcPct val="90000"/>
              </a:lnSpc>
              <a:spcBef>
                <a:spcPts val="500"/>
              </a:spcBef>
              <a:spcAft>
                <a:spcPts val="0"/>
              </a:spcAft>
              <a:buClr>
                <a:schemeClr val="dk1"/>
              </a:buClr>
              <a:buSzPts val="2800"/>
              <a:buChar char="•"/>
            </a:pPr>
            <a:r>
              <a:rPr lang="en-US" sz="2800" u="sng">
                <a:solidFill>
                  <a:schemeClr val="hlink"/>
                </a:solidFill>
                <a:hlinkClick r:id="rId3"/>
              </a:rPr>
              <a:t>epoc@tacc.utexas.edu</a:t>
            </a:r>
            <a:r>
              <a:rPr lang="en-US" sz="2800"/>
              <a:t> </a:t>
            </a:r>
            <a:endParaRPr/>
          </a:p>
        </p:txBody>
      </p:sp>
      <p:sp>
        <p:nvSpPr>
          <p:cNvPr id="3" name="Google Shape;101;p2">
            <a:extLst>
              <a:ext uri="{FF2B5EF4-FFF2-40B4-BE49-F238E27FC236}">
                <a16:creationId xmlns:a16="http://schemas.microsoft.com/office/drawing/2014/main" id="{2FA48AC2-8084-63CA-1CDC-BFA796BB14F8}"/>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29</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26975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09600" y="71439"/>
            <a:ext cx="10972800" cy="1143200"/>
          </a:xfrm>
          <a:prstGeom prst="rect">
            <a:avLst/>
          </a:prstGeom>
          <a:noFill/>
          <a:ln>
            <a:noFill/>
          </a:ln>
        </p:spPr>
        <p:txBody>
          <a:bodyPr spcFirstLastPara="1" wrap="square" lIns="121900" tIns="60925" rIns="121900" bIns="60925" anchor="ctr" anchorCtr="0">
            <a:noAutofit/>
          </a:bodyPr>
          <a:lstStyle/>
          <a:p>
            <a:pPr marL="0" lvl="0" indent="0" algn="l" rtl="0">
              <a:lnSpc>
                <a:spcPct val="100000"/>
              </a:lnSpc>
              <a:spcBef>
                <a:spcPts val="0"/>
              </a:spcBef>
              <a:spcAft>
                <a:spcPts val="0"/>
              </a:spcAft>
              <a:buSzPts val="1800"/>
              <a:buNone/>
            </a:pPr>
            <a:r>
              <a:rPr lang="en-US"/>
              <a:t>Motivation/Background</a:t>
            </a:r>
            <a:endParaRPr/>
          </a:p>
        </p:txBody>
      </p:sp>
      <p:sp>
        <p:nvSpPr>
          <p:cNvPr id="93" name="Google Shape;93;p21"/>
          <p:cNvSpPr txBox="1">
            <a:spLocks noGrp="1"/>
          </p:cNvSpPr>
          <p:nvPr>
            <p:ph type="body" idx="1"/>
          </p:nvPr>
        </p:nvSpPr>
        <p:spPr>
          <a:xfrm>
            <a:off x="464949" y="850357"/>
            <a:ext cx="10972800" cy="4344400"/>
          </a:xfrm>
          <a:prstGeom prst="rect">
            <a:avLst/>
          </a:prstGeom>
          <a:noFill/>
          <a:ln>
            <a:noFill/>
          </a:ln>
        </p:spPr>
        <p:txBody>
          <a:bodyPr spcFirstLastPara="1" wrap="square" lIns="121900" tIns="60925" rIns="121900" bIns="60925" anchor="t" anchorCtr="0">
            <a:noAutofit/>
          </a:bodyPr>
          <a:lstStyle/>
          <a:p>
            <a:pPr marL="609585" lvl="0" indent="-457188" algn="l" rtl="0">
              <a:lnSpc>
                <a:spcPct val="80000"/>
              </a:lnSpc>
              <a:spcBef>
                <a:spcPts val="1173"/>
              </a:spcBef>
              <a:spcAft>
                <a:spcPts val="0"/>
              </a:spcAft>
              <a:buSzPts val="1800"/>
              <a:buChar char="•"/>
            </a:pPr>
            <a:r>
              <a:rPr lang="en-US" sz="3600" dirty="0"/>
              <a:t>Networks are an essential part of data-intensive science</a:t>
            </a:r>
            <a:endParaRPr sz="3600" dirty="0"/>
          </a:p>
          <a:p>
            <a:pPr marL="1219170" lvl="1" indent="-448722" algn="l" rtl="0">
              <a:lnSpc>
                <a:spcPct val="80000"/>
              </a:lnSpc>
              <a:spcBef>
                <a:spcPts val="1173"/>
              </a:spcBef>
              <a:spcAft>
                <a:spcPts val="0"/>
              </a:spcAft>
              <a:buSzPts val="1700"/>
              <a:buChar char="–"/>
            </a:pPr>
            <a:r>
              <a:rPr lang="en-US" sz="3200" dirty="0"/>
              <a:t>Connect data sources to data analysis</a:t>
            </a:r>
            <a:endParaRPr sz="3200" dirty="0"/>
          </a:p>
          <a:p>
            <a:pPr marL="1219170" lvl="1" indent="-448722" algn="l" rtl="0">
              <a:lnSpc>
                <a:spcPct val="80000"/>
              </a:lnSpc>
              <a:spcBef>
                <a:spcPts val="1173"/>
              </a:spcBef>
              <a:spcAft>
                <a:spcPts val="0"/>
              </a:spcAft>
              <a:buSzPts val="1700"/>
              <a:buChar char="–"/>
            </a:pPr>
            <a:r>
              <a:rPr lang="en-US" sz="3200" dirty="0"/>
              <a:t>Connect collaborators to each other</a:t>
            </a:r>
            <a:endParaRPr sz="3200" dirty="0"/>
          </a:p>
          <a:p>
            <a:pPr marL="609585" lvl="0" indent="-457188" algn="l" rtl="0">
              <a:lnSpc>
                <a:spcPct val="80000"/>
              </a:lnSpc>
              <a:spcBef>
                <a:spcPts val="1173"/>
              </a:spcBef>
              <a:spcAft>
                <a:spcPts val="0"/>
              </a:spcAft>
              <a:buSzPts val="1800"/>
              <a:buChar char="•"/>
            </a:pPr>
            <a:r>
              <a:rPr lang="en-US" sz="3600" dirty="0"/>
              <a:t>Performance is critical, but </a:t>
            </a:r>
            <a:r>
              <a:rPr lang="en-US" sz="3600" b="1" dirty="0"/>
              <a:t>often</a:t>
            </a:r>
            <a:r>
              <a:rPr lang="en-US" sz="3600" dirty="0"/>
              <a:t> overlooked</a:t>
            </a:r>
            <a:endParaRPr sz="3600" dirty="0"/>
          </a:p>
          <a:p>
            <a:pPr marL="1219170" lvl="1" indent="-448722" algn="l" rtl="0">
              <a:lnSpc>
                <a:spcPct val="80000"/>
              </a:lnSpc>
              <a:spcBef>
                <a:spcPts val="1173"/>
              </a:spcBef>
              <a:spcAft>
                <a:spcPts val="0"/>
              </a:spcAft>
              <a:buSzPts val="1700"/>
              <a:buChar char="–"/>
            </a:pPr>
            <a:r>
              <a:rPr lang="en-US" sz="3200" dirty="0"/>
              <a:t>Exponential data growth</a:t>
            </a:r>
            <a:endParaRPr sz="3200" dirty="0"/>
          </a:p>
          <a:p>
            <a:pPr marL="1219170" lvl="1" indent="-448722" algn="l" rtl="0">
              <a:lnSpc>
                <a:spcPct val="80000"/>
              </a:lnSpc>
              <a:spcBef>
                <a:spcPts val="1173"/>
              </a:spcBef>
              <a:spcAft>
                <a:spcPts val="0"/>
              </a:spcAft>
              <a:buSzPts val="1700"/>
              <a:buChar char="–"/>
            </a:pPr>
            <a:r>
              <a:rPr lang="en-US" sz="3200" dirty="0"/>
              <a:t>Constant human factors</a:t>
            </a:r>
            <a:endParaRPr sz="3200" dirty="0"/>
          </a:p>
          <a:p>
            <a:pPr marL="1219170" lvl="1" indent="-448722" algn="l" rtl="0">
              <a:lnSpc>
                <a:spcPct val="80000"/>
              </a:lnSpc>
              <a:spcBef>
                <a:spcPts val="1173"/>
              </a:spcBef>
              <a:spcAft>
                <a:spcPts val="0"/>
              </a:spcAft>
              <a:buSzPts val="1700"/>
              <a:buChar char="–"/>
            </a:pPr>
            <a:r>
              <a:rPr lang="en-US" sz="3200" dirty="0"/>
              <a:t>Data movement and data analysis must keep up</a:t>
            </a:r>
            <a:endParaRPr sz="3200" dirty="0"/>
          </a:p>
          <a:p>
            <a:pPr marL="609585" lvl="0" indent="-457188" algn="l" rtl="0">
              <a:lnSpc>
                <a:spcPct val="80000"/>
              </a:lnSpc>
              <a:spcBef>
                <a:spcPts val="1173"/>
              </a:spcBef>
              <a:spcAft>
                <a:spcPts val="0"/>
              </a:spcAft>
              <a:buSzPts val="1800"/>
              <a:buChar char="•"/>
            </a:pPr>
            <a:r>
              <a:rPr lang="en-US" sz="3600" dirty="0"/>
              <a:t>Effective use of wide area (long-haul) networks by scientists has historically been difficult</a:t>
            </a:r>
            <a:endParaRPr sz="3600" b="1" dirty="0"/>
          </a:p>
        </p:txBody>
      </p:sp>
      <p:sp>
        <p:nvSpPr>
          <p:cNvPr id="94" name="Google Shape;94;p21"/>
          <p:cNvSpPr txBox="1">
            <a:spLocks noGrp="1"/>
          </p:cNvSpPr>
          <p:nvPr>
            <p:ph type="sldNum" idx="12"/>
          </p:nvPr>
        </p:nvSpPr>
        <p:spPr>
          <a:xfrm>
            <a:off x="609602" y="6483356"/>
            <a:ext cx="596900" cy="365125"/>
          </a:xfrm>
          <a:prstGeom prst="rect">
            <a:avLst/>
          </a:prstGeom>
          <a:noFill/>
          <a:ln>
            <a:noFill/>
          </a:ln>
        </p:spPr>
        <p:txBody>
          <a:bodyPr spcFirstLastPara="1" wrap="square" lIns="121900" tIns="60925" rIns="121900" bIns="60925" anchor="ctr" anchorCtr="0">
            <a:noAutofit/>
          </a:bodyPr>
          <a:lstStyle/>
          <a:p>
            <a:pPr marL="0" lvl="0" indent="0" algn="l" rtl="0">
              <a:lnSpc>
                <a:spcPct val="100000"/>
              </a:lnSpc>
              <a:spcBef>
                <a:spcPts val="0"/>
              </a:spcBef>
              <a:spcAft>
                <a:spcPts val="0"/>
              </a:spcAft>
              <a:buSzPts val="900"/>
              <a:buNone/>
            </a:pPr>
            <a:fld id="{00000000-1234-1234-1234-123412341234}" type="slidenum">
              <a:rPr lang="en-US"/>
              <a:t>3</a:t>
            </a:fld>
            <a:endParaRPr/>
          </a:p>
        </p:txBody>
      </p:sp>
      <p:sp>
        <p:nvSpPr>
          <p:cNvPr id="3" name="Google Shape;101;p2">
            <a:extLst>
              <a:ext uri="{FF2B5EF4-FFF2-40B4-BE49-F238E27FC236}">
                <a16:creationId xmlns:a16="http://schemas.microsoft.com/office/drawing/2014/main" id="{512C5CB1-305A-302D-9363-DB9C09AE3247}"/>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3</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03787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95249" y="6629400"/>
            <a:ext cx="2776539"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National Science Foundation Award #2328479</a:t>
            </a:r>
            <a:endParaRPr sz="1400" b="0" i="0" u="none" strike="noStrike" cap="none">
              <a:solidFill>
                <a:srgbClr val="000000"/>
              </a:solidFill>
              <a:latin typeface="Arial"/>
              <a:ea typeface="Arial"/>
              <a:cs typeface="Arial"/>
              <a:sym typeface="Arial"/>
            </a:endParaRPr>
          </a:p>
        </p:txBody>
      </p:sp>
      <p:sp>
        <p:nvSpPr>
          <p:cNvPr id="89" name="Google Shape;89;p1"/>
          <p:cNvSpPr txBox="1"/>
          <p:nvPr/>
        </p:nvSpPr>
        <p:spPr>
          <a:xfrm>
            <a:off x="1097280" y="2409823"/>
            <a:ext cx="10437223" cy="994533"/>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ct val="100000"/>
              <a:buFont typeface="Calibri"/>
              <a:buNone/>
            </a:pPr>
            <a:r>
              <a:rPr lang="en-US" sz="6000" b="0" i="0" u="none" strike="noStrike" cap="none" dirty="0">
                <a:solidFill>
                  <a:schemeClr val="dk1"/>
                </a:solidFill>
                <a:latin typeface="Calibri"/>
                <a:ea typeface="Calibri"/>
                <a:cs typeface="Calibri"/>
                <a:sym typeface="Calibri"/>
              </a:rPr>
              <a:t>Introduction to the Science DMZ</a:t>
            </a:r>
            <a:endParaRPr sz="1400" b="0" i="0" u="none" strike="noStrike" cap="none" dirty="0">
              <a:solidFill>
                <a:srgbClr val="000000"/>
              </a:solidFill>
              <a:latin typeface="Arial"/>
              <a:ea typeface="Arial"/>
              <a:cs typeface="Arial"/>
              <a:sym typeface="Arial"/>
            </a:endParaRPr>
          </a:p>
        </p:txBody>
      </p:sp>
      <p:sp>
        <p:nvSpPr>
          <p:cNvPr id="90" name="Google Shape;90;p1"/>
          <p:cNvSpPr txBox="1"/>
          <p:nvPr/>
        </p:nvSpPr>
        <p:spPr>
          <a:xfrm>
            <a:off x="240824" y="5316200"/>
            <a:ext cx="7261800" cy="1108800"/>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rgbClr val="000000"/>
              </a:buClr>
              <a:buSzPct val="100000"/>
              <a:buFont typeface="Arial"/>
              <a:buNone/>
            </a:pPr>
            <a:r>
              <a:rPr lang="en-US" sz="3200" b="1" i="1" u="none" strike="noStrike" cap="none" dirty="0">
                <a:solidFill>
                  <a:schemeClr val="dk1"/>
                </a:solidFill>
                <a:latin typeface="Calibri"/>
                <a:ea typeface="Calibri"/>
                <a:cs typeface="Calibri"/>
                <a:sym typeface="Calibri"/>
              </a:rPr>
              <a:t>UCF / FLR Workshop on Networking Topics</a:t>
            </a:r>
          </a:p>
          <a:p>
            <a:pPr marL="0" marR="0" lvl="0" indent="0" algn="l" rtl="0">
              <a:lnSpc>
                <a:spcPct val="90000"/>
              </a:lnSpc>
              <a:spcBef>
                <a:spcPts val="0"/>
              </a:spcBef>
              <a:spcAft>
                <a:spcPts val="0"/>
              </a:spcAft>
              <a:buClr>
                <a:srgbClr val="000000"/>
              </a:buClr>
              <a:buSzPct val="100000"/>
              <a:buFont typeface="Arial"/>
              <a:buNone/>
            </a:pPr>
            <a:r>
              <a:rPr lang="en-US" sz="3200" i="1" dirty="0">
                <a:solidFill>
                  <a:schemeClr val="dk1"/>
                </a:solidFill>
                <a:latin typeface="Calibri"/>
                <a:ea typeface="Calibri"/>
                <a:cs typeface="Calibri"/>
                <a:sym typeface="Calibri"/>
              </a:rPr>
              <a:t>May</a:t>
            </a:r>
            <a:r>
              <a:rPr lang="en-US" sz="3200" b="0" i="1" u="none" strike="noStrike" cap="none" dirty="0">
                <a:solidFill>
                  <a:schemeClr val="dk1"/>
                </a:solidFill>
                <a:latin typeface="Calibri"/>
                <a:ea typeface="Calibri"/>
                <a:cs typeface="Calibri"/>
                <a:sym typeface="Calibri"/>
              </a:rPr>
              <a:t> 21-22, 2025</a:t>
            </a:r>
            <a:endParaRPr lang="en-US" sz="3200" b="1" i="1" u="none" strike="noStrike" cap="none" dirty="0">
              <a:solidFill>
                <a:schemeClr val="dk1"/>
              </a:solidFill>
              <a:latin typeface="Calibri"/>
              <a:ea typeface="Calibri"/>
              <a:cs typeface="Calibri"/>
              <a:sym typeface="Calibri"/>
            </a:endParaRPr>
          </a:p>
        </p:txBody>
      </p:sp>
      <p:sp>
        <p:nvSpPr>
          <p:cNvPr id="91" name="Google Shape;91;p1"/>
          <p:cNvSpPr/>
          <p:nvPr/>
        </p:nvSpPr>
        <p:spPr>
          <a:xfrm>
            <a:off x="10933043" y="6629400"/>
            <a:ext cx="120498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https://epoc.global</a:t>
            </a:r>
            <a:endParaRPr sz="1000" b="0" i="1" u="none" strike="noStrike" cap="none">
              <a:solidFill>
                <a:schemeClr val="dk1"/>
              </a:solidFill>
              <a:latin typeface="Calibri"/>
              <a:ea typeface="Calibri"/>
              <a:cs typeface="Calibri"/>
              <a:sym typeface="Calibri"/>
            </a:endParaRPr>
          </a:p>
        </p:txBody>
      </p:sp>
      <p:sp>
        <p:nvSpPr>
          <p:cNvPr id="92" name="Google Shape;92;p1"/>
          <p:cNvSpPr txBox="1"/>
          <p:nvPr/>
        </p:nvSpPr>
        <p:spPr>
          <a:xfrm>
            <a:off x="3166773" y="3768078"/>
            <a:ext cx="6045300" cy="118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Jason Zurawski</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2400"/>
              <a:buFont typeface="Arial"/>
              <a:buNone/>
            </a:pPr>
            <a:r>
              <a:rPr lang="en-US" sz="2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zurawski@es.net</a:t>
            </a:r>
            <a:r>
              <a:rPr lang="en-US" sz="2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ESnet / Lawrence Berkeley National Laboratory</a:t>
            </a:r>
            <a:endParaRPr sz="2400" b="0" i="0" u="none" strike="noStrike" cap="none">
              <a:solidFill>
                <a:schemeClr val="dk1"/>
              </a:solidFill>
              <a:latin typeface="Calibri"/>
              <a:ea typeface="Calibri"/>
              <a:cs typeface="Calibri"/>
              <a:sym typeface="Calibri"/>
            </a:endParaRPr>
          </a:p>
        </p:txBody>
      </p:sp>
      <p:pic>
        <p:nvPicPr>
          <p:cNvPr id="93" name="Google Shape;93;p1"/>
          <p:cNvPicPr preferRelativeResize="0"/>
          <p:nvPr/>
        </p:nvPicPr>
        <p:blipFill rotWithShape="1">
          <a:blip r:embed="rId4">
            <a:alphaModFix/>
          </a:blip>
          <a:srcRect/>
          <a:stretch/>
        </p:blipFill>
        <p:spPr>
          <a:xfrm>
            <a:off x="7553923" y="5411096"/>
            <a:ext cx="1658150" cy="607210"/>
          </a:xfrm>
          <a:prstGeom prst="rect">
            <a:avLst/>
          </a:prstGeom>
          <a:noFill/>
          <a:ln>
            <a:noFill/>
          </a:ln>
        </p:spPr>
      </p:pic>
    </p:spTree>
    <p:extLst>
      <p:ext uri="{BB962C8B-B14F-4D97-AF65-F5344CB8AC3E}">
        <p14:creationId xmlns:p14="http://schemas.microsoft.com/office/powerpoint/2010/main" val="1307877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355603" y="192553"/>
            <a:ext cx="11582397"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267"/>
              <a:buFont typeface="Arial"/>
              <a:buNone/>
            </a:pPr>
            <a:r>
              <a:rPr lang="en-US" sz="4267" b="1" i="0" u="none" strike="noStrike" cap="none">
                <a:solidFill>
                  <a:srgbClr val="58585B"/>
                </a:solidFill>
                <a:latin typeface="Calibri"/>
                <a:ea typeface="Calibri"/>
                <a:cs typeface="Calibri"/>
                <a:sym typeface="Calibri"/>
              </a:rPr>
              <a:t>Network as </a:t>
            </a:r>
            <a:r>
              <a:rPr lang="en-US" sz="4267" b="1" i="0" u="none" strike="sngStrike" cap="none">
                <a:solidFill>
                  <a:srgbClr val="58585B"/>
                </a:solidFill>
                <a:latin typeface="Calibri"/>
                <a:ea typeface="Calibri"/>
                <a:cs typeface="Calibri"/>
                <a:sym typeface="Calibri"/>
              </a:rPr>
              <a:t>Infrastructure</a:t>
            </a:r>
            <a:r>
              <a:rPr lang="en-US" sz="4267" b="1" i="0" u="none" strike="noStrike" cap="none">
                <a:solidFill>
                  <a:srgbClr val="58585B"/>
                </a:solidFill>
                <a:latin typeface="Calibri"/>
                <a:ea typeface="Calibri"/>
                <a:cs typeface="Calibri"/>
                <a:sym typeface="Calibri"/>
              </a:rPr>
              <a:t> </a:t>
            </a:r>
            <a:r>
              <a:rPr lang="en-US" sz="4267" b="1" i="1" u="none" strike="noStrike" cap="none">
                <a:solidFill>
                  <a:srgbClr val="58585B"/>
                </a:solidFill>
                <a:latin typeface="Calibri"/>
                <a:ea typeface="Calibri"/>
                <a:cs typeface="Calibri"/>
                <a:sym typeface="Calibri"/>
              </a:rPr>
              <a:t>Instrument</a:t>
            </a:r>
            <a:endParaRPr sz="1400" b="0" i="0" u="none" strike="noStrike" cap="none">
              <a:solidFill>
                <a:srgbClr val="000000"/>
              </a:solidFill>
              <a:latin typeface="Arial"/>
              <a:ea typeface="Arial"/>
              <a:cs typeface="Arial"/>
              <a:sym typeface="Arial"/>
            </a:endParaRPr>
          </a:p>
        </p:txBody>
      </p:sp>
      <p:pic>
        <p:nvPicPr>
          <p:cNvPr id="107" name="Google Shape;107;p4" descr="Map4Greg.jpg"/>
          <p:cNvPicPr preferRelativeResize="0"/>
          <p:nvPr/>
        </p:nvPicPr>
        <p:blipFill rotWithShape="1">
          <a:blip r:embed="rId3">
            <a:alphaModFix/>
          </a:blip>
          <a:srcRect/>
          <a:stretch/>
        </p:blipFill>
        <p:spPr>
          <a:xfrm>
            <a:off x="151651" y="1427521"/>
            <a:ext cx="12040349" cy="3431499"/>
          </a:xfrm>
          <a:prstGeom prst="rect">
            <a:avLst/>
          </a:prstGeom>
          <a:noFill/>
          <a:ln>
            <a:noFill/>
          </a:ln>
        </p:spPr>
      </p:pic>
      <p:pic>
        <p:nvPicPr>
          <p:cNvPr id="108" name="Google Shape;108;p4" descr="Kstar-hyung_Kim_NFRI_Korea.jpg"/>
          <p:cNvPicPr preferRelativeResize="0"/>
          <p:nvPr/>
        </p:nvPicPr>
        <p:blipFill rotWithShape="1">
          <a:blip r:embed="rId4">
            <a:alphaModFix/>
          </a:blip>
          <a:srcRect/>
          <a:stretch/>
        </p:blipFill>
        <p:spPr>
          <a:xfrm>
            <a:off x="212620" y="872914"/>
            <a:ext cx="2044269" cy="1022773"/>
          </a:xfrm>
          <a:prstGeom prst="rect">
            <a:avLst/>
          </a:prstGeom>
          <a:noFill/>
          <a:ln>
            <a:noFill/>
          </a:ln>
        </p:spPr>
      </p:pic>
      <p:pic>
        <p:nvPicPr>
          <p:cNvPr id="109" name="Google Shape;109;p4" descr="3365376865_53bc10afaa_o.jpg"/>
          <p:cNvPicPr preferRelativeResize="0"/>
          <p:nvPr/>
        </p:nvPicPr>
        <p:blipFill rotWithShape="1">
          <a:blip r:embed="rId5">
            <a:alphaModFix/>
          </a:blip>
          <a:srcRect/>
          <a:stretch/>
        </p:blipFill>
        <p:spPr>
          <a:xfrm>
            <a:off x="5274628" y="1057746"/>
            <a:ext cx="1777161" cy="999655"/>
          </a:xfrm>
          <a:prstGeom prst="rect">
            <a:avLst/>
          </a:prstGeom>
          <a:noFill/>
          <a:ln>
            <a:noFill/>
          </a:ln>
        </p:spPr>
      </p:pic>
      <p:pic>
        <p:nvPicPr>
          <p:cNvPr id="110" name="Google Shape;110;p4" descr="2182152599_5f6d0a26f7_o.jpg"/>
          <p:cNvPicPr preferRelativeResize="0"/>
          <p:nvPr/>
        </p:nvPicPr>
        <p:blipFill rotWithShape="1">
          <a:blip r:embed="rId6">
            <a:alphaModFix/>
          </a:blip>
          <a:srcRect/>
          <a:stretch/>
        </p:blipFill>
        <p:spPr>
          <a:xfrm>
            <a:off x="9936408" y="965733"/>
            <a:ext cx="2033152" cy="993595"/>
          </a:xfrm>
          <a:prstGeom prst="rect">
            <a:avLst/>
          </a:prstGeom>
          <a:noFill/>
          <a:ln>
            <a:noFill/>
          </a:ln>
        </p:spPr>
      </p:pic>
      <p:pic>
        <p:nvPicPr>
          <p:cNvPr id="111" name="Google Shape;111;p4" descr="G:\Capital Projects\Project Management\Martinez\CRT\Drawings and Renderings\Renderings\2012\CRT Southwest View 120404.JPG"/>
          <p:cNvPicPr preferRelativeResize="0"/>
          <p:nvPr/>
        </p:nvPicPr>
        <p:blipFill rotWithShape="1">
          <a:blip r:embed="rId7">
            <a:alphaModFix/>
          </a:blip>
          <a:srcRect/>
          <a:stretch/>
        </p:blipFill>
        <p:spPr>
          <a:xfrm>
            <a:off x="212620" y="4319405"/>
            <a:ext cx="2158467" cy="1079233"/>
          </a:xfrm>
          <a:prstGeom prst="rect">
            <a:avLst/>
          </a:prstGeom>
          <a:noFill/>
          <a:ln>
            <a:noFill/>
          </a:ln>
        </p:spPr>
      </p:pic>
      <p:pic>
        <p:nvPicPr>
          <p:cNvPr id="112" name="Google Shape;112;p4" descr="3252736045_152f04dbb4_b.jpg"/>
          <p:cNvPicPr preferRelativeResize="0"/>
          <p:nvPr/>
        </p:nvPicPr>
        <p:blipFill rotWithShape="1">
          <a:blip r:embed="rId8">
            <a:alphaModFix/>
          </a:blip>
          <a:srcRect/>
          <a:stretch/>
        </p:blipFill>
        <p:spPr>
          <a:xfrm>
            <a:off x="5159557" y="4571607"/>
            <a:ext cx="2040492" cy="1223996"/>
          </a:xfrm>
          <a:prstGeom prst="rect">
            <a:avLst/>
          </a:prstGeom>
          <a:noFill/>
          <a:ln>
            <a:noFill/>
          </a:ln>
        </p:spPr>
      </p:pic>
      <p:pic>
        <p:nvPicPr>
          <p:cNvPr id="113" name="Google Shape;113;p4" descr="sns.jpg"/>
          <p:cNvPicPr preferRelativeResize="0"/>
          <p:nvPr/>
        </p:nvPicPr>
        <p:blipFill rotWithShape="1">
          <a:blip r:embed="rId9">
            <a:alphaModFix/>
          </a:blip>
          <a:srcRect/>
          <a:stretch/>
        </p:blipFill>
        <p:spPr>
          <a:xfrm>
            <a:off x="9779147" y="4247023"/>
            <a:ext cx="2287040" cy="1223996"/>
          </a:xfrm>
          <a:prstGeom prst="rect">
            <a:avLst/>
          </a:prstGeom>
          <a:noFill/>
          <a:ln>
            <a:noFill/>
          </a:ln>
        </p:spPr>
      </p:pic>
      <p:sp>
        <p:nvSpPr>
          <p:cNvPr id="114" name="Google Shape;114;p4"/>
          <p:cNvSpPr txBox="1"/>
          <p:nvPr/>
        </p:nvSpPr>
        <p:spPr>
          <a:xfrm>
            <a:off x="151653" y="5944608"/>
            <a:ext cx="8873721"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1" u="none" strike="noStrike" cap="none">
                <a:solidFill>
                  <a:srgbClr val="58585B"/>
                </a:solidFill>
                <a:latin typeface="Calibri"/>
                <a:ea typeface="Calibri"/>
                <a:cs typeface="Calibri"/>
                <a:sym typeface="Calibri"/>
              </a:rPr>
              <a:t>Connectivity</a:t>
            </a:r>
            <a:r>
              <a:rPr lang="en-US" sz="3200" b="0" i="0" u="none" strike="noStrike" cap="none">
                <a:solidFill>
                  <a:srgbClr val="58585B"/>
                </a:solidFill>
                <a:latin typeface="Calibri"/>
                <a:ea typeface="Calibri"/>
                <a:cs typeface="Calibri"/>
                <a:sym typeface="Calibri"/>
              </a:rPr>
              <a:t> is the first step – </a:t>
            </a:r>
            <a:r>
              <a:rPr lang="en-US" sz="3200" b="1" i="1" u="none" strike="noStrike" cap="none">
                <a:solidFill>
                  <a:srgbClr val="58585B"/>
                </a:solidFill>
                <a:latin typeface="Calibri"/>
                <a:ea typeface="Calibri"/>
                <a:cs typeface="Calibri"/>
                <a:sym typeface="Calibri"/>
              </a:rPr>
              <a:t>usability</a:t>
            </a:r>
            <a:r>
              <a:rPr lang="en-US" sz="3200" b="0" i="0" u="none" strike="noStrike" cap="none">
                <a:solidFill>
                  <a:srgbClr val="58585B"/>
                </a:solidFill>
                <a:latin typeface="Calibri"/>
                <a:ea typeface="Calibri"/>
                <a:cs typeface="Calibri"/>
                <a:sym typeface="Calibri"/>
              </a:rPr>
              <a:t> must follow</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173"/>
              </a:spcBef>
              <a:spcAft>
                <a:spcPts val="0"/>
              </a:spcAft>
              <a:buClr>
                <a:srgbClr val="000000"/>
              </a:buClr>
              <a:buSzPts val="2400"/>
              <a:buFont typeface="Arial"/>
              <a:buNone/>
            </a:pPr>
            <a:endParaRPr sz="2400" b="0" i="0" u="none" strike="noStrike" cap="none">
              <a:solidFill>
                <a:srgbClr val="58585B"/>
              </a:solidFill>
              <a:latin typeface="Calibri"/>
              <a:ea typeface="Calibri"/>
              <a:cs typeface="Calibri"/>
              <a:sym typeface="Calibri"/>
            </a:endParaRPr>
          </a:p>
        </p:txBody>
      </p:sp>
      <p:sp>
        <p:nvSpPr>
          <p:cNvPr id="3" name="Google Shape;101;p2">
            <a:extLst>
              <a:ext uri="{FF2B5EF4-FFF2-40B4-BE49-F238E27FC236}">
                <a16:creationId xmlns:a16="http://schemas.microsoft.com/office/drawing/2014/main" id="{2428C9E8-59CC-9221-0A38-BA93F9042599}"/>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4</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10">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7823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223" name="Google Shape;223;p15"/>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dirty="0"/>
              <a:t>Introduction</a:t>
            </a:r>
            <a:r>
              <a:rPr lang="en-US" sz="3200" b="1" i="1" dirty="0">
                <a:solidFill>
                  <a:schemeClr val="accent2"/>
                </a:solidFill>
              </a:rPr>
              <a:t> </a:t>
            </a:r>
            <a:endParaRPr dirty="0"/>
          </a:p>
          <a:p>
            <a:pPr marL="228600" lvl="0" indent="-228600" algn="l" rtl="0">
              <a:lnSpc>
                <a:spcPct val="90000"/>
              </a:lnSpc>
              <a:spcBef>
                <a:spcPts val="1000"/>
              </a:spcBef>
              <a:spcAft>
                <a:spcPts val="0"/>
              </a:spcAft>
              <a:buClr>
                <a:schemeClr val="accent2"/>
              </a:buClr>
              <a:buSzPts val="3200"/>
              <a:buChar char="•"/>
            </a:pPr>
            <a:r>
              <a:rPr lang="en-US" sz="3200" b="1" i="1" dirty="0">
                <a:solidFill>
                  <a:schemeClr val="accent2"/>
                </a:solidFill>
              </a:rPr>
              <a:t>Solution Space</a:t>
            </a:r>
            <a:endParaRPr dirty="0"/>
          </a:p>
          <a:p>
            <a:pPr marL="971550" lvl="1" indent="-514350" algn="l" rtl="0">
              <a:lnSpc>
                <a:spcPct val="90000"/>
              </a:lnSpc>
              <a:spcBef>
                <a:spcPts val="500"/>
              </a:spcBef>
              <a:spcAft>
                <a:spcPts val="0"/>
              </a:spcAft>
              <a:buClr>
                <a:schemeClr val="dk1"/>
              </a:buClr>
              <a:buSzPts val="2200"/>
              <a:buFont typeface="Calibri"/>
              <a:buAutoNum type="arabicPeriod"/>
            </a:pPr>
            <a:r>
              <a:rPr lang="en-US" sz="2200" b="1" i="1" dirty="0">
                <a:solidFill>
                  <a:schemeClr val="accent2"/>
                </a:solidFill>
              </a:rPr>
              <a:t>Understanding the Solution Space (Users, Use Cases, Long Term Impacts)</a:t>
            </a:r>
            <a:endParaRPr b="1" i="1" dirty="0">
              <a:solidFill>
                <a:schemeClr val="accent2"/>
              </a:solidFill>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dirty="0"/>
              <a:t>Preliminaries (e.g. Network Protocols 101)</a:t>
            </a:r>
            <a:endParaRPr dirty="0"/>
          </a:p>
          <a:p>
            <a:pPr marL="971550" lvl="1" indent="-514350" algn="l" rtl="0">
              <a:lnSpc>
                <a:spcPct val="90000"/>
              </a:lnSpc>
              <a:spcBef>
                <a:spcPts val="500"/>
              </a:spcBef>
              <a:spcAft>
                <a:spcPts val="0"/>
              </a:spcAft>
              <a:buClr>
                <a:schemeClr val="accent2"/>
              </a:buClr>
              <a:buSzPts val="2200"/>
              <a:buFont typeface="Calibri"/>
              <a:buAutoNum type="arabicPeriod"/>
            </a:pPr>
            <a:r>
              <a:rPr lang="en-US" sz="2200" dirty="0">
                <a:solidFill>
                  <a:schemeClr val="tx1"/>
                </a:solidFill>
              </a:rPr>
              <a:t>Architecture &amp; Design</a:t>
            </a:r>
          </a:p>
          <a:p>
            <a:pPr marL="971550" lvl="1" indent="-514350" algn="l" rtl="0">
              <a:lnSpc>
                <a:spcPct val="90000"/>
              </a:lnSpc>
              <a:spcBef>
                <a:spcPts val="500"/>
              </a:spcBef>
              <a:spcAft>
                <a:spcPts val="0"/>
              </a:spcAft>
              <a:buClr>
                <a:schemeClr val="accent2"/>
              </a:buClr>
              <a:buSzPts val="2200"/>
              <a:buFont typeface="Calibri"/>
              <a:buAutoNum type="arabicPeriod"/>
            </a:pPr>
            <a:r>
              <a:rPr lang="en-US" sz="2200" dirty="0"/>
              <a:t>Data Mobility</a:t>
            </a:r>
            <a:endParaRPr dirty="0"/>
          </a:p>
          <a:p>
            <a:pPr marL="228600" lvl="0" indent="-228600" algn="l" rtl="0">
              <a:lnSpc>
                <a:spcPct val="90000"/>
              </a:lnSpc>
              <a:spcBef>
                <a:spcPts val="1000"/>
              </a:spcBef>
              <a:spcAft>
                <a:spcPts val="0"/>
              </a:spcAft>
              <a:buClr>
                <a:schemeClr val="dk1"/>
              </a:buClr>
              <a:buSzPts val="3200"/>
              <a:buChar char="•"/>
            </a:pPr>
            <a:r>
              <a:rPr lang="en-US" sz="3200" dirty="0"/>
              <a:t>Conclusions / QA</a:t>
            </a:r>
            <a:endParaRPr dirty="0"/>
          </a:p>
        </p:txBody>
      </p:sp>
      <p:sp>
        <p:nvSpPr>
          <p:cNvPr id="3" name="Google Shape;101;p2">
            <a:extLst>
              <a:ext uri="{FF2B5EF4-FFF2-40B4-BE49-F238E27FC236}">
                <a16:creationId xmlns:a16="http://schemas.microsoft.com/office/drawing/2014/main" id="{95FE65EA-5796-4566-7DD5-E0E0F451DBF4}"/>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5</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0851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Common Theme / New Mindset</a:t>
            </a:r>
            <a:endParaRPr/>
          </a:p>
        </p:txBody>
      </p:sp>
      <p:sp>
        <p:nvSpPr>
          <p:cNvPr id="130" name="Google Shape;130;p7"/>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We aren’t building a “Network Architecture”, we want a “Data Architecture”</a:t>
            </a:r>
            <a:endParaRPr/>
          </a:p>
          <a:p>
            <a:pPr marL="685800" lvl="1" indent="-228600" algn="l" rtl="0">
              <a:lnSpc>
                <a:spcPct val="90000"/>
              </a:lnSpc>
              <a:spcBef>
                <a:spcPts val="500"/>
              </a:spcBef>
              <a:spcAft>
                <a:spcPts val="0"/>
              </a:spcAft>
              <a:buClr>
                <a:schemeClr val="dk1"/>
              </a:buClr>
              <a:buSzPts val="2800"/>
              <a:buChar char="•"/>
            </a:pPr>
            <a:r>
              <a:rPr lang="en-US" sz="2800"/>
              <a:t>A lot of the items that will be thrown at you transcend the traditional network space.</a:t>
            </a:r>
            <a:endParaRPr/>
          </a:p>
          <a:p>
            <a:pPr marL="228600" lvl="0" indent="-228600" algn="l" rtl="0">
              <a:lnSpc>
                <a:spcPct val="90000"/>
              </a:lnSpc>
              <a:spcBef>
                <a:spcPts val="1000"/>
              </a:spcBef>
              <a:spcAft>
                <a:spcPts val="0"/>
              </a:spcAft>
              <a:buClr>
                <a:schemeClr val="dk1"/>
              </a:buClr>
              <a:buSzPts val="3200"/>
              <a:buChar char="•"/>
            </a:pPr>
            <a:r>
              <a:rPr lang="en-US" sz="3200"/>
              <a:t>To get there:</a:t>
            </a:r>
            <a:endParaRPr/>
          </a:p>
          <a:p>
            <a:pPr marL="685800" lvl="1" indent="-228600" algn="l" rtl="0">
              <a:lnSpc>
                <a:spcPct val="90000"/>
              </a:lnSpc>
              <a:spcBef>
                <a:spcPts val="500"/>
              </a:spcBef>
              <a:spcAft>
                <a:spcPts val="0"/>
              </a:spcAft>
              <a:buClr>
                <a:schemeClr val="dk1"/>
              </a:buClr>
              <a:buSzPts val="2800"/>
              <a:buChar char="•"/>
            </a:pPr>
            <a:r>
              <a:rPr lang="en-US" sz="2800"/>
              <a:t>Understand the data pipeline for your target user/use case – cradle to retirement home</a:t>
            </a:r>
            <a:endParaRPr/>
          </a:p>
          <a:p>
            <a:pPr marL="685800" lvl="1" indent="-228600" algn="l" rtl="0">
              <a:lnSpc>
                <a:spcPct val="90000"/>
              </a:lnSpc>
              <a:spcBef>
                <a:spcPts val="500"/>
              </a:spcBef>
              <a:spcAft>
                <a:spcPts val="0"/>
              </a:spcAft>
              <a:buClr>
                <a:schemeClr val="dk1"/>
              </a:buClr>
              <a:buSzPts val="2800"/>
              <a:buChar char="•"/>
            </a:pPr>
            <a:r>
              <a:rPr lang="en-US" sz="2800"/>
              <a:t>This implies all the things:</a:t>
            </a:r>
            <a:endParaRPr/>
          </a:p>
          <a:p>
            <a:pPr marL="1143000" lvl="2" indent="-228600" algn="l" rtl="0">
              <a:lnSpc>
                <a:spcPct val="90000"/>
              </a:lnSpc>
              <a:spcBef>
                <a:spcPts val="500"/>
              </a:spcBef>
              <a:spcAft>
                <a:spcPts val="0"/>
              </a:spcAft>
              <a:buClr>
                <a:schemeClr val="dk1"/>
              </a:buClr>
              <a:buSzPts val="2400"/>
              <a:buChar char="•"/>
            </a:pPr>
            <a:r>
              <a:rPr lang="en-US" sz="2400"/>
              <a:t>Creation</a:t>
            </a:r>
            <a:endParaRPr/>
          </a:p>
          <a:p>
            <a:pPr marL="1143000" lvl="2" indent="-228600" algn="l" rtl="0">
              <a:lnSpc>
                <a:spcPct val="90000"/>
              </a:lnSpc>
              <a:spcBef>
                <a:spcPts val="500"/>
              </a:spcBef>
              <a:spcAft>
                <a:spcPts val="0"/>
              </a:spcAft>
              <a:buClr>
                <a:schemeClr val="dk1"/>
              </a:buClr>
              <a:buSzPts val="2400"/>
              <a:buChar char="•"/>
            </a:pPr>
            <a:r>
              <a:rPr lang="en-US" sz="2400"/>
              <a:t>Usage</a:t>
            </a:r>
            <a:endParaRPr/>
          </a:p>
          <a:p>
            <a:pPr marL="1143000" lvl="2" indent="-228600" algn="l" rtl="0">
              <a:lnSpc>
                <a:spcPct val="90000"/>
              </a:lnSpc>
              <a:spcBef>
                <a:spcPts val="500"/>
              </a:spcBef>
              <a:spcAft>
                <a:spcPts val="0"/>
              </a:spcAft>
              <a:buClr>
                <a:schemeClr val="dk1"/>
              </a:buClr>
              <a:buSzPts val="2400"/>
              <a:buChar char="•"/>
            </a:pPr>
            <a:r>
              <a:rPr lang="en-US" sz="2400"/>
              <a:t>Transfer/Share</a:t>
            </a:r>
            <a:endParaRPr/>
          </a:p>
          <a:p>
            <a:pPr marL="1143000" lvl="2" indent="-228600" algn="l" rtl="0">
              <a:lnSpc>
                <a:spcPct val="90000"/>
              </a:lnSpc>
              <a:spcBef>
                <a:spcPts val="500"/>
              </a:spcBef>
              <a:spcAft>
                <a:spcPts val="0"/>
              </a:spcAft>
              <a:buClr>
                <a:schemeClr val="dk1"/>
              </a:buClr>
              <a:buSzPts val="2400"/>
              <a:buChar char="•"/>
            </a:pPr>
            <a:r>
              <a:rPr lang="en-US" sz="2400"/>
              <a:t>Curation</a:t>
            </a:r>
            <a:endParaRPr/>
          </a:p>
        </p:txBody>
      </p:sp>
      <p:sp>
        <p:nvSpPr>
          <p:cNvPr id="3" name="Google Shape;101;p2">
            <a:extLst>
              <a:ext uri="{FF2B5EF4-FFF2-40B4-BE49-F238E27FC236}">
                <a16:creationId xmlns:a16="http://schemas.microsoft.com/office/drawing/2014/main" id="{156006DF-7816-7CF1-308F-FF08F4225C4B}"/>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6</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3479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Common Theme / New Mindset</a:t>
            </a:r>
            <a:endParaRPr/>
          </a:p>
        </p:txBody>
      </p:sp>
      <p:sp>
        <p:nvSpPr>
          <p:cNvPr id="138" name="Google Shape;138;p8"/>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What you build must be</a:t>
            </a:r>
            <a:endParaRPr/>
          </a:p>
          <a:p>
            <a:pPr marL="685800" lvl="1" indent="-228600" algn="l" rtl="0">
              <a:lnSpc>
                <a:spcPct val="90000"/>
              </a:lnSpc>
              <a:spcBef>
                <a:spcPts val="500"/>
              </a:spcBef>
              <a:spcAft>
                <a:spcPts val="0"/>
              </a:spcAft>
              <a:buClr>
                <a:schemeClr val="dk1"/>
              </a:buClr>
              <a:buSzPts val="2800"/>
              <a:buChar char="•"/>
            </a:pPr>
            <a:r>
              <a:rPr lang="en-US" sz="2800" b="1" i="1"/>
              <a:t>Usable</a:t>
            </a:r>
            <a:r>
              <a:rPr lang="en-US" sz="2800"/>
              <a:t> – if this becomes a ‘walled garden’, what’s the point?  Make it such that people can be easily onboarded and integrated.  </a:t>
            </a:r>
            <a:endParaRPr/>
          </a:p>
          <a:p>
            <a:pPr marL="685800" lvl="1" indent="-228600" algn="l" rtl="0">
              <a:lnSpc>
                <a:spcPct val="90000"/>
              </a:lnSpc>
              <a:spcBef>
                <a:spcPts val="500"/>
              </a:spcBef>
              <a:spcAft>
                <a:spcPts val="0"/>
              </a:spcAft>
              <a:buClr>
                <a:schemeClr val="dk1"/>
              </a:buClr>
              <a:buSzPts val="2800"/>
              <a:buChar char="•"/>
            </a:pPr>
            <a:r>
              <a:rPr lang="en-US" sz="2800" b="1" i="1"/>
              <a:t>Defensible</a:t>
            </a:r>
            <a:r>
              <a:rPr lang="en-US" sz="2800"/>
              <a:t> – it is not, nor should it be, the wild west.  Control the users and use cases, but don’t impact the usage.  </a:t>
            </a:r>
            <a:endParaRPr/>
          </a:p>
          <a:p>
            <a:pPr marL="685800" lvl="1" indent="-228600" algn="l" rtl="0">
              <a:lnSpc>
                <a:spcPct val="90000"/>
              </a:lnSpc>
              <a:spcBef>
                <a:spcPts val="500"/>
              </a:spcBef>
              <a:spcAft>
                <a:spcPts val="0"/>
              </a:spcAft>
              <a:buClr>
                <a:schemeClr val="dk1"/>
              </a:buClr>
              <a:buSzPts val="2800"/>
              <a:buChar char="•"/>
            </a:pPr>
            <a:r>
              <a:rPr lang="en-US" sz="2800" b="1" i="1"/>
              <a:t>Scalable</a:t>
            </a:r>
            <a:r>
              <a:rPr lang="en-US" sz="2800"/>
              <a:t> – as demand grows.  Think cornfields and baseball diamonds.  </a:t>
            </a:r>
            <a:endParaRPr/>
          </a:p>
          <a:p>
            <a:pPr marL="685800" lvl="1" indent="-228600" algn="l" rtl="0">
              <a:lnSpc>
                <a:spcPct val="90000"/>
              </a:lnSpc>
              <a:spcBef>
                <a:spcPts val="500"/>
              </a:spcBef>
              <a:spcAft>
                <a:spcPts val="0"/>
              </a:spcAft>
              <a:buClr>
                <a:schemeClr val="dk1"/>
              </a:buClr>
              <a:buSzPts val="2800"/>
              <a:buChar char="•"/>
            </a:pPr>
            <a:r>
              <a:rPr lang="en-US" sz="2800" b="1" i="1"/>
              <a:t>an institutional capability / source of pride </a:t>
            </a:r>
            <a:r>
              <a:rPr lang="en-US" sz="2800"/>
              <a:t>– this is something that will draw more users / research dollars if created/marketed/operated correctly.  Treat it as such.  </a:t>
            </a:r>
            <a:endParaRPr/>
          </a:p>
        </p:txBody>
      </p:sp>
      <p:sp>
        <p:nvSpPr>
          <p:cNvPr id="3" name="Google Shape;101;p2">
            <a:extLst>
              <a:ext uri="{FF2B5EF4-FFF2-40B4-BE49-F238E27FC236}">
                <a16:creationId xmlns:a16="http://schemas.microsoft.com/office/drawing/2014/main" id="{C1A18D55-5C72-935C-BA38-5A748CEB47FC}"/>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7</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1963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63"/>
          <p:cNvPicPr preferRelativeResize="0"/>
          <p:nvPr/>
        </p:nvPicPr>
        <p:blipFill rotWithShape="1">
          <a:blip r:embed="rId3">
            <a:alphaModFix/>
          </a:blip>
          <a:srcRect/>
          <a:stretch/>
        </p:blipFill>
        <p:spPr>
          <a:xfrm>
            <a:off x="2549635" y="832073"/>
            <a:ext cx="6823543" cy="5033761"/>
          </a:xfrm>
          <a:prstGeom prst="rect">
            <a:avLst/>
          </a:prstGeom>
          <a:noFill/>
          <a:ln>
            <a:noFill/>
          </a:ln>
        </p:spPr>
      </p:pic>
      <p:sp>
        <p:nvSpPr>
          <p:cNvPr id="146" name="Google Shape;146;p63"/>
          <p:cNvSpPr/>
          <p:nvPr/>
        </p:nvSpPr>
        <p:spPr>
          <a:xfrm>
            <a:off x="2827000" y="214551"/>
            <a:ext cx="6268800" cy="6268800"/>
          </a:xfrm>
          <a:prstGeom prst="ellipse">
            <a:avLst/>
          </a:prstGeom>
          <a:noFill/>
          <a:ln w="19050" cap="flat" cmpd="sng">
            <a:solidFill>
              <a:srgbClr val="674EA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 name="Google Shape;147;p63"/>
          <p:cNvSpPr txBox="1"/>
          <p:nvPr/>
        </p:nvSpPr>
        <p:spPr>
          <a:xfrm rot="-1943990">
            <a:off x="3223025" y="509097"/>
            <a:ext cx="2783748" cy="109268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4667"/>
              <a:buFont typeface="Arial"/>
              <a:buNone/>
            </a:pPr>
            <a:r>
              <a:rPr lang="en-US" sz="4667" b="0" i="0" u="none" strike="noStrike" cap="none">
                <a:solidFill>
                  <a:srgbClr val="000000"/>
                </a:solidFill>
                <a:latin typeface="Arial"/>
                <a:ea typeface="Arial"/>
                <a:cs typeface="Arial"/>
                <a:sym typeface="Arial"/>
              </a:rPr>
              <a:t>Science</a:t>
            </a:r>
            <a:endParaRPr sz="4667" b="0" i="0" u="none" strike="noStrike" cap="none">
              <a:solidFill>
                <a:srgbClr val="000000"/>
              </a:solidFill>
              <a:latin typeface="Arial"/>
              <a:ea typeface="Arial"/>
              <a:cs typeface="Arial"/>
              <a:sym typeface="Arial"/>
            </a:endParaRPr>
          </a:p>
        </p:txBody>
      </p:sp>
      <p:sp>
        <p:nvSpPr>
          <p:cNvPr id="148" name="Google Shape;148;p63"/>
          <p:cNvSpPr txBox="1"/>
          <p:nvPr/>
        </p:nvSpPr>
        <p:spPr>
          <a:xfrm>
            <a:off x="8437724" y="374649"/>
            <a:ext cx="3606340" cy="1537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Some specific issues for networks are</a:t>
            </a:r>
            <a:endParaRPr sz="1600" b="1" i="0" u="none" strike="noStrike" cap="none">
              <a:solidFill>
                <a:srgbClr val="000000"/>
              </a:solidFill>
              <a:latin typeface="Calibri"/>
              <a:ea typeface="Calibri"/>
              <a:cs typeface="Calibri"/>
              <a:sym typeface="Calibri"/>
            </a:endParaRPr>
          </a:p>
          <a:p>
            <a:pPr marL="266693" marR="0" lvl="1" indent="-215895" algn="l" rtl="0">
              <a:lnSpc>
                <a:spcPct val="100000"/>
              </a:lnSpc>
              <a:spcBef>
                <a:spcPts val="0"/>
              </a:spcBef>
              <a:spcAft>
                <a:spcPts val="0"/>
              </a:spcAft>
              <a:buClr>
                <a:srgbClr val="000000"/>
              </a:buClr>
              <a:buSzPts val="1200"/>
              <a:buFont typeface="Calibri"/>
              <a:buChar char="○"/>
            </a:pPr>
            <a:r>
              <a:rPr lang="en-US" sz="1600" b="1" i="0" u="none" strike="noStrike" cap="none">
                <a:solidFill>
                  <a:srgbClr val="000000"/>
                </a:solidFill>
                <a:latin typeface="Calibri"/>
                <a:ea typeface="Calibri"/>
                <a:cs typeface="Calibri"/>
                <a:sym typeface="Calibri"/>
              </a:rPr>
              <a:t>Development of services</a:t>
            </a:r>
            <a:endParaRPr sz="1600" b="1" i="0" u="none" strike="noStrike" cap="none">
              <a:solidFill>
                <a:srgbClr val="000000"/>
              </a:solidFill>
              <a:latin typeface="Calibri"/>
              <a:ea typeface="Calibri"/>
              <a:cs typeface="Calibri"/>
              <a:sym typeface="Calibri"/>
            </a:endParaRPr>
          </a:p>
          <a:p>
            <a:pPr marL="266693" marR="0" lvl="1" indent="-215895" algn="l" rtl="0">
              <a:lnSpc>
                <a:spcPct val="100000"/>
              </a:lnSpc>
              <a:spcBef>
                <a:spcPts val="0"/>
              </a:spcBef>
              <a:spcAft>
                <a:spcPts val="0"/>
              </a:spcAft>
              <a:buClr>
                <a:srgbClr val="000000"/>
              </a:buClr>
              <a:buSzPts val="1200"/>
              <a:buFont typeface="Calibri"/>
              <a:buChar char="○"/>
            </a:pPr>
            <a:r>
              <a:rPr lang="en-US" sz="1600" b="1" i="0" u="none" strike="noStrike" cap="none">
                <a:solidFill>
                  <a:srgbClr val="000000"/>
                </a:solidFill>
                <a:latin typeface="Calibri"/>
                <a:ea typeface="Calibri"/>
                <a:cs typeface="Calibri"/>
                <a:sym typeface="Calibri"/>
              </a:rPr>
              <a:t>Planning capacity growth</a:t>
            </a:r>
            <a:endParaRPr sz="1600" b="1" i="0" u="none" strike="noStrike" cap="none">
              <a:solidFill>
                <a:srgbClr val="000000"/>
              </a:solidFill>
              <a:latin typeface="Calibri"/>
              <a:ea typeface="Calibri"/>
              <a:cs typeface="Calibri"/>
              <a:sym typeface="Calibri"/>
            </a:endParaRPr>
          </a:p>
          <a:p>
            <a:pPr marL="266693" marR="0" lvl="1" indent="-215895" algn="l" rtl="0">
              <a:lnSpc>
                <a:spcPct val="100000"/>
              </a:lnSpc>
              <a:spcBef>
                <a:spcPts val="0"/>
              </a:spcBef>
              <a:spcAft>
                <a:spcPts val="0"/>
              </a:spcAft>
              <a:buClr>
                <a:srgbClr val="000000"/>
              </a:buClr>
              <a:buSzPts val="1200"/>
              <a:buFont typeface="Calibri"/>
              <a:buChar char="○"/>
            </a:pPr>
            <a:r>
              <a:rPr lang="en-US" sz="1600" b="1" i="0" u="none" strike="noStrike" cap="none">
                <a:solidFill>
                  <a:srgbClr val="000000"/>
                </a:solidFill>
                <a:latin typeface="Calibri"/>
                <a:ea typeface="Calibri"/>
                <a:cs typeface="Calibri"/>
                <a:sym typeface="Calibri"/>
              </a:rPr>
              <a:t>Creation of collaborations</a:t>
            </a:r>
            <a:endParaRPr sz="1600" b="1" i="0" u="none" strike="noStrike" cap="none">
              <a:solidFill>
                <a:srgbClr val="000000"/>
              </a:solidFill>
              <a:latin typeface="Calibri"/>
              <a:ea typeface="Calibri"/>
              <a:cs typeface="Calibri"/>
              <a:sym typeface="Calibri"/>
            </a:endParaRPr>
          </a:p>
        </p:txBody>
      </p:sp>
      <p:sp>
        <p:nvSpPr>
          <p:cNvPr id="3" name="Google Shape;101;p2">
            <a:extLst>
              <a:ext uri="{FF2B5EF4-FFF2-40B4-BE49-F238E27FC236}">
                <a16:creationId xmlns:a16="http://schemas.microsoft.com/office/drawing/2014/main" id="{F592B682-267D-C975-5590-2051BDBC9019}"/>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8</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051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223" name="Google Shape;223;p15"/>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dirty="0"/>
              <a:t>Introduction</a:t>
            </a:r>
            <a:r>
              <a:rPr lang="en-US" sz="3200" b="1" i="1" dirty="0">
                <a:solidFill>
                  <a:schemeClr val="accent2"/>
                </a:solidFill>
              </a:rPr>
              <a:t> </a:t>
            </a:r>
            <a:endParaRPr dirty="0"/>
          </a:p>
          <a:p>
            <a:pPr marL="228600" lvl="0" indent="-228600" algn="l" rtl="0">
              <a:lnSpc>
                <a:spcPct val="90000"/>
              </a:lnSpc>
              <a:spcBef>
                <a:spcPts val="1000"/>
              </a:spcBef>
              <a:spcAft>
                <a:spcPts val="0"/>
              </a:spcAft>
              <a:buClr>
                <a:schemeClr val="accent2"/>
              </a:buClr>
              <a:buSzPts val="3200"/>
              <a:buChar char="•"/>
            </a:pPr>
            <a:r>
              <a:rPr lang="en-US" sz="3200" b="1" i="1" dirty="0">
                <a:solidFill>
                  <a:schemeClr val="accent2"/>
                </a:solidFill>
              </a:rPr>
              <a:t>Solution Space</a:t>
            </a:r>
            <a:endParaRPr dirty="0"/>
          </a:p>
          <a:p>
            <a:pPr marL="971550" lvl="1" indent="-514350" algn="l" rtl="0">
              <a:lnSpc>
                <a:spcPct val="90000"/>
              </a:lnSpc>
              <a:spcBef>
                <a:spcPts val="500"/>
              </a:spcBef>
              <a:spcAft>
                <a:spcPts val="0"/>
              </a:spcAft>
              <a:buClr>
                <a:schemeClr val="dk1"/>
              </a:buClr>
              <a:buSzPts val="2200"/>
              <a:buFont typeface="Calibri"/>
              <a:buAutoNum type="arabicPeriod"/>
            </a:pPr>
            <a:r>
              <a:rPr lang="en-US" sz="2200" dirty="0"/>
              <a:t>Understanding the Solution Space (Users, Use Cases, Long Term Impacts)</a:t>
            </a:r>
            <a:endParaRPr dirty="0"/>
          </a:p>
          <a:p>
            <a:pPr marL="971550" lvl="1" indent="-514350" algn="l" rtl="0">
              <a:lnSpc>
                <a:spcPct val="90000"/>
              </a:lnSpc>
              <a:spcBef>
                <a:spcPts val="500"/>
              </a:spcBef>
              <a:spcAft>
                <a:spcPts val="0"/>
              </a:spcAft>
              <a:buClr>
                <a:schemeClr val="dk1"/>
              </a:buClr>
              <a:buSzPts val="2200"/>
              <a:buFont typeface="Calibri"/>
              <a:buAutoNum type="arabicPeriod"/>
            </a:pPr>
            <a:r>
              <a:rPr lang="en-US" sz="2200" b="1" i="1" dirty="0">
                <a:solidFill>
                  <a:schemeClr val="accent2"/>
                </a:solidFill>
              </a:rPr>
              <a:t>Preliminaries (e.g. Network Protocols 101)</a:t>
            </a:r>
            <a:endParaRPr b="1" i="1" dirty="0">
              <a:solidFill>
                <a:schemeClr val="accent2"/>
              </a:solidFill>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dirty="0">
                <a:solidFill>
                  <a:schemeClr val="tx1"/>
                </a:solidFill>
              </a:rPr>
              <a:t>Architecture &amp; Design</a:t>
            </a:r>
          </a:p>
          <a:p>
            <a:pPr marL="971550" lvl="1" indent="-514350" algn="l" rtl="0">
              <a:lnSpc>
                <a:spcPct val="90000"/>
              </a:lnSpc>
              <a:spcBef>
                <a:spcPts val="500"/>
              </a:spcBef>
              <a:spcAft>
                <a:spcPts val="0"/>
              </a:spcAft>
              <a:buClr>
                <a:schemeClr val="accent2"/>
              </a:buClr>
              <a:buSzPts val="2200"/>
              <a:buFont typeface="Calibri"/>
              <a:buAutoNum type="arabicPeriod"/>
            </a:pPr>
            <a:r>
              <a:rPr lang="en-US" sz="2200" dirty="0"/>
              <a:t>Data Mobility</a:t>
            </a:r>
            <a:endParaRPr dirty="0"/>
          </a:p>
          <a:p>
            <a:pPr marL="228600" lvl="0" indent="-228600" algn="l" rtl="0">
              <a:lnSpc>
                <a:spcPct val="90000"/>
              </a:lnSpc>
              <a:spcBef>
                <a:spcPts val="1000"/>
              </a:spcBef>
              <a:spcAft>
                <a:spcPts val="0"/>
              </a:spcAft>
              <a:buClr>
                <a:schemeClr val="dk1"/>
              </a:buClr>
              <a:buSzPts val="3200"/>
              <a:buChar char="•"/>
            </a:pPr>
            <a:r>
              <a:rPr lang="en-US" sz="3200" dirty="0"/>
              <a:t>Conclusions / QA</a:t>
            </a:r>
            <a:endParaRPr dirty="0"/>
          </a:p>
        </p:txBody>
      </p:sp>
      <p:sp>
        <p:nvSpPr>
          <p:cNvPr id="3" name="Google Shape;101;p2">
            <a:extLst>
              <a:ext uri="{FF2B5EF4-FFF2-40B4-BE49-F238E27FC236}">
                <a16:creationId xmlns:a16="http://schemas.microsoft.com/office/drawing/2014/main" id="{6F669630-0687-DD5C-370E-CCC8A3C2D67E}"/>
              </a:ext>
            </a:extLst>
          </p:cNvPr>
          <p:cNvSpPr txBox="1">
            <a:spLocks noGrp="1"/>
          </p:cNvSpPr>
          <p:nvPr>
            <p:ph type="dt" idx="10"/>
          </p:nvPr>
        </p:nvSpPr>
        <p:spPr>
          <a:xfrm>
            <a:off x="9561352" y="6590593"/>
            <a:ext cx="2408208" cy="149708"/>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fld id="{00000000-1234-1234-1234-123412341234}" type="slidenum">
              <a:rPr lang="en-US" sz="800">
                <a:solidFill>
                  <a:srgbClr val="000000"/>
                </a:solidFill>
                <a:latin typeface="Arial"/>
                <a:ea typeface="Arial"/>
                <a:cs typeface="Arial"/>
                <a:sym typeface="Arial"/>
              </a:rPr>
              <a:t>9</a:t>
            </a:fld>
            <a:r>
              <a:rPr lang="en-US" sz="800" dirty="0">
                <a:solidFill>
                  <a:srgbClr val="000000"/>
                </a:solidFill>
                <a:latin typeface="Arial"/>
                <a:ea typeface="Arial"/>
                <a:cs typeface="Arial"/>
                <a:sym typeface="Arial"/>
              </a:rPr>
              <a:t> – EPOC (</a:t>
            </a:r>
            <a:r>
              <a:rPr lang="en-US" sz="800" u="sng"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a:t>
            </a:r>
            <a:r>
              <a:rPr lang="en-US" sz="800" u="sng" dirty="0" err="1">
                <a:solidFill>
                  <a:srgbClr val="000000"/>
                </a:solidFill>
                <a:latin typeface="Arial"/>
                <a:ea typeface="Arial"/>
                <a:cs typeface="Arial"/>
                <a:sym typeface="Arial"/>
              </a:rPr>
              <a:t>tacc.utexas.edu</a:t>
            </a:r>
            <a:r>
              <a:rPr lang="en-US" sz="800" dirty="0">
                <a:solidFill>
                  <a:srgbClr val="000000"/>
                </a:solidFill>
                <a:latin typeface="Arial"/>
                <a:ea typeface="Arial"/>
                <a:cs typeface="Arial"/>
                <a:sym typeface="Arial"/>
              </a:rPr>
              <a:t>) – May 2025</a:t>
            </a:r>
            <a:endParaRPr sz="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815810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3054</Words>
  <Application>Microsoft Macintosh PowerPoint</Application>
  <PresentationFormat>Widescreen</PresentationFormat>
  <Paragraphs>386</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Outline</vt:lpstr>
      <vt:lpstr>Motivation/Background</vt:lpstr>
      <vt:lpstr>PowerPoint Presentation</vt:lpstr>
      <vt:lpstr>Outline</vt:lpstr>
      <vt:lpstr>Common Theme / New Mindset</vt:lpstr>
      <vt:lpstr>Common Theme / New Mindset</vt:lpstr>
      <vt:lpstr>PowerPoint Presentation</vt:lpstr>
      <vt:lpstr>Outline</vt:lpstr>
      <vt:lpstr>Data Movement / TCP Background</vt:lpstr>
      <vt:lpstr>TCP – Ubiquitous and Fragile</vt:lpstr>
      <vt:lpstr>A small amount of packet loss makes a huge difference in TCP performance</vt:lpstr>
      <vt:lpstr>Data Movement / TCP Background</vt:lpstr>
      <vt:lpstr>The Science DMZ in 1 Slide</vt:lpstr>
      <vt:lpstr>Outline</vt:lpstr>
      <vt:lpstr>Science DMZ Takes Many Forms</vt:lpstr>
      <vt:lpstr>Legacy Method: Ad Hoc DTN Deployment</vt:lpstr>
      <vt:lpstr>Ad Hoc DTN Deployment</vt:lpstr>
      <vt:lpstr>A better approach: simple Science DMZ</vt:lpstr>
      <vt:lpstr>Distributed Science DMZ – Dark Fiber</vt:lpstr>
      <vt:lpstr>Multiple Science DMZs –  Dark Fiber to Dedicated Switches</vt:lpstr>
      <vt:lpstr>Science DMZ Model in HPC Facility</vt:lpstr>
      <vt:lpstr>Outline</vt:lpstr>
      <vt:lpstr>Next Steps – Building On The Science DMZ</vt:lpstr>
      <vt:lpstr>DTN Architecture Considerations</vt:lpstr>
      <vt:lpstr>Solution Space – Data Mobility</vt:lpstr>
      <vt:lpstr>Solution Space – Data Mobility</vt:lpstr>
      <vt:lpstr>Outline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Zurawski</dc:creator>
  <cp:lastModifiedBy>Microsoft Office User</cp:lastModifiedBy>
  <cp:revision>6</cp:revision>
  <dcterms:created xsi:type="dcterms:W3CDTF">2018-09-26T13:26:58Z</dcterms:created>
  <dcterms:modified xsi:type="dcterms:W3CDTF">2025-05-16T21:02:32Z</dcterms:modified>
</cp:coreProperties>
</file>