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1217" r:id="rId5"/>
    <p:sldId id="430" r:id="rId6"/>
    <p:sldId id="398" r:id="rId7"/>
    <p:sldId id="442" r:id="rId8"/>
    <p:sldId id="438" r:id="rId9"/>
    <p:sldId id="405" r:id="rId10"/>
    <p:sldId id="406" r:id="rId11"/>
    <p:sldId id="451" r:id="rId12"/>
    <p:sldId id="1224" r:id="rId13"/>
    <p:sldId id="1225" r:id="rId14"/>
    <p:sldId id="445" r:id="rId15"/>
    <p:sldId id="1219" r:id="rId16"/>
    <p:sldId id="1221" r:id="rId17"/>
    <p:sldId id="1220" r:id="rId18"/>
    <p:sldId id="122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3E8ACE-3356-6AD8-DDC1-11219290C6C2}" name="Gomez, Jose" initials="GJ" userId="S::gomezgaj@email.sc.edu::af884673-c72d-4dfe-b100-de77b9392a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7" autoAdjust="0"/>
  </p:normalViewPr>
  <p:slideViewPr>
    <p:cSldViewPr snapToGrid="0">
      <p:cViewPr varScale="1">
        <p:scale>
          <a:sx n="75" d="100"/>
          <a:sy n="75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time: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12:15-1:45pm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0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Optional nontransitive:</a:t>
            </a:r>
            <a:r>
              <a:rPr lang="en-US" dirty="0"/>
              <a:t> Might or might not be recognized by a BGP router and is not passed on to other routers, for example, Multi-Exit Discriminator (MED), originator ID.</a:t>
            </a: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A way for an AS to try </a:t>
            </a:r>
            <a:r>
              <a:rPr lang="en-US" altLang="en-US" sz="1200" dirty="0">
                <a:solidFill>
                  <a:schemeClr val="tx1"/>
                </a:solidFill>
              </a:rPr>
              <a:t>to influence another AS </a:t>
            </a:r>
            <a:r>
              <a:rPr lang="en-US" altLang="en-US" sz="1200" dirty="0" err="1">
                <a:solidFill>
                  <a:schemeClr val="tx1"/>
                </a:solidFill>
              </a:rPr>
              <a:t>as</a:t>
            </a:r>
            <a:r>
              <a:rPr lang="en-US" altLang="en-US" sz="1200" dirty="0">
                <a:solidFill>
                  <a:schemeClr val="tx1"/>
                </a:solidFill>
              </a:rPr>
              <a:t> to which way it should send its traffic when there are multiple entry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 does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participate in path selection unless the network administrator of the neighbor autonomous system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manipulates the paths using MED</a:t>
            </a:r>
            <a:r>
              <a:rPr lang="en-US" dirty="0"/>
              <a:t> </a:t>
            </a:r>
            <a:br>
              <a:rPr lang="en-US" dirty="0"/>
            </a:br>
            <a:endParaRPr lang="en-US" alt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1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Hands-on Session: Essentials of BGP, EBGP, IBGP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Ali AlSabeh, Jorge Crichigno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Internet2 Technology Exchange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Monday December 5</a:t>
            </a:r>
            <a:r>
              <a:rPr lang="en-US" sz="16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, 2022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Denver, Colorado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Virtual Labs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116536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altLang="en-US" sz="2200" dirty="0"/>
              <a:t>If already registered, login to the portal: </a:t>
            </a:r>
            <a:r>
              <a:rPr lang="en-US" altLang="en-US" dirty="0">
                <a:solidFill>
                  <a:srgbClr val="C00000"/>
                </a:solidFill>
              </a:rPr>
              <a:t>https://portal.netdevgroup.com/account/login</a:t>
            </a:r>
          </a:p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altLang="en-US" sz="2200" dirty="0"/>
              <a:t>Click on the course “Introduction to Border Gateway Protocol (BGP)”</a:t>
            </a:r>
          </a:p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altLang="en-US" sz="2200" dirty="0"/>
              <a:t>Select the lab you want to run (e.g., Lab 3)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983B3-12FE-48A0-AE11-768EA1C7C11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6789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8C75A5-DCBF-D690-C32E-B1A1B2FF1FBF}"/>
              </a:ext>
            </a:extLst>
          </p:cNvPr>
          <p:cNvCxnSpPr>
            <a:cxnSpLocks/>
          </p:cNvCxnSpPr>
          <p:nvPr/>
        </p:nvCxnSpPr>
        <p:spPr>
          <a:xfrm>
            <a:off x="4369940" y="4318495"/>
            <a:ext cx="496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5F78EE-713E-A291-9B52-AA2247616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05" y="3098503"/>
            <a:ext cx="3692174" cy="2166570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B3396E9-5249-11A0-0E57-55BCC10F4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073" y="3205819"/>
            <a:ext cx="3247415" cy="2225349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8A603A-22F3-068C-B6A6-95378EC3E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3" y="3098503"/>
            <a:ext cx="2579473" cy="252084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CB6F29-00AC-7690-C3C1-2244A7DA180B}"/>
              </a:ext>
            </a:extLst>
          </p:cNvPr>
          <p:cNvCxnSpPr>
            <a:cxnSpLocks/>
          </p:cNvCxnSpPr>
          <p:nvPr/>
        </p:nvCxnSpPr>
        <p:spPr>
          <a:xfrm>
            <a:off x="8113488" y="4318495"/>
            <a:ext cx="496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43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IBGP within AS 200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EBGP between AS 100 and AS 200</a:t>
            </a:r>
            <a:endParaRPr lang="en-US" altLang="en-US" sz="22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LOCAL_PREF and MED attributes to favor the primary link over the secondary 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03347"/>
              </p:ext>
            </p:extLst>
          </p:nvPr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62942" imgH="7648364" progId="Visio.Drawing.11">
                  <p:embed/>
                </p:oleObj>
              </mc:Choice>
              <mc:Fallback>
                <p:oleObj name="Visio" r:id="rId4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8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 err="1"/>
              <a:t>Local_PREF</a:t>
            </a:r>
            <a:r>
              <a:rPr lang="en-US" altLang="en-US" sz="2200" dirty="0"/>
              <a:t> attribute configuration on routers r2 and r3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Set the LOCAL_PREF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62942" imgH="7648364" progId="Visio.Drawing.11">
                  <p:embed/>
                </p:oleObj>
              </mc:Choice>
              <mc:Fallback>
                <p:oleObj name="Visio" r:id="rId4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6">
            <a:extLst>
              <a:ext uri="{FF2B5EF4-FFF2-40B4-BE49-F238E27FC236}">
                <a16:creationId xmlns:a16="http://schemas.microsoft.com/office/drawing/2014/main" id="{596782BB-4468-405E-93ED-16012435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8" y="3253466"/>
            <a:ext cx="4791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A7840C51-377E-4243-AB70-1E6038F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0" y="4757678"/>
            <a:ext cx="48069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3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BGP table of router r3 after configuring the LOCAL_PREF attribute</a:t>
            </a:r>
            <a:endParaRPr lang="en-US" altLang="en-US" sz="2200" dirty="0"/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62942" imgH="7648364" progId="Visio.Drawing.11">
                  <p:embed/>
                </p:oleObj>
              </mc:Choice>
              <mc:Fallback>
                <p:oleObj name="Visio" r:id="rId4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64E23-F26F-4ABB-A8FB-A825C309ADA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3" y="2423413"/>
            <a:ext cx="5253995" cy="287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MED attribute configuration on routers r2 and r3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Set the MED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62942" imgH="7648364" progId="Visio.Drawing.11">
                  <p:embed/>
                </p:oleObj>
              </mc:Choice>
              <mc:Fallback>
                <p:oleObj name="Visio" r:id="rId4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B8D35-B32D-4989-9EE2-0823F4535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" y="3237478"/>
            <a:ext cx="4738370" cy="1184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871E1C-E11F-46DB-AC0B-C6C452B74B6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8" y="4676968"/>
            <a:ext cx="4778375" cy="13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6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BGP table of router r1 after configuring the MED attribute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62942" imgH="7648364" progId="Visio.Drawing.11">
                  <p:embed/>
                </p:oleObj>
              </mc:Choice>
              <mc:Fallback>
                <p:oleObj name="Visio" r:id="rId4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E9838-B98C-449B-8C1C-45E3FEB7B57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2" y="2213429"/>
            <a:ext cx="5253995" cy="321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Short Overview of BGP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3B4967-2FAC-426C-8592-15E416E3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800" dirty="0"/>
              <a:t>Prefer the path with </a:t>
            </a:r>
            <a:r>
              <a:rPr lang="en-US" sz="1800" b="1" dirty="0"/>
              <a:t>highest weight </a:t>
            </a:r>
            <a:r>
              <a:rPr lang="en-US" sz="1800" dirty="0"/>
              <a:t>(configured locally; set to 0 (default) for routes not originated by the router)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weights are the same, prefer the path with </a:t>
            </a:r>
            <a:r>
              <a:rPr lang="en-US" sz="1800" b="1" dirty="0"/>
              <a:t>highest local preference </a:t>
            </a:r>
            <a:r>
              <a:rPr lang="en-US" sz="1800" dirty="0"/>
              <a:t>(set to 100 by default)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local preferences are the same, prefer the </a:t>
            </a:r>
            <a:r>
              <a:rPr lang="en-US" sz="1800" b="1" dirty="0"/>
              <a:t>path that was originated by BGP running on the router or redistributed from an Interior Gateway Protocol (IGP)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no route was originated, prefer the path with the </a:t>
            </a:r>
            <a:r>
              <a:rPr lang="en-US" sz="1800" b="1" dirty="0"/>
              <a:t>shortest AS_PATH</a:t>
            </a:r>
            <a:endParaRPr lang="en-US" sz="1800" dirty="0"/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have the same AS_PATH length, prefer the path with the </a:t>
            </a:r>
            <a:r>
              <a:rPr lang="en-US" sz="1800" b="1" dirty="0"/>
              <a:t>lowest origin type</a:t>
            </a:r>
            <a:r>
              <a:rPr lang="en-US" sz="1800" dirty="0"/>
              <a:t> (IGP is lower than Exterior Gateway Protocol (EGP), and EGP is lower than Incomplete)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origin codes are the same, prefer the path with the </a:t>
            </a:r>
            <a:r>
              <a:rPr lang="en-US" sz="1800" b="1" dirty="0"/>
              <a:t>lowest MED attribute </a:t>
            </a:r>
            <a:r>
              <a:rPr lang="en-US" sz="1800" dirty="0"/>
              <a:t>(set to 0 by default)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have the same MED, prefer the </a:t>
            </a:r>
            <a:r>
              <a:rPr lang="en-US" sz="1800" b="1" dirty="0"/>
              <a:t>External path (EBGP) over the Internal path (IBGP)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are still the same, prefer the path through the </a:t>
            </a:r>
            <a:r>
              <a:rPr lang="en-US" sz="1800" b="1" dirty="0"/>
              <a:t>closest IGP neighbor (lowest IGP metric)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both paths are external, prefer the path that was </a:t>
            </a:r>
            <a:r>
              <a:rPr lang="en-US" sz="1800" b="1" dirty="0"/>
              <a:t>received first (oldest one)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are still the same, prefer the path from the </a:t>
            </a:r>
            <a:r>
              <a:rPr lang="en-US" sz="1800" b="1" dirty="0"/>
              <a:t>BGP router with the lowest router ID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router ID is the same for multiple paths, prefer the path with the </a:t>
            </a:r>
            <a:r>
              <a:rPr lang="en-US" sz="1800" b="1" dirty="0"/>
              <a:t>lowest IP address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202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561C2-7DC6-4139-9B2A-828F2B11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15AAA-6E1E-4A37-A062-73619522ED28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B9384E-3441-443A-81DC-B7C587C93993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187037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202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561C2-7DC6-4139-9B2A-828F2B11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15AAA-6E1E-4A37-A062-73619522ED28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B9384E-3441-443A-81DC-B7C587C93993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597550" y="1041398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route manipulation, the most common reason for path selection is Step 4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1700" dirty="0"/>
              <a:t>If no route was originated, prefer the path with the </a:t>
            </a:r>
            <a:r>
              <a:rPr lang="en-US" sz="1700" b="1" dirty="0"/>
              <a:t>shortest AS_PATH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If multiple paths have the same number of autonomous systems to traverse, the second most common decision point is Step 7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1700" dirty="0"/>
              <a:t>If the paths have the same MED, prefer </a:t>
            </a:r>
            <a:r>
              <a:rPr lang="en-US" sz="1700" b="1" dirty="0"/>
              <a:t>EBGP over IBGP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9675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Preference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52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87" y="1104900"/>
            <a:ext cx="4818713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routers in the AS which path is preferred </a:t>
            </a:r>
            <a:r>
              <a:rPr lang="en-US" altLang="en-US" sz="1800" b="1" i="1" dirty="0"/>
              <a:t>to exit the AS </a:t>
            </a:r>
            <a:r>
              <a:rPr lang="en-US" altLang="en-US" sz="1800" dirty="0"/>
              <a:t>(higher is better)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AS 64520 receives updates about network 172.16.0.0 from two directions: </a:t>
            </a:r>
            <a:endParaRPr lang="en-US" altLang="en-US" sz="1400" dirty="0"/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65500 (65500, 65350)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65000 (65000, 65250, 65350)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preference: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A for network 172.16.0.0 is 200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B for network 172.16.0.0 is 150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 information is exchanged within AS 64520 via IBGP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All traffic in AS 64520 addressed to network 172.16.0.0 is sent to Router A as an exit point from AS 64520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2DD4813-467E-46FD-9694-893F5D458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14500"/>
            <a:ext cx="6329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5B682FD7-559B-4142-9B76-161D5B8BB5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11456" y="3961606"/>
            <a:ext cx="685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7">
            <a:extLst>
              <a:ext uri="{FF2B5EF4-FFF2-40B4-BE49-F238E27FC236}">
                <a16:creationId xmlns:a16="http://schemas.microsoft.com/office/drawing/2014/main" id="{657B60D2-B59A-4899-94C7-370532C0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62" y="3848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IBGP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446504A0-0A77-4EA7-AB51-586BAB55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36957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7C0BA2ED-025B-4E7E-BE6F-41D6C08E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43053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4240E-A8E5-4CDE-9D88-DCD3F85A0AB0}"/>
              </a:ext>
            </a:extLst>
          </p:cNvPr>
          <p:cNvSpPr txBox="1"/>
          <p:nvPr/>
        </p:nvSpPr>
        <p:spPr>
          <a:xfrm>
            <a:off x="5414962" y="2400300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172.16.0.0</a:t>
            </a:r>
          </a:p>
        </p:txBody>
      </p:sp>
      <p:sp>
        <p:nvSpPr>
          <p:cNvPr id="20" name="Rectangular Callout 11">
            <a:extLst>
              <a:ext uri="{FF2B5EF4-FFF2-40B4-BE49-F238E27FC236}">
                <a16:creationId xmlns:a16="http://schemas.microsoft.com/office/drawing/2014/main" id="{55E45D32-BE82-4C42-AFAC-5E725B5C9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4" y="2857500"/>
            <a:ext cx="2076448" cy="914400"/>
          </a:xfrm>
          <a:prstGeom prst="wedgeRectCallout">
            <a:avLst>
              <a:gd name="adj1" fmla="val 72069"/>
              <a:gd name="adj2" fmla="val 1486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/>
              <a:t>My Local Preference is higher, so I am the preferred exit point.</a:t>
            </a:r>
          </a:p>
        </p:txBody>
      </p:sp>
      <p:cxnSp>
        <p:nvCxnSpPr>
          <p:cNvPr id="28" name="Straight Arrow Connector 12">
            <a:extLst>
              <a:ext uri="{FF2B5EF4-FFF2-40B4-BE49-F238E27FC236}">
                <a16:creationId xmlns:a16="http://schemas.microsoft.com/office/drawing/2014/main" id="{540FEB67-CB2E-4217-B170-DA442F6B2D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815512" y="2838450"/>
            <a:ext cx="762000" cy="6096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3">
            <a:extLst>
              <a:ext uri="{FF2B5EF4-FFF2-40B4-BE49-F238E27FC236}">
                <a16:creationId xmlns:a16="http://schemas.microsoft.com/office/drawing/2014/main" id="{AFEF6AC9-0E33-41F5-B628-0620AAE5924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9377362" y="2305050"/>
            <a:ext cx="6858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14">
            <a:extLst>
              <a:ext uri="{FF2B5EF4-FFF2-40B4-BE49-F238E27FC236}">
                <a16:creationId xmlns:a16="http://schemas.microsoft.com/office/drawing/2014/main" id="{B063F717-3FA1-447C-B09A-2756B103855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472362" y="2286000"/>
            <a:ext cx="8382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043A366-AFE5-41BF-A4CB-9C2FD692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2F199-AC95-4DF0-BC92-73044F73CB9B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74783B-F177-4FEF-BFEC-8C0CA1BC2108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642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6428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07195"/>
            <a:ext cx="7229934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external neighbors the preferred path </a:t>
            </a:r>
            <a:r>
              <a:rPr lang="en-US" altLang="en-US" sz="1800" b="1" i="1" dirty="0"/>
              <a:t>into </a:t>
            </a:r>
            <a:r>
              <a:rPr lang="en-US" altLang="en-US" sz="1800" dirty="0"/>
              <a:t>an 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By default, a router compares the MED only for paths from neighbors in the </a:t>
            </a:r>
            <a:r>
              <a:rPr lang="en-US" altLang="en-US" sz="1800" b="1" dirty="0"/>
              <a:t>same AS</a:t>
            </a:r>
            <a:r>
              <a:rPr lang="en-US" altLang="en-US" sz="1800" dirty="0">
                <a:solidFill>
                  <a:schemeClr val="tx1"/>
                </a:solidFill>
              </a:rPr>
              <a:t>. </a:t>
            </a:r>
            <a:r>
              <a:rPr lang="en-US" altLang="en-US" sz="1800" dirty="0"/>
              <a:t>Lowest Wins!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MED is sent to EBGP peers: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Those routers propagate the MED within their AS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But do not pass it on to the next AS 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0CCA0CA2-3A72-46D1-BD70-C9CAB394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4" y="1107195"/>
            <a:ext cx="3733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6F6FE-AD50-4596-930C-50BA34807925}"/>
              </a:ext>
            </a:extLst>
          </p:cNvPr>
          <p:cNvSpPr txBox="1"/>
          <p:nvPr/>
        </p:nvSpPr>
        <p:spPr>
          <a:xfrm>
            <a:off x="9351484" y="1564395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172.20.0.0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FA8CDBC3-023E-40EE-80C2-C081CEED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47845B73-F662-4B7B-AB6D-9043A8DCE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1D2581-4308-4FCC-9257-3CE3182208CE}"/>
              </a:ext>
            </a:extLst>
          </p:cNvPr>
          <p:cNvCxnSpPr>
            <a:cxnSpLocks noChangeShapeType="1"/>
            <a:stCxn id="24" idx="4"/>
          </p:cNvCxnSpPr>
          <p:nvPr/>
        </p:nvCxnSpPr>
        <p:spPr bwMode="auto">
          <a:xfrm rot="5400000">
            <a:off x="10361134" y="2535945"/>
            <a:ext cx="99060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21DF0-5EE1-4C81-8B8C-77FA3B2B6B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837134" y="2574045"/>
            <a:ext cx="990600" cy="952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80EB6-0A22-494C-9DC5-6A74726C5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CA4809-2D19-4150-89F1-3364C31E6E39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65E085-F9AE-4681-9316-798611A689A6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14816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Configuring IBGP and EBGP Sessions, Local Preference, and MED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547F0C-BC3D-43C3-98C5-4F55290190FC}"/>
              </a:ext>
            </a:extLst>
          </p:cNvPr>
          <p:cNvSpPr txBox="1">
            <a:spLocks/>
          </p:cNvSpPr>
          <p:nvPr/>
        </p:nvSpPr>
        <p:spPr>
          <a:xfrm>
            <a:off x="802321" y="3178629"/>
            <a:ext cx="10297236" cy="26506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Lab activities are described in Lab 8, BGP Lab Series</a:t>
            </a:r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C768F-90F8-4DFA-91E9-621BCFFF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Labs on BGP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     	</a:t>
            </a:r>
            <a:r>
              <a:rPr lang="en-US" dirty="0">
                <a:solidFill>
                  <a:srgbClr val="C00000"/>
                </a:solidFill>
              </a:rPr>
              <a:t> http://ce.sc.edu/cyberinfra/workshop_2022_ie2_bgp.html</a:t>
            </a:r>
            <a:endParaRPr lang="en-US" b="0" i="0" dirty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</a:rPr>
              <a:t>Hands-on session 2 (10:40-11:40pm): if you are not already registered, access the labs for Session 2 (</a:t>
            </a: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Local Preference and MED attributes</a:t>
            </a:r>
            <a:r>
              <a:rPr lang="en-US" dirty="0">
                <a:solidFill>
                  <a:srgbClr val="2C353B"/>
                </a:solidFill>
              </a:rPr>
              <a:t>) using the following link:</a:t>
            </a:r>
            <a:endParaRPr lang="en-US" b="0" i="0" dirty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     	</a:t>
            </a:r>
            <a:r>
              <a:rPr lang="en-US" dirty="0">
                <a:solidFill>
                  <a:srgbClr val="C00000"/>
                </a:solidFill>
              </a:rPr>
              <a:t> https://portal.netdevgroup.com/learn/34b2cp/enroll/ </a:t>
            </a:r>
            <a:endParaRPr lang="en-US" b="0" i="0" dirty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rgbClr val="2C353B"/>
                </a:solidFill>
              </a:rPr>
              <a:t>	</a:t>
            </a:r>
            <a:endParaRPr lang="en-US" alt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983B3-12FE-48A0-AE11-768EA1C7C11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551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1173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to the Netlab Portal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2200" dirty="0"/>
              <a:t>Click on the enrollment link: </a:t>
            </a:r>
            <a:r>
              <a:rPr lang="en-US" dirty="0">
                <a:solidFill>
                  <a:srgbClr val="C00000"/>
                </a:solidFill>
              </a:rPr>
              <a:t>https://portal.netdevgroup.com/learn/34b2cp/enroll/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altLang="en-US" sz="2200" dirty="0"/>
              <a:t>Register and check your email for the verification key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altLang="en-US" sz="2200" dirty="0"/>
              <a:t>Finalize the registration by claiming your free access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983B3-12FE-48A0-AE11-768EA1C7C11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732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8C75A5-DCBF-D690-C32E-B1A1B2FF1FBF}"/>
              </a:ext>
            </a:extLst>
          </p:cNvPr>
          <p:cNvCxnSpPr>
            <a:cxnSpLocks/>
          </p:cNvCxnSpPr>
          <p:nvPr/>
        </p:nvCxnSpPr>
        <p:spPr>
          <a:xfrm>
            <a:off x="3710834" y="4318495"/>
            <a:ext cx="472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6FB29-E331-9785-DF5F-C9846EB1A0E9}"/>
              </a:ext>
            </a:extLst>
          </p:cNvPr>
          <p:cNvCxnSpPr>
            <a:cxnSpLocks/>
          </p:cNvCxnSpPr>
          <p:nvPr/>
        </p:nvCxnSpPr>
        <p:spPr>
          <a:xfrm>
            <a:off x="7562997" y="4318495"/>
            <a:ext cx="952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BE7794-09D0-8CC6-B264-6CA8B29F2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3" y="3039535"/>
            <a:ext cx="3398140" cy="2789757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365B23-645E-79DB-F7CD-6718577D2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311" y="3030732"/>
            <a:ext cx="3927867" cy="2789757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0A7078-FB45-14F8-FB8A-65B1FEE2D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497" y="2987293"/>
            <a:ext cx="3384423" cy="27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04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E9BF78DBE9F44B69931E9E3B04E4C" ma:contentTypeVersion="12" ma:contentTypeDescription="Create a new document." ma:contentTypeScope="" ma:versionID="48a60e5681947284f55842ae4513c57c">
  <xsd:schema xmlns:xsd="http://www.w3.org/2001/XMLSchema" xmlns:xs="http://www.w3.org/2001/XMLSchema" xmlns:p="http://schemas.microsoft.com/office/2006/metadata/properties" xmlns:ns3="d6fbfab7-9d39-477a-9cf1-37e1ac20387c" xmlns:ns4="fa9cef89-c1df-4309-9563-128dca384625" targetNamespace="http://schemas.microsoft.com/office/2006/metadata/properties" ma:root="true" ma:fieldsID="906b2119354cc952677e4a6d0078ad36" ns3:_="" ns4:_="">
    <xsd:import namespace="d6fbfab7-9d39-477a-9cf1-37e1ac20387c"/>
    <xsd:import namespace="fa9cef89-c1df-4309-9563-128dca384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bfab7-9d39-477a-9cf1-37e1ac203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cef89-c1df-4309-9563-128dca384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9E0882-A341-43E9-B916-4ECF0337B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36BE5-0CFC-47E1-9E37-BE3E5350D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bfab7-9d39-477a-9cf1-37e1ac20387c"/>
    <ds:schemaRef ds:uri="fa9cef89-c1df-4309-9563-128dca384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D09DD-F8F7-4D11-A027-3AA6B90806B5}">
  <ds:schemaRefs>
    <ds:schemaRef ds:uri="http://schemas.microsoft.com/office/2006/documentManagement/types"/>
    <ds:schemaRef ds:uri="http://purl.org/dc/elements/1.1/"/>
    <ds:schemaRef ds:uri="d6fbfab7-9d39-477a-9cf1-37e1ac20387c"/>
    <ds:schemaRef ds:uri="fa9cef89-c1df-4309-9563-128dca384625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2324</TotalTime>
  <Words>1336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Retrospect</vt:lpstr>
      <vt:lpstr>Visio</vt:lpstr>
      <vt:lpstr>PowerPoint Presentation</vt:lpstr>
      <vt:lpstr>A Short Overview of BGP</vt:lpstr>
      <vt:lpstr>BGP – Best Path</vt:lpstr>
      <vt:lpstr>BGP – Best Path</vt:lpstr>
      <vt:lpstr>The Local Preference Attribute</vt:lpstr>
      <vt:lpstr>The Med Attribute</vt:lpstr>
      <vt:lpstr>Configuring IBGP and EBGP Sessions, Local Preference, and MED</vt:lpstr>
      <vt:lpstr>Hands-on Labs on BGP</vt:lpstr>
      <vt:lpstr>Registering to the Netlab Portal</vt:lpstr>
      <vt:lpstr>Accessing the Virtual Labs</vt:lpstr>
      <vt:lpstr>Lab Topology</vt:lpstr>
      <vt:lpstr>Lab Topology</vt:lpstr>
      <vt:lpstr>Lab Topology</vt:lpstr>
      <vt:lpstr>Lab Topology</vt:lpstr>
      <vt:lpstr>Lab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34</cp:revision>
  <dcterms:created xsi:type="dcterms:W3CDTF">2020-04-03T21:33:21Z</dcterms:created>
  <dcterms:modified xsi:type="dcterms:W3CDTF">2022-12-03T21:55:31Z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0x0101000B6E9BF78DBE9F44B69931E9E3B04E4C</vt:lpwstr>
  </property>
</Properties>
</file>