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64" r:id="rId2"/>
    <p:sldId id="353" r:id="rId3"/>
    <p:sldId id="368" r:id="rId4"/>
    <p:sldId id="354" r:id="rId5"/>
    <p:sldId id="364" r:id="rId6"/>
    <p:sldId id="365" r:id="rId7"/>
    <p:sldId id="366" r:id="rId8"/>
    <p:sldId id="369" r:id="rId9"/>
    <p:sldId id="372" r:id="rId10"/>
    <p:sldId id="371" r:id="rId11"/>
    <p:sldId id="3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, Brian D" initials="NBD" lastIdx="2" clrIdx="0">
    <p:extLst>
      <p:ext uri="{19B8F6BF-5375-455C-9EA6-DF929625EA0E}">
        <p15:presenceInfo xmlns:p15="http://schemas.microsoft.com/office/powerpoint/2012/main" userId="S::brian.nelson@capgemini.com::6adb2146-3ff4-4829-8fd4-8ad8372898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4A"/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2B2DDC-B74F-4707-BE46-7BB22F6974E2}" v="34" dt="2021-04-14T19:17:53.7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1960" autoAdjust="0"/>
  </p:normalViewPr>
  <p:slideViewPr>
    <p:cSldViewPr snapToGrid="0" snapToObjects="1">
      <p:cViewPr varScale="1">
        <p:scale>
          <a:sx n="75" d="100"/>
          <a:sy n="75" d="100"/>
        </p:scale>
        <p:origin x="893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229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1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57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47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8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16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92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least 20 other logs were blocked by our security policy.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21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2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A268889-C088-4D9F-A378-39E724A3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36" y="6459785"/>
            <a:ext cx="2927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524000" y="703385"/>
            <a:ext cx="9180484" cy="472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Effectiveness of Application Identification in Next-Generation Firewalls</a:t>
            </a: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Christian Tsirlis, Brad Wilson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Advisor: Jorge Crichigno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Department of Integrated Information Technology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South Carolina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April 22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034174-A486-4AB5-8086-B6BB0A694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86E242-0A55-4CF0-9129-818B9B594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084" y="2308893"/>
            <a:ext cx="1730874" cy="15133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A963B1-5420-4B8F-95C3-A0AC1D91B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044" y="2308893"/>
            <a:ext cx="1817850" cy="151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84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40C62-4783-4B32-987C-ABE36AE0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Twitter Data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F2865B-8A69-46AC-8D65-F21F0EB91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428" y="1454285"/>
            <a:ext cx="9401805" cy="394943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5BC6C-8952-41A0-BD1A-C168556D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7C3809-B71F-4549-9044-46E0DB54D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12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3363" indent="-233363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Why is this work important?</a:t>
            </a:r>
          </a:p>
          <a:p>
            <a:pPr marL="457200" lvl="1" indent="-223838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Our test highlights, that there are some weaknesses in Application Identification and how applications are evolving and finding a way to evade firewalls.</a:t>
            </a:r>
          </a:p>
          <a:p>
            <a:pPr marL="233363" indent="-233363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Future work includes deeper packet analysis</a:t>
            </a:r>
          </a:p>
          <a:p>
            <a:pPr marL="233363" indent="-233363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Questions?</a:t>
            </a:r>
          </a:p>
          <a:p>
            <a:pPr marL="233363" indent="-233363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Thank you for listening and watching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63333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0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3363" indent="-233363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Purpose</a:t>
            </a:r>
          </a:p>
          <a:p>
            <a:pPr marL="233363" indent="-233363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Introduction</a:t>
            </a:r>
          </a:p>
          <a:p>
            <a:pPr marL="233363" indent="-233363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Problem description</a:t>
            </a:r>
          </a:p>
          <a:p>
            <a:pPr marL="233363" indent="-233363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Background information</a:t>
            </a:r>
          </a:p>
          <a:p>
            <a:pPr marL="525971" lvl="1" indent="-233363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Next-generation Firewalls (NGFWs) and how they compare to traditional firewalls</a:t>
            </a:r>
          </a:p>
          <a:p>
            <a:pPr marL="525971" lvl="1" indent="-233363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Application Identification</a:t>
            </a:r>
          </a:p>
          <a:p>
            <a:pPr marL="233363" indent="-233363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Proposed solution and implementation</a:t>
            </a:r>
          </a:p>
          <a:p>
            <a:pPr marL="233363" indent="-233363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Conclusion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77989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3363" indent="-233363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Understand Application Identification</a:t>
            </a:r>
          </a:p>
          <a:p>
            <a:pPr marL="233363" indent="-233363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Understand Security Policy rules</a:t>
            </a:r>
          </a:p>
          <a:p>
            <a:pPr marL="233363" indent="-233363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Implement Application Identification in Security Policies</a:t>
            </a:r>
          </a:p>
          <a:p>
            <a:pPr marL="233363" indent="-233363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Protect network from outside attackers by analyzing traffic traversing the network </a:t>
            </a:r>
          </a:p>
          <a:p>
            <a:pPr marL="233363" indent="-233363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Build stronger policies to minimize attacks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6333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5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699"/>
            <a:ext cx="10984850" cy="736601"/>
          </a:xfrm>
        </p:spPr>
        <p:txBody>
          <a:bodyPr>
            <a:normAutofit/>
          </a:bodyPr>
          <a:lstStyle/>
          <a:p>
            <a:pPr marL="233363" indent="-233363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 An application is a program or feature whose traffic can be labeled and monitored.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6333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0FAAAE0-97C0-4BC0-91AA-B1324EEF8CA0}"/>
              </a:ext>
            </a:extLst>
          </p:cNvPr>
          <p:cNvGrpSpPr/>
          <p:nvPr/>
        </p:nvGrpSpPr>
        <p:grpSpPr>
          <a:xfrm>
            <a:off x="3478097" y="1992468"/>
            <a:ext cx="5223754" cy="3138396"/>
            <a:chOff x="3478097" y="1992468"/>
            <a:chExt cx="5223754" cy="3138396"/>
          </a:xfrm>
        </p:grpSpPr>
        <p:pic>
          <p:nvPicPr>
            <p:cNvPr id="19" name="Picture 18" descr="Diagram&#10;&#10;Description automatically generated">
              <a:extLst>
                <a:ext uri="{FF2B5EF4-FFF2-40B4-BE49-F238E27FC236}">
                  <a16:creationId xmlns:a16="http://schemas.microsoft.com/office/drawing/2014/main" id="{893DA2FD-B673-4108-BD46-D5D3C8447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8098" y="1992468"/>
              <a:ext cx="5223753" cy="287306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3E7096-82E0-4866-96B8-086FA4FEB791}"/>
                </a:ext>
              </a:extLst>
            </p:cNvPr>
            <p:cNvSpPr/>
            <p:nvPr/>
          </p:nvSpPr>
          <p:spPr>
            <a:xfrm>
              <a:off x="3478097" y="4869254"/>
              <a:ext cx="522375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Figure 1. Example of Applications and their sub-applications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320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635725"/>
          </a:xfrm>
        </p:spPr>
        <p:txBody>
          <a:bodyPr>
            <a:normAutofit/>
          </a:bodyPr>
          <a:lstStyle/>
          <a:p>
            <a:pPr marL="233363" indent="-233363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Suspected malicious activity from Internet attempting to access internal network</a:t>
            </a:r>
          </a:p>
          <a:p>
            <a:pPr marL="233363" indent="-233363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Evasive applications from Internet trying to enter internal network</a:t>
            </a:r>
          </a:p>
          <a:p>
            <a:pPr marL="233363" indent="-233363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Effectiveness of security policies using Application Identification to protect internal network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462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CC369DD-7330-4874-B1A1-0087C3002E43}"/>
              </a:ext>
            </a:extLst>
          </p:cNvPr>
          <p:cNvGrpSpPr/>
          <p:nvPr/>
        </p:nvGrpSpPr>
        <p:grpSpPr>
          <a:xfrm>
            <a:off x="2659467" y="3346562"/>
            <a:ext cx="6491364" cy="2425396"/>
            <a:chOff x="2844293" y="3229059"/>
            <a:chExt cx="6491364" cy="242539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7DFE69-BBA5-4629-AA99-0C857ADA8FBC}"/>
                </a:ext>
              </a:extLst>
            </p:cNvPr>
            <p:cNvSpPr/>
            <p:nvPr/>
          </p:nvSpPr>
          <p:spPr>
            <a:xfrm>
              <a:off x="2844293" y="5392845"/>
              <a:ext cx="649136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Figure 2. Network Topology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D591CB-5887-4FB3-834A-59AE66607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44293" y="3229059"/>
              <a:ext cx="6491364" cy="2153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307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8700"/>
            <a:ext cx="5725430" cy="2570131"/>
          </a:xfrm>
        </p:spPr>
        <p:txBody>
          <a:bodyPr>
            <a:normAutofit/>
          </a:bodyPr>
          <a:lstStyle/>
          <a:p>
            <a:pPr marL="233363" indent="-233363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Traditional Firewalls</a:t>
            </a:r>
          </a:p>
          <a:p>
            <a:pPr marL="457200" lvl="1" indent="-223838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Identify traffic by IP address, port and protocol</a:t>
            </a:r>
          </a:p>
          <a:p>
            <a:pPr marL="457200" lvl="1" indent="-223838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Create holes which can be exploited by attackers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516317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8E248AD-0CC3-45D2-9833-065D083ABD10}"/>
              </a:ext>
            </a:extLst>
          </p:cNvPr>
          <p:cNvGrpSpPr/>
          <p:nvPr/>
        </p:nvGrpSpPr>
        <p:grpSpPr>
          <a:xfrm>
            <a:off x="6215477" y="1222607"/>
            <a:ext cx="5508649" cy="4339484"/>
            <a:chOff x="6073752" y="889001"/>
            <a:chExt cx="5508649" cy="433948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FC2887-B65D-4F78-8774-B61EF640B1B0}"/>
                </a:ext>
              </a:extLst>
            </p:cNvPr>
            <p:cNvSpPr/>
            <p:nvPr/>
          </p:nvSpPr>
          <p:spPr>
            <a:xfrm>
              <a:off x="6073753" y="4966875"/>
              <a:ext cx="550864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Figure 3. Shows how applications can enter a Traditional firewall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913E222-813B-4720-AC0B-E4B6F5D83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73752" y="889001"/>
              <a:ext cx="5508648" cy="4067132"/>
            </a:xfrm>
            <a:prstGeom prst="rect">
              <a:avLst/>
            </a:prstGeom>
          </p:spPr>
        </p:pic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56C2CED-9030-4FFB-8ED7-3D02DEE619B6}"/>
              </a:ext>
            </a:extLst>
          </p:cNvPr>
          <p:cNvSpPr txBox="1">
            <a:spLocks/>
          </p:cNvSpPr>
          <p:nvPr/>
        </p:nvSpPr>
        <p:spPr>
          <a:xfrm>
            <a:off x="597548" y="3532049"/>
            <a:ext cx="5617929" cy="25701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Application Identification</a:t>
            </a:r>
          </a:p>
          <a:p>
            <a:pPr marL="457200" lvl="1" indent="-223838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Identifies traffic by application</a:t>
            </a:r>
          </a:p>
          <a:p>
            <a:pPr marL="457200" lvl="1" indent="-223838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Helps detect applications that evade traditional firewall</a:t>
            </a:r>
          </a:p>
        </p:txBody>
      </p:sp>
    </p:spTree>
    <p:extLst>
      <p:ext uri="{BB962C8B-B14F-4D97-AF65-F5344CB8AC3E}">
        <p14:creationId xmlns:p14="http://schemas.microsoft.com/office/powerpoint/2010/main" val="3093219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 and Implementation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820101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0504172-3B22-459F-8A8C-B4868D67C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889000"/>
            <a:ext cx="10717242" cy="2799587"/>
          </a:xfrm>
        </p:spPr>
        <p:txBody>
          <a:bodyPr>
            <a:normAutofit/>
          </a:bodyPr>
          <a:lstStyle/>
          <a:p>
            <a:pPr marL="233363" indent="-233363">
              <a:lnSpc>
                <a:spcPct val="2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Application Identification was used to analyze Skype application</a:t>
            </a:r>
          </a:p>
          <a:p>
            <a:pPr lvl="1">
              <a:lnSpc>
                <a:spcPct val="20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ED00B9-02CC-4580-B83D-6D8684361668}"/>
              </a:ext>
            </a:extLst>
          </p:cNvPr>
          <p:cNvSpPr txBox="1"/>
          <p:nvPr/>
        </p:nvSpPr>
        <p:spPr>
          <a:xfrm>
            <a:off x="597550" y="3701285"/>
            <a:ext cx="6912203" cy="2345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2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lvl="1" indent="-223838">
              <a:lnSpc>
                <a:spcPct val="2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Skype uses numerous IP destination addresses to connect  </a:t>
            </a:r>
          </a:p>
          <a:p>
            <a:pPr lvl="1" indent="-223838">
              <a:lnSpc>
                <a:spcPct val="2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Security policy blocks any file sharing and chat messages</a:t>
            </a:r>
          </a:p>
          <a:p>
            <a:pPr lvl="1" indent="-223838">
              <a:lnSpc>
                <a:spcPct val="2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Security policy fails to block audio/video calls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4251AD-3EFF-49D4-BF07-21483A6424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97" t="4273" r="23421" b="4062"/>
          <a:stretch/>
        </p:blipFill>
        <p:spPr>
          <a:xfrm>
            <a:off x="9768356" y="244473"/>
            <a:ext cx="1227208" cy="127635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E63A1F7-6CE1-4BB9-BE42-1989C5D18562}"/>
              </a:ext>
            </a:extLst>
          </p:cNvPr>
          <p:cNvGrpSpPr/>
          <p:nvPr/>
        </p:nvGrpSpPr>
        <p:grpSpPr>
          <a:xfrm>
            <a:off x="7509753" y="4231057"/>
            <a:ext cx="4132973" cy="1637510"/>
            <a:chOff x="7550046" y="4032872"/>
            <a:chExt cx="4132973" cy="163751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10E080-029A-4B12-9C5C-178C16238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50046" y="4032872"/>
              <a:ext cx="4132973" cy="1371309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58FC76C-BADD-4B8A-9B05-BE44EEA004FD}"/>
                </a:ext>
              </a:extLst>
            </p:cNvPr>
            <p:cNvSpPr/>
            <p:nvPr/>
          </p:nvSpPr>
          <p:spPr>
            <a:xfrm>
              <a:off x="7550047" y="5408772"/>
              <a:ext cx="413297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Figure 2. Network Topology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D0B584-3C6B-44DA-BC4A-EB185C231407}"/>
              </a:ext>
            </a:extLst>
          </p:cNvPr>
          <p:cNvGrpSpPr/>
          <p:nvPr/>
        </p:nvGrpSpPr>
        <p:grpSpPr>
          <a:xfrm>
            <a:off x="1564580" y="1697644"/>
            <a:ext cx="9062839" cy="2278027"/>
            <a:chOff x="1564580" y="1697644"/>
            <a:chExt cx="9062839" cy="227802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A56FF5-C592-4F02-96B2-F6784250142E}"/>
                </a:ext>
              </a:extLst>
            </p:cNvPr>
            <p:cNvSpPr txBox="1"/>
            <p:nvPr/>
          </p:nvSpPr>
          <p:spPr>
            <a:xfrm>
              <a:off x="1564580" y="3714061"/>
              <a:ext cx="90628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Figure 4. Security Policy for Application Identification using Skype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028E541-4619-4FB0-974C-E4C563C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64581" y="1697644"/>
              <a:ext cx="9050787" cy="20164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867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77CE7-9AFA-4477-8390-49C194E84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Skype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197A4-46AC-4042-8831-A12EB96D6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Clr>
                <a:schemeClr val="accent2"/>
              </a:buClr>
              <a:buNone/>
            </a:pPr>
            <a:endParaRPr lang="en-US" dirty="0"/>
          </a:p>
          <a:p>
            <a:pPr marL="0" indent="0">
              <a:buClr>
                <a:schemeClr val="accent2"/>
              </a:buClr>
              <a:buNone/>
            </a:pPr>
            <a:endParaRPr lang="en-US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6BE13-874C-4F26-950E-796A37915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8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68C0F3-5BA0-493F-B03C-D76D13C3A457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516317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81AB895-2DF6-4931-986D-4FF86999A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8057AF1-ECB1-41E1-8179-7A3FC0636247}"/>
              </a:ext>
            </a:extLst>
          </p:cNvPr>
          <p:cNvGrpSpPr/>
          <p:nvPr/>
        </p:nvGrpSpPr>
        <p:grpSpPr>
          <a:xfrm>
            <a:off x="1615636" y="1028700"/>
            <a:ext cx="8948678" cy="5285040"/>
            <a:chOff x="1615636" y="1080131"/>
            <a:chExt cx="8948678" cy="528504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9CB1795-5032-4DCD-B4FA-5B425EC02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15636" y="1080131"/>
              <a:ext cx="8948678" cy="502164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C738D8-517A-499D-9FD1-E493A5C3DD5B}"/>
                </a:ext>
              </a:extLst>
            </p:cNvPr>
            <p:cNvSpPr txBox="1"/>
            <p:nvPr/>
          </p:nvSpPr>
          <p:spPr>
            <a:xfrm>
              <a:off x="1615636" y="6103561"/>
              <a:ext cx="89486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Figure 5. Monitor logs showing numerous IP destination addresses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6777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DF9D-0ED3-4BD1-873E-CE0B7C4CB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Twitter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938EE-0B69-449E-8CC6-4BEBA8EC2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Twitter-base</a:t>
            </a:r>
          </a:p>
          <a:p>
            <a:pPr marL="233363" indent="-23336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Blocking this application was successful</a:t>
            </a:r>
          </a:p>
          <a:p>
            <a:pPr marL="233363" indent="-23336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Example</a:t>
            </a:r>
          </a:p>
          <a:p>
            <a:pPr marL="457200" lvl="1" indent="-23336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Could not access twitter at all</a:t>
            </a:r>
          </a:p>
          <a:p>
            <a:pPr marL="233363" indent="-233363"/>
            <a:endParaRPr lang="en-US" dirty="0"/>
          </a:p>
          <a:p>
            <a:r>
              <a:rPr lang="en-US" b="1" u="sng" dirty="0"/>
              <a:t>Twitter-posting</a:t>
            </a:r>
          </a:p>
          <a:p>
            <a:pPr marL="233363" indent="-233363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33363" algn="l"/>
              </a:tabLst>
            </a:pPr>
            <a:r>
              <a:rPr lang="en-US" dirty="0"/>
              <a:t> Blocking this application was unsuccessful</a:t>
            </a:r>
          </a:p>
          <a:p>
            <a:pPr marL="233363" indent="-233363"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33363" algn="l"/>
              </a:tabLst>
            </a:pPr>
            <a:r>
              <a:rPr lang="en-US" dirty="0"/>
              <a:t> Examples</a:t>
            </a:r>
          </a:p>
          <a:p>
            <a:pPr marL="457200" lvl="1" indent="-2238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Could like tweets</a:t>
            </a:r>
          </a:p>
          <a:p>
            <a:pPr marL="457200" lvl="1" indent="-2238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Could comment on tweets</a:t>
            </a:r>
          </a:p>
          <a:p>
            <a:pPr marL="457200" lvl="1" indent="-2238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Could retweet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25B07-EB5E-42E3-930D-1ECCE3DA3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 descr="Twitter (@Twitter) | Twitter">
            <a:extLst>
              <a:ext uri="{FF2B5EF4-FFF2-40B4-BE49-F238E27FC236}">
                <a16:creationId xmlns:a16="http://schemas.microsoft.com/office/drawing/2014/main" id="{A1433954-2F4A-4A66-96BB-BCAD33831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96" y="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1B84DA-4D41-4F4A-90CE-9CEFC9EB8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756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14911</TotalTime>
  <Words>373</Words>
  <Application>Microsoft Office PowerPoint</Application>
  <PresentationFormat>Widescreen</PresentationFormat>
  <Paragraphs>93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Retrospect</vt:lpstr>
      <vt:lpstr>PowerPoint Presentation</vt:lpstr>
      <vt:lpstr>Agenda</vt:lpstr>
      <vt:lpstr>Purpose</vt:lpstr>
      <vt:lpstr>Introduction</vt:lpstr>
      <vt:lpstr>Problem Description</vt:lpstr>
      <vt:lpstr>Background Information</vt:lpstr>
      <vt:lpstr>Proposed Solution and Implementation </vt:lpstr>
      <vt:lpstr>Analyzing Skype Data</vt:lpstr>
      <vt:lpstr>Twitter Results</vt:lpstr>
      <vt:lpstr>Twitter Data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Brad Wilson</cp:lastModifiedBy>
  <cp:revision>178</cp:revision>
  <dcterms:created xsi:type="dcterms:W3CDTF">2020-04-03T21:33:21Z</dcterms:created>
  <dcterms:modified xsi:type="dcterms:W3CDTF">2021-04-19T14:52:23Z</dcterms:modified>
</cp:coreProperties>
</file>