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4"/>
  </p:sldMasterIdLst>
  <p:notesMasterIdLst>
    <p:notesMasterId r:id="rId26"/>
  </p:notesMasterIdLst>
  <p:sldIdLst>
    <p:sldId id="2080" r:id="rId5"/>
    <p:sldId id="2129" r:id="rId6"/>
    <p:sldId id="398" r:id="rId7"/>
    <p:sldId id="2130" r:id="rId8"/>
    <p:sldId id="2149" r:id="rId9"/>
    <p:sldId id="2148" r:id="rId10"/>
    <p:sldId id="2141" r:id="rId11"/>
    <p:sldId id="2142" r:id="rId12"/>
    <p:sldId id="2133" r:id="rId13"/>
    <p:sldId id="2134" r:id="rId14"/>
    <p:sldId id="2138" r:id="rId15"/>
    <p:sldId id="2143" r:id="rId16"/>
    <p:sldId id="2136" r:id="rId17"/>
    <p:sldId id="2137" r:id="rId18"/>
    <p:sldId id="2146" r:id="rId19"/>
    <p:sldId id="2147" r:id="rId20"/>
    <p:sldId id="2140" r:id="rId21"/>
    <p:sldId id="2132" r:id="rId22"/>
    <p:sldId id="2139" r:id="rId23"/>
    <p:sldId id="2144" r:id="rId24"/>
    <p:sldId id="460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jPw8QyrTnIbupgNR47iYY4ctbe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52F3F-8DA5-4A91-8C9D-88D67C63CAF4}" v="6" dt="2023-03-28T21:33:12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49" autoAdjust="0"/>
    <p:restoredTop sz="81574" autoAdjust="0"/>
  </p:normalViewPr>
  <p:slideViewPr>
    <p:cSldViewPr snapToGrid="0">
      <p:cViewPr>
        <p:scale>
          <a:sx n="62" d="100"/>
          <a:sy n="62" d="100"/>
        </p:scale>
        <p:origin x="1072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59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3" Type="http://customschemas.google.com/relationships/presentationmetadata" Target="metadata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56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chigno Benitez, Jorge" userId="e8c2d0ca-3c76-40b7-b803-52729ce5e219" providerId="ADAL" clId="{0CC52F3F-8DA5-4A91-8C9D-88D67C63CAF4}"/>
    <pc:docChg chg="custSel addSld delSld modSld sldOrd">
      <pc:chgData name="Crichigno Benitez, Jorge" userId="e8c2d0ca-3c76-40b7-b803-52729ce5e219" providerId="ADAL" clId="{0CC52F3F-8DA5-4A91-8C9D-88D67C63CAF4}" dt="2023-03-28T22:03:53.442" v="167" actId="20577"/>
      <pc:docMkLst>
        <pc:docMk/>
      </pc:docMkLst>
      <pc:sldChg chg="addSp delSp modSp mod">
        <pc:chgData name="Crichigno Benitez, Jorge" userId="e8c2d0ca-3c76-40b7-b803-52729ce5e219" providerId="ADAL" clId="{0CC52F3F-8DA5-4A91-8C9D-88D67C63CAF4}" dt="2023-03-28T21:33:00.888" v="23" actId="1076"/>
        <pc:sldMkLst>
          <pc:docMk/>
          <pc:sldMk cId="3533317818" sldId="2130"/>
        </pc:sldMkLst>
        <pc:spChg chg="del">
          <ac:chgData name="Crichigno Benitez, Jorge" userId="e8c2d0ca-3c76-40b7-b803-52729ce5e219" providerId="ADAL" clId="{0CC52F3F-8DA5-4A91-8C9D-88D67C63CAF4}" dt="2023-03-28T21:32:03.307" v="13" actId="478"/>
          <ac:spMkLst>
            <pc:docMk/>
            <pc:sldMk cId="3533317818" sldId="2130"/>
            <ac:spMk id="4" creationId="{6F96FBA4-D494-6E11-6131-9D8DCB84AA28}"/>
          </ac:spMkLst>
        </pc:spChg>
        <pc:spChg chg="mod">
          <ac:chgData name="Crichigno Benitez, Jorge" userId="e8c2d0ca-3c76-40b7-b803-52729ce5e219" providerId="ADAL" clId="{0CC52F3F-8DA5-4A91-8C9D-88D67C63CAF4}" dt="2023-03-28T21:32:38.551" v="22" actId="20577"/>
          <ac:spMkLst>
            <pc:docMk/>
            <pc:sldMk cId="3533317818" sldId="2130"/>
            <ac:spMk id="12" creationId="{77467004-E6F3-4DEA-8A0E-A1AE9D46C619}"/>
          </ac:spMkLst>
        </pc:spChg>
        <pc:picChg chg="add del mod">
          <ac:chgData name="Crichigno Benitez, Jorge" userId="e8c2d0ca-3c76-40b7-b803-52729ce5e219" providerId="ADAL" clId="{0CC52F3F-8DA5-4A91-8C9D-88D67C63CAF4}" dt="2023-03-28T21:32:19.961" v="15" actId="478"/>
          <ac:picMkLst>
            <pc:docMk/>
            <pc:sldMk cId="3533317818" sldId="2130"/>
            <ac:picMk id="5" creationId="{F7AC3EDC-9A2A-5626-1906-86B5B9591C15}"/>
          </ac:picMkLst>
        </pc:picChg>
        <pc:picChg chg="add mod">
          <ac:chgData name="Crichigno Benitez, Jorge" userId="e8c2d0ca-3c76-40b7-b803-52729ce5e219" providerId="ADAL" clId="{0CC52F3F-8DA5-4A91-8C9D-88D67C63CAF4}" dt="2023-03-28T21:33:00.888" v="23" actId="1076"/>
          <ac:picMkLst>
            <pc:docMk/>
            <pc:sldMk cId="3533317818" sldId="2130"/>
            <ac:picMk id="8" creationId="{99BC6347-703D-FF7F-4CD3-D007C2C6F686}"/>
          </ac:picMkLst>
        </pc:picChg>
        <pc:cxnChg chg="del">
          <ac:chgData name="Crichigno Benitez, Jorge" userId="e8c2d0ca-3c76-40b7-b803-52729ce5e219" providerId="ADAL" clId="{0CC52F3F-8DA5-4A91-8C9D-88D67C63CAF4}" dt="2023-03-28T21:32:03.307" v="13" actId="478"/>
          <ac:cxnSpMkLst>
            <pc:docMk/>
            <pc:sldMk cId="3533317818" sldId="2130"/>
            <ac:cxnSpMk id="3" creationId="{D766F736-1E93-0F45-2FEC-0E3D03788677}"/>
          </ac:cxnSpMkLst>
        </pc:cxnChg>
      </pc:sldChg>
      <pc:sldChg chg="add">
        <pc:chgData name="Crichigno Benitez, Jorge" userId="e8c2d0ca-3c76-40b7-b803-52729ce5e219" providerId="ADAL" clId="{0CC52F3F-8DA5-4A91-8C9D-88D67C63CAF4}" dt="2023-03-28T21:10:29.057" v="5"/>
        <pc:sldMkLst>
          <pc:docMk/>
          <pc:sldMk cId="2825373862" sldId="2138"/>
        </pc:sldMkLst>
      </pc:sldChg>
      <pc:sldChg chg="del">
        <pc:chgData name="Crichigno Benitez, Jorge" userId="e8c2d0ca-3c76-40b7-b803-52729ce5e219" providerId="ADAL" clId="{0CC52F3F-8DA5-4A91-8C9D-88D67C63CAF4}" dt="2023-03-28T21:10:02.482" v="2" actId="2696"/>
        <pc:sldMkLst>
          <pc:docMk/>
          <pc:sldMk cId="3081781246" sldId="2138"/>
        </pc:sldMkLst>
      </pc:sldChg>
      <pc:sldChg chg="add del">
        <pc:chgData name="Crichigno Benitez, Jorge" userId="e8c2d0ca-3c76-40b7-b803-52729ce5e219" providerId="ADAL" clId="{0CC52F3F-8DA5-4A91-8C9D-88D67C63CAF4}" dt="2023-03-28T21:10:25.061" v="4" actId="2696"/>
        <pc:sldMkLst>
          <pc:docMk/>
          <pc:sldMk cId="3966358957" sldId="2138"/>
        </pc:sldMkLst>
      </pc:sldChg>
      <pc:sldChg chg="add">
        <pc:chgData name="Crichigno Benitez, Jorge" userId="e8c2d0ca-3c76-40b7-b803-52729ce5e219" providerId="ADAL" clId="{0CC52F3F-8DA5-4A91-8C9D-88D67C63CAF4}" dt="2023-03-28T21:11:14.998" v="7"/>
        <pc:sldMkLst>
          <pc:docMk/>
          <pc:sldMk cId="1228610507" sldId="2139"/>
        </pc:sldMkLst>
      </pc:sldChg>
      <pc:sldChg chg="del">
        <pc:chgData name="Crichigno Benitez, Jorge" userId="e8c2d0ca-3c76-40b7-b803-52729ce5e219" providerId="ADAL" clId="{0CC52F3F-8DA5-4A91-8C9D-88D67C63CAF4}" dt="2023-03-28T21:11:12.956" v="6" actId="2696"/>
        <pc:sldMkLst>
          <pc:docMk/>
          <pc:sldMk cId="1279669670" sldId="2139"/>
        </pc:sldMkLst>
      </pc:sldChg>
      <pc:sldChg chg="del">
        <pc:chgData name="Crichigno Benitez, Jorge" userId="e8c2d0ca-3c76-40b7-b803-52729ce5e219" providerId="ADAL" clId="{0CC52F3F-8DA5-4A91-8C9D-88D67C63CAF4}" dt="2023-03-28T21:09:02.877" v="0" actId="2696"/>
        <pc:sldMkLst>
          <pc:docMk/>
          <pc:sldMk cId="733186680" sldId="2141"/>
        </pc:sldMkLst>
      </pc:sldChg>
      <pc:sldChg chg="add">
        <pc:chgData name="Crichigno Benitez, Jorge" userId="e8c2d0ca-3c76-40b7-b803-52729ce5e219" providerId="ADAL" clId="{0CC52F3F-8DA5-4A91-8C9D-88D67C63CAF4}" dt="2023-03-28T21:09:19.966" v="1"/>
        <pc:sldMkLst>
          <pc:docMk/>
          <pc:sldMk cId="1455073088" sldId="2141"/>
        </pc:sldMkLst>
      </pc:sldChg>
      <pc:sldChg chg="del">
        <pc:chgData name="Crichigno Benitez, Jorge" userId="e8c2d0ca-3c76-40b7-b803-52729ce5e219" providerId="ADAL" clId="{0CC52F3F-8DA5-4A91-8C9D-88D67C63CAF4}" dt="2023-03-28T21:09:02.877" v="0" actId="2696"/>
        <pc:sldMkLst>
          <pc:docMk/>
          <pc:sldMk cId="2308801880" sldId="2142"/>
        </pc:sldMkLst>
      </pc:sldChg>
      <pc:sldChg chg="add">
        <pc:chgData name="Crichigno Benitez, Jorge" userId="e8c2d0ca-3c76-40b7-b803-52729ce5e219" providerId="ADAL" clId="{0CC52F3F-8DA5-4A91-8C9D-88D67C63CAF4}" dt="2023-03-28T21:09:19.966" v="1"/>
        <pc:sldMkLst>
          <pc:docMk/>
          <pc:sldMk cId="3673643788" sldId="2142"/>
        </pc:sldMkLst>
      </pc:sldChg>
      <pc:sldChg chg="delSp modSp add mod">
        <pc:chgData name="Crichigno Benitez, Jorge" userId="e8c2d0ca-3c76-40b7-b803-52729ce5e219" providerId="ADAL" clId="{0CC52F3F-8DA5-4A91-8C9D-88D67C63CAF4}" dt="2023-03-28T22:03:53.442" v="167" actId="20577"/>
        <pc:sldMkLst>
          <pc:docMk/>
          <pc:sldMk cId="2724049922" sldId="2148"/>
        </pc:sldMkLst>
        <pc:spChg chg="mod">
          <ac:chgData name="Crichigno Benitez, Jorge" userId="e8c2d0ca-3c76-40b7-b803-52729ce5e219" providerId="ADAL" clId="{0CC52F3F-8DA5-4A91-8C9D-88D67C63CAF4}" dt="2023-03-28T22:03:53.442" v="167" actId="20577"/>
          <ac:spMkLst>
            <pc:docMk/>
            <pc:sldMk cId="2724049922" sldId="2148"/>
            <ac:spMk id="12" creationId="{77467004-E6F3-4DEA-8A0E-A1AE9D46C619}"/>
          </ac:spMkLst>
        </pc:spChg>
        <pc:picChg chg="del">
          <ac:chgData name="Crichigno Benitez, Jorge" userId="e8c2d0ca-3c76-40b7-b803-52729ce5e219" providerId="ADAL" clId="{0CC52F3F-8DA5-4A91-8C9D-88D67C63CAF4}" dt="2023-03-28T21:33:09.592" v="24" actId="478"/>
          <ac:picMkLst>
            <pc:docMk/>
            <pc:sldMk cId="2724049922" sldId="2148"/>
            <ac:picMk id="8" creationId="{99BC6347-703D-FF7F-4CD3-D007C2C6F686}"/>
          </ac:picMkLst>
        </pc:picChg>
      </pc:sldChg>
      <pc:sldChg chg="addSp delSp modSp add mod ord">
        <pc:chgData name="Crichigno Benitez, Jorge" userId="e8c2d0ca-3c76-40b7-b803-52729ce5e219" providerId="ADAL" clId="{0CC52F3F-8DA5-4A91-8C9D-88D67C63CAF4}" dt="2023-03-28T22:02:53.351" v="143" actId="1076"/>
        <pc:sldMkLst>
          <pc:docMk/>
          <pc:sldMk cId="4253365460" sldId="2149"/>
        </pc:sldMkLst>
        <pc:spChg chg="mod">
          <ac:chgData name="Crichigno Benitez, Jorge" userId="e8c2d0ca-3c76-40b7-b803-52729ce5e219" providerId="ADAL" clId="{0CC52F3F-8DA5-4A91-8C9D-88D67C63CAF4}" dt="2023-03-28T21:33:15.822" v="26" actId="20577"/>
          <ac:spMkLst>
            <pc:docMk/>
            <pc:sldMk cId="4253365460" sldId="2149"/>
            <ac:spMk id="12" creationId="{77467004-E6F3-4DEA-8A0E-A1AE9D46C619}"/>
          </ac:spMkLst>
        </pc:spChg>
        <pc:picChg chg="add del mod">
          <ac:chgData name="Crichigno Benitez, Jorge" userId="e8c2d0ca-3c76-40b7-b803-52729ce5e219" providerId="ADAL" clId="{0CC52F3F-8DA5-4A91-8C9D-88D67C63CAF4}" dt="2023-03-28T21:51:28.217" v="33" actId="478"/>
          <ac:picMkLst>
            <pc:docMk/>
            <pc:sldMk cId="4253365460" sldId="2149"/>
            <ac:picMk id="3" creationId="{73B2503A-05E1-E574-B3B4-A04F00EE5EC8}"/>
          </ac:picMkLst>
        </pc:picChg>
        <pc:picChg chg="add del mod">
          <ac:chgData name="Crichigno Benitez, Jorge" userId="e8c2d0ca-3c76-40b7-b803-52729ce5e219" providerId="ADAL" clId="{0CC52F3F-8DA5-4A91-8C9D-88D67C63CAF4}" dt="2023-03-28T21:59:32.742" v="40" actId="478"/>
          <ac:picMkLst>
            <pc:docMk/>
            <pc:sldMk cId="4253365460" sldId="2149"/>
            <ac:picMk id="5" creationId="{19A2848C-BAEF-EB2C-AE16-08A95EDFD121}"/>
          </ac:picMkLst>
        </pc:picChg>
        <pc:picChg chg="add del mod">
          <ac:chgData name="Crichigno Benitez, Jorge" userId="e8c2d0ca-3c76-40b7-b803-52729ce5e219" providerId="ADAL" clId="{0CC52F3F-8DA5-4A91-8C9D-88D67C63CAF4}" dt="2023-03-28T22:02:35.706" v="132" actId="478"/>
          <ac:picMkLst>
            <pc:docMk/>
            <pc:sldMk cId="4253365460" sldId="2149"/>
            <ac:picMk id="8" creationId="{18CADAA9-C6FE-C071-34B8-D482A26F47FC}"/>
          </ac:picMkLst>
        </pc:picChg>
        <pc:picChg chg="add mod">
          <ac:chgData name="Crichigno Benitez, Jorge" userId="e8c2d0ca-3c76-40b7-b803-52729ce5e219" providerId="ADAL" clId="{0CC52F3F-8DA5-4A91-8C9D-88D67C63CAF4}" dt="2023-03-28T22:02:53.351" v="143" actId="1076"/>
          <ac:picMkLst>
            <pc:docMk/>
            <pc:sldMk cId="4253365460" sldId="2149"/>
            <ac:picMk id="13" creationId="{75A5F81A-1A07-B30D-E116-392E69A0B57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2606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Well-known discretionary:</a:t>
            </a:r>
            <a:r>
              <a:rPr lang="en-US" dirty="0"/>
              <a:t> Must be recognized by all BGP routers and passed on to other BGP routers but need not be present in an update, for example, local preference.</a:t>
            </a:r>
          </a:p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23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92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MED is an Optional nontransitive:</a:t>
            </a:r>
            <a:r>
              <a:rPr lang="en-US" dirty="0"/>
              <a:t> Might or might not be recognized by a BGP router and is not passed on to other routers, for example, Multi-Exit Discriminator (MED), originator ID.</a:t>
            </a:r>
            <a:endParaRPr lang="en-US" alt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dirty="0"/>
              <a:t>A way for an AS to try </a:t>
            </a:r>
            <a:r>
              <a:rPr lang="en-US" altLang="en-US" sz="1100" dirty="0">
                <a:solidFill>
                  <a:schemeClr val="tx1"/>
                </a:solidFill>
              </a:rPr>
              <a:t>to influence another AS </a:t>
            </a:r>
            <a:r>
              <a:rPr lang="en-US" altLang="en-US" sz="1100" dirty="0" err="1">
                <a:solidFill>
                  <a:schemeClr val="tx1"/>
                </a:solidFill>
              </a:rPr>
              <a:t>as</a:t>
            </a:r>
            <a:r>
              <a:rPr lang="en-US" altLang="en-US" sz="1100" dirty="0">
                <a:solidFill>
                  <a:schemeClr val="tx1"/>
                </a:solidFill>
              </a:rPr>
              <a:t> to which way it should send its traffic when there are multiple entry points.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MED does</a:t>
            </a:r>
            <a:b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not participate in path selection unless the network administrator of the neighbor autonomous system</a:t>
            </a:r>
            <a:b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manipulates the paths using MED</a:t>
            </a:r>
            <a:r>
              <a:rPr lang="en-US" dirty="0"/>
              <a:t> </a:t>
            </a:r>
            <a:br>
              <a:rPr lang="en-US" dirty="0"/>
            </a:br>
            <a:endParaRPr lang="en-US" altLang="en-US" sz="11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07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MED is an Optional nontransitive:</a:t>
            </a:r>
            <a:r>
              <a:rPr lang="en-US" dirty="0"/>
              <a:t> Might or might not be recognized by a BGP router and is not passed on to other routers, for example, Multi-Exit Discriminator (MED), originator ID.</a:t>
            </a:r>
            <a:endParaRPr lang="en-US" alt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dirty="0"/>
              <a:t>A way for an AS to try </a:t>
            </a:r>
            <a:r>
              <a:rPr lang="en-US" altLang="en-US" sz="1100" dirty="0">
                <a:solidFill>
                  <a:schemeClr val="tx1"/>
                </a:solidFill>
              </a:rPr>
              <a:t>to influence another AS </a:t>
            </a:r>
            <a:r>
              <a:rPr lang="en-US" altLang="en-US" sz="1100" dirty="0" err="1">
                <a:solidFill>
                  <a:schemeClr val="tx1"/>
                </a:solidFill>
              </a:rPr>
              <a:t>as</a:t>
            </a:r>
            <a:r>
              <a:rPr lang="en-US" altLang="en-US" sz="1100" dirty="0">
                <a:solidFill>
                  <a:schemeClr val="tx1"/>
                </a:solidFill>
              </a:rPr>
              <a:t> to which way it should send its traffic when there are multiple entry points.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MED does</a:t>
            </a:r>
            <a:b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not participate in path selection unless the network administrator of the neighbor autonomous system</a:t>
            </a:r>
            <a:b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manipulates the paths using MED</a:t>
            </a:r>
            <a:r>
              <a:rPr lang="en-US" dirty="0"/>
              <a:t> </a:t>
            </a:r>
            <a:br>
              <a:rPr lang="en-US" dirty="0"/>
            </a:br>
            <a:endParaRPr lang="en-US" altLang="en-US" sz="11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60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17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55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5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26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2 and AS 3 buy transit service from AS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95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65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2 and AS 3 buy transit service from AS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14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17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391, BGP book</a:t>
            </a:r>
          </a:p>
          <a:p>
            <a:r>
              <a:rPr lang="en-US" dirty="0"/>
              <a:t># lowest origin type: The most common scenario here is that the prefix was redistributed into Border Gateway Protocol from some other protocol, typically an IGP.</a:t>
            </a:r>
          </a:p>
          <a:p>
            <a:endParaRPr lang="en-US" dirty="0"/>
          </a:p>
          <a:p>
            <a:r>
              <a:rPr lang="en-US" dirty="0"/>
              <a:t># 4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Without route manipulation, the most common reason for path selection is Step 4, the preference for the shortest AS-path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r>
              <a:rPr lang="en-US" dirty="0"/>
              <a:t># 6: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If multiple paths have the same number of autonomous systems to traverse, the second most common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decision point is Step 7, which states that an externally learned path from an EBGP neighbor is preferred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over a path learned from an IBGP neighbor. A router in an autonomous system prefers to use the ISP’s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bandwidth to reach a network rather than using internal bandwidth to reach an IBGP neighbor on the other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side of its own autonomous system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44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391, BGP book</a:t>
            </a:r>
          </a:p>
          <a:p>
            <a:r>
              <a:rPr lang="en-US" dirty="0"/>
              <a:t># lowest origin type: The most common scenario here is that the prefix was redistributed into Border Gateway Protocol from some other protocol, typically an IGP.</a:t>
            </a:r>
          </a:p>
          <a:p>
            <a:endParaRPr lang="en-US" dirty="0"/>
          </a:p>
          <a:p>
            <a:r>
              <a:rPr lang="en-US" dirty="0"/>
              <a:t># 4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Without route manipulation, the most common reason for path selection is Step 4, the preference for the shortest AS-path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r>
              <a:rPr lang="en-US" dirty="0"/>
              <a:t># 6: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If multiple paths have the same number of autonomous systems to traverse, the second most common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decision point is Step 7, which states that an externally learned path from an EBGP neighbor is preferred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over a path learned from an IBGP neighbor. A router in an autonomous system prefers to use the ISP’s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bandwidth to reach a network rather than using internal bandwidth to reach an IBGP neighbor on the other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side of its own autonomous system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99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391, BGP book</a:t>
            </a:r>
          </a:p>
          <a:p>
            <a:r>
              <a:rPr lang="en-US" dirty="0"/>
              <a:t># lowest origin type: The most common scenario here is that the prefix was redistributed into Border Gateway Protocol from some other protocol, typically an IGP.</a:t>
            </a:r>
          </a:p>
          <a:p>
            <a:endParaRPr lang="en-US" dirty="0"/>
          </a:p>
          <a:p>
            <a:r>
              <a:rPr lang="en-US" dirty="0"/>
              <a:t># 4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Without route manipulation, the most common reason for path selection is Step 4, the preference for the shortest AS-path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r>
              <a:rPr lang="en-US" dirty="0"/>
              <a:t># 6: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If multiple paths have the same number of autonomous systems to traverse, the second most common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decision point is Step 7, which states that an externally learned path from an EBGP neighbor is preferred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over a path learned from an IBGP neighbor. A router in an autonomous system prefers to use the ISP’s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bandwidth to reach a network rather than using internal bandwidth to reach an IBGP neighbor on the other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side of its own autonomous system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83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391, BGP book</a:t>
            </a:r>
          </a:p>
          <a:p>
            <a:r>
              <a:rPr lang="en-US" dirty="0"/>
              <a:t># lowest origin type: The most common scenario here is that the prefix was redistributed into Border Gateway Protocol from some other protocol, typically an IGP.</a:t>
            </a:r>
          </a:p>
          <a:p>
            <a:endParaRPr lang="en-US" dirty="0"/>
          </a:p>
          <a:p>
            <a:r>
              <a:rPr lang="en-US" dirty="0"/>
              <a:t># 4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Without route manipulation, the most common reason for path selection is Step 4, the preference for the shortest AS-path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r>
              <a:rPr lang="en-US" dirty="0"/>
              <a:t># 6: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If multiple paths have the same number of autonomous systems to traverse, the second most common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decision point is Step 7, which states that an externally learned path from an EBGP neighbor is preferred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over a path learned from an IBGP neighbor. A router in an autonomous system prefers to use the ISP’s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bandwidth to reach a network rather than using internal bandwidth to reach an IBGP neighbor on the other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side of its own autonomous system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6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12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20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Well-known discretionary:</a:t>
            </a:r>
            <a:r>
              <a:rPr lang="en-US" dirty="0"/>
              <a:t> Must be recognized by all BGP routers and passed on to other BGP routers but need not be present in an update, for example, local preference.</a:t>
            </a:r>
          </a:p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7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62" y="1"/>
            <a:ext cx="8238638" cy="666749"/>
          </a:xfrm>
        </p:spPr>
        <p:txBody>
          <a:bodyPr>
            <a:normAutofit/>
          </a:bodyPr>
          <a:lstStyle>
            <a:lvl1pPr algn="l">
              <a:defRPr sz="28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29979" y="1076546"/>
            <a:ext cx="7918598" cy="24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8162" y="771526"/>
            <a:ext cx="8238638" cy="360044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150"/>
              </a:spcAft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150"/>
              </a:spcAft>
              <a:defRPr/>
            </a:lvl3pPr>
            <a:lvl4pPr algn="just">
              <a:spcAft>
                <a:spcPts val="150"/>
              </a:spcAft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150"/>
              </a:spcAft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6567" y="4828918"/>
            <a:ext cx="984019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7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0655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822960" y="1303384"/>
            <a:ext cx="754740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A03E276-1BC8-4CD5-DD9B-72B5E2E7D2B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1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768299"/>
            <a:ext cx="8238638" cy="3600449"/>
          </a:xfrm>
        </p:spPr>
        <p:txBody>
          <a:bodyPr>
            <a:normAutofit/>
          </a:bodyPr>
          <a:lstStyle/>
          <a:p>
            <a:pPr marL="430197" lvl="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+mn-lt"/>
              </a:rPr>
              <a:t>Overview of BGP Attributes</a:t>
            </a:r>
            <a:br>
              <a:rPr lang="en-US" dirty="0">
                <a:latin typeface="+mn-lt"/>
                <a:cs typeface="Arial" panose="020B0604020202020204" pitchFamily="34" charset="0"/>
              </a:rPr>
            </a:br>
            <a:br>
              <a:rPr lang="en-US" dirty="0">
                <a:latin typeface="+mn-lt"/>
                <a:cs typeface="Arial" panose="020B0604020202020204" pitchFamily="34" charset="0"/>
              </a:rPr>
            </a:br>
            <a:r>
              <a:rPr lang="en-US" sz="1900" dirty="0">
                <a:latin typeface="+mn-lt"/>
                <a:cs typeface="Arial" panose="020B0604020202020204" pitchFamily="34" charset="0"/>
              </a:rPr>
              <a:t>Jorge Crichigno </a:t>
            </a:r>
            <a:br>
              <a:rPr lang="en-US" sz="1900" dirty="0">
                <a:latin typeface="+mn-lt"/>
                <a:cs typeface="Arial" panose="020B0604020202020204" pitchFamily="34" charset="0"/>
              </a:rPr>
            </a:br>
            <a:r>
              <a:rPr lang="en-US" sz="1900" dirty="0">
                <a:latin typeface="+mn-lt"/>
                <a:cs typeface="Arial" panose="020B0604020202020204" pitchFamily="34" charset="0"/>
              </a:rPr>
              <a:t>University of South Carolina (USC)</a:t>
            </a:r>
            <a:br>
              <a:rPr lang="en-US" sz="1900" dirty="0">
                <a:latin typeface="+mn-lt"/>
                <a:cs typeface="Arial" panose="020B0604020202020204" pitchFamily="34" charset="0"/>
              </a:rPr>
            </a:br>
            <a:br>
              <a:rPr lang="en-US" sz="1900" dirty="0">
                <a:latin typeface="+mn-lt"/>
                <a:cs typeface="Arial" panose="020B0604020202020204" pitchFamily="34" charset="0"/>
              </a:rPr>
            </a:br>
            <a:br>
              <a:rPr lang="en-US" sz="2000" dirty="0">
                <a:latin typeface="+mn-lt"/>
              </a:rPr>
            </a:br>
            <a:r>
              <a:rPr lang="en-US" sz="1700" dirty="0" err="1">
                <a:latin typeface="+mn-lt"/>
              </a:rPr>
              <a:t>SoX</a:t>
            </a:r>
            <a:r>
              <a:rPr lang="en-US" sz="1700" dirty="0">
                <a:latin typeface="+mn-lt"/>
              </a:rPr>
              <a:t> Virtual Workshop – Online</a:t>
            </a:r>
            <a:br>
              <a:rPr lang="en-US" sz="1700" dirty="0">
                <a:latin typeface="+mn-lt"/>
              </a:rPr>
            </a:br>
            <a:r>
              <a:rPr lang="en-US" sz="1700" dirty="0">
                <a:latin typeface="+mn-lt"/>
              </a:rPr>
              <a:t>Wednesday March 29, 2023</a:t>
            </a:r>
            <a:br>
              <a:rPr lang="en-US" sz="1700" dirty="0">
                <a:latin typeface="+mn-lt"/>
              </a:rPr>
            </a:br>
            <a:endParaRPr lang="en-US" sz="17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18A23-A61F-2795-22E2-08FF60E6E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161" y="4259713"/>
            <a:ext cx="1468425" cy="795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C335FF-C21F-F2BD-7F76-33A31CB68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10" y="197182"/>
            <a:ext cx="1228194" cy="5337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4B6983-9C90-2486-4078-4AB43915E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5601" y="54859"/>
            <a:ext cx="1451073" cy="80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8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254833" y="781049"/>
            <a:ext cx="7905756" cy="360044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A well-known discretionary attribute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Indicates to routers in the AS which path is preferred to exit the AS (higher is better)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Configured on a router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Exchanged only among routers within the same AS (passed only via IBGP, not via EBGP)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Default value on a Cisco/FRR router is 100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Local Preference takes precedence over AS_PATH</a:t>
            </a:r>
          </a:p>
          <a:p>
            <a:pPr marL="130969" indent="-130969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+mn-lt"/>
              </a:rPr>
              <a:t>This is very frequently used in provider networks</a:t>
            </a:r>
          </a:p>
          <a:p>
            <a:pPr marL="130969" indent="-130969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+mn-lt"/>
              </a:rPr>
              <a:t>All </a:t>
            </a:r>
            <a:r>
              <a:rPr lang="en-US" sz="1700" dirty="0">
                <a:latin typeface="+mn-lt"/>
              </a:rPr>
              <a:t>traffic in AS 64520 to 172.16.0.0 is sent </a:t>
            </a:r>
          </a:p>
          <a:p>
            <a:pPr marL="0" indent="0"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sz="1700" dirty="0">
                <a:latin typeface="+mn-lt"/>
              </a:rPr>
              <a:t>   via router A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700" dirty="0">
              <a:latin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66F736-1E93-0F45-2FEC-0E3D03788677}"/>
              </a:ext>
            </a:extLst>
          </p:cNvPr>
          <p:cNvCxnSpPr>
            <a:cxnSpLocks/>
          </p:cNvCxnSpPr>
          <p:nvPr/>
        </p:nvCxnSpPr>
        <p:spPr>
          <a:xfrm>
            <a:off x="417793" y="4796459"/>
            <a:ext cx="43782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96FBA4-D494-6E11-6131-9D8DCB84AA28}"/>
              </a:ext>
            </a:extLst>
          </p:cNvPr>
          <p:cNvSpPr txBox="1"/>
          <p:nvPr/>
        </p:nvSpPr>
        <p:spPr>
          <a:xfrm>
            <a:off x="347423" y="4796460"/>
            <a:ext cx="444865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61" y="1"/>
            <a:ext cx="8246133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Local Preference Attribute – For “Outbound Route”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E518-E71E-8B64-63F8-6D887E9E64A0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771242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56B8DE7C-4946-0E63-2001-45F2BD345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371" y="2342471"/>
            <a:ext cx="4094796" cy="21885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364B83B-AF78-9617-ECF5-7BE04F5BB922}"/>
              </a:ext>
            </a:extLst>
          </p:cNvPr>
          <p:cNvCxnSpPr>
            <a:cxnSpLocks/>
          </p:cNvCxnSpPr>
          <p:nvPr/>
        </p:nvCxnSpPr>
        <p:spPr>
          <a:xfrm flipV="1">
            <a:off x="7640235" y="3035595"/>
            <a:ext cx="312918" cy="4011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3602D4F-4537-69C7-C438-F12C05DBF7FC}"/>
              </a:ext>
            </a:extLst>
          </p:cNvPr>
          <p:cNvCxnSpPr>
            <a:cxnSpLocks/>
          </p:cNvCxnSpPr>
          <p:nvPr/>
        </p:nvCxnSpPr>
        <p:spPr>
          <a:xfrm flipH="1">
            <a:off x="7347098" y="2712648"/>
            <a:ext cx="35619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0E5BDDB-DA18-A9EC-321A-BD76D9EB6EE8}"/>
              </a:ext>
            </a:extLst>
          </p:cNvPr>
          <p:cNvCxnSpPr>
            <a:cxnSpLocks/>
          </p:cNvCxnSpPr>
          <p:nvPr/>
        </p:nvCxnSpPr>
        <p:spPr>
          <a:xfrm flipH="1">
            <a:off x="6228907" y="2712648"/>
            <a:ext cx="40580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220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254833" y="781049"/>
            <a:ext cx="4541244" cy="360044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Well-known mandatory attribute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Whenever a route update passes through an AS, the AS number is prepended to that update 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Router A: advertises network 192.168.1.0 in AS 64520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Router C: prepends its own AS number to it and advertises the route to Router B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Router B: the path to reach 192.168.1.0 is: </a:t>
            </a:r>
          </a:p>
          <a:p>
            <a:pPr marL="514350" lvl="1" indent="-2222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300" dirty="0">
                <a:latin typeface="+mn-lt"/>
              </a:rPr>
              <a:t>65500, 64520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66F736-1E93-0F45-2FEC-0E3D03788677}"/>
              </a:ext>
            </a:extLst>
          </p:cNvPr>
          <p:cNvCxnSpPr>
            <a:cxnSpLocks/>
          </p:cNvCxnSpPr>
          <p:nvPr/>
        </p:nvCxnSpPr>
        <p:spPr>
          <a:xfrm>
            <a:off x="417793" y="4796459"/>
            <a:ext cx="43782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96FBA4-D494-6E11-6131-9D8DCB84AA28}"/>
              </a:ext>
            </a:extLst>
          </p:cNvPr>
          <p:cNvSpPr txBox="1"/>
          <p:nvPr/>
        </p:nvSpPr>
        <p:spPr>
          <a:xfrm>
            <a:off x="347423" y="4796460"/>
            <a:ext cx="444865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23" y="0"/>
            <a:ext cx="3552338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The AS-Path Attribute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E518-E71E-8B64-63F8-6D887E9E64A0}"/>
              </a:ext>
            </a:extLst>
          </p:cNvPr>
          <p:cNvCxnSpPr>
            <a:cxnSpLocks/>
          </p:cNvCxnSpPr>
          <p:nvPr/>
        </p:nvCxnSpPr>
        <p:spPr>
          <a:xfrm>
            <a:off x="417793" y="657226"/>
            <a:ext cx="331328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A3061E0-CB8C-7B53-5EBB-82688AAAF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511" y="1130413"/>
            <a:ext cx="3712947" cy="25431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537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254833" y="781049"/>
            <a:ext cx="8448296" cy="360044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Multi-Exit Discriminator (MED), also called metric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Indicates to external neighbors the preferred path into an AS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By default, a router compares MED for paths from neighbors in the same AS (lowest is better)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MED is sent to EBGP peers:</a:t>
            </a:r>
          </a:p>
          <a:p>
            <a:pPr marL="514350" lvl="1" indent="-2222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300" dirty="0">
                <a:latin typeface="+mn-lt"/>
              </a:rPr>
              <a:t>Those routers propagate the MED within their AS, but do not pass it on to the next AS</a:t>
            </a:r>
          </a:p>
          <a:p>
            <a:pPr marL="514350" lvl="1" indent="-2222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latin typeface="+mn-lt"/>
              </a:rPr>
              <a:t>This may, or may not, be honored by the neighboring AS</a:t>
            </a:r>
            <a:endParaRPr lang="en-US" sz="1100" dirty="0">
              <a:latin typeface="+mn-lt"/>
            </a:endParaRPr>
          </a:p>
          <a:p>
            <a:pPr marL="292100" lvl="1" indent="0">
              <a:buClr>
                <a:schemeClr val="accent2"/>
              </a:buClr>
              <a:buNone/>
            </a:pPr>
            <a:endParaRPr lang="en-US" sz="1300" dirty="0">
              <a:latin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66F736-1E93-0F45-2FEC-0E3D03788677}"/>
              </a:ext>
            </a:extLst>
          </p:cNvPr>
          <p:cNvCxnSpPr>
            <a:cxnSpLocks/>
          </p:cNvCxnSpPr>
          <p:nvPr/>
        </p:nvCxnSpPr>
        <p:spPr>
          <a:xfrm>
            <a:off x="417793" y="4796459"/>
            <a:ext cx="43782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96FBA4-D494-6E11-6131-9D8DCB84AA28}"/>
              </a:ext>
            </a:extLst>
          </p:cNvPr>
          <p:cNvSpPr txBox="1"/>
          <p:nvPr/>
        </p:nvSpPr>
        <p:spPr>
          <a:xfrm>
            <a:off x="347423" y="4796460"/>
            <a:ext cx="444865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62" y="1"/>
            <a:ext cx="7905756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The Med Attribute – For “Inbound Route”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E518-E71E-8B64-63F8-6D887E9E64A0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629553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F954DF4-4510-5F53-50FD-3938EF8E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009" y="2666140"/>
            <a:ext cx="2151807" cy="19390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146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254833" y="781049"/>
            <a:ext cx="8448296" cy="360044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Router B has set the MED to 150 for 172.20.0.0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Router C has set the MED to 200 for 172.20.0.0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Router A receives EBGP updates from routers B and C</a:t>
            </a:r>
          </a:p>
          <a:p>
            <a:pPr marL="514350" lvl="1" indent="-2222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300" dirty="0">
                <a:latin typeface="+mn-lt"/>
              </a:rPr>
              <a:t>Router A selects router B as the best next hop to get to 172.20.0.0 because of the lower MED </a:t>
            </a:r>
            <a:endParaRPr lang="en-US" sz="900" dirty="0">
              <a:latin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66F736-1E93-0F45-2FEC-0E3D03788677}"/>
              </a:ext>
            </a:extLst>
          </p:cNvPr>
          <p:cNvCxnSpPr>
            <a:cxnSpLocks/>
          </p:cNvCxnSpPr>
          <p:nvPr/>
        </p:nvCxnSpPr>
        <p:spPr>
          <a:xfrm>
            <a:off x="417793" y="4796459"/>
            <a:ext cx="43782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96FBA4-D494-6E11-6131-9D8DCB84AA28}"/>
              </a:ext>
            </a:extLst>
          </p:cNvPr>
          <p:cNvSpPr txBox="1"/>
          <p:nvPr/>
        </p:nvSpPr>
        <p:spPr>
          <a:xfrm>
            <a:off x="347423" y="4796460"/>
            <a:ext cx="444865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62" y="1"/>
            <a:ext cx="7905756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The Med Attribute – For “Inbound Route”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E518-E71E-8B64-63F8-6D887E9E64A0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629553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F1B3F60-75C5-F98A-8121-C4545BF67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328" y="2666140"/>
            <a:ext cx="2115675" cy="19065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E48D72-1A42-1EF3-4774-556F7D1EE098}"/>
              </a:ext>
            </a:extLst>
          </p:cNvPr>
          <p:cNvCxnSpPr>
            <a:cxnSpLocks/>
          </p:cNvCxnSpPr>
          <p:nvPr/>
        </p:nvCxnSpPr>
        <p:spPr>
          <a:xfrm flipH="1" flipV="1">
            <a:off x="6349042" y="3433313"/>
            <a:ext cx="516814" cy="6018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91040BE-3753-8212-10E8-973E35F7D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009" y="2666140"/>
            <a:ext cx="2151807" cy="19390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935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14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254833" y="781049"/>
            <a:ext cx="4541244" cy="360044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A well-known mandatory attribute 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Unlike IGPs, BGP routes AS by AS, not router by router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The next-hop address for a network from another AS is an IP address of the entry point of the next AS along the path to that destination network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700" dirty="0">
              <a:latin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66F736-1E93-0F45-2FEC-0E3D03788677}"/>
              </a:ext>
            </a:extLst>
          </p:cNvPr>
          <p:cNvCxnSpPr>
            <a:cxnSpLocks/>
          </p:cNvCxnSpPr>
          <p:nvPr/>
        </p:nvCxnSpPr>
        <p:spPr>
          <a:xfrm>
            <a:off x="417793" y="4796459"/>
            <a:ext cx="43782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96FBA4-D494-6E11-6131-9D8DCB84AA28}"/>
              </a:ext>
            </a:extLst>
          </p:cNvPr>
          <p:cNvSpPr txBox="1"/>
          <p:nvPr/>
        </p:nvSpPr>
        <p:spPr>
          <a:xfrm>
            <a:off x="347423" y="4796460"/>
            <a:ext cx="444865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62" y="1"/>
            <a:ext cx="7905756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Next-hop Attribute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E518-E71E-8B64-63F8-6D887E9E64A0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302982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EDDDA8C-CDF8-9617-55ED-19681207E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599" y="3196003"/>
            <a:ext cx="4043576" cy="1261493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EADCC2-45E1-CDEC-73B0-700B852FF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511" y="530054"/>
            <a:ext cx="3832656" cy="23483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7E43DC-D3FE-280F-99D6-DFCFB7B3E821}"/>
              </a:ext>
            </a:extLst>
          </p:cNvPr>
          <p:cNvSpPr txBox="1"/>
          <p:nvPr/>
        </p:nvSpPr>
        <p:spPr>
          <a:xfrm>
            <a:off x="5738480" y="2878445"/>
            <a:ext cx="160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BGP table router r1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661949-FA93-92A6-FD5A-B167D2753983}"/>
              </a:ext>
            </a:extLst>
          </p:cNvPr>
          <p:cNvSpPr/>
          <p:nvPr/>
        </p:nvSpPr>
        <p:spPr>
          <a:xfrm>
            <a:off x="4595599" y="4276846"/>
            <a:ext cx="1682737" cy="1904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5F47A9C-7E33-B0B7-A515-BBAAC45C5C92}"/>
              </a:ext>
            </a:extLst>
          </p:cNvPr>
          <p:cNvCxnSpPr>
            <a:cxnSpLocks/>
          </p:cNvCxnSpPr>
          <p:nvPr/>
        </p:nvCxnSpPr>
        <p:spPr>
          <a:xfrm>
            <a:off x="7747308" y="435318"/>
            <a:ext cx="0" cy="3422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AB60BEA-5CC2-392E-2E8D-FAFD0006366B}"/>
              </a:ext>
            </a:extLst>
          </p:cNvPr>
          <p:cNvSpPr/>
          <p:nvPr/>
        </p:nvSpPr>
        <p:spPr>
          <a:xfrm>
            <a:off x="7488821" y="1196803"/>
            <a:ext cx="614817" cy="2221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CBF360-EBC5-5D24-073A-734E37C8BE29}"/>
              </a:ext>
            </a:extLst>
          </p:cNvPr>
          <p:cNvSpPr txBox="1"/>
          <p:nvPr/>
        </p:nvSpPr>
        <p:spPr>
          <a:xfrm>
            <a:off x="7232887" y="166572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Next Hop</a:t>
            </a:r>
          </a:p>
        </p:txBody>
      </p:sp>
    </p:spTree>
    <p:extLst>
      <p:ext uri="{BB962C8B-B14F-4D97-AF65-F5344CB8AC3E}">
        <p14:creationId xmlns:p14="http://schemas.microsoft.com/office/powerpoint/2010/main" val="936676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15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254832" y="781050"/>
            <a:ext cx="8639001" cy="90972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The next-hop address for a network from another AS is an IP address of the entry point of the next AS along the path to that destination network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1700" dirty="0"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62" y="1"/>
            <a:ext cx="7905756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Next-hop Attribute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E518-E71E-8B64-63F8-6D887E9E64A0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302982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37E43DC-D3FE-280F-99D6-DFCFB7B3E821}"/>
              </a:ext>
            </a:extLst>
          </p:cNvPr>
          <p:cNvSpPr txBox="1"/>
          <p:nvPr/>
        </p:nvSpPr>
        <p:spPr>
          <a:xfrm>
            <a:off x="6232702" y="3289782"/>
            <a:ext cx="160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BGP table router r3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BDAD0F-2155-14CA-0285-B12090D0B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1465285"/>
            <a:ext cx="5288248" cy="35005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8DD588-D29B-1723-C7B1-BDA29C54D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467" y="3597559"/>
            <a:ext cx="2411183" cy="1348091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E4C1037-FEA3-2615-01E1-B398146C4DEE}"/>
              </a:ext>
            </a:extLst>
          </p:cNvPr>
          <p:cNvCxnSpPr>
            <a:cxnSpLocks/>
          </p:cNvCxnSpPr>
          <p:nvPr/>
        </p:nvCxnSpPr>
        <p:spPr>
          <a:xfrm flipH="1">
            <a:off x="2624774" y="2052577"/>
            <a:ext cx="38968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17FD865-38E9-5E2A-3862-3BEE9618A3B6}"/>
              </a:ext>
            </a:extLst>
          </p:cNvPr>
          <p:cNvCxnSpPr>
            <a:cxnSpLocks/>
          </p:cNvCxnSpPr>
          <p:nvPr/>
        </p:nvCxnSpPr>
        <p:spPr>
          <a:xfrm flipH="1">
            <a:off x="1686046" y="2428166"/>
            <a:ext cx="181336" cy="287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76ED3035-99E6-052D-57E0-A3D6B68E7BD6}"/>
              </a:ext>
            </a:extLst>
          </p:cNvPr>
          <p:cNvSpPr/>
          <p:nvPr/>
        </p:nvSpPr>
        <p:spPr>
          <a:xfrm>
            <a:off x="1634312" y="4097111"/>
            <a:ext cx="734787" cy="265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6CCB64-7145-8135-8F4B-F87A512879D9}"/>
              </a:ext>
            </a:extLst>
          </p:cNvPr>
          <p:cNvSpPr/>
          <p:nvPr/>
        </p:nvSpPr>
        <p:spPr>
          <a:xfrm>
            <a:off x="5869257" y="3772395"/>
            <a:ext cx="2050796" cy="1535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23B2029-59EB-DD39-4771-9F3EA5CF7040}"/>
              </a:ext>
            </a:extLst>
          </p:cNvPr>
          <p:cNvCxnSpPr>
            <a:cxnSpLocks/>
          </p:cNvCxnSpPr>
          <p:nvPr/>
        </p:nvCxnSpPr>
        <p:spPr>
          <a:xfrm>
            <a:off x="995423" y="2656390"/>
            <a:ext cx="289160" cy="2375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2D78537-41B4-E988-5474-1289C7AC3023}"/>
              </a:ext>
            </a:extLst>
          </p:cNvPr>
          <p:cNvSpPr txBox="1"/>
          <p:nvPr/>
        </p:nvSpPr>
        <p:spPr>
          <a:xfrm>
            <a:off x="413832" y="2333221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Next Hop</a:t>
            </a:r>
          </a:p>
        </p:txBody>
      </p:sp>
    </p:spTree>
    <p:extLst>
      <p:ext uri="{BB962C8B-B14F-4D97-AF65-F5344CB8AC3E}">
        <p14:creationId xmlns:p14="http://schemas.microsoft.com/office/powerpoint/2010/main" val="3281011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16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254832" y="781050"/>
            <a:ext cx="8639001" cy="90972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The next-hop address for a network from another AS is an IP address of the entry point of the next AS along the path to that destination network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1700" dirty="0"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62" y="1"/>
            <a:ext cx="7905756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Next-hop Attribute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E518-E71E-8B64-63F8-6D887E9E64A0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302982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37E43DC-D3FE-280F-99D6-DFCFB7B3E821}"/>
              </a:ext>
            </a:extLst>
          </p:cNvPr>
          <p:cNvSpPr txBox="1"/>
          <p:nvPr/>
        </p:nvSpPr>
        <p:spPr>
          <a:xfrm>
            <a:off x="6232702" y="3289782"/>
            <a:ext cx="160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BGP table router r3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BDAD0F-2155-14CA-0285-B12090D0B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1465285"/>
            <a:ext cx="5288248" cy="35005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8DD588-D29B-1723-C7B1-BDA29C54D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467" y="3597559"/>
            <a:ext cx="2411183" cy="1348091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E4C1037-FEA3-2615-01E1-B398146C4DEE}"/>
              </a:ext>
            </a:extLst>
          </p:cNvPr>
          <p:cNvCxnSpPr>
            <a:cxnSpLocks/>
          </p:cNvCxnSpPr>
          <p:nvPr/>
        </p:nvCxnSpPr>
        <p:spPr>
          <a:xfrm flipH="1">
            <a:off x="2624774" y="2052577"/>
            <a:ext cx="38968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17FD865-38E9-5E2A-3862-3BEE9618A3B6}"/>
              </a:ext>
            </a:extLst>
          </p:cNvPr>
          <p:cNvCxnSpPr>
            <a:cxnSpLocks/>
          </p:cNvCxnSpPr>
          <p:nvPr/>
        </p:nvCxnSpPr>
        <p:spPr>
          <a:xfrm flipH="1">
            <a:off x="1686046" y="2428166"/>
            <a:ext cx="181336" cy="287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76ED3035-99E6-052D-57E0-A3D6B68E7BD6}"/>
              </a:ext>
            </a:extLst>
          </p:cNvPr>
          <p:cNvSpPr/>
          <p:nvPr/>
        </p:nvSpPr>
        <p:spPr>
          <a:xfrm>
            <a:off x="1634312" y="4097111"/>
            <a:ext cx="734787" cy="265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6CCB64-7145-8135-8F4B-F87A512879D9}"/>
              </a:ext>
            </a:extLst>
          </p:cNvPr>
          <p:cNvSpPr/>
          <p:nvPr/>
        </p:nvSpPr>
        <p:spPr>
          <a:xfrm>
            <a:off x="5869257" y="3772395"/>
            <a:ext cx="2050796" cy="1535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94744-FB18-75E8-38D2-B6D16F7B5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303" y="1561076"/>
            <a:ext cx="4385700" cy="10941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0DBE64-5197-8607-0EBA-A2A9C48877C8}"/>
              </a:ext>
            </a:extLst>
          </p:cNvPr>
          <p:cNvSpPr txBox="1"/>
          <p:nvPr/>
        </p:nvSpPr>
        <p:spPr>
          <a:xfrm>
            <a:off x="5869257" y="1256313"/>
            <a:ext cx="186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Routing table router r3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CE9DA-9525-4FBE-6519-C95C6822859E}"/>
              </a:ext>
            </a:extLst>
          </p:cNvPr>
          <p:cNvSpPr/>
          <p:nvPr/>
        </p:nvSpPr>
        <p:spPr>
          <a:xfrm>
            <a:off x="4642774" y="1651508"/>
            <a:ext cx="4246394" cy="3017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31AB0F-8DD9-13C3-A879-3602E65D9049}"/>
              </a:ext>
            </a:extLst>
          </p:cNvPr>
          <p:cNvCxnSpPr>
            <a:cxnSpLocks/>
          </p:cNvCxnSpPr>
          <p:nvPr/>
        </p:nvCxnSpPr>
        <p:spPr>
          <a:xfrm>
            <a:off x="995423" y="2656390"/>
            <a:ext cx="289160" cy="2375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7BF4852-9EAB-930F-0464-5F9108FF1B1E}"/>
              </a:ext>
            </a:extLst>
          </p:cNvPr>
          <p:cNvSpPr txBox="1"/>
          <p:nvPr/>
        </p:nvSpPr>
        <p:spPr>
          <a:xfrm>
            <a:off x="413832" y="2333221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Next Hop</a:t>
            </a:r>
          </a:p>
        </p:txBody>
      </p:sp>
    </p:spTree>
    <p:extLst>
      <p:ext uri="{BB962C8B-B14F-4D97-AF65-F5344CB8AC3E}">
        <p14:creationId xmlns:p14="http://schemas.microsoft.com/office/powerpoint/2010/main" val="2266402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17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254832" y="781049"/>
            <a:ext cx="8431967" cy="3600449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A router may run multiple routing protocols / static routes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If BGP and OSPF are configured on a router, both protocols may provide different best paths (analogous to google-maps and </a:t>
            </a:r>
            <a:r>
              <a:rPr lang="en-US" altLang="en-US" sz="1700" dirty="0" err="1">
                <a:latin typeface="+mn-lt"/>
              </a:rPr>
              <a:t>mapquest</a:t>
            </a:r>
            <a:r>
              <a:rPr lang="en-US" altLang="en-US" sz="1700" dirty="0">
                <a:latin typeface="+mn-lt"/>
              </a:rPr>
              <a:t>)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How does the router know which protocol to choose?</a:t>
            </a:r>
          </a:p>
          <a:p>
            <a:pPr marL="514350" lvl="1" indent="-2222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300" dirty="0">
                <a:latin typeface="+mn-lt"/>
              </a:rPr>
              <a:t>The route with lower Administrative Distance is installed in the routing table</a:t>
            </a:r>
          </a:p>
          <a:p>
            <a:pPr marL="457200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sz="1300" dirty="0">
              <a:latin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66F736-1E93-0F45-2FEC-0E3D03788677}"/>
              </a:ext>
            </a:extLst>
          </p:cNvPr>
          <p:cNvCxnSpPr>
            <a:cxnSpLocks/>
          </p:cNvCxnSpPr>
          <p:nvPr/>
        </p:nvCxnSpPr>
        <p:spPr>
          <a:xfrm>
            <a:off x="417793" y="4796459"/>
            <a:ext cx="43782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96FBA4-D494-6E11-6131-9D8DCB84AA28}"/>
              </a:ext>
            </a:extLst>
          </p:cNvPr>
          <p:cNvSpPr txBox="1"/>
          <p:nvPr/>
        </p:nvSpPr>
        <p:spPr>
          <a:xfrm>
            <a:off x="347423" y="4796460"/>
            <a:ext cx="444865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22" y="0"/>
            <a:ext cx="4224577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Administrative Distance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E518-E71E-8B64-63F8-6D887E9E64A0}"/>
              </a:ext>
            </a:extLst>
          </p:cNvPr>
          <p:cNvCxnSpPr>
            <a:cxnSpLocks/>
          </p:cNvCxnSpPr>
          <p:nvPr/>
        </p:nvCxnSpPr>
        <p:spPr>
          <a:xfrm>
            <a:off x="417793" y="657226"/>
            <a:ext cx="363169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99D4B92-1A11-488E-58EE-A3F28A0B2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30" y="2449883"/>
            <a:ext cx="4727120" cy="1963803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BF4741-15B4-0003-EF08-55625D8FFCF6}"/>
              </a:ext>
            </a:extLst>
          </p:cNvPr>
          <p:cNvSpPr/>
          <p:nvPr/>
        </p:nvSpPr>
        <p:spPr>
          <a:xfrm>
            <a:off x="4164879" y="3398592"/>
            <a:ext cx="4252500" cy="3932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23703E-BB36-D84F-44A3-A061CAD6E544}"/>
              </a:ext>
            </a:extLst>
          </p:cNvPr>
          <p:cNvSpPr/>
          <p:nvPr/>
        </p:nvSpPr>
        <p:spPr>
          <a:xfrm>
            <a:off x="4164880" y="4022228"/>
            <a:ext cx="4252500" cy="3932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2F60985-1744-5DE9-2B85-F09C4B84E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456598"/>
            <a:ext cx="3878036" cy="1905853"/>
          </a:xfrm>
          <a:prstGeom prst="rect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157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Status Code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94562" y="649419"/>
            <a:ext cx="190573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18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7500E5-DFF2-4FEA-AD7E-D14EB9BF90F1}"/>
              </a:ext>
            </a:extLst>
          </p:cNvPr>
          <p:cNvSpPr txBox="1">
            <a:spLocks/>
          </p:cNvSpPr>
          <p:nvPr/>
        </p:nvSpPr>
        <p:spPr>
          <a:xfrm>
            <a:off x="175491" y="786725"/>
            <a:ext cx="4571569" cy="730703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 "/>
              </a:rPr>
              <a:t>Displayed at the beginning of each line in the table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32480C-33BD-B874-8779-D56999C55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" y="2228850"/>
            <a:ext cx="4348980" cy="15614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8" name="Table 14">
            <a:extLst>
              <a:ext uri="{FF2B5EF4-FFF2-40B4-BE49-F238E27FC236}">
                <a16:creationId xmlns:a16="http://schemas.microsoft.com/office/drawing/2014/main" id="{C567A742-7B65-C291-8672-26C53CF97006}"/>
              </a:ext>
            </a:extLst>
          </p:cNvPr>
          <p:cNvGraphicFramePr>
            <a:graphicFrameLocks noGrp="1"/>
          </p:cNvGraphicFramePr>
          <p:nvPr/>
        </p:nvGraphicFramePr>
        <p:xfrm>
          <a:off x="4819172" y="666750"/>
          <a:ext cx="4221414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143">
                  <a:extLst>
                    <a:ext uri="{9D8B030D-6E8A-4147-A177-3AD203B41FA5}">
                      <a16:colId xmlns:a16="http://schemas.microsoft.com/office/drawing/2014/main" val="2978342742"/>
                    </a:ext>
                  </a:extLst>
                </a:gridCol>
                <a:gridCol w="3641271">
                  <a:extLst>
                    <a:ext uri="{9D8B030D-6E8A-4147-A177-3AD203B41FA5}">
                      <a16:colId xmlns:a16="http://schemas.microsoft.com/office/drawing/2014/main" val="2246711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Code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Meaning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716427"/>
                  </a:ext>
                </a:extLst>
              </a:tr>
              <a:tr h="22370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is suppressed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11752"/>
                  </a:ext>
                </a:extLst>
              </a:tr>
              <a:tr h="21989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is dampened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636074"/>
                  </a:ext>
                </a:extLst>
              </a:tr>
              <a:tr h="22424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393030"/>
                  </a:ext>
                </a:extLst>
              </a:tr>
              <a:tr h="22043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is valid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409274"/>
                  </a:ext>
                </a:extLst>
              </a:tr>
              <a:tr h="21662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is the best entry to use for this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02876"/>
                  </a:ext>
                </a:extLst>
              </a:tr>
              <a:tr h="18832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>
                          <a:latin typeface="+mn-lt"/>
                          <a:cs typeface="Arial" panose="020B0604020202020204" pitchFamily="34" charset="0"/>
                        </a:rPr>
                        <a:t>i</a:t>
                      </a:r>
                      <a:endParaRPr lang="en-US" sz="13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was learned via an internal BGP session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00408"/>
                  </a:ext>
                </a:extLst>
              </a:tr>
              <a:tr h="25799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is a RIB-failure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519665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is stale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211860"/>
                  </a:ext>
                </a:extLst>
              </a:tr>
              <a:tr h="16872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has multipath to use for this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368648"/>
                  </a:ext>
                </a:extLst>
              </a:tr>
              <a:tr h="23839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has a backup path to use for this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352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The table entry has a best external route to use for this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68017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25B090C-C462-933C-AFA2-392059988674}"/>
              </a:ext>
            </a:extLst>
          </p:cNvPr>
          <p:cNvSpPr/>
          <p:nvPr/>
        </p:nvSpPr>
        <p:spPr>
          <a:xfrm>
            <a:off x="175491" y="3086100"/>
            <a:ext cx="319071" cy="8928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06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19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254833" y="781049"/>
            <a:ext cx="4541244" cy="3600449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A well-known mandatory attribute 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Defines the origin of the path information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The origin attribute can be one of three values: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b="1" dirty="0">
                <a:latin typeface="+mn-lt"/>
              </a:rPr>
              <a:t>IGP (“</a:t>
            </a:r>
            <a:r>
              <a:rPr lang="en-US" altLang="en-US" sz="1700" b="1" dirty="0" err="1">
                <a:latin typeface="+mn-lt"/>
              </a:rPr>
              <a:t>i</a:t>
            </a:r>
            <a:r>
              <a:rPr lang="en-US" altLang="en-US" sz="1700" b="1" dirty="0">
                <a:latin typeface="+mn-lt"/>
              </a:rPr>
              <a:t>”)</a:t>
            </a:r>
          </a:p>
          <a:p>
            <a:pPr marL="457200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300" dirty="0">
                <a:latin typeface="+mn-lt"/>
              </a:rPr>
              <a:t>The route is interior to the originating AS</a:t>
            </a:r>
          </a:p>
          <a:p>
            <a:pPr marL="457200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300" dirty="0">
                <a:latin typeface="+mn-lt"/>
              </a:rPr>
              <a:t>Normally when the </a:t>
            </a:r>
            <a:r>
              <a:rPr lang="en-US" altLang="en-US" sz="1300" b="1" dirty="0">
                <a:latin typeface="+mn-lt"/>
              </a:rPr>
              <a:t>network command </a:t>
            </a:r>
            <a:r>
              <a:rPr lang="en-US" altLang="en-US" sz="1300" dirty="0">
                <a:latin typeface="+mn-lt"/>
              </a:rPr>
              <a:t>is used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700" b="1" dirty="0">
                <a:latin typeface="+mn-lt"/>
              </a:rPr>
              <a:t>EGP (“e”)</a:t>
            </a:r>
          </a:p>
          <a:p>
            <a:pPr marL="457200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300" dirty="0">
                <a:latin typeface="+mn-lt"/>
              </a:rPr>
              <a:t>The route is learned via </a:t>
            </a:r>
            <a:r>
              <a:rPr lang="en-US" altLang="en-US" sz="1300" b="1" dirty="0">
                <a:latin typeface="+mn-lt"/>
              </a:rPr>
              <a:t>EGP</a:t>
            </a:r>
            <a:r>
              <a:rPr lang="en-US" altLang="en-US" sz="1300" dirty="0">
                <a:latin typeface="+mn-lt"/>
              </a:rPr>
              <a:t> </a:t>
            </a:r>
          </a:p>
          <a:p>
            <a:pPr marL="457200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300" dirty="0">
                <a:latin typeface="+mn-lt"/>
              </a:rPr>
              <a:t>EGP is legacy and no longer supported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b="1" dirty="0">
                <a:latin typeface="+mn-lt"/>
              </a:rPr>
              <a:t>Incomplete (“?”)</a:t>
            </a:r>
          </a:p>
          <a:p>
            <a:pPr marL="457200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300" dirty="0">
                <a:latin typeface="+mn-lt"/>
              </a:rPr>
              <a:t>The route’s origin is unknown / some other means</a:t>
            </a:r>
          </a:p>
          <a:p>
            <a:pPr marL="457200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300" dirty="0">
                <a:latin typeface="+mn-lt"/>
              </a:rPr>
              <a:t>It usually occurs when a route is </a:t>
            </a:r>
            <a:r>
              <a:rPr lang="en-US" altLang="en-US" sz="1300" b="1" dirty="0">
                <a:latin typeface="+mn-lt"/>
              </a:rPr>
              <a:t>redistributed into </a:t>
            </a:r>
            <a:r>
              <a:rPr lang="en-US" altLang="en-US" sz="1300" dirty="0">
                <a:latin typeface="+mn-lt"/>
              </a:rPr>
              <a:t>BGP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66F736-1E93-0F45-2FEC-0E3D03788677}"/>
              </a:ext>
            </a:extLst>
          </p:cNvPr>
          <p:cNvCxnSpPr>
            <a:cxnSpLocks/>
          </p:cNvCxnSpPr>
          <p:nvPr/>
        </p:nvCxnSpPr>
        <p:spPr>
          <a:xfrm>
            <a:off x="417793" y="4796459"/>
            <a:ext cx="43782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96FBA4-D494-6E11-6131-9D8DCB84AA28}"/>
              </a:ext>
            </a:extLst>
          </p:cNvPr>
          <p:cNvSpPr txBox="1"/>
          <p:nvPr/>
        </p:nvSpPr>
        <p:spPr>
          <a:xfrm>
            <a:off x="347423" y="4796460"/>
            <a:ext cx="444865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23" y="0"/>
            <a:ext cx="3552338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Origin Attribute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E518-E71E-8B64-63F8-6D887E9E64A0}"/>
              </a:ext>
            </a:extLst>
          </p:cNvPr>
          <p:cNvCxnSpPr>
            <a:cxnSpLocks/>
          </p:cNvCxnSpPr>
          <p:nvPr/>
        </p:nvCxnSpPr>
        <p:spPr>
          <a:xfrm>
            <a:off x="417793" y="657226"/>
            <a:ext cx="248869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00CB380-21C5-7B91-A0AC-249FC9D97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573" y="275448"/>
            <a:ext cx="3930594" cy="24084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C27FB1-6AAB-E703-494F-65EEEA1D75DA}"/>
              </a:ext>
            </a:extLst>
          </p:cNvPr>
          <p:cNvSpPr txBox="1"/>
          <p:nvPr/>
        </p:nvSpPr>
        <p:spPr>
          <a:xfrm>
            <a:off x="6171901" y="2789400"/>
            <a:ext cx="150393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+mn-lt"/>
                <a:cs typeface="Arial" panose="020B0604020202020204" pitchFamily="34" charset="0"/>
              </a:rPr>
              <a:t>BGP table router r1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15BC47-F556-2EBC-258B-C6DF863B5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17" y="3054778"/>
            <a:ext cx="4283769" cy="1336427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8610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BGP – Best Path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251239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C508FC2F-2A5D-4FEC-AFCE-8F98B3FD5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2959896"/>
            <a:ext cx="3657600" cy="151209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1" name="Text Box 5">
            <a:extLst>
              <a:ext uri="{FF2B5EF4-FFF2-40B4-BE49-F238E27FC236}">
                <a16:creationId xmlns:a16="http://schemas.microsoft.com/office/drawing/2014/main" id="{5430F805-BF35-447A-A87A-ABFBBDE01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3417095"/>
            <a:ext cx="1314450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sz="1050" b="1">
                <a:solidFill>
                  <a:srgbClr val="00007D"/>
                </a:solidFill>
                <a:latin typeface="Arial" charset="0"/>
                <a:cs typeface="Arial" charset="0"/>
              </a:rPr>
              <a:t>BGP Update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D94A36C2-EAA2-4CED-9560-E91E1B5B4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650" y="3588545"/>
            <a:ext cx="1085850" cy="9144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b="1">
              <a:latin typeface="Arial" charset="0"/>
              <a:cs typeface="Arial" charset="0"/>
            </a:endParaRP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CDAE269F-F7DF-43A6-A215-EE38F7322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50" y="3588545"/>
            <a:ext cx="800100" cy="4154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sz="1050" b="1">
                <a:latin typeface="Arial" charset="0"/>
                <a:cs typeface="Arial" charset="0"/>
              </a:rPr>
              <a:t>BGP Table</a:t>
            </a: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F525A640-F161-4027-A80F-30B135D88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3588545"/>
            <a:ext cx="1085850" cy="9144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b="1">
              <a:latin typeface="Arial" charset="0"/>
              <a:cs typeface="Arial" charset="0"/>
            </a:endParaRP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ED02E724-B535-4FCB-A168-CBEA10CE0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588545"/>
            <a:ext cx="800100" cy="4154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sz="1050" b="1">
                <a:latin typeface="Arial" charset="0"/>
                <a:cs typeface="Arial" charset="0"/>
              </a:rPr>
              <a:t>Routing Table</a:t>
            </a: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5477879C-2A54-484A-8AD1-C53AD9950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02895"/>
            <a:ext cx="1028700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sz="1050" b="1">
                <a:solidFill>
                  <a:srgbClr val="00007D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27" name="AutoShape 11">
            <a:extLst>
              <a:ext uri="{FF2B5EF4-FFF2-40B4-BE49-F238E27FC236}">
                <a16:creationId xmlns:a16="http://schemas.microsoft.com/office/drawing/2014/main" id="{72D21CA3-6FB5-444D-8601-3DF816F9E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388395"/>
            <a:ext cx="2057400" cy="1143000"/>
          </a:xfrm>
          <a:prstGeom prst="wedgeRectCallout">
            <a:avLst>
              <a:gd name="adj1" fmla="val -85708"/>
              <a:gd name="adj2" fmla="val 25106"/>
            </a:avLst>
          </a:prstGeom>
          <a:noFill/>
          <a:ln w="25400">
            <a:solidFill>
              <a:srgbClr val="00007D"/>
            </a:solidFill>
            <a:miter lim="800000"/>
            <a:headEnd/>
            <a:tailEnd/>
          </a:ln>
        </p:spPr>
        <p:txBody>
          <a:bodyPr/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dirty="0">
                <a:latin typeface="+mn-lt"/>
                <a:cs typeface="Arial" charset="0"/>
              </a:rPr>
              <a:t>Is this the best path? Does it meet the path selection criteria? If so, add to routing table.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EA789266-0DDE-4717-8CA6-0FA050376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102895"/>
            <a:ext cx="1028700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00007D"/>
                </a:solidFill>
                <a:latin typeface="Arial" charset="0"/>
                <a:cs typeface="Arial" charset="0"/>
              </a:rPr>
              <a:t>Network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6C7D11B-79A6-4D62-AAC1-D861DCAE9E8D}"/>
              </a:ext>
            </a:extLst>
          </p:cNvPr>
          <p:cNvCxnSpPr>
            <a:cxnSpLocks/>
          </p:cNvCxnSpPr>
          <p:nvPr/>
        </p:nvCxnSpPr>
        <p:spPr>
          <a:xfrm>
            <a:off x="6115050" y="4240412"/>
            <a:ext cx="57150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09C109-0D47-4F08-A6E9-BD3A1F7E8997}"/>
              </a:ext>
            </a:extLst>
          </p:cNvPr>
          <p:cNvCxnSpPr>
            <a:cxnSpLocks/>
          </p:cNvCxnSpPr>
          <p:nvPr/>
        </p:nvCxnSpPr>
        <p:spPr>
          <a:xfrm>
            <a:off x="417793" y="4796459"/>
            <a:ext cx="43782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FCF6A5-DA65-4D75-A363-BBF11E72EBCC}"/>
              </a:ext>
            </a:extLst>
          </p:cNvPr>
          <p:cNvSpPr txBox="1"/>
          <p:nvPr/>
        </p:nvSpPr>
        <p:spPr>
          <a:xfrm>
            <a:off x="347423" y="4796460"/>
            <a:ext cx="444865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ED41330-9950-4B9D-B5AF-FC9C52937ACF}"/>
              </a:ext>
            </a:extLst>
          </p:cNvPr>
          <p:cNvSpPr txBox="1">
            <a:spLocks/>
          </p:cNvSpPr>
          <p:nvPr/>
        </p:nvSpPr>
        <p:spPr>
          <a:xfrm>
            <a:off x="239843" y="771526"/>
            <a:ext cx="8446957" cy="360044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9779" indent="-12977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The main goal is to provide interdomain routing</a:t>
            </a:r>
          </a:p>
          <a:p>
            <a:pPr marL="129779" indent="-12977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BGP selects one path as the best path</a:t>
            </a:r>
          </a:p>
          <a:p>
            <a:pPr marL="129779" indent="-12977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It places the selected path in its routing table and propagates the path to its neighbors</a:t>
            </a:r>
          </a:p>
        </p:txBody>
      </p:sp>
    </p:spTree>
    <p:extLst>
      <p:ext uri="{BB962C8B-B14F-4D97-AF65-F5344CB8AC3E}">
        <p14:creationId xmlns:p14="http://schemas.microsoft.com/office/powerpoint/2010/main" val="698984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81" y="1905001"/>
            <a:ext cx="8238638" cy="666749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latin typeface="+mn-lt"/>
              </a:rPr>
              <a:t>Additional Slides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38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BGP Table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94562" y="649419"/>
            <a:ext cx="154650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21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7500E5-DFF2-4FEA-AD7E-D14EB9BF90F1}"/>
              </a:ext>
            </a:extLst>
          </p:cNvPr>
          <p:cNvSpPr txBox="1">
            <a:spLocks/>
          </p:cNvSpPr>
          <p:nvPr/>
        </p:nvSpPr>
        <p:spPr>
          <a:xfrm>
            <a:off x="254832" y="771526"/>
            <a:ext cx="8431967" cy="360044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 "/>
              </a:rPr>
              <a:t>Internal version number of the table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 "/>
              </a:rPr>
              <a:t>This number is incremented whenever the table changes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259AB7-A935-5628-B06A-06DF5CA79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521" y="2077116"/>
            <a:ext cx="6286588" cy="22571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EF929DF-A194-777A-F994-8AB668397000}"/>
              </a:ext>
            </a:extLst>
          </p:cNvPr>
          <p:cNvSpPr/>
          <p:nvPr/>
        </p:nvSpPr>
        <p:spPr>
          <a:xfrm>
            <a:off x="1257300" y="2155370"/>
            <a:ext cx="1902279" cy="351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2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62" y="1"/>
            <a:ext cx="3029556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BGP – Best Path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24" y="771526"/>
            <a:ext cx="8409482" cy="3600449"/>
          </a:xfrm>
        </p:spPr>
        <p:txBody>
          <a:bodyPr>
            <a:normAutofit/>
          </a:bodyPr>
          <a:lstStyle/>
          <a:p>
            <a:pPr marL="396875" indent="-396875">
              <a:buClr>
                <a:schemeClr val="accent2"/>
              </a:buClr>
              <a:buFont typeface="+mj-lt"/>
              <a:buAutoNum type="arabicPeriod"/>
            </a:pPr>
            <a:r>
              <a:rPr lang="en-US" sz="1350" dirty="0">
                <a:latin typeface="+mn-lt"/>
              </a:rPr>
              <a:t>Prefer the path with </a:t>
            </a:r>
            <a:r>
              <a:rPr lang="en-US" sz="1350" b="1" dirty="0">
                <a:latin typeface="+mn-lt"/>
              </a:rPr>
              <a:t>highest weight </a:t>
            </a:r>
            <a:r>
              <a:rPr lang="en-US" sz="1350" dirty="0">
                <a:latin typeface="+mn-lt"/>
              </a:rPr>
              <a:t>(configured locally; set to 0 (default) for routes not originated by the router)</a:t>
            </a:r>
          </a:p>
          <a:p>
            <a:pPr marL="396875" indent="-396875">
              <a:buClr>
                <a:schemeClr val="accent2"/>
              </a:buClr>
              <a:buFont typeface="+mj-lt"/>
              <a:buAutoNum type="arabicPeriod"/>
            </a:pPr>
            <a:r>
              <a:rPr lang="en-US" sz="1350" dirty="0">
                <a:latin typeface="+mn-lt"/>
              </a:rPr>
              <a:t>If weights are the same, prefer the path with </a:t>
            </a:r>
            <a:r>
              <a:rPr lang="en-US" sz="1350" b="1" dirty="0">
                <a:latin typeface="+mn-lt"/>
              </a:rPr>
              <a:t>highest local preference </a:t>
            </a:r>
            <a:r>
              <a:rPr lang="en-US" sz="1350" dirty="0">
                <a:latin typeface="+mn-lt"/>
              </a:rPr>
              <a:t>(set to 100 by default)</a:t>
            </a:r>
          </a:p>
          <a:p>
            <a:pPr marL="396875" indent="-396875">
              <a:buClr>
                <a:schemeClr val="accent2"/>
              </a:buClr>
              <a:buFont typeface="+mj-lt"/>
              <a:buAutoNum type="arabicPeriod"/>
            </a:pPr>
            <a:r>
              <a:rPr lang="en-US" sz="1350" dirty="0">
                <a:latin typeface="+mn-lt"/>
              </a:rPr>
              <a:t>If the local preferences are the same, prefer the </a:t>
            </a:r>
            <a:r>
              <a:rPr lang="en-US" sz="1350" b="1" dirty="0">
                <a:latin typeface="+mn-lt"/>
              </a:rPr>
              <a:t>path that was originated by BGP running on the router or redistributed from an Interior Gateway Protocol (IGP)</a:t>
            </a:r>
          </a:p>
          <a:p>
            <a:pPr marL="396875" indent="-396875">
              <a:buClr>
                <a:schemeClr val="accent2"/>
              </a:buClr>
              <a:buFont typeface="+mj-lt"/>
              <a:buAutoNum type="arabicPeriod"/>
            </a:pPr>
            <a:r>
              <a:rPr lang="en-US" sz="1350" dirty="0">
                <a:latin typeface="+mn-lt"/>
              </a:rPr>
              <a:t>If no route was originated, prefer the path with the </a:t>
            </a:r>
            <a:r>
              <a:rPr lang="en-US" sz="1350" b="1" dirty="0">
                <a:latin typeface="+mn-lt"/>
              </a:rPr>
              <a:t>shortest AS_PATH</a:t>
            </a:r>
            <a:endParaRPr lang="en-US" sz="1350" dirty="0">
              <a:latin typeface="+mn-lt"/>
            </a:endParaRPr>
          </a:p>
          <a:p>
            <a:pPr marL="396875" indent="-396875">
              <a:buClr>
                <a:schemeClr val="accent2"/>
              </a:buClr>
              <a:buFont typeface="+mj-lt"/>
              <a:buAutoNum type="arabicPeriod"/>
            </a:pPr>
            <a:r>
              <a:rPr lang="en-US" sz="1350" dirty="0">
                <a:latin typeface="+mn-lt"/>
              </a:rPr>
              <a:t>If the paths have the same AS_PATH length, prefer the path with the </a:t>
            </a:r>
            <a:r>
              <a:rPr lang="en-US" sz="1350" b="1" dirty="0">
                <a:latin typeface="+mn-lt"/>
              </a:rPr>
              <a:t>lowest origin type</a:t>
            </a:r>
            <a:r>
              <a:rPr lang="en-US" sz="1350" dirty="0">
                <a:latin typeface="+mn-lt"/>
              </a:rPr>
              <a:t> (IGP is lower than Exterior Gateway Protocol (EGP), and EGP is lower than Incomplete)</a:t>
            </a:r>
          </a:p>
          <a:p>
            <a:pPr marL="396875" indent="-396875">
              <a:buClr>
                <a:schemeClr val="accent2"/>
              </a:buClr>
              <a:buFont typeface="+mj-lt"/>
              <a:buAutoNum type="arabicPeriod"/>
            </a:pPr>
            <a:r>
              <a:rPr lang="en-US" sz="1350" dirty="0">
                <a:latin typeface="+mn-lt"/>
              </a:rPr>
              <a:t>If the origin codes are the same, prefer the path with the </a:t>
            </a:r>
            <a:r>
              <a:rPr lang="en-US" sz="1350" b="1" dirty="0">
                <a:latin typeface="+mn-lt"/>
              </a:rPr>
              <a:t>lowest MED attribute </a:t>
            </a:r>
            <a:r>
              <a:rPr lang="en-US" sz="1350" dirty="0">
                <a:latin typeface="+mn-lt"/>
              </a:rPr>
              <a:t>(set to 0 by default)</a:t>
            </a:r>
          </a:p>
          <a:p>
            <a:pPr marL="396875" indent="-396875">
              <a:buClr>
                <a:schemeClr val="accent2"/>
              </a:buClr>
              <a:buFont typeface="+mj-lt"/>
              <a:buAutoNum type="arabicPeriod"/>
            </a:pPr>
            <a:r>
              <a:rPr lang="en-US" sz="1350" dirty="0">
                <a:latin typeface="+mn-lt"/>
              </a:rPr>
              <a:t>If the paths have the same MED, prefer the </a:t>
            </a:r>
            <a:r>
              <a:rPr lang="en-US" sz="1350" b="1" dirty="0">
                <a:latin typeface="+mn-lt"/>
              </a:rPr>
              <a:t>External path (EBGP) over the Internal path (IBGP)</a:t>
            </a:r>
          </a:p>
          <a:p>
            <a:pPr marL="396875" indent="-396875">
              <a:buClr>
                <a:schemeClr val="accent2"/>
              </a:buClr>
              <a:buFont typeface="+mj-lt"/>
              <a:buAutoNum type="arabicPeriod"/>
            </a:pPr>
            <a:r>
              <a:rPr lang="en-US" sz="1350" dirty="0">
                <a:latin typeface="+mn-lt"/>
              </a:rPr>
              <a:t>If the paths are still the same, prefer the path through the </a:t>
            </a:r>
            <a:r>
              <a:rPr lang="en-US" sz="1350" b="1" dirty="0">
                <a:latin typeface="+mn-lt"/>
              </a:rPr>
              <a:t>closest IGP neighbor (lowest IGP metric)</a:t>
            </a:r>
          </a:p>
          <a:p>
            <a:pPr marL="396875" indent="-396875">
              <a:buClr>
                <a:schemeClr val="accent2"/>
              </a:buClr>
              <a:buFont typeface="+mj-lt"/>
              <a:buAutoNum type="arabicPeriod"/>
            </a:pPr>
            <a:r>
              <a:rPr lang="en-US" sz="1350" dirty="0">
                <a:latin typeface="+mn-lt"/>
              </a:rPr>
              <a:t>If both paths are external, prefer the path that was </a:t>
            </a:r>
            <a:r>
              <a:rPr lang="en-US" sz="1350" b="1" dirty="0">
                <a:latin typeface="+mn-lt"/>
              </a:rPr>
              <a:t>received first (oldest one)</a:t>
            </a:r>
          </a:p>
          <a:p>
            <a:pPr marL="396875" indent="-396875">
              <a:buClr>
                <a:schemeClr val="accent2"/>
              </a:buClr>
              <a:buFont typeface="+mj-lt"/>
              <a:buAutoNum type="arabicPeriod"/>
            </a:pPr>
            <a:r>
              <a:rPr lang="en-US" sz="1350" dirty="0">
                <a:latin typeface="+mn-lt"/>
              </a:rPr>
              <a:t>If the paths are still the same, prefer the path from the </a:t>
            </a:r>
            <a:r>
              <a:rPr lang="en-US" sz="1350" b="1" dirty="0">
                <a:latin typeface="+mn-lt"/>
              </a:rPr>
              <a:t>BGP router with the lowest router ID</a:t>
            </a:r>
          </a:p>
          <a:p>
            <a:pPr marL="396875" indent="-396875">
              <a:buClr>
                <a:schemeClr val="accent2"/>
              </a:buClr>
              <a:buFont typeface="+mj-lt"/>
              <a:buAutoNum type="arabicPeriod"/>
            </a:pPr>
            <a:r>
              <a:rPr lang="en-US" sz="1350" dirty="0">
                <a:latin typeface="+mn-lt"/>
              </a:rPr>
              <a:t>If the router ID is the same for multiple paths, prefer the path with the </a:t>
            </a:r>
            <a:r>
              <a:rPr lang="en-US" sz="1350" b="1" dirty="0">
                <a:latin typeface="+mn-lt"/>
              </a:rPr>
              <a:t>lowest IP address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248241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A8DCBD-5BEC-43ED-1DAB-9EBF6AB42A74}"/>
              </a:ext>
            </a:extLst>
          </p:cNvPr>
          <p:cNvCxnSpPr>
            <a:cxnSpLocks/>
          </p:cNvCxnSpPr>
          <p:nvPr/>
        </p:nvCxnSpPr>
        <p:spPr>
          <a:xfrm>
            <a:off x="417793" y="4796459"/>
            <a:ext cx="43782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955FB49-EAEE-1675-B3C5-DF49E1FF64F0}"/>
              </a:ext>
            </a:extLst>
          </p:cNvPr>
          <p:cNvSpPr txBox="1"/>
          <p:nvPr/>
        </p:nvSpPr>
        <p:spPr>
          <a:xfrm>
            <a:off x="347423" y="4796460"/>
            <a:ext cx="444865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</p:spTree>
    <p:extLst>
      <p:ext uri="{BB962C8B-B14F-4D97-AF65-F5344CB8AC3E}">
        <p14:creationId xmlns:p14="http://schemas.microsoft.com/office/powerpoint/2010/main" val="87701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254833" y="781049"/>
            <a:ext cx="8439462" cy="360044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Without route manipulation, the most common reason for path selection is Step 4</a:t>
            </a:r>
          </a:p>
          <a:p>
            <a:pPr marL="476631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latin typeface="+mn-lt"/>
              </a:rPr>
              <a:t>Prefer the path with the </a:t>
            </a:r>
            <a:r>
              <a:rPr lang="en-US" sz="1500" b="1" dirty="0">
                <a:latin typeface="+mn-lt"/>
              </a:rPr>
              <a:t>shortest AS_PATH</a:t>
            </a:r>
            <a:endParaRPr lang="en-US" b="1" dirty="0">
              <a:latin typeface="+mn-lt"/>
            </a:endParaRPr>
          </a:p>
          <a:p>
            <a:pPr marL="476631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1500" dirty="0"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62" y="1"/>
            <a:ext cx="3029556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BGP – Best Path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E518-E71E-8B64-63F8-6D887E9E64A0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248241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9BC6347-703D-FF7F-4CD3-D007C2C6F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345" y="2825711"/>
            <a:ext cx="4429310" cy="21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1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254833" y="781049"/>
            <a:ext cx="8439462" cy="360044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Without route manipulation, the most common reason for path selection is Step 4</a:t>
            </a:r>
          </a:p>
          <a:p>
            <a:pPr marL="476631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latin typeface="+mn-lt"/>
              </a:rPr>
              <a:t>Prefer the path with the </a:t>
            </a:r>
            <a:r>
              <a:rPr lang="en-US" sz="1500" b="1" dirty="0">
                <a:latin typeface="+mn-lt"/>
              </a:rPr>
              <a:t>shortest AS_PATH</a:t>
            </a:r>
            <a:endParaRPr lang="en-US" b="1" dirty="0">
              <a:latin typeface="+mn-lt"/>
            </a:endParaRP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If multiple paths have the same length, the second most common decision point is Step 7</a:t>
            </a:r>
          </a:p>
          <a:p>
            <a:pPr marL="476631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latin typeface="+mn-lt"/>
              </a:rPr>
              <a:t>If the paths have the same MED, prefer </a:t>
            </a:r>
            <a:r>
              <a:rPr lang="en-US" sz="1500" b="1" dirty="0">
                <a:latin typeface="+mn-lt"/>
              </a:rPr>
              <a:t>EBGP over (internal) IBGP</a:t>
            </a:r>
          </a:p>
          <a:p>
            <a:pPr marL="476631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latin typeface="+mn-lt"/>
              </a:rPr>
              <a:t>We sometimes refer to this as “hot potato” routing</a:t>
            </a:r>
          </a:p>
          <a:p>
            <a:pPr marL="476631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1500" dirty="0"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62" y="1"/>
            <a:ext cx="3029556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BGP – Best Path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E518-E71E-8B64-63F8-6D887E9E64A0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248241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5A5F81A-1A07-B30D-E116-392E69A0B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398" y="2291137"/>
            <a:ext cx="4549204" cy="269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6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254833" y="781049"/>
            <a:ext cx="8439462" cy="360044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Without route manipulation, the most common reason for path selection is Step 4</a:t>
            </a:r>
          </a:p>
          <a:p>
            <a:pPr marL="476631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latin typeface="+mn-lt"/>
              </a:rPr>
              <a:t>Prefer the path with the </a:t>
            </a:r>
            <a:r>
              <a:rPr lang="en-US" sz="1500" b="1" dirty="0">
                <a:latin typeface="+mn-lt"/>
              </a:rPr>
              <a:t>shortest AS_PATH</a:t>
            </a:r>
            <a:endParaRPr lang="en-US" b="1" dirty="0">
              <a:latin typeface="+mn-lt"/>
            </a:endParaRP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If multiple paths have the same length, the second most common decision point is Step 7</a:t>
            </a:r>
          </a:p>
          <a:p>
            <a:pPr marL="476631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latin typeface="+mn-lt"/>
              </a:rPr>
              <a:t>If the paths have the same MED, prefer </a:t>
            </a:r>
            <a:r>
              <a:rPr lang="en-US" sz="1500" b="1" dirty="0">
                <a:latin typeface="+mn-lt"/>
              </a:rPr>
              <a:t>EBGP over (internal) IBGP</a:t>
            </a:r>
          </a:p>
          <a:p>
            <a:pPr marL="476631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latin typeface="+mn-lt"/>
              </a:rPr>
              <a:t>We sometimes refer to this as “hot potato” routing</a:t>
            </a:r>
          </a:p>
          <a:p>
            <a:pPr marL="212598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The network administrator can manipulate some attributes to modify the path</a:t>
            </a:r>
          </a:p>
          <a:p>
            <a:pPr marL="461963" lvl="1" indent="-242888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latin typeface="+mn-lt"/>
              </a:rPr>
              <a:t>Weight and Local Preference modify the outbound path</a:t>
            </a:r>
          </a:p>
          <a:p>
            <a:pPr marL="461963" lvl="1" indent="-242888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>
                <a:latin typeface="+mn-lt"/>
              </a:rPr>
              <a:t>MED modifies </a:t>
            </a:r>
            <a:r>
              <a:rPr lang="en-US" sz="1500" dirty="0">
                <a:latin typeface="+mn-lt"/>
              </a:rPr>
              <a:t>the inbound path</a:t>
            </a:r>
          </a:p>
          <a:p>
            <a:pPr marL="476631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1500" dirty="0"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62" y="1"/>
            <a:ext cx="3029556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BGP – Best Path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E518-E71E-8B64-63F8-6D887E9E64A0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248241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72404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254832" y="781049"/>
            <a:ext cx="8431967" cy="3600449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Configured locally and not propagated to any other routers (higher is better)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This is a vendor-specific attribute – Cisco supports it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Juniper has a different mechanism to achieve a similar result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Weight takes precedence over Local Preference 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Value from 0 to 65535; default is 32768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Default is 0 for routes not originated by this router</a:t>
            </a:r>
          </a:p>
          <a:p>
            <a:pPr marL="457200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sz="1300" dirty="0">
              <a:latin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66F736-1E93-0F45-2FEC-0E3D03788677}"/>
              </a:ext>
            </a:extLst>
          </p:cNvPr>
          <p:cNvCxnSpPr>
            <a:cxnSpLocks/>
          </p:cNvCxnSpPr>
          <p:nvPr/>
        </p:nvCxnSpPr>
        <p:spPr>
          <a:xfrm>
            <a:off x="417793" y="4796459"/>
            <a:ext cx="43782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96FBA4-D494-6E11-6131-9D8DCB84AA28}"/>
              </a:ext>
            </a:extLst>
          </p:cNvPr>
          <p:cNvSpPr txBox="1"/>
          <p:nvPr/>
        </p:nvSpPr>
        <p:spPr>
          <a:xfrm>
            <a:off x="347423" y="4796460"/>
            <a:ext cx="444865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22" y="0"/>
            <a:ext cx="7963821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The Weight Attribute  -  For “Outbound Route”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E518-E71E-8B64-63F8-6D887E9E64A0}"/>
              </a:ext>
            </a:extLst>
          </p:cNvPr>
          <p:cNvCxnSpPr>
            <a:cxnSpLocks/>
          </p:cNvCxnSpPr>
          <p:nvPr/>
        </p:nvCxnSpPr>
        <p:spPr>
          <a:xfrm>
            <a:off x="417793" y="657226"/>
            <a:ext cx="701170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8A7C5F1-20F6-2F5A-D275-9EF0A60B2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465" y="2779998"/>
            <a:ext cx="3771068" cy="19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73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254832" y="781049"/>
            <a:ext cx="8785753" cy="3600449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Router A has two ways to reach 172.20.0.0</a:t>
            </a:r>
          </a:p>
          <a:p>
            <a:pPr marL="514350" lvl="1" indent="-2222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300" dirty="0">
                <a:latin typeface="+mn-lt"/>
              </a:rPr>
              <a:t>via Router B (AS 65000)</a:t>
            </a:r>
          </a:p>
          <a:p>
            <a:pPr marL="514350" lvl="1" indent="-2222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300" dirty="0">
                <a:latin typeface="+mn-lt"/>
              </a:rPr>
              <a:t>via Router C (AS 65500)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Router A is configured to set the weight of updates coming from: </a:t>
            </a:r>
          </a:p>
          <a:p>
            <a:pPr marL="514350" lvl="1" indent="-2222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300" dirty="0">
                <a:latin typeface="+mn-lt"/>
              </a:rPr>
              <a:t>Router B to 200 </a:t>
            </a:r>
          </a:p>
          <a:p>
            <a:pPr marL="514350" lvl="1" indent="-2222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300" dirty="0">
                <a:latin typeface="+mn-lt"/>
              </a:rPr>
              <a:t>Router C to 150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Weight for Router B is higher, so Router A uses Router B as a next hop to reach 172.20.0.0 </a:t>
            </a:r>
          </a:p>
          <a:p>
            <a:pPr marL="457200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sz="1300" dirty="0">
              <a:latin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66F736-1E93-0F45-2FEC-0E3D03788677}"/>
              </a:ext>
            </a:extLst>
          </p:cNvPr>
          <p:cNvCxnSpPr>
            <a:cxnSpLocks/>
          </p:cNvCxnSpPr>
          <p:nvPr/>
        </p:nvCxnSpPr>
        <p:spPr>
          <a:xfrm>
            <a:off x="417793" y="4796459"/>
            <a:ext cx="43782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96FBA4-D494-6E11-6131-9D8DCB84AA28}"/>
              </a:ext>
            </a:extLst>
          </p:cNvPr>
          <p:cNvSpPr txBox="1"/>
          <p:nvPr/>
        </p:nvSpPr>
        <p:spPr>
          <a:xfrm>
            <a:off x="347423" y="4796460"/>
            <a:ext cx="444865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22" y="0"/>
            <a:ext cx="8061792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The Weight Attribute  -  For “Outbound Route”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081310-9FCD-7CF1-399C-ECE37C324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465" y="2779998"/>
            <a:ext cx="3771068" cy="195463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8F1472-99C3-B860-53DB-AF5C3D2D44AA}"/>
              </a:ext>
            </a:extLst>
          </p:cNvPr>
          <p:cNvCxnSpPr>
            <a:cxnSpLocks/>
          </p:cNvCxnSpPr>
          <p:nvPr/>
        </p:nvCxnSpPr>
        <p:spPr>
          <a:xfrm flipH="1" flipV="1">
            <a:off x="3469177" y="3426096"/>
            <a:ext cx="776252" cy="5499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E0DB0C-7A54-9BAC-9371-F183B408C477}"/>
              </a:ext>
            </a:extLst>
          </p:cNvPr>
          <p:cNvCxnSpPr>
            <a:cxnSpLocks/>
          </p:cNvCxnSpPr>
          <p:nvPr/>
        </p:nvCxnSpPr>
        <p:spPr>
          <a:xfrm>
            <a:off x="417793" y="657226"/>
            <a:ext cx="701170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673643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254833" y="781049"/>
            <a:ext cx="7905756" cy="360044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A well-known discretionary attribute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Indicates to routers in the AS which path is preferred to exit the AS (higher is better)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Configured on a router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Exchanged only among routers within the same AS (passed only via IBGP, not via EBGP)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Default value on a Cisco/FRR router is 100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Local Preference takes precedence over AS_PATH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This is very frequently used in provider networks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700" dirty="0">
              <a:latin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66F736-1E93-0F45-2FEC-0E3D03788677}"/>
              </a:ext>
            </a:extLst>
          </p:cNvPr>
          <p:cNvCxnSpPr>
            <a:cxnSpLocks/>
          </p:cNvCxnSpPr>
          <p:nvPr/>
        </p:nvCxnSpPr>
        <p:spPr>
          <a:xfrm>
            <a:off x="417793" y="4796459"/>
            <a:ext cx="43782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96FBA4-D494-6E11-6131-9D8DCB84AA28}"/>
              </a:ext>
            </a:extLst>
          </p:cNvPr>
          <p:cNvSpPr txBox="1"/>
          <p:nvPr/>
        </p:nvSpPr>
        <p:spPr>
          <a:xfrm>
            <a:off x="347423" y="4796460"/>
            <a:ext cx="444865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61" y="1"/>
            <a:ext cx="8246133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Local Preference Attribute – For “Outbound Route”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E518-E71E-8B64-63F8-6D887E9E64A0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771242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56B8DE7C-4946-0E63-2001-45F2BD345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371" y="2342471"/>
            <a:ext cx="4094796" cy="21885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34905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5A1244B708FF478772D9F5BE92EA81" ma:contentTypeVersion="14" ma:contentTypeDescription="Create a new document." ma:contentTypeScope="" ma:versionID="0e6ce5b0422eb5717b3b19518b8c4af0">
  <xsd:schema xmlns:xsd="http://www.w3.org/2001/XMLSchema" xmlns:xs="http://www.w3.org/2001/XMLSchema" xmlns:p="http://schemas.microsoft.com/office/2006/metadata/properties" xmlns:ns3="0e4f2584-2fae-42b4-b977-142c5a2a3cc9" xmlns:ns4="4d62a9a3-2ad3-4c4a-963b-51ff34f52dba" targetNamespace="http://schemas.microsoft.com/office/2006/metadata/properties" ma:root="true" ma:fieldsID="9d54342d6df252bbbfb51ed0654677c0" ns3:_="" ns4:_="">
    <xsd:import namespace="0e4f2584-2fae-42b4-b977-142c5a2a3cc9"/>
    <xsd:import namespace="4d62a9a3-2ad3-4c4a-963b-51ff34f52d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f2584-2fae-42b4-b977-142c5a2a3c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2a9a3-2ad3-4c4a-963b-51ff34f52db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8EBC05-7AE2-4FAD-95F6-A15DAB42A0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4f2584-2fae-42b4-b977-142c5a2a3cc9"/>
    <ds:schemaRef ds:uri="4d62a9a3-2ad3-4c4a-963b-51ff34f52d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55B1D2-B460-46AB-9FD5-016A2230DBC8}">
  <ds:schemaRefs>
    <ds:schemaRef ds:uri="0e4f2584-2fae-42b4-b977-142c5a2a3cc9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d62a9a3-2ad3-4c4a-963b-51ff34f52dba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79AA1A5-430A-4AAC-BA0B-D4B61E250B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5085</TotalTime>
  <Words>2491</Words>
  <Application>Microsoft Office PowerPoint</Application>
  <PresentationFormat>On-screen Show (16:9)</PresentationFormat>
  <Paragraphs>241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</vt:lpstr>
      <vt:lpstr>Calibri Light</vt:lpstr>
      <vt:lpstr>Verdana</vt:lpstr>
      <vt:lpstr>Wingdings</vt:lpstr>
      <vt:lpstr>Retrospect</vt:lpstr>
      <vt:lpstr>Overview of BGP Attributes  Jorge Crichigno  University of South Carolina (USC)   SoX Virtual Workshop – Online Wednesday March 29, 2023 </vt:lpstr>
      <vt:lpstr>BGP – Best Path</vt:lpstr>
      <vt:lpstr>BGP – Best Path</vt:lpstr>
      <vt:lpstr>BGP – Best Path</vt:lpstr>
      <vt:lpstr>BGP – Best Path</vt:lpstr>
      <vt:lpstr>BGP – Best Path</vt:lpstr>
      <vt:lpstr>The Weight Attribute  -  For “Outbound Route” </vt:lpstr>
      <vt:lpstr>The Weight Attribute  -  For “Outbound Route” </vt:lpstr>
      <vt:lpstr>Local Preference Attribute – For “Outbound Route” </vt:lpstr>
      <vt:lpstr>Local Preference Attribute – For “Outbound Route” </vt:lpstr>
      <vt:lpstr>The AS-Path Attribute</vt:lpstr>
      <vt:lpstr>The Med Attribute – For “Inbound Route” </vt:lpstr>
      <vt:lpstr>The Med Attribute – For “Inbound Route” </vt:lpstr>
      <vt:lpstr>Next-hop Attribute</vt:lpstr>
      <vt:lpstr>Next-hop Attribute</vt:lpstr>
      <vt:lpstr>Next-hop Attribute</vt:lpstr>
      <vt:lpstr>Administrative Distance</vt:lpstr>
      <vt:lpstr>Status Code</vt:lpstr>
      <vt:lpstr>Origin Attribute</vt:lpstr>
      <vt:lpstr>Additional Slides</vt:lpstr>
      <vt:lpstr>BGP Table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Labs on SDN and P4 Programmable Switches</dc:title>
  <dc:creator>Elie</dc:creator>
  <cp:lastModifiedBy>Crichigno Benitez, Jorge</cp:lastModifiedBy>
  <cp:revision>37</cp:revision>
  <dcterms:modified xsi:type="dcterms:W3CDTF">2023-03-28T22:04:00Z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0x010100BB5A1244B708FF478772D9F5BE92EA81</vt:lpwstr>
  </property>
</Properties>
</file>