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77" r:id="rId2"/>
  </p:sldMasterIdLst>
  <p:notesMasterIdLst>
    <p:notesMasterId r:id="rId59"/>
  </p:notesMasterIdLst>
  <p:handoutMasterIdLst>
    <p:handoutMasterId r:id="rId60"/>
  </p:handoutMasterIdLst>
  <p:sldIdLst>
    <p:sldId id="408" r:id="rId3"/>
    <p:sldId id="353" r:id="rId4"/>
    <p:sldId id="2148" r:id="rId5"/>
    <p:sldId id="2067" r:id="rId6"/>
    <p:sldId id="367" r:id="rId7"/>
    <p:sldId id="366" r:id="rId8"/>
    <p:sldId id="1195" r:id="rId9"/>
    <p:sldId id="2060" r:id="rId10"/>
    <p:sldId id="2149" r:id="rId11"/>
    <p:sldId id="1220" r:id="rId12"/>
    <p:sldId id="1221" r:id="rId13"/>
    <p:sldId id="2080" r:id="rId14"/>
    <p:sldId id="2081" r:id="rId15"/>
    <p:sldId id="2082" r:id="rId16"/>
    <p:sldId id="2083" r:id="rId17"/>
    <p:sldId id="2144" r:id="rId18"/>
    <p:sldId id="2142" r:id="rId19"/>
    <p:sldId id="2143" r:id="rId20"/>
    <p:sldId id="2091" r:id="rId21"/>
    <p:sldId id="2073" r:id="rId22"/>
    <p:sldId id="2093" r:id="rId23"/>
    <p:sldId id="2094" r:id="rId24"/>
    <p:sldId id="2146" r:id="rId25"/>
    <p:sldId id="2147" r:id="rId26"/>
    <p:sldId id="2095" r:id="rId27"/>
    <p:sldId id="2171" r:id="rId28"/>
    <p:sldId id="2172" r:id="rId29"/>
    <p:sldId id="2173" r:id="rId30"/>
    <p:sldId id="2174" r:id="rId31"/>
    <p:sldId id="2068" r:id="rId32"/>
    <p:sldId id="2064" r:id="rId33"/>
    <p:sldId id="2070" r:id="rId34"/>
    <p:sldId id="2098" r:id="rId35"/>
    <p:sldId id="2099" r:id="rId36"/>
    <p:sldId id="2072" r:id="rId37"/>
    <p:sldId id="2071" r:id="rId38"/>
    <p:sldId id="2076" r:id="rId39"/>
    <p:sldId id="2077" r:id="rId40"/>
    <p:sldId id="2079" r:id="rId41"/>
    <p:sldId id="2092" r:id="rId42"/>
    <p:sldId id="2101" r:id="rId43"/>
    <p:sldId id="2100" r:id="rId44"/>
    <p:sldId id="2151" r:id="rId45"/>
    <p:sldId id="292" r:id="rId46"/>
    <p:sldId id="294" r:id="rId47"/>
    <p:sldId id="296" r:id="rId48"/>
    <p:sldId id="298" r:id="rId49"/>
    <p:sldId id="300" r:id="rId50"/>
    <p:sldId id="301" r:id="rId51"/>
    <p:sldId id="306" r:id="rId52"/>
    <p:sldId id="307" r:id="rId53"/>
    <p:sldId id="308" r:id="rId54"/>
    <p:sldId id="309" r:id="rId55"/>
    <p:sldId id="310" r:id="rId56"/>
    <p:sldId id="311" r:id="rId57"/>
    <p:sldId id="314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3C5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DB7AB1-BD6F-4FC1-82CD-C2478169AC48}" v="6" dt="2024-04-11T15:09:38.904"/>
    <p1510:client id="{BDB7220C-F8C8-48A0-B8E4-ADE6C6F10672}" v="11" dt="2024-04-11T14:24:48.1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5" autoAdjust="0"/>
    <p:restoredTop sz="92260" autoAdjust="0"/>
  </p:normalViewPr>
  <p:slideViewPr>
    <p:cSldViewPr snapToGrid="0" snapToObjects="1">
      <p:cViewPr varScale="1">
        <p:scale>
          <a:sx n="68" d="100"/>
          <a:sy n="68" d="100"/>
        </p:scale>
        <p:origin x="436" y="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229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583E93-7F06-4FD5-ADA4-45262C6273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925901-863E-43FB-9F23-CCCDED5D22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7944-E7CD-4CBF-B52C-CFDA3DC45EC0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3A2B97-BDDF-466E-9AE1-031669AAB6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9AFE7E-F29A-4A0A-827D-3961508E4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6D75D-FDCD-4C30-A01B-6DBB2744A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09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0682D-FD54-284A-B7C8-2FCD4798133C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F9C84-074E-E141-A3FD-46DE87E4C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ication-specific_integrated_circui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Engineering Building # 206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30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51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960A-E83D-6816-B5F9-5CFB3EC50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D994D-D1CE-BF6A-FA33-5E6A6E0D4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3944F0-2B69-6F86-E5FD-4BBEBB7B3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P4 switch collects and stores the context-aware features of the hosts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When an NXD response is received, the switch performs DPI on the domain name to extract its context-less features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switch sends the collected features to the control plane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control plane runs the intelligence to classify the DGA family and initiate the appropriate incidence response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6950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960A-E83D-6816-B5F9-5CFB3EC50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D994D-D1CE-BF6A-FA33-5E6A6E0D4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3944F0-2B69-6F86-E5FD-4BBEBB7B3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P4 switch collects and stores the context-aware features of the hosts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When an NXD response is received, the switch performs DPI on the domain name to extract its context-less features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switch sends the collected features to the control plane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control plane runs the intelligence to classify the DGA family and initiate the appropriate incidence response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17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960A-E83D-6816-B5F9-5CFB3EC50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D994D-D1CE-BF6A-FA33-5E6A6E0D42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3944F0-2B69-6F86-E5FD-4BBEBB7B3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P4 switch collects and stores the context-aware features of the hosts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When an NXD response is received, the switch performs DPI on the domain name to extract its context-less features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switch sends the collected features to the control plane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control plane runs the intelligence to classify the DGA family and initiate the appropriate incidence response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sz="11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68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2210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6231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RF-DGAD vs P4-DGAD: The depth of the trees and the number of the trees are increased when computed in the control plane (much more resources). Therefore, the accuracy is improved.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665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427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6207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462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968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677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6492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424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2515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106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0361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6748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MOS stands for Mean Opinion Score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41091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574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3463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3652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4B75EA-1477-344E-914C-8B632A9F76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01244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2979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9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86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143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675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204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0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6463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771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490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603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9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140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2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65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622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programmer can program the ASIC (application-specific integrated circuit)</a:t>
            </a:r>
            <a:endParaRPr lang="en-US" b="0" i="0" u="none" strike="noStrike" dirty="0">
              <a:solidFill>
                <a:srgbClr val="1A0DAB"/>
              </a:solidFill>
              <a:effectLst/>
              <a:highlight>
                <a:srgbClr val="FFFFFF"/>
              </a:highlight>
              <a:latin typeface="Roboto" panose="02000000000000000000" pitchFamily="2" charset="0"/>
              <a:hlinkClick r:id="rId3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47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14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094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50" y="1"/>
            <a:ext cx="10984850" cy="888999"/>
          </a:xfrm>
        </p:spPr>
        <p:txBody>
          <a:bodyPr>
            <a:normAutofit/>
          </a:bodyPr>
          <a:lstStyle>
            <a:lvl1pPr algn="l">
              <a:defRPr sz="3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9972" y="1435395"/>
            <a:ext cx="10558130" cy="3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97550" y="1181100"/>
            <a:ext cx="10984850" cy="480059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200"/>
              </a:spcAft>
              <a:defRPr/>
            </a:lvl3pPr>
            <a:lvl4pPr algn="just">
              <a:spcAft>
                <a:spcPts val="20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200"/>
              </a:spcAft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4484" y="6459783"/>
            <a:ext cx="1312025" cy="365125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719349AC-65AB-168E-307A-1DECEBCAAE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46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EFE04-8EBD-FF4D-B1A7-069A4DCC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0AD0E1-2551-A247-84FF-FB5F35791C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CDE3E-CF5B-CB48-82C4-DE770E66C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B4C05-F19D-F249-9838-3895AA67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582F-FE32-6248-9A6E-3A34D218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52802-72F0-0341-9F36-9DD2D975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0E14-A71D-9D40-90A7-165FD0B01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A82FE-A115-C44D-9F19-364345FDB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CB0BA-6553-014F-9440-46C7CDC4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670CF-8FB5-7F47-A34D-7D9419E1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3C986-E4BE-7E40-908C-98F7214D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0B157C-24C3-2745-AE3D-C1A6D53E3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2D59B-B5F9-0645-A118-2312B7CE7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98FA5-321B-AF4A-A8D7-B5DC2BEF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DCAF-997C-1646-A619-E5D0E19A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822E1-95DD-F345-A02C-DEA9938A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00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wir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039D1-3C58-4AB4-8838-F7A1854942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D33A63-4BCF-42CF-800C-84EA4235C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bg1"/>
                </a:solidFill>
                <a:latin typeface="+mn-lt"/>
                <a:cs typeface="Intel Clear" panose="020B0604020203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2B81869B-2A58-45A4-88C0-68679F994C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7486" y="6552846"/>
            <a:ext cx="2759081" cy="164212"/>
          </a:xfrm>
          <a:prstGeom prst="rect">
            <a:avLst/>
          </a:prstGeom>
          <a:noFill/>
          <a:ln w="508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067" dirty="0">
                <a:solidFill>
                  <a:schemeClr val="bg1"/>
                </a:solidFill>
              </a:rPr>
              <a:t>Intel Confidential – Presented Under NDA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7D414E10-CC3D-4525-B98B-61C302246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484" y="411799"/>
            <a:ext cx="10972800" cy="558903"/>
          </a:xfrm>
        </p:spPr>
        <p:txBody>
          <a:bodyPr/>
          <a:lstStyle>
            <a:lvl1pPr>
              <a:defRPr b="0" i="0" baseline="0">
                <a:solidFill>
                  <a:schemeClr val="bg1"/>
                </a:solidFill>
                <a:latin typeface="+mj-lt"/>
                <a:cs typeface="Intel Clear" panose="020B0604020203020204" pitchFamily="34" charset="0"/>
              </a:defRPr>
            </a:lvl1pPr>
          </a:lstStyle>
          <a:p>
            <a:r>
              <a:rPr lang="en-US" dirty="0"/>
              <a:t>28pt Intel Clear Headline</a:t>
            </a:r>
          </a:p>
        </p:txBody>
      </p:sp>
    </p:spTree>
    <p:extLst>
      <p:ext uri="{BB962C8B-B14F-4D97-AF65-F5344CB8AC3E}">
        <p14:creationId xmlns:p14="http://schemas.microsoft.com/office/powerpoint/2010/main" val="302368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n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69866"/>
            <a:ext cx="11582400" cy="6397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566400" y="6569076"/>
            <a:ext cx="14224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702C-BA5F-8D4B-B23D-DEB8E47CE4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46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8388-23E1-2440-BB5C-049C649F9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C2C27-54EB-A342-8800-55CC2EE6B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D2EA5-2A8A-5549-8FB8-90BA5A9B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68EFCB-98A3-084A-9E2E-6B50A1C81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175A5-540B-344B-B7D6-F31365B20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3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52E81-4ECC-1847-A504-EE6CA401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3101A-3DA5-7847-8389-EB7CA56FF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63197-0568-CF48-9D6A-4C13447D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916E5-D150-C34F-B327-BC6382F2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70F47-4131-4C49-858C-FBEFE45C5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2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9F43-6455-264E-8D65-639BB202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EC1E-544C-D446-AD7D-E4E77F84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BD177-DD9A-2942-8851-36008DDC7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17EB-5C70-0642-91B2-E1AAE726C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3BA2D-B110-364A-9D0C-34ED040A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5DF52-1C4E-754E-9A08-B23A7E57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B80CA-4354-3443-8998-5ACB333D84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6077E-6A0D-8C4E-A33C-641CBA2BC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143CC-11A4-C54C-A730-30C9135CF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160B3-5953-4341-9172-1691A118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4FB09-6E4C-9345-A3BC-3825967A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AA52-ABFC-BA42-AE6B-2DAE1FA04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4F62-8676-114C-87D7-BA9948A61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FD011-A339-3D45-AE53-60E93456A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D2EC8D-F384-DE42-B6BC-1686CDC15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42A680-A100-E34D-9DFD-12E24F969D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18C5E1-7EB4-2D49-BA63-AA457C36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BEFA34-E53A-8544-B16D-1F2309741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E2BBB-0AB9-A245-A03A-3583303B2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3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094B-A9F2-F644-B961-C5AAF7C89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D2ADFC-48DA-AC4C-BC6C-DC29A140F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BC437-EFE1-C541-A3ED-4040505EF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B89CA-6B27-3248-86AF-CDCB0DCA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0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7ECFD-0A2D-8F41-BF25-8B2D6DB27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45E9B1-28FE-834D-9C81-059BDA3A3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78616-4C64-8846-99B8-624A70A76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3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2AC0F-7F49-0E4F-A2DE-AA39673EC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BFF01-E6BC-DE44-9C1C-0BC6212C4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3DE95-4942-0A41-94B2-6940BBFBF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C0129F-5557-7642-87D1-2225A8DF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EDDEB-FC66-5C4D-9CE8-3F5F94C8A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43F7C-03FA-2F41-8B2C-1EF0800C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2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7539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8C60F48-EAB5-A54D-B834-7AA360F3093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097280" y="1737845"/>
            <a:ext cx="1006321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8CC9BB-F5B2-2246-8876-717E4CE8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6FDF8-A409-5A48-98FD-46DEB6DC5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0EAF3-8756-F443-8BA7-952C3EBB2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C4F68-5556-5B4B-B093-EAC36DD283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E6ED-CD23-784F-A89C-73289897A8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4E541-CC8F-6445-8FBA-2864A1594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cec.sc.edu/cyberinfr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Buao6YZl0&amp;t=631s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WaWxsqVAgc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GQHUdrQ80M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ida.org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hyperlink" Target="https://mawi.wide.ad.jp/maw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emf"/><Relationship Id="rId5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tinyurl.com/2p978tm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0" y="0"/>
            <a:ext cx="12192000" cy="682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 Overview of P4 Programmable Switches 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 Applications</a:t>
            </a: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Jorge Crichigno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College of Engineering and Computing, University of South Carolina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jcrichigno@cec.sc.edu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https://research.cec.sc.edu/cyberinfra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ctr"/>
            <a:b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Electrical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and Computer Engineering Seminar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righam Young University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Provo, Utah – April 11, 202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05" y="197997"/>
            <a:ext cx="2392626" cy="14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98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0371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10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157270"/>
            <a:ext cx="10984850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P4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programmable switches permit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programmers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to program the data plane 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Customize packet processing functions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Measure events occurring in the data plane with </a:t>
            </a:r>
          </a:p>
          <a:p>
            <a:pPr marL="292601" lvl="1" indent="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high precision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3B84BEE-3FE7-4F25-9689-A29F5AF2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06" y="1644550"/>
            <a:ext cx="4024589" cy="431331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38A64-59CF-42AF-92E6-716807F19CA5}"/>
              </a:ext>
            </a:extLst>
          </p:cNvPr>
          <p:cNvSpPr txBox="1"/>
          <p:nvPr/>
        </p:nvSpPr>
        <p:spPr>
          <a:xfrm>
            <a:off x="498723" y="5981699"/>
            <a:ext cx="97779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P4 stands for stands for Programming Protocol-independent Packet Processors</a:t>
            </a:r>
          </a:p>
        </p:txBody>
      </p:sp>
    </p:spTree>
    <p:extLst>
      <p:ext uri="{BB962C8B-B14F-4D97-AF65-F5344CB8AC3E}">
        <p14:creationId xmlns:p14="http://schemas.microsoft.com/office/powerpoint/2010/main" val="2616921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0371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11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153999"/>
            <a:ext cx="10545372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P4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programmable switches permit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programmers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to program the data plane 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Customize packet processing functions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Measure events occurring in the data plane with </a:t>
            </a:r>
          </a:p>
          <a:p>
            <a:pPr marL="292601" lvl="1" indent="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None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high precision</a:t>
            </a:r>
          </a:p>
          <a:p>
            <a:pPr marL="673591" lvl="1" indent="-380990" defTabSz="914377"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B27137-D0AA-497D-9760-FD51A5985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41" y="1765301"/>
            <a:ext cx="4669080" cy="32225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F81F34-93EC-4CED-8AC2-0CD09B8EEEEB}"/>
              </a:ext>
            </a:extLst>
          </p:cNvPr>
          <p:cNvSpPr txBox="1"/>
          <p:nvPr/>
        </p:nvSpPr>
        <p:spPr>
          <a:xfrm>
            <a:off x="1364937" y="5724406"/>
            <a:ext cx="9777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Reproduced from N. McKeown. Creating an End-to-End Programming Model for Packet Forwarding. Available: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https://www.youtube.com/watch?v=fiBuao6YZl0&amp;t=631s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97689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23190-80D7-32A7-A9A4-A0D33A3A2AA7}"/>
              </a:ext>
            </a:extLst>
          </p:cNvPr>
          <p:cNvSpPr/>
          <p:nvPr/>
        </p:nvSpPr>
        <p:spPr>
          <a:xfrm>
            <a:off x="1550504" y="1620078"/>
            <a:ext cx="9153980" cy="36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DGA Family Classification using DNS Deep Packet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Inspection on P4 Programmable Switches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NSF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Cybertraining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2118311: “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Cybertraining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P4 Programmable Devices using an Online Scalable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with Physical and Virtual Switches and Real Protocol Stacks”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1F0FD-273D-E1B0-E84F-9E9F7976D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163" y="4239955"/>
            <a:ext cx="1005673" cy="91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8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8700"/>
            <a:ext cx="10984851" cy="4800599"/>
          </a:xfrm>
        </p:spPr>
        <p:txBody>
          <a:bodyPr>
            <a:normAutofit/>
          </a:bodyPr>
          <a:lstStyle/>
          <a:p>
            <a:pPr marL="233363" indent="-2333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Attackers often use a Command and Control (C2) server to establish communication between infected host/s and bot master </a:t>
            </a:r>
          </a:p>
          <a:p>
            <a:pPr marL="233363" indent="-2333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Domain Generation Algorithms (DGAs) are 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de facto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dynamic C2 communication method used by malware, including botnets, ransomware, and many others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3"/>
            <a:ext cx="458073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13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985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8700"/>
            <a:ext cx="5498451" cy="4800599"/>
          </a:xfrm>
        </p:spPr>
        <p:txBody>
          <a:bodyPr>
            <a:normAutofit/>
          </a:bodyPr>
          <a:lstStyle/>
          <a:p>
            <a:pPr marL="233363" indent="-2333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DGAs evade firewall controls by frequently changing the domain name selected from a large pool of candidates</a:t>
            </a:r>
          </a:p>
          <a:p>
            <a:pPr marL="233363" indent="-2333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malware makes DNS queries to resolve the IP addresses of these generated domains</a:t>
            </a:r>
          </a:p>
          <a:p>
            <a:pPr marL="233363" indent="-2333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a few of these queries will be successful; most of them will result in Non-Existent Domain (NXD) responses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3"/>
            <a:ext cx="458073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14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CA1FB6-AB3B-4C59-20C6-B16670B8F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397" y="774581"/>
            <a:ext cx="4930020" cy="36076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A02E92F4-DA2A-471A-B183-3DAF9DD4DBCC}"/>
              </a:ext>
            </a:extLst>
          </p:cNvPr>
          <p:cNvSpPr txBox="1"/>
          <p:nvPr/>
        </p:nvSpPr>
        <p:spPr>
          <a:xfrm>
            <a:off x="6744099" y="4404068"/>
            <a:ext cx="498931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1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DNS queries. (2) (NXD) replies. (3) Eventually, a query for the actual domain is sent and malware-C2 communication starts.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34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DGAs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028700"/>
            <a:ext cx="5498451" cy="4800599"/>
          </a:xfrm>
        </p:spPr>
        <p:txBody>
          <a:bodyPr>
            <a:normAutofit/>
          </a:bodyPr>
          <a:lstStyle/>
          <a:p>
            <a:pPr marL="233363" indent="-2333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DGAs evade firewall controls by frequently changing the domain name selected from a large pool of candidates</a:t>
            </a:r>
          </a:p>
          <a:p>
            <a:pPr marL="233363" indent="-2333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malware makes DNS queries to resolve the IP addresses of these generated domains</a:t>
            </a:r>
          </a:p>
          <a:p>
            <a:pPr marL="233363" indent="-233363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a few of these queries will be successful; most of them will result in Non-Existent Domain (NXD) responses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3"/>
            <a:ext cx="4580736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15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81A337-001B-C963-4D4A-A8E7D52B7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624" y="979004"/>
            <a:ext cx="4399827" cy="411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1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6A070-4D8D-42AE-7493-5A195E988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2906-82D8-14CD-8EE2-E072C18B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40561"/>
            <a:ext cx="10984850" cy="740602"/>
          </a:xfrm>
        </p:spPr>
        <p:txBody>
          <a:bodyPr/>
          <a:lstStyle/>
          <a:p>
            <a:r>
              <a:rPr lang="en-US" dirty="0"/>
              <a:t>Proposed System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09E5E7-29E9-5D44-9862-4A7D932D9308}"/>
              </a:ext>
            </a:extLst>
          </p:cNvPr>
          <p:cNvCxnSpPr>
            <a:cxnSpLocks/>
          </p:cNvCxnSpPr>
          <p:nvPr/>
        </p:nvCxnSpPr>
        <p:spPr>
          <a:xfrm>
            <a:off x="597550" y="825473"/>
            <a:ext cx="38986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BA87A-E6D7-27B9-A4F1-7602AC9A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16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1D119-6307-5E1E-9A61-DAC95453A075}"/>
              </a:ext>
            </a:extLst>
          </p:cNvPr>
          <p:cNvSpPr txBox="1"/>
          <p:nvPr/>
        </p:nvSpPr>
        <p:spPr>
          <a:xfrm>
            <a:off x="248293" y="869785"/>
            <a:ext cx="11610627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proposed system uses P4 programmable data plane switches to </a:t>
            </a:r>
          </a:p>
          <a:p>
            <a:pPr marL="746125" marR="0" lvl="1" indent="-288925" algn="just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Run a customized packet parser</a:t>
            </a:r>
          </a:p>
          <a:p>
            <a:pPr marL="746125" lvl="1" indent="-288925" algn="just" defTabSz="914377">
              <a:spcBef>
                <a:spcPts val="200"/>
              </a:spcBef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fine-grained measurements</a:t>
            </a:r>
          </a:p>
          <a:p>
            <a:pPr marL="746125" marR="0" lvl="1" indent="-288925" algn="just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Perform per-packet inspection</a:t>
            </a:r>
          </a:p>
          <a:p>
            <a:pPr marL="746125" marR="0" lvl="1" indent="-288925" algn="just" defTabSz="914377" rtl="0" eaLnBrk="1" fontAlgn="auto" latinLnBrk="0" hangingPunct="1">
              <a:lnSpc>
                <a:spcPct val="100000"/>
              </a:lnSpc>
              <a:spcBef>
                <a:spcPts val="200"/>
              </a:spcBef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Process packets at line rate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757912-191A-B4D2-FF0F-8B189897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34" y="2528966"/>
            <a:ext cx="7218532" cy="372457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03C200-C53E-0830-177C-4C1D12D9BEEF}"/>
              </a:ext>
            </a:extLst>
          </p:cNvPr>
          <p:cNvSpPr txBox="1"/>
          <p:nvPr/>
        </p:nvSpPr>
        <p:spPr>
          <a:xfrm>
            <a:off x="640480" y="6334780"/>
            <a:ext cx="10695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1. A. </a:t>
            </a:r>
            <a:r>
              <a:rPr lang="en-US" sz="1400" dirty="0" err="1"/>
              <a:t>AlSabeh</a:t>
            </a:r>
            <a:r>
              <a:rPr lang="en-US" sz="1400" dirty="0"/>
              <a:t>, K. Friday, E. </a:t>
            </a:r>
            <a:r>
              <a:rPr lang="en-US" sz="1400" dirty="0" err="1"/>
              <a:t>Kfoury</a:t>
            </a:r>
            <a:r>
              <a:rPr lang="en-US" sz="1400" dirty="0"/>
              <a:t>, J. Crichigno, E. Bou-</a:t>
            </a:r>
            <a:r>
              <a:rPr lang="en-US" sz="1400" dirty="0" err="1"/>
              <a:t>Harb</a:t>
            </a:r>
            <a:r>
              <a:rPr lang="en-US" sz="1400" dirty="0"/>
              <a:t>, “On DGA Detection and Classification using P4 Programmable Switches,” under review, Journal of Computers and Security.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4EC82F-13F8-7A0F-5AB2-69681451BD6D}"/>
              </a:ext>
            </a:extLst>
          </p:cNvPr>
          <p:cNvCxnSpPr>
            <a:cxnSpLocks/>
          </p:cNvCxnSpPr>
          <p:nvPr/>
        </p:nvCxnSpPr>
        <p:spPr>
          <a:xfrm>
            <a:off x="712768" y="6334780"/>
            <a:ext cx="10421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687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6A070-4D8D-42AE-7493-5A195E988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2906-82D8-14CD-8EE2-E072C18B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40560"/>
            <a:ext cx="10984850" cy="785305"/>
          </a:xfrm>
        </p:spPr>
        <p:txBody>
          <a:bodyPr/>
          <a:lstStyle/>
          <a:p>
            <a:r>
              <a:rPr lang="en-US" dirty="0"/>
              <a:t>Proposed System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09E5E7-29E9-5D44-9862-4A7D932D9308}"/>
              </a:ext>
            </a:extLst>
          </p:cNvPr>
          <p:cNvCxnSpPr>
            <a:cxnSpLocks/>
          </p:cNvCxnSpPr>
          <p:nvPr/>
        </p:nvCxnSpPr>
        <p:spPr>
          <a:xfrm>
            <a:off x="597550" y="825473"/>
            <a:ext cx="38986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BA87A-E6D7-27B9-A4F1-7602AC9A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17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1D119-6307-5E1E-9A61-DAC95453A075}"/>
              </a:ext>
            </a:extLst>
          </p:cNvPr>
          <p:cNvSpPr txBox="1"/>
          <p:nvPr/>
        </p:nvSpPr>
        <p:spPr>
          <a:xfrm>
            <a:off x="248293" y="869785"/>
            <a:ext cx="11610627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switch collects and stores the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traffic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features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of the hosts (Traffic Pattern Analysis)</a:t>
            </a:r>
          </a:p>
          <a:p>
            <a:pPr marL="800100" marR="0" lvl="1" indent="-342900" algn="just" defTabSz="914377" rtl="0" eaLnBrk="1" fontAlgn="auto" latinLnBrk="0" hangingPunct="1">
              <a:lnSpc>
                <a:spcPct val="100000"/>
              </a:lnSpc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Number of IP addresses contacted, number of DNS requests made, Inter-arrival Time (IAT) between consecutive IP packets, time it takes for the first NXD response to arrive, IAT between subsequent NXD responses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FA9804F-BFFD-01CE-7DCD-D739E3F2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27" y="2323718"/>
            <a:ext cx="7723696" cy="398523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9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6A070-4D8D-42AE-7493-5A195E988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B2906-82D8-14CD-8EE2-E072C18B4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50" y="40560"/>
            <a:ext cx="10984850" cy="785305"/>
          </a:xfrm>
        </p:spPr>
        <p:txBody>
          <a:bodyPr/>
          <a:lstStyle/>
          <a:p>
            <a:r>
              <a:rPr lang="en-US" dirty="0"/>
              <a:t>Proposed System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09E5E7-29E9-5D44-9862-4A7D932D9308}"/>
              </a:ext>
            </a:extLst>
          </p:cNvPr>
          <p:cNvCxnSpPr>
            <a:cxnSpLocks/>
          </p:cNvCxnSpPr>
          <p:nvPr/>
        </p:nvCxnSpPr>
        <p:spPr>
          <a:xfrm>
            <a:off x="597550" y="825473"/>
            <a:ext cx="389860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BA87A-E6D7-27B9-A4F1-7602AC9A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051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18</a:t>
            </a:fld>
            <a:endParaRPr lang="en-US" sz="1051"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4FC5A2-6785-D760-B289-DC44EEBB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27" y="2323718"/>
            <a:ext cx="7723696" cy="398523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11D119-6307-5E1E-9A61-DAC95453A075}"/>
              </a:ext>
            </a:extLst>
          </p:cNvPr>
          <p:cNvSpPr txBox="1"/>
          <p:nvPr/>
        </p:nvSpPr>
        <p:spPr>
          <a:xfrm>
            <a:off x="248293" y="869785"/>
            <a:ext cx="11610627" cy="214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When an NXD response is received, the switch performs deep-packet inspection (DPI) on the domain name to extract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domain features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(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Domain Name Analysis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)</a:t>
            </a:r>
          </a:p>
          <a:p>
            <a:pPr marL="800100" lvl="1" indent="-342900" algn="just" defTabSz="914377">
              <a:spcBef>
                <a:spcPts val="300"/>
              </a:spcBef>
              <a:spcAft>
                <a:spcPts val="6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For classification, the data plane sends the collected features to the control plane, which runs the intelligence to classify the DGA family and initiate the appropriate response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986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51630"/>
            <a:ext cx="5620486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System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 flipV="1">
            <a:off x="712768" y="791393"/>
            <a:ext cx="3839354" cy="8667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548216" y="975980"/>
            <a:ext cx="1104081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scheme uses the bigram technique for the domain name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analysis:</a:t>
            </a:r>
          </a:p>
          <a:p>
            <a:pPr marL="625475" lvl="1" indent="-336550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It computes the bigram of the domain name; a bigram model may suffice to predict whether a domain name is a legitimate human readable domain</a:t>
            </a:r>
          </a:p>
          <a:p>
            <a:pPr marL="625475" lvl="1" indent="-336550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625475" lvl="1" indent="-336550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625475" lvl="1" indent="-336550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88925" lvl="1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625475" lvl="1" indent="-336550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frequency value of a bigram b is pre-computed and stored in a Match-Action Table (MAT)</a:t>
            </a:r>
          </a:p>
          <a:p>
            <a:pPr marL="625475" lvl="1" indent="-336550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Example: the bigrams of “google” are: “go”, “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oo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”, “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og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”, “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gl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”, “le”</a:t>
            </a:r>
          </a:p>
          <a:p>
            <a:pPr marL="625475" lvl="1" indent="-336550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lower the score, the more random the domain name</a:t>
            </a:r>
          </a:p>
          <a:p>
            <a:pPr marL="625475" lvl="1" indent="-336550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995A467-E44F-06BF-55F5-C7A147EF4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807" y="2089786"/>
            <a:ext cx="4691508" cy="1104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2F3209-61DC-95F4-4C11-EFA28E7D7802}"/>
              </a:ext>
            </a:extLst>
          </p:cNvPr>
          <p:cNvSpPr txBox="1"/>
          <p:nvPr/>
        </p:nvSpPr>
        <p:spPr>
          <a:xfrm>
            <a:off x="7021483" y="232927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         is the frequency of the bigram b in the subdomain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AE485D-0D7C-966D-A055-B42E7B0A3AE7}"/>
                  </a:ext>
                </a:extLst>
              </p:cNvPr>
              <p:cNvSpPr txBox="1"/>
              <p:nvPr/>
            </p:nvSpPr>
            <p:spPr>
              <a:xfrm>
                <a:off x="7810060" y="2329272"/>
                <a:ext cx="308611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AE485D-0D7C-966D-A055-B42E7B0A3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060" y="2329272"/>
                <a:ext cx="308611" cy="281937"/>
              </a:xfrm>
              <a:prstGeom prst="rect">
                <a:avLst/>
              </a:prstGeom>
              <a:blipFill>
                <a:blip r:embed="rId4"/>
                <a:stretch>
                  <a:fillRect l="-27451" t="-4348" r="-588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00D9F-02D1-E07A-EEC6-D7E54402B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98702C-BA5F-8D4B-B23D-DEB8E47CE420}" type="slidenum">
              <a:rPr lang="en-US" sz="1200" smtClean="0">
                <a:solidFill>
                  <a:schemeClr val="tx1"/>
                </a:solidFill>
              </a:rPr>
              <a:pPr/>
              <a:t>19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Introduction to P4 Programmable Switches</a:t>
            </a:r>
          </a:p>
          <a:p>
            <a:pPr marL="280981" marR="0" lvl="0" indent="-280981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DGA Family Classification using DNS Deep Packet Inspection on P4 Switches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Dynamic Router’s Buffer Sizing using P4 Switches</a:t>
            </a:r>
          </a:p>
          <a:p>
            <a:pPr marL="280981" marR="0" lvl="0" indent="-280981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573589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 flipV="1">
            <a:off x="597551" y="876301"/>
            <a:ext cx="1851269" cy="1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2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51630"/>
            <a:ext cx="3649410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 flipV="1">
            <a:off x="712768" y="791393"/>
            <a:ext cx="2308728" cy="8667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1094354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Experimental setup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Hundreds of GB of malware samples; 1,311 samples containing 50 DGA families</a:t>
            </a:r>
            <a:r>
              <a:rPr lang="en-US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We used samples that receive NXD responses containing domain names generated by DGAs</a:t>
            </a:r>
            <a:r>
              <a:rPr lang="en-US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collected dataset was used to train ML models offline on a general-purpose CPU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80% of data was used for training and 20% for testing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76B3B-6B63-C6FF-1F70-53F94AD061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98702C-BA5F-8D4B-B23D-DEB8E47CE420}" type="slidenum">
              <a:rPr lang="en-US" sz="1200" smtClean="0">
                <a:solidFill>
                  <a:schemeClr val="tx1"/>
                </a:solidFill>
              </a:rPr>
              <a:pPr/>
              <a:t>20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F0B5EC-345C-02FE-CBEE-42945EB0E59D}"/>
              </a:ext>
            </a:extLst>
          </p:cNvPr>
          <p:cNvSpPr txBox="1"/>
          <p:nvPr/>
        </p:nvSpPr>
        <p:spPr>
          <a:xfrm>
            <a:off x="830484" y="6521587"/>
            <a:ext cx="58181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baseline="30000" dirty="0">
                <a:effectLst/>
                <a:latin typeface="Arial" panose="020B0604020202020204" pitchFamily="34" charset="0"/>
              </a:rPr>
              <a:t>1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D. Lohmann, “DGArchive.” [Online]. Available: https://tinyurl. com/yc6whwrc.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4C19F8-921B-34CD-D543-889402F434BF}"/>
              </a:ext>
            </a:extLst>
          </p:cNvPr>
          <p:cNvCxnSpPr>
            <a:cxnSpLocks/>
          </p:cNvCxnSpPr>
          <p:nvPr/>
        </p:nvCxnSpPr>
        <p:spPr>
          <a:xfrm>
            <a:off x="830484" y="6521587"/>
            <a:ext cx="54941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610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51630"/>
            <a:ext cx="3649410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 flipV="1">
            <a:off x="712768" y="791393"/>
            <a:ext cx="2308728" cy="8667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1094354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evaluation reports the accuracy (ACC) of different ML classifiers during the first 50 NXD responses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P4-DGAD RF (detection) is fully implemented in the data plane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 detection, all algorithms have an ACC &gt; 0.9 with four or more NXD responses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 classification, the ACC of the proposed scheme is comparable to that of CPU-based schemes (with minimal control-plane intervention)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D5754-E23A-9B1E-D96F-C64ACDEB35CC}"/>
              </a:ext>
            </a:extLst>
          </p:cNvPr>
          <p:cNvSpPr txBox="1"/>
          <p:nvPr/>
        </p:nvSpPr>
        <p:spPr>
          <a:xfrm>
            <a:off x="614477" y="5950804"/>
            <a:ext cx="108767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RF: Random Forest; SVM: Support Vector Machine; MLP: Multilayer perceptron; LR: Logistic Regression; GNB: Gaussian Naive Bayes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P4-DGAD: DGA detection algorithm runs fully in the data plane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DGAD: Detection algorithm runs in the control plane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DGAMC: Classifier algorithm runs in the control plane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4CAD22-71FF-1EC8-4E90-3E3E80497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98702C-BA5F-8D4B-B23D-DEB8E47CE420}" type="slidenum">
              <a:rPr lang="en-US" sz="1200" smtClean="0">
                <a:solidFill>
                  <a:schemeClr val="tx1"/>
                </a:solidFill>
              </a:rPr>
              <a:pPr/>
              <a:t>21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A2BE3D58-5EED-9B27-A7DA-A17BBAE7F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77" y="2893317"/>
            <a:ext cx="10418644" cy="310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40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51630"/>
            <a:ext cx="3649410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 flipV="1">
            <a:off x="712768" y="791393"/>
            <a:ext cx="2308728" cy="8667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1094354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scheme can accurately characterize traffic flows (traffic features)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graph of a number of individuals&#10;&#10;Description automatically generated">
            <a:extLst>
              <a:ext uri="{FF2B5EF4-FFF2-40B4-BE49-F238E27FC236}">
                <a16:creationId xmlns:a16="http://schemas.microsoft.com/office/drawing/2014/main" id="{2412316D-5425-8213-CC79-4012329DF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649" y="1802668"/>
            <a:ext cx="5815642" cy="4320008"/>
          </a:xfrm>
          <a:prstGeom prst="rect">
            <a:avLst/>
          </a:prstGeom>
        </p:spPr>
      </p:pic>
      <p:pic>
        <p:nvPicPr>
          <p:cNvPr id="4" name="Picture 3" descr="A graph of a number of people with numbers&#10;&#10;Description automatically generated">
            <a:extLst>
              <a:ext uri="{FF2B5EF4-FFF2-40B4-BE49-F238E27FC236}">
                <a16:creationId xmlns:a16="http://schemas.microsoft.com/office/drawing/2014/main" id="{74FC17C6-06B2-D673-700C-F5D2BBF5B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62" y="1795186"/>
            <a:ext cx="4449836" cy="422515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97E97-AF26-94B2-3D5D-3FA1C051C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98702C-BA5F-8D4B-B23D-DEB8E47CE420}" type="slidenum">
              <a:rPr lang="en-US" sz="1200" smtClean="0">
                <a:solidFill>
                  <a:schemeClr val="tx1"/>
                </a:solidFill>
              </a:rPr>
              <a:pPr/>
              <a:t>22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BF5E38-7904-C427-3A96-4DE3A409F35C}"/>
              </a:ext>
            </a:extLst>
          </p:cNvPr>
          <p:cNvSpPr txBox="1"/>
          <p:nvPr/>
        </p:nvSpPr>
        <p:spPr>
          <a:xfrm>
            <a:off x="1291471" y="6282072"/>
            <a:ext cx="99264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defRPr/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Interarrival times between NXDs of DGA families with the largest number of samples</a:t>
            </a:r>
          </a:p>
        </p:txBody>
      </p:sp>
    </p:spTree>
    <p:extLst>
      <p:ext uri="{BB962C8B-B14F-4D97-AF65-F5344CB8AC3E}">
        <p14:creationId xmlns:p14="http://schemas.microsoft.com/office/powerpoint/2010/main" val="381802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51630"/>
            <a:ext cx="3649410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 flipV="1">
            <a:off x="712768" y="791393"/>
            <a:ext cx="2308728" cy="8667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109435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scheme can accurately characterize traffic flows (traffic features)</a:t>
            </a:r>
          </a:p>
          <a:p>
            <a:pPr marL="800100" lvl="1" indent="-342900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Normal (benign) hosts typically generates a few NXDs (at most)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18288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97E97-AF26-94B2-3D5D-3FA1C051C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98702C-BA5F-8D4B-B23D-DEB8E47CE420}" type="slidenum">
              <a:rPr lang="en-US" sz="1200" smtClean="0">
                <a:solidFill>
                  <a:schemeClr val="tx1"/>
                </a:solidFill>
              </a:rPr>
              <a:pPr/>
              <a:t>23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7" name="Picture 6" descr="A graph of different sizes and numbers&#10;&#10;Description automatically generated">
            <a:extLst>
              <a:ext uri="{FF2B5EF4-FFF2-40B4-BE49-F238E27FC236}">
                <a16:creationId xmlns:a16="http://schemas.microsoft.com/office/drawing/2014/main" id="{FFC9AC3C-E2D7-2B1A-66C2-B48BA8E1A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552" y="2478187"/>
            <a:ext cx="5077387" cy="33681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13317C-E91A-BBEF-A5B9-D1CDF034C17E}"/>
              </a:ext>
            </a:extLst>
          </p:cNvPr>
          <p:cNvSpPr txBox="1"/>
          <p:nvPr/>
        </p:nvSpPr>
        <p:spPr>
          <a:xfrm rot="16200000">
            <a:off x="2290728" y="3811265"/>
            <a:ext cx="276148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Number of hosts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781D3-0C92-9CDE-3EB6-C02716C9BC38}"/>
              </a:ext>
            </a:extLst>
          </p:cNvPr>
          <p:cNvSpPr txBox="1"/>
          <p:nvPr/>
        </p:nvSpPr>
        <p:spPr>
          <a:xfrm>
            <a:off x="4582823" y="5654280"/>
            <a:ext cx="371293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Number of different NXDs per host</a:t>
            </a:r>
          </a:p>
        </p:txBody>
      </p:sp>
    </p:spTree>
    <p:extLst>
      <p:ext uri="{BB962C8B-B14F-4D97-AF65-F5344CB8AC3E}">
        <p14:creationId xmlns:p14="http://schemas.microsoft.com/office/powerpoint/2010/main" val="76486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51630"/>
            <a:ext cx="3649410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 flipV="1">
            <a:off x="712768" y="791393"/>
            <a:ext cx="2308728" cy="8667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10943540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scheme can accurately characterize traffic flows (traffic features)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When a normal (benign) hosts queries a given domain, the DNS system returns a corresponding IP address (ratio of DNS requests to IP addresses is approximately 1)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DGAs often query hundreds of domains; only few queries return an IP address (at best) (ratio of DNS requests to IP addresses &gt; 1)</a:t>
            </a: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97E97-AF26-94B2-3D5D-3FA1C051C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98702C-BA5F-8D4B-B23D-DEB8E47CE420}" type="slidenum">
              <a:rPr lang="en-US" sz="1200" smtClean="0">
                <a:solidFill>
                  <a:schemeClr val="tx1"/>
                </a:solidFill>
              </a:rPr>
              <a:pPr/>
              <a:t>24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 descr="A graph of a line&#10;&#10;Description automatically generated">
            <a:extLst>
              <a:ext uri="{FF2B5EF4-FFF2-40B4-BE49-F238E27FC236}">
                <a16:creationId xmlns:a16="http://schemas.microsoft.com/office/drawing/2014/main" id="{ED639292-130E-7186-E4BC-461E81972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614" y="2887719"/>
            <a:ext cx="4525265" cy="299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04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51630"/>
            <a:ext cx="3649410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 flipV="1">
            <a:off x="712768" y="791393"/>
            <a:ext cx="2308728" cy="8667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5343793" cy="35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indent="-292093" algn="just" defTabSz="914377">
              <a:spcBef>
                <a:spcPts val="300"/>
              </a:spcBef>
              <a:spcAft>
                <a:spcPts val="6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Comparison of the feature extraction time of the proposed approach vs EXPLAIN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</a:t>
            </a:r>
          </a:p>
          <a:p>
            <a:pPr marL="685800" lvl="1" indent="-338138" algn="just" defTabSz="914377">
              <a:spcBef>
                <a:spcPts val="300"/>
              </a:spcBef>
              <a:spcAft>
                <a:spcPts val="6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proposed approach runs on the switch data plane</a:t>
            </a:r>
          </a:p>
          <a:p>
            <a:pPr marL="685800" lvl="1" indent="-338138" algn="just" defTabSz="914377">
              <a:spcBef>
                <a:spcPts val="300"/>
              </a:spcBef>
              <a:spcAft>
                <a:spcPts val="6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EXPLAIN runs on a general-purposed CPU with 64 GB RAM, 2.9 GHz processor with eight cores</a:t>
            </a:r>
          </a:p>
          <a:p>
            <a:pPr marL="292093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749293" lvl="1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4E6F0E8D-E83F-6C40-2825-AD72CD110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342" y="602888"/>
            <a:ext cx="5171181" cy="44167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C094A7-8182-3541-0145-A86DEB8BE94E}"/>
              </a:ext>
            </a:extLst>
          </p:cNvPr>
          <p:cNvSpPr txBox="1"/>
          <p:nvPr/>
        </p:nvSpPr>
        <p:spPr>
          <a:xfrm>
            <a:off x="383695" y="6216188"/>
            <a:ext cx="10421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A. </a:t>
            </a:r>
            <a:r>
              <a:rPr lang="en-US" sz="1400" dirty="0" err="1"/>
              <a:t>Drichel</a:t>
            </a:r>
            <a:r>
              <a:rPr lang="en-US" sz="1400" dirty="0"/>
              <a:t>, N. </a:t>
            </a:r>
            <a:r>
              <a:rPr lang="en-US" sz="1400" dirty="0" err="1"/>
              <a:t>Faerber</a:t>
            </a:r>
            <a:r>
              <a:rPr lang="en-US" sz="1400" dirty="0"/>
              <a:t>, U. Meyer, “First step towards explainable DGA multiclass classification,” in the 16th International Conference on</a:t>
            </a:r>
          </a:p>
          <a:p>
            <a:r>
              <a:rPr lang="en-US" sz="1400" dirty="0"/>
              <a:t>Availability, Reliability and Security, pp. 1–13, 2021.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292AC1-2C81-10B7-C127-B6A7945AC878}"/>
              </a:ext>
            </a:extLst>
          </p:cNvPr>
          <p:cNvCxnSpPr>
            <a:cxnSpLocks/>
          </p:cNvCxnSpPr>
          <p:nvPr/>
        </p:nvCxnSpPr>
        <p:spPr>
          <a:xfrm>
            <a:off x="460253" y="6220384"/>
            <a:ext cx="101246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6EFEC1-D51D-5717-24AD-825EA96C8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98702C-BA5F-8D4B-B23D-DEB8E47CE420}" type="slidenum">
              <a:rPr lang="en-US" sz="1200" smtClean="0">
                <a:solidFill>
                  <a:schemeClr val="tx1"/>
                </a:solidFill>
              </a:rPr>
              <a:pPr/>
              <a:t>25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329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65401"/>
            <a:ext cx="11348720" cy="166115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DEMO – High-resolution Measurements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hlinkClick r:id="rId2"/>
              </a:rPr>
              <a:t>https://youtu.be/cWaWxsqVAgc</a:t>
            </a:r>
            <a:br>
              <a:rPr lang="en-US" sz="3200" dirty="0"/>
            </a:br>
            <a:r>
              <a:rPr lang="en-US" sz="3200" dirty="0"/>
              <a:t> </a:t>
            </a:r>
            <a:endParaRPr lang="en-US" sz="32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717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P4 PDP Switches based on Intel’s Tofino Chip - Demo</a:t>
            </a:r>
            <a:endParaRPr lang="en-US" sz="3200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5726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DP">
            <a:hlinkClick r:id="" action="ppaction://media"/>
            <a:extLst>
              <a:ext uri="{FF2B5EF4-FFF2-40B4-BE49-F238E27FC236}">
                <a16:creationId xmlns:a16="http://schemas.microsoft.com/office/drawing/2014/main" id="{02AB3C93-7E21-6E2B-31FC-A88511AC63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3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42161"/>
            <a:ext cx="11348720" cy="1706879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DEMO – DoS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hlinkClick r:id="rId2"/>
              </a:rPr>
              <a:t>https://youtu.be/EGQHUdrQ80M</a:t>
            </a:r>
            <a:r>
              <a:rPr lang="en-US" sz="3200" dirty="0"/>
              <a:t> </a:t>
            </a:r>
            <a:endParaRPr lang="en-US" sz="32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5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P4 PDP Switches based on Intel’s Tofino Chip - Demo</a:t>
            </a:r>
            <a:endParaRPr lang="en-US" sz="3200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0" y="876301"/>
            <a:ext cx="957261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YN Flood video">
            <a:hlinkClick r:id="" action="ppaction://media"/>
            <a:extLst>
              <a:ext uri="{FF2B5EF4-FFF2-40B4-BE49-F238E27FC236}">
                <a16:creationId xmlns:a16="http://schemas.microsoft.com/office/drawing/2014/main" id="{BEA2FB46-73C8-FF05-8779-BB6C8DEDE77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Cyberinfrastructure Lab (CI) at USC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 flipV="1">
            <a:off x="597551" y="876301"/>
            <a:ext cx="7632049" cy="1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3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3C501-11A0-645C-47D7-4AD97DA28116}"/>
              </a:ext>
            </a:extLst>
          </p:cNvPr>
          <p:cNvSpPr txBox="1"/>
          <p:nvPr/>
        </p:nvSpPr>
        <p:spPr>
          <a:xfrm>
            <a:off x="1858811" y="2883375"/>
            <a:ext cx="2197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Elie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Kfoury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BFD4A007-8236-E40D-99B0-6FCBA086CD42}"/>
              </a:ext>
            </a:extLst>
          </p:cNvPr>
          <p:cNvSpPr txBox="1"/>
          <p:nvPr/>
        </p:nvSpPr>
        <p:spPr>
          <a:xfrm>
            <a:off x="5361797" y="2932457"/>
            <a:ext cx="152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Jose Gomez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Student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3C69A7-4EE9-EF46-F235-B6F0823CF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115" y="1439547"/>
            <a:ext cx="1621328" cy="14296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778EFD-094E-007B-1C50-29C190228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100" y="1439547"/>
            <a:ext cx="1520618" cy="1532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6B5182-F8D6-F088-8FFD-6478C9BF87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115" y="3782807"/>
            <a:ext cx="1784069" cy="15325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C0D464-601E-EEF8-2C22-ECCF9FBBA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765" y="3985834"/>
            <a:ext cx="1532072" cy="1382195"/>
          </a:xfrm>
          <a:prstGeom prst="rect">
            <a:avLst/>
          </a:prstGeom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A75C856E-2264-675A-5E14-6DF11E2E29C8}"/>
              </a:ext>
            </a:extLst>
          </p:cNvPr>
          <p:cNvSpPr txBox="1"/>
          <p:nvPr/>
        </p:nvSpPr>
        <p:spPr>
          <a:xfrm>
            <a:off x="5220318" y="5315351"/>
            <a:ext cx="162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Ali Mazloum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PhD Student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9EEDB3F6-F8D9-E596-A822-A2A74885163F}"/>
              </a:ext>
            </a:extLst>
          </p:cNvPr>
          <p:cNvSpPr txBox="1"/>
          <p:nvPr/>
        </p:nvSpPr>
        <p:spPr>
          <a:xfrm>
            <a:off x="8743375" y="2892222"/>
            <a:ext cx="162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Samia Choueiri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PhD Student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B1648726-B246-6984-3A17-250474D25597}"/>
              </a:ext>
            </a:extLst>
          </p:cNvPr>
          <p:cNvSpPr txBox="1"/>
          <p:nvPr/>
        </p:nvSpPr>
        <p:spPr>
          <a:xfrm>
            <a:off x="2036015" y="5302630"/>
            <a:ext cx="1520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AlSabeh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Student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20E733-ACF3-A97D-A7F8-B763EBBF6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5905" y="1527419"/>
            <a:ext cx="1468136" cy="13821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501ACC-80BD-418C-EBC8-D4EB6B708F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6143" y="4009141"/>
            <a:ext cx="1528561" cy="140931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DDB55316-2D1C-42C4-C722-4CEEB14572A2}"/>
              </a:ext>
            </a:extLst>
          </p:cNvPr>
          <p:cNvSpPr txBox="1"/>
          <p:nvPr/>
        </p:nvSpPr>
        <p:spPr>
          <a:xfrm>
            <a:off x="8819190" y="5338658"/>
            <a:ext cx="162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Christian Vega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PhD Student</a:t>
            </a:r>
          </a:p>
        </p:txBody>
      </p:sp>
    </p:spTree>
    <p:extLst>
      <p:ext uri="{BB962C8B-B14F-4D97-AF65-F5344CB8AC3E}">
        <p14:creationId xmlns:p14="http://schemas.microsoft.com/office/powerpoint/2010/main" val="1790236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23190-80D7-32A7-A9A4-A0D33A3A2AA7}"/>
              </a:ext>
            </a:extLst>
          </p:cNvPr>
          <p:cNvSpPr/>
          <p:nvPr/>
        </p:nvSpPr>
        <p:spPr>
          <a:xfrm>
            <a:off x="1550504" y="1620078"/>
            <a:ext cx="9153980" cy="36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Dynamic Router’s Buffer Sizing using Passive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Measurements and P4 Programmable Switches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NSF CC* 2346726: “CC* Integration-Small: Enhancing Data Transfers by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Programmability and Closed-loop Control in a Non-programmable Science DMZ”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80A543A-D356-BA75-5C31-E4CEBD2DCF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6606" y="4381136"/>
          <a:ext cx="861775" cy="782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217083" imgH="1105323" progId="Paint.Picture">
                  <p:embed/>
                </p:oleObj>
              </mc:Choice>
              <mc:Fallback>
                <p:oleObj name="Bitmap Image" r:id="rId2" imgW="1217083" imgH="1105323" progId="Paint.Pictur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80A543A-D356-BA75-5C31-E4CEBD2DCF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96606" y="4381136"/>
                        <a:ext cx="861775" cy="782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7146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4822227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Sizing Problem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8" y="800060"/>
            <a:ext cx="4594728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1094354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Routers and switches are designed to include packet buffers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size of buffers impacts the performance of the network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If the buffer allocated to an interface is </a:t>
            </a:r>
          </a:p>
          <a:p>
            <a:pPr marL="800100" marR="0" lvl="1" indent="-342900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Very large, then packets may experience excessive delay (“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bufferbloat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”)</a:t>
            </a:r>
          </a:p>
          <a:p>
            <a:pPr marL="800100" marR="0" lvl="1" indent="-342900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Very small, then there may be a large packet drop rate and low link utilization</a:t>
            </a: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18019-6616-653D-055C-B4199D41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556" y="3919383"/>
            <a:ext cx="7618888" cy="20159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7405E1-1C9B-2AFD-DEE7-4EBD26B83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702C-BA5F-8D4B-B23D-DEB8E47CE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846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4822227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 Sizing Problem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8" y="800060"/>
            <a:ext cx="4594728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05050" y="970635"/>
            <a:ext cx="1094354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 General rule-of-thumb in the 90s was that the buffer size must equal the Bandwidth-delay product (BDP)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Buffer = C * RTT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 is the capacity of the port and RTT is the average round-trip time (RTT)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“Stanford Rule” corrected the previous rule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Buffer = (𝐶 ∗𝑅𝑇𝑇)/(√𝑁)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 is the number of long (persistent over time) flows traversing the port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Operators hardcode the buffer size based on the typical traffic pattern</a:t>
            </a: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5B40D7-E7CC-F44C-BF4F-89CF5B7BA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702C-BA5F-8D4B-B23D-DEB8E47CE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81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4822227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System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8" y="800060"/>
            <a:ext cx="3809536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644230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buffer size is dynamically modified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 P4 switch is deployed passively to compute: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Number of long flows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Average RTT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Queueing delays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Packet loss rates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control plane sequentially searches for a buffer that minimizes delays and losses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searching algorithm is Bayesian Optimization (BO) with Gaussian Processes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5B40D7-E7CC-F44C-BF4F-89CF5B7BA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702C-BA5F-8D4B-B23D-DEB8E47CE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D51BA-9D33-5660-CA02-D44AE21E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934" y="1385853"/>
            <a:ext cx="4874915" cy="3797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94299E-473A-F0AE-6655-FF056EDF28AE}"/>
              </a:ext>
            </a:extLst>
          </p:cNvPr>
          <p:cNvSpPr txBox="1"/>
          <p:nvPr/>
        </p:nvSpPr>
        <p:spPr>
          <a:xfrm>
            <a:off x="728570" y="6451479"/>
            <a:ext cx="10695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Kfoury, J. Crichigno, E. Bou-Harb, 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P4Tune: Enabling Programmability in Non-Programmable Networks,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IEEE Communications Magazine, Vol. 61, Issue 3, Jun.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0B840B-E0EF-A15D-DE3F-5699D9DDEC70}"/>
              </a:ext>
            </a:extLst>
          </p:cNvPr>
          <p:cNvCxnSpPr>
            <a:cxnSpLocks/>
          </p:cNvCxnSpPr>
          <p:nvPr/>
        </p:nvCxnSpPr>
        <p:spPr>
          <a:xfrm>
            <a:off x="805128" y="6455675"/>
            <a:ext cx="10421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699637-28EC-B1F4-3A22-57A47FDB3383}"/>
              </a:ext>
            </a:extLst>
          </p:cNvPr>
          <p:cNvCxnSpPr>
            <a:cxnSpLocks/>
          </p:cNvCxnSpPr>
          <p:nvPr/>
        </p:nvCxnSpPr>
        <p:spPr>
          <a:xfrm>
            <a:off x="805128" y="6455675"/>
            <a:ext cx="10421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3095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4822227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System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8" y="800060"/>
            <a:ext cx="3809536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644230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buffer size is dynamically modified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 P4 switch is deployed passively to compute: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Number of long flows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Average RTT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Queueing delays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Packet loss rates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control plane sequentially searches for a buffer that minimizes delays and losses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searching algorithm is Bayesian Optimization (BO) with Gaussian Processes</a:t>
            </a: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5B40D7-E7CC-F44C-BF4F-89CF5B7BA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702C-BA5F-8D4B-B23D-DEB8E47CE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6F77C54D-3E99-B6D1-B91C-D6CB9D5EA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982" y="4351330"/>
            <a:ext cx="3984905" cy="3895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Closed-loop control system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B4AEF9-E9EF-0949-B8A7-FF92A873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03" y="1363516"/>
            <a:ext cx="4916280" cy="2817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AD3CE4-85AC-4F19-15F3-F9FFC19D1BEC}"/>
              </a:ext>
            </a:extLst>
          </p:cNvPr>
          <p:cNvSpPr txBox="1"/>
          <p:nvPr/>
        </p:nvSpPr>
        <p:spPr>
          <a:xfrm>
            <a:off x="728570" y="6451479"/>
            <a:ext cx="10695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Kfoury, J. Crichigno, E. Bou-Harb, 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P4Tune: Enabling Programmability in Non-Programmable Networks,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IEEE Communications Magazine, Vol. 61, Issue 3, Jun.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45C873-7A21-B310-9DE3-8CDD24529751}"/>
              </a:ext>
            </a:extLst>
          </p:cNvPr>
          <p:cNvCxnSpPr>
            <a:cxnSpLocks/>
          </p:cNvCxnSpPr>
          <p:nvPr/>
        </p:nvCxnSpPr>
        <p:spPr>
          <a:xfrm>
            <a:off x="805128" y="6455675"/>
            <a:ext cx="10421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6DBE4E8-247B-94FF-52AB-5232F0C95FE4}"/>
              </a:ext>
            </a:extLst>
          </p:cNvPr>
          <p:cNvCxnSpPr>
            <a:cxnSpLocks/>
          </p:cNvCxnSpPr>
          <p:nvPr/>
        </p:nvCxnSpPr>
        <p:spPr>
          <a:xfrm>
            <a:off x="805128" y="6455675"/>
            <a:ext cx="10421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427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51630"/>
            <a:ext cx="5620486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System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 flipV="1">
            <a:off x="712768" y="791393"/>
            <a:ext cx="3839354" cy="8667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7174"/>
            <a:ext cx="6449209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system incorporates</a:t>
            </a:r>
          </a:p>
          <a:p>
            <a:pPr marL="746125" marR="0" lvl="1" indent="-288925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Customized packet processing</a:t>
            </a:r>
          </a:p>
          <a:p>
            <a:pPr marL="746125" marR="0" lvl="1" indent="-288925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Nanosecond resolution measurements</a:t>
            </a:r>
          </a:p>
          <a:p>
            <a:pPr marL="746125" marR="0" lvl="1" indent="-288925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Per-packet visibility</a:t>
            </a:r>
          </a:p>
          <a:p>
            <a:pPr marL="746125" marR="0" lvl="1" indent="-288925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Packet processing at line rate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08E6B-915F-2B16-0AA8-953E3F70D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702C-BA5F-8D4B-B23D-DEB8E47CE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23">
            <a:extLst>
              <a:ext uri="{FF2B5EF4-FFF2-40B4-BE49-F238E27FC236}">
                <a16:creationId xmlns:a16="http://schemas.microsoft.com/office/drawing/2014/main" id="{E2B602D2-72D9-F7AE-F955-C35B72CE5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1982" y="4351330"/>
            <a:ext cx="3984905" cy="3895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Closed-loop control system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82DB27-03A0-02C3-4694-83DB115F1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703" y="1363516"/>
            <a:ext cx="4916280" cy="2817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42E5BE-09B2-9582-664F-EB8582B6EDD1}"/>
              </a:ext>
            </a:extLst>
          </p:cNvPr>
          <p:cNvSpPr txBox="1"/>
          <p:nvPr/>
        </p:nvSpPr>
        <p:spPr>
          <a:xfrm>
            <a:off x="728570" y="6451479"/>
            <a:ext cx="106950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Kfoury, J. Crichigno, E. Bou-Harb, “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P4Tune: Enabling Programmability in Non-Programmable Networks,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IEEE Communications Magazine, Vol. 61, Issue 3, Jun.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826CAE-20FD-7656-0C96-1850DE1F56E6}"/>
              </a:ext>
            </a:extLst>
          </p:cNvPr>
          <p:cNvCxnSpPr>
            <a:cxnSpLocks/>
          </p:cNvCxnSpPr>
          <p:nvPr/>
        </p:nvCxnSpPr>
        <p:spPr>
          <a:xfrm>
            <a:off x="805128" y="6455675"/>
            <a:ext cx="10421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1D60F-FEFF-6D3F-B492-5A2D78E16158}"/>
              </a:ext>
            </a:extLst>
          </p:cNvPr>
          <p:cNvCxnSpPr>
            <a:cxnSpLocks/>
          </p:cNvCxnSpPr>
          <p:nvPr/>
        </p:nvCxnSpPr>
        <p:spPr>
          <a:xfrm>
            <a:off x="805128" y="6455675"/>
            <a:ext cx="10421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030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51630"/>
            <a:ext cx="5620486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 flipV="1">
            <a:off x="712768" y="773383"/>
            <a:ext cx="2229215" cy="8667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177155" y="931889"/>
            <a:ext cx="591884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1000 senders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 switch: Wedge100BF-32X with Intel’s Tofino ASIC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Legacy router: Juniper router MX-204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Different congestion control algorithms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Access network: </a:t>
            </a:r>
          </a:p>
          <a:p>
            <a:pPr marL="800100" marR="0" lvl="1" indent="-342900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= 40Gbps, 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= 1Gbps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Core network: 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= 10Gbps, C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= 2.5Gbps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4BF37-CF3D-3198-E7C4-3F77CD8CF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743" y="1314531"/>
            <a:ext cx="5791009" cy="35572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C51CB6-8441-2DD2-D034-68F5B5CEA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702C-BA5F-8D4B-B23D-DEB8E47CE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E2E5DE-BA62-F382-9C5E-50CC6FF75BFF}"/>
              </a:ext>
            </a:extLst>
          </p:cNvPr>
          <p:cNvCxnSpPr/>
          <p:nvPr/>
        </p:nvCxnSpPr>
        <p:spPr>
          <a:xfrm flipV="1">
            <a:off x="8484781" y="3444949"/>
            <a:ext cx="0" cy="1541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5235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4822227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8" y="800060"/>
            <a:ext cx="1593110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596286" y="875790"/>
            <a:ext cx="10943540" cy="2208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Combined metric accounting for packet loss and delay [0, 1] (the lower, the better)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Top heatmaps: access network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Bottom heatmaps: core network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Mixed scenario combines multiple congestion control algorithms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215FF2-3056-9B04-D28A-E1EC9306D302}"/>
              </a:ext>
            </a:extLst>
          </p:cNvPr>
          <p:cNvSpPr txBox="1"/>
          <p:nvPr/>
        </p:nvSpPr>
        <p:spPr>
          <a:xfrm>
            <a:off x="640480" y="6253544"/>
            <a:ext cx="10695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E.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Kfoury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J. Crichigno, E. Bou-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“P4BS: Leveraging Passive Measurements From P4 Switches to Dynamically Modify a Router’s Buffer Size,” IEEE Transactions on Network and Service Management, February 2024.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A88225-3151-CDAF-3304-91094FFD21C7}"/>
              </a:ext>
            </a:extLst>
          </p:cNvPr>
          <p:cNvCxnSpPr>
            <a:cxnSpLocks/>
          </p:cNvCxnSpPr>
          <p:nvPr/>
        </p:nvCxnSpPr>
        <p:spPr>
          <a:xfrm>
            <a:off x="712768" y="6253544"/>
            <a:ext cx="10421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022C45-430F-5284-EB6E-E378536AA5D5}"/>
              </a:ext>
            </a:extLst>
          </p:cNvPr>
          <p:cNvCxnSpPr>
            <a:cxnSpLocks/>
          </p:cNvCxnSpPr>
          <p:nvPr/>
        </p:nvCxnSpPr>
        <p:spPr>
          <a:xfrm>
            <a:off x="712768" y="5149380"/>
            <a:ext cx="10421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E5D89F7-AAE1-60F3-A7A3-D71A233E5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38" y="2702503"/>
            <a:ext cx="11083636" cy="324340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C9879E-7308-E859-BFE8-B6580347D204}"/>
              </a:ext>
            </a:extLst>
          </p:cNvPr>
          <p:cNvSpPr/>
          <p:nvPr/>
        </p:nvSpPr>
        <p:spPr>
          <a:xfrm>
            <a:off x="9658667" y="2616280"/>
            <a:ext cx="2059912" cy="3441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F34BB-3DCC-8AAD-67B6-87AF00E6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702C-BA5F-8D4B-B23D-DEB8E47CE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653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4822227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8" y="800060"/>
            <a:ext cx="1593110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467139" y="970635"/>
            <a:ext cx="11090878" cy="213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100 VoIP calls playing 20 reference speech samples (G.711.a) 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Perceptual Evaluation of Speech Quality (PESQ) compares an error-free audio signal to a degraded one (the higher, the better)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z-score considers both the delay and the PESQ (the higher, the better)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24AB26-EDC3-DC3F-D9C1-64E1D0C74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78" y="2787106"/>
            <a:ext cx="3648607" cy="28975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D947EB-E004-3E6B-EF5A-09AC68BC8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184" y="2910730"/>
            <a:ext cx="3648607" cy="2780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6CBF94-BFEA-5D63-FE92-997F77854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517" y="2910730"/>
            <a:ext cx="3617500" cy="26931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A27E3-5D0F-3063-FC8F-20CFA1A1F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702C-BA5F-8D4B-B23D-DEB8E47CE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907E9D-117B-45EB-3663-4A48405384DF}"/>
              </a:ext>
            </a:extLst>
          </p:cNvPr>
          <p:cNvSpPr txBox="1"/>
          <p:nvPr/>
        </p:nvSpPr>
        <p:spPr>
          <a:xfrm>
            <a:off x="640480" y="6253544"/>
            <a:ext cx="10695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E.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Kfoury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J. Crichigno, E. Bou-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“P4BS: Leveraging Passive Measurements From P4 Switches to Dynamically Modify a Router’s Buffer Size,” IEEE Transactions on Network and Service Management, February 2024.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37C06F-C672-DAA9-6D4D-6B04FFE29F4E}"/>
              </a:ext>
            </a:extLst>
          </p:cNvPr>
          <p:cNvCxnSpPr>
            <a:cxnSpLocks/>
          </p:cNvCxnSpPr>
          <p:nvPr/>
        </p:nvCxnSpPr>
        <p:spPr>
          <a:xfrm>
            <a:off x="712768" y="6253544"/>
            <a:ext cx="104216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063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60297"/>
            <a:ext cx="4822227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>
            <a:off x="712768" y="800060"/>
            <a:ext cx="1593110" cy="0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280350" y="970635"/>
            <a:ext cx="5454528" cy="3747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These results use real traffic traces from CAIDA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and MAWI</a:t>
            </a:r>
            <a:r>
              <a:rPr kumimoji="0" 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2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They include long and short flows</a:t>
            </a: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P4BS found a balance such that: 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FCT of short flows is close to that of the Stanford buffer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The FCT of long flows is close to that of the bloated buffer </a:t>
            </a:r>
          </a:p>
          <a:p>
            <a:pPr marL="749293" marR="0" lvl="1" indent="-292093" algn="just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92093" marR="0" lvl="0" indent="-292093" algn="just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2907CC-2658-4AC7-4A14-E187A4830E9B}"/>
              </a:ext>
            </a:extLst>
          </p:cNvPr>
          <p:cNvSpPr txBox="1"/>
          <p:nvPr/>
        </p:nvSpPr>
        <p:spPr>
          <a:xfrm>
            <a:off x="614477" y="6147898"/>
            <a:ext cx="10695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1252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Center for Applied Internet Data Analysis (CAIDA).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https://www.caida.org/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MAWI Working Group Traffic Archive.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https://mawi.wide.ad.jp/mawi/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C01A7D-34F6-128D-8A0D-85AD974EBC55}"/>
              </a:ext>
            </a:extLst>
          </p:cNvPr>
          <p:cNvCxnSpPr>
            <a:cxnSpLocks/>
          </p:cNvCxnSpPr>
          <p:nvPr/>
        </p:nvCxnSpPr>
        <p:spPr>
          <a:xfrm>
            <a:off x="691035" y="6152094"/>
            <a:ext cx="60874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5F2B62A-B1E7-4DCF-D5EF-CBF501AB2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989" y="970635"/>
            <a:ext cx="6049219" cy="459169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47F-6BB8-C62C-98EE-DA3C59E9F0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8702C-BA5F-8D4B-B23D-DEB8E47CE4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267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z="1200" smtClean="0"/>
              <a:t>4</a:t>
            </a:fld>
            <a:endParaRPr lang="en-US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23190-80D7-32A7-A9A4-A0D33A3A2AA7}"/>
              </a:ext>
            </a:extLst>
          </p:cNvPr>
          <p:cNvSpPr/>
          <p:nvPr/>
        </p:nvSpPr>
        <p:spPr>
          <a:xfrm>
            <a:off x="1550504" y="1620078"/>
            <a:ext cx="9153980" cy="36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 to P4 Programmable Switches</a:t>
            </a:r>
          </a:p>
        </p:txBody>
      </p:sp>
    </p:spTree>
    <p:extLst>
      <p:ext uri="{BB962C8B-B14F-4D97-AF65-F5344CB8AC3E}">
        <p14:creationId xmlns:p14="http://schemas.microsoft.com/office/powerpoint/2010/main" val="2151349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51630"/>
            <a:ext cx="3649410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 flipV="1">
            <a:off x="712768" y="791393"/>
            <a:ext cx="2348484" cy="8667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14477" y="970635"/>
            <a:ext cx="10943540" cy="2900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indent="-292093" algn="just" defTabSz="914377">
              <a:spcBef>
                <a:spcPts val="400"/>
              </a:spcBef>
              <a:spcAft>
                <a:spcPts val="4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P4 programmable switches enable programmers to control how packets are processed, produce fine-grained measurements, customize parsers and functions, and compute at line rate</a:t>
            </a:r>
          </a:p>
          <a:p>
            <a:pPr marL="292093" indent="-292093" algn="just" defTabSz="914377">
              <a:spcBef>
                <a:spcPts val="400"/>
              </a:spcBef>
              <a:spcAft>
                <a:spcPts val="4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Such capabilities can be used to solve a variety of problems, e.g., </a:t>
            </a:r>
          </a:p>
          <a:p>
            <a:pPr marL="574675" lvl="1" indent="-287338" algn="just" defTabSz="914377">
              <a:spcBef>
                <a:spcPts val="400"/>
              </a:spcBef>
              <a:spcAft>
                <a:spcPts val="4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Buffer sizing problem, where programmability is enabled in non-programmable devices</a:t>
            </a:r>
          </a:p>
          <a:p>
            <a:pPr marL="574675" lvl="1" indent="-287338" algn="just" defTabSz="914377">
              <a:spcBef>
                <a:spcPts val="400"/>
              </a:spcBef>
              <a:spcAft>
                <a:spcPts val="400"/>
              </a:spcAft>
              <a:buClr>
                <a:srgbClr val="9B2D1F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DGA problem, where the P4 application can detect DGAs using a combination of DNS deep packet inspection and traffic characterization</a:t>
            </a:r>
          </a:p>
          <a:p>
            <a:pPr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defRPr/>
            </a:pPr>
            <a:endParaRPr lang="en-US" sz="2200" baseline="30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2B787E-BCE2-850D-5D58-39A0FC9F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98702C-BA5F-8D4B-B23D-DEB8E47CE420}" type="slidenum">
              <a:rPr lang="en-US" sz="1200" smtClean="0">
                <a:solidFill>
                  <a:schemeClr val="tx1"/>
                </a:solidFill>
              </a:rPr>
              <a:pPr/>
              <a:t>40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96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4477" y="151630"/>
            <a:ext cx="3649410" cy="639763"/>
          </a:xfrm>
        </p:spPr>
        <p:txBody>
          <a:bodyPr>
            <a:normAutofit/>
          </a:bodyPr>
          <a:lstStyle/>
          <a:p>
            <a:r>
              <a:rPr lang="en-US" sz="3733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6BD2FA2D-51F8-4775-84F9-24701DBE9694}"/>
              </a:ext>
            </a:extLst>
          </p:cNvPr>
          <p:cNvCxnSpPr>
            <a:cxnSpLocks/>
          </p:cNvCxnSpPr>
          <p:nvPr/>
        </p:nvCxnSpPr>
        <p:spPr>
          <a:xfrm flipV="1">
            <a:off x="712768" y="791393"/>
            <a:ext cx="2348484" cy="8667"/>
          </a:xfrm>
          <a:prstGeom prst="line">
            <a:avLst/>
          </a:prstGeom>
          <a:noFill/>
          <a:ln w="25400" cap="flat" cmpd="sng" algn="ctr">
            <a:solidFill>
              <a:srgbClr val="A20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EA7A3D8D-EDD6-901F-501C-263D42FEE07D}"/>
              </a:ext>
            </a:extLst>
          </p:cNvPr>
          <p:cNvSpPr txBox="1"/>
          <p:nvPr/>
        </p:nvSpPr>
        <p:spPr>
          <a:xfrm>
            <a:off x="624230" y="811822"/>
            <a:ext cx="1094354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2093" indent="-292093" algn="just" defTabSz="914377">
              <a:spcBef>
                <a:spcPts val="300"/>
              </a:spcBef>
              <a:spcAft>
                <a:spcPts val="300"/>
              </a:spcAft>
              <a:buClr>
                <a:srgbClr val="9B2D1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Data plane programmability is enabling a wave of innovation </a:t>
            </a: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097CBED0-6D4A-76A4-F802-4D4118F9BE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2B787E-BCE2-850D-5D58-39A0FC9F7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98702C-BA5F-8D4B-B23D-DEB8E47CE420}" type="slidenum">
              <a:rPr lang="en-US" sz="1200" smtClean="0">
                <a:solidFill>
                  <a:schemeClr val="tx1"/>
                </a:solidFill>
              </a:rPr>
              <a:pPr/>
              <a:t>41</a:t>
            </a:fld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E4957-83F4-B32A-E8BA-FA606911F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05" y="1321641"/>
            <a:ext cx="7989590" cy="4783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2492AD-11C3-D2DE-8DAA-5E0D20C93CA3}"/>
              </a:ext>
            </a:extLst>
          </p:cNvPr>
          <p:cNvSpPr txBox="1"/>
          <p:nvPr/>
        </p:nvSpPr>
        <p:spPr>
          <a:xfrm>
            <a:off x="712768" y="6334780"/>
            <a:ext cx="10421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E. </a:t>
            </a:r>
            <a:r>
              <a:rPr lang="en-US" sz="1400" b="0" i="0" dirty="0" err="1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Kfoury</a:t>
            </a:r>
            <a:r>
              <a:rPr lang="en-US" sz="1400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, J. Crichigno, E. Bou-</a:t>
            </a:r>
            <a:r>
              <a:rPr lang="en-US" sz="1400" b="0" i="0" dirty="0" err="1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Harb</a:t>
            </a:r>
            <a:r>
              <a:rPr lang="en-US" sz="1400" b="0" i="0" dirty="0">
                <a:solidFill>
                  <a:srgbClr val="2C353B"/>
                </a:solidFill>
                <a:effectLst/>
                <a:latin typeface="Roboto" panose="02000000000000000000" pitchFamily="2" charset="0"/>
              </a:rPr>
              <a:t>, "An Exhaustive Survey on P4 Programmable Data Plane Switches: Taxonomy, Applications, Challenges, and Future Trends", IEEE Access, June 2021.</a:t>
            </a:r>
            <a:endParaRPr lang="en-US" sz="1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C20153-40CB-0195-5659-C62914A0AC72}"/>
              </a:ext>
            </a:extLst>
          </p:cNvPr>
          <p:cNvCxnSpPr>
            <a:cxnSpLocks/>
          </p:cNvCxnSpPr>
          <p:nvPr/>
        </p:nvCxnSpPr>
        <p:spPr>
          <a:xfrm>
            <a:off x="789326" y="6338976"/>
            <a:ext cx="101246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364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0" y="0"/>
            <a:ext cx="12192000" cy="682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Information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Jorge Crichigno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College of Engineering and Computing, University of South Carolina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jcrichigno@cec.sc.edu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http://ce.sc.edu/cyberinfra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DFD71-6C4B-430D-0A7D-F7BC9239C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532" y="3947567"/>
            <a:ext cx="4070936" cy="251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73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C60F48-EAB5-A54D-B834-7AA360F309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23190-80D7-32A7-A9A4-A0D33A3A2AA7}"/>
              </a:ext>
            </a:extLst>
          </p:cNvPr>
          <p:cNvSpPr/>
          <p:nvPr/>
        </p:nvSpPr>
        <p:spPr>
          <a:xfrm>
            <a:off x="1550504" y="1620078"/>
            <a:ext cx="9153980" cy="365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Offloading Media Traffic to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P4 Programmable Data Plane Switches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637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Voice and Video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3928" y="1059518"/>
            <a:ext cx="11004144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Supporting protocols are divided into two main categories</a:t>
            </a:r>
          </a:p>
          <a:p>
            <a:pPr marL="635492" lvl="1" indent="-34289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Signaling protocols: establish and manage the session; e.g., Session Initiation Protocol (SIP)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492" lvl="1" indent="-34289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867" dirty="0">
                <a:latin typeface="Arial" panose="020B0604020202020204" pitchFamily="34" charset="0"/>
                <a:cs typeface="Arial" panose="020B0604020202020204" pitchFamily="34" charset="0"/>
              </a:rPr>
              <a:t>Media protocols: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transfer actual audio and video streams; e.g., Real Time Protocol (RTP)</a:t>
            </a:r>
          </a:p>
          <a:p>
            <a:pPr marL="233357" indent="-2333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Desirable Quality-of-Service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characteristics</a:t>
            </a:r>
          </a:p>
          <a:p>
            <a:pPr marL="635492" lvl="1" indent="-34289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Delay- and jitter-sensitive, low values</a:t>
            </a:r>
          </a:p>
          <a:p>
            <a:pPr marL="635492" lvl="1" indent="-34289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Occasional losses are tolerated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4" y="1043552"/>
            <a:ext cx="3819645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96D86F-9FB6-47BF-ADE3-7F2EBBB30A95}"/>
              </a:ext>
            </a:extLst>
          </p:cNvPr>
          <p:cNvCxnSpPr>
            <a:cxnSpLocks/>
          </p:cNvCxnSpPr>
          <p:nvPr/>
        </p:nvCxnSpPr>
        <p:spPr>
          <a:xfrm flipV="1">
            <a:off x="4635962" y="4511994"/>
            <a:ext cx="1220719" cy="944879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C85966-DC89-437F-A257-EFDEF616AC38}"/>
              </a:ext>
            </a:extLst>
          </p:cNvPr>
          <p:cNvCxnSpPr>
            <a:cxnSpLocks/>
          </p:cNvCxnSpPr>
          <p:nvPr/>
        </p:nvCxnSpPr>
        <p:spPr>
          <a:xfrm flipH="1" flipV="1">
            <a:off x="6380941" y="4511993"/>
            <a:ext cx="1135379" cy="973844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5F0A49-C75E-4F71-9A60-226957A7F8B4}"/>
              </a:ext>
            </a:extLst>
          </p:cNvPr>
          <p:cNvSpPr txBox="1"/>
          <p:nvPr/>
        </p:nvSpPr>
        <p:spPr>
          <a:xfrm>
            <a:off x="4670250" y="3682890"/>
            <a:ext cx="1222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SIP server, registrar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519FE-C9A5-4B2F-AD63-F29787CA65C9}"/>
              </a:ext>
            </a:extLst>
          </p:cNvPr>
          <p:cNvSpPr txBox="1"/>
          <p:nvPr/>
        </p:nvSpPr>
        <p:spPr>
          <a:xfrm>
            <a:off x="4678036" y="4719856"/>
            <a:ext cx="82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0B96D6-699E-488E-A732-4EB5733FA298}"/>
              </a:ext>
            </a:extLst>
          </p:cNvPr>
          <p:cNvSpPr txBox="1"/>
          <p:nvPr/>
        </p:nvSpPr>
        <p:spPr>
          <a:xfrm>
            <a:off x="6694885" y="4719856"/>
            <a:ext cx="8214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SIP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35748C-FC49-421F-9555-F198D51EAC4F}"/>
              </a:ext>
            </a:extLst>
          </p:cNvPr>
          <p:cNvCxnSpPr>
            <a:cxnSpLocks/>
          </p:cNvCxnSpPr>
          <p:nvPr/>
        </p:nvCxnSpPr>
        <p:spPr>
          <a:xfrm>
            <a:off x="4670250" y="5804261"/>
            <a:ext cx="2804164" cy="15240"/>
          </a:xfrm>
          <a:prstGeom prst="straightConnector1">
            <a:avLst/>
          </a:prstGeom>
          <a:ln>
            <a:solidFill>
              <a:schemeClr val="tx2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D17A576-C37F-4F35-AF76-69BDD08F5E5A}"/>
              </a:ext>
            </a:extLst>
          </p:cNvPr>
          <p:cNvSpPr txBox="1"/>
          <p:nvPr/>
        </p:nvSpPr>
        <p:spPr>
          <a:xfrm>
            <a:off x="4670248" y="5491161"/>
            <a:ext cx="2804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Media (RTP)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07398C-63BC-4323-A877-1EE80BA93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92" y="5426276"/>
            <a:ext cx="513307" cy="6518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D8A6EF-84F2-4330-BF95-7EC69BDA1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414" y="5426276"/>
            <a:ext cx="534417" cy="6787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F39229-240E-4CC1-AE54-59B243AE8F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679" y="3508899"/>
            <a:ext cx="685800" cy="9601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69BB97D-1C38-4DF6-AC1D-9858D840C423}"/>
              </a:ext>
            </a:extLst>
          </p:cNvPr>
          <p:cNvSpPr txBox="1"/>
          <p:nvPr/>
        </p:nvSpPr>
        <p:spPr>
          <a:xfrm>
            <a:off x="1337686" y="5649009"/>
            <a:ext cx="315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User agent client (UAC)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8C1156-9CE7-4469-91D2-017DE6350C25}"/>
              </a:ext>
            </a:extLst>
          </p:cNvPr>
          <p:cNvSpPr txBox="1"/>
          <p:nvPr/>
        </p:nvSpPr>
        <p:spPr>
          <a:xfrm>
            <a:off x="7385006" y="5704581"/>
            <a:ext cx="3626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User agent server (UAS)</a:t>
            </a:r>
          </a:p>
        </p:txBody>
      </p:sp>
    </p:spTree>
    <p:extLst>
      <p:ext uri="{BB962C8B-B14F-4D97-AF65-F5344CB8AC3E}">
        <p14:creationId xmlns:p14="http://schemas.microsoft.com/office/powerpoint/2010/main" val="3077220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Network Address Translation (NAT)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884" y="1245106"/>
            <a:ext cx="11032497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maps ports and private IP addresses to ephemeral ports and public IP addresses</a:t>
            </a: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Used in campus / enterprise networks, operators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NAT introduces various issues</a:t>
            </a: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 prevents a user from outside from initiating a session</a:t>
            </a: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both users are behind NAT, then cannot communicate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5" y="1043552"/>
            <a:ext cx="7987348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30C35F91-0FAC-4E94-91F4-B1D0EFE884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34672" y="3873692"/>
          <a:ext cx="6322657" cy="327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0346755" imgH="5346682" progId="Visio.Drawing.11">
                  <p:embed/>
                </p:oleObj>
              </mc:Choice>
              <mc:Fallback>
                <p:oleObj name="Visio" r:id="rId3" imgW="10346755" imgH="5346682" progId="Visio.Drawing.11">
                  <p:embed/>
                  <p:pic>
                    <p:nvPicPr>
                      <p:cNvPr id="21" name="Object 10">
                        <a:extLst>
                          <a:ext uri="{FF2B5EF4-FFF2-40B4-BE49-F238E27FC236}">
                            <a16:creationId xmlns:a16="http://schemas.microsoft.com/office/drawing/2014/main" id="{30C35F91-0FAC-4E94-91F4-B1D0EFE884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4672" y="3873692"/>
                        <a:ext cx="6322657" cy="3270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75E49F-A80C-4621-9CF8-ACD1BA2D289F}"/>
              </a:ext>
            </a:extLst>
          </p:cNvPr>
          <p:cNvSpPr txBox="1"/>
          <p:nvPr/>
        </p:nvSpPr>
        <p:spPr>
          <a:xfrm>
            <a:off x="2961701" y="3873693"/>
            <a:ext cx="31564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Campus network</a:t>
            </a:r>
          </a:p>
        </p:txBody>
      </p:sp>
    </p:spTree>
    <p:extLst>
      <p:ext uri="{BB962C8B-B14F-4D97-AF65-F5344CB8AC3E}">
        <p14:creationId xmlns:p14="http://schemas.microsoft.com/office/powerpoint/2010/main" val="14503684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5" y="1043552"/>
            <a:ext cx="6782764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751" y="2748211"/>
            <a:ext cx="685800" cy="9601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331" y="4756859"/>
            <a:ext cx="731520" cy="1143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068" y="2740203"/>
            <a:ext cx="685800" cy="9601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588" y="4756859"/>
            <a:ext cx="73152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540" y="5014314"/>
            <a:ext cx="534417" cy="6787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969" y="5002409"/>
            <a:ext cx="513307" cy="651899"/>
          </a:xfrm>
          <a:prstGeom prst="rect">
            <a:avLst/>
          </a:prstGeom>
        </p:spPr>
      </p:pic>
      <p:graphicFrame>
        <p:nvGraphicFramePr>
          <p:cNvPr id="31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8102630" y="2562475"/>
          <a:ext cx="3056590" cy="122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28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106247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451983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35977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baseline="-25000" dirty="0">
                        <a:solidFill>
                          <a:srgbClr val="44546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1" baseline="-25000" dirty="0">
                        <a:solidFill>
                          <a:schemeClr val="accent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3365194" y="5692065"/>
            <a:ext cx="28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</a:t>
            </a:r>
            <a:endParaRPr lang="en-US" sz="140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4652514" y="2355753"/>
            <a:ext cx="90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6418531" y="2367864"/>
            <a:ext cx="159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8117630" y="2200628"/>
            <a:ext cx="2446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9206735" y="569206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</a:t>
            </a:r>
            <a:endParaRPr lang="en-US" sz="1400" baseline="-25000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6218" y="1260063"/>
            <a:ext cx="3691335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113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5" y="1043552"/>
            <a:ext cx="6782764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751" y="2748211"/>
            <a:ext cx="685800" cy="9601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331" y="4756859"/>
            <a:ext cx="731520" cy="1143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068" y="2740203"/>
            <a:ext cx="685800" cy="9601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588" y="4756859"/>
            <a:ext cx="73152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540" y="5014314"/>
            <a:ext cx="534417" cy="6787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969" y="5002409"/>
            <a:ext cx="513307" cy="65189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3365194" y="5692065"/>
            <a:ext cx="28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</a:t>
            </a:r>
            <a:endParaRPr lang="en-US" sz="140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4652514" y="2355753"/>
            <a:ext cx="90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6418531" y="2367864"/>
            <a:ext cx="159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8117630" y="2200628"/>
            <a:ext cx="2446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9206735" y="569206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</a:t>
            </a:r>
            <a:endParaRPr lang="en-US" sz="1400" baseline="-25000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6218" y="1260063"/>
            <a:ext cx="3691335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SIP establishes the session</a:t>
            </a:r>
          </a:p>
          <a:p>
            <a:pPr marL="525958" lvl="1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RTP ports are unknown</a:t>
            </a:r>
          </a:p>
          <a:p>
            <a:pPr marL="525958" lvl="1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relay server allocates a port on behalf of each end user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F30956-FEEB-4BB2-959F-33CD6C9FBE3A}"/>
              </a:ext>
            </a:extLst>
          </p:cNvPr>
          <p:cNvCxnSpPr>
            <a:cxnSpLocks/>
          </p:cNvCxnSpPr>
          <p:nvPr/>
        </p:nvCxnSpPr>
        <p:spPr>
          <a:xfrm flipV="1">
            <a:off x="5711913" y="3228273"/>
            <a:ext cx="915673" cy="1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346AC5-54A5-4EF1-B7DA-3A9774640E95}"/>
              </a:ext>
            </a:extLst>
          </p:cNvPr>
          <p:cNvCxnSpPr>
            <a:cxnSpLocks/>
          </p:cNvCxnSpPr>
          <p:nvPr/>
        </p:nvCxnSpPr>
        <p:spPr>
          <a:xfrm flipV="1">
            <a:off x="5022471" y="3844471"/>
            <a:ext cx="128181" cy="835796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88994A-B4A0-42A3-BFF3-A4546C1F5EAF}"/>
              </a:ext>
            </a:extLst>
          </p:cNvPr>
          <p:cNvCxnSpPr>
            <a:cxnSpLocks/>
          </p:cNvCxnSpPr>
          <p:nvPr/>
        </p:nvCxnSpPr>
        <p:spPr>
          <a:xfrm>
            <a:off x="5443391" y="3719707"/>
            <a:ext cx="1452715" cy="1134288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ED4F21-AC6E-4DB4-A07E-8445A4FA8899}"/>
              </a:ext>
            </a:extLst>
          </p:cNvPr>
          <p:cNvCxnSpPr>
            <a:cxnSpLocks/>
          </p:cNvCxnSpPr>
          <p:nvPr/>
        </p:nvCxnSpPr>
        <p:spPr>
          <a:xfrm>
            <a:off x="3834009" y="5384039"/>
            <a:ext cx="558247" cy="0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8102630" y="2562475"/>
          <a:ext cx="3056590" cy="122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28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106247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451983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35977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5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500" b="1" baseline="-25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5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500" b="1" baseline="-25000" dirty="0">
                          <a:solidFill>
                            <a:srgbClr val="4473C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7135231" y="3807964"/>
            <a:ext cx="163287" cy="14600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0D384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6814462" y="3807964"/>
            <a:ext cx="163287" cy="146001"/>
          </a:xfrm>
          <a:prstGeom prst="ellipse">
            <a:avLst/>
          </a:prstGeom>
          <a:solidFill>
            <a:srgbClr val="3277B6"/>
          </a:solidFill>
          <a:ln w="12700" cap="flat" cmpd="sng" algn="ctr">
            <a:solidFill>
              <a:srgbClr val="0D384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55B054F-4113-4EB8-87C9-2FFF1231E886}"/>
              </a:ext>
            </a:extLst>
          </p:cNvPr>
          <p:cNvCxnSpPr>
            <a:cxnSpLocks/>
          </p:cNvCxnSpPr>
          <p:nvPr/>
        </p:nvCxnSpPr>
        <p:spPr>
          <a:xfrm>
            <a:off x="8242977" y="5384039"/>
            <a:ext cx="558247" cy="0"/>
          </a:xfrm>
          <a:prstGeom prst="straightConnector1">
            <a:avLst/>
          </a:prstGeom>
          <a:ln w="12700">
            <a:solidFill>
              <a:schemeClr val="tx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4751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5" y="1043552"/>
            <a:ext cx="6782764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751" y="2748211"/>
            <a:ext cx="685800" cy="9601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331" y="4756859"/>
            <a:ext cx="731520" cy="1143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068" y="2740203"/>
            <a:ext cx="685800" cy="9601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588" y="4756859"/>
            <a:ext cx="73152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540" y="5014314"/>
            <a:ext cx="534417" cy="6787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969" y="5002409"/>
            <a:ext cx="513307" cy="65189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3365194" y="5692065"/>
            <a:ext cx="28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</a:t>
            </a:r>
            <a:endParaRPr lang="en-US" sz="140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4652514" y="2355753"/>
            <a:ext cx="90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6418531" y="2367864"/>
            <a:ext cx="159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8117630" y="2200628"/>
            <a:ext cx="2446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9206735" y="569206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</a:t>
            </a:r>
            <a:endParaRPr lang="en-US" sz="1400" baseline="-25000" dirty="0"/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6218" y="1260063"/>
            <a:ext cx="3691335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SIP establishes the session</a:t>
            </a:r>
          </a:p>
          <a:p>
            <a:pPr marL="525958" lvl="1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RTP ports are unknown</a:t>
            </a:r>
          </a:p>
          <a:p>
            <a:pPr marL="525958" lvl="1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relay server allocates a port on behalf of each end user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relay server receives and relays the RTP traffic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8102630" y="2562475"/>
          <a:ext cx="3056590" cy="122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28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106247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451983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35977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5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5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5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500" b="1" baseline="-25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5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5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5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500" b="1" baseline="-25000" dirty="0">
                          <a:solidFill>
                            <a:srgbClr val="4473C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7135231" y="3807964"/>
            <a:ext cx="163287" cy="14600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6814462" y="3807964"/>
            <a:ext cx="163287" cy="146001"/>
          </a:xfrm>
          <a:prstGeom prst="ellipse">
            <a:avLst/>
          </a:prstGeom>
          <a:solidFill>
            <a:srgbClr val="3277B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3779491" y="5203571"/>
            <a:ext cx="538061" cy="3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5257364" y="3993407"/>
            <a:ext cx="1527704" cy="1020907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8289914" y="5489321"/>
            <a:ext cx="571375" cy="0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 flipV="1">
            <a:off x="7216402" y="4041437"/>
            <a:ext cx="168247" cy="681011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DA67F0A-E247-4BB8-BFC2-873FD3BB8A43}"/>
              </a:ext>
            </a:extLst>
          </p:cNvPr>
          <p:cNvSpPr txBox="1"/>
          <p:nvPr/>
        </p:nvSpPr>
        <p:spPr>
          <a:xfrm>
            <a:off x="5297722" y="5146004"/>
            <a:ext cx="715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IP</a:t>
            </a:r>
            <a:r>
              <a:rPr lang="en-US" sz="1400" baseline="-25000" dirty="0"/>
              <a:t>A’ </a:t>
            </a:r>
            <a:r>
              <a:rPr lang="en-US" sz="1400" dirty="0"/>
              <a:t>- </a:t>
            </a:r>
            <a:r>
              <a:rPr lang="en-US" sz="1400" dirty="0" err="1"/>
              <a:t>p</a:t>
            </a:r>
            <a:r>
              <a:rPr lang="en-US" sz="1400" baseline="-25000" dirty="0" err="1"/>
              <a:t>A</a:t>
            </a:r>
            <a:r>
              <a:rPr lang="en-US" sz="1400" baseline="-25000" dirty="0"/>
              <a:t>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183AB0-E57D-4F13-B17C-DC632CEC92D0}"/>
              </a:ext>
            </a:extLst>
          </p:cNvPr>
          <p:cNvSpPr txBox="1"/>
          <p:nvPr/>
        </p:nvSpPr>
        <p:spPr>
          <a:xfrm>
            <a:off x="6379059" y="5146003"/>
            <a:ext cx="90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IP</a:t>
            </a:r>
            <a:r>
              <a:rPr lang="en-US" sz="1400" baseline="-25000" dirty="0"/>
              <a:t>B’</a:t>
            </a:r>
            <a:r>
              <a:rPr lang="en-US" sz="1400" dirty="0"/>
              <a:t> - </a:t>
            </a:r>
            <a:r>
              <a:rPr lang="en-US" sz="1400" dirty="0" err="1"/>
              <a:t>p</a:t>
            </a:r>
            <a:r>
              <a:rPr lang="en-US" sz="1400" baseline="-25000" dirty="0" err="1"/>
              <a:t>B</a:t>
            </a:r>
            <a:r>
              <a:rPr lang="en-US" sz="1400" baseline="-25000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0728495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Relay Server for Media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49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5" y="1043552"/>
            <a:ext cx="6782764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BD5B6ABC-85E6-44D3-8EEA-D07FE678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751" y="2748211"/>
            <a:ext cx="685800" cy="9601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98D8DA-E11E-473B-A0ED-C59D8DC94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331" y="4756859"/>
            <a:ext cx="731520" cy="1143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7F610-E3F3-43F3-B051-5AC896908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068" y="2740203"/>
            <a:ext cx="685800" cy="9601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C6E0BF-9C7D-4F7F-90ED-F81816EB2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5588" y="4756859"/>
            <a:ext cx="731520" cy="1143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6082CC5-DB78-420F-84EA-9F4339395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1540" y="5014314"/>
            <a:ext cx="534417" cy="67870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8C082A7-6C3E-42C0-B407-5681C2740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969" y="5002409"/>
            <a:ext cx="513307" cy="65189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B2C448A-3811-4C4A-B8E6-EA44CD978FE6}"/>
              </a:ext>
            </a:extLst>
          </p:cNvPr>
          <p:cNvSpPr txBox="1"/>
          <p:nvPr/>
        </p:nvSpPr>
        <p:spPr>
          <a:xfrm>
            <a:off x="3365194" y="5692065"/>
            <a:ext cx="28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</a:t>
            </a:r>
            <a:endParaRPr lang="en-US" sz="1400" baseline="-25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6B2C3D-52EF-472C-89A5-2812E7F7913F}"/>
              </a:ext>
            </a:extLst>
          </p:cNvPr>
          <p:cNvSpPr txBox="1"/>
          <p:nvPr/>
        </p:nvSpPr>
        <p:spPr>
          <a:xfrm>
            <a:off x="4652514" y="2355753"/>
            <a:ext cx="90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SIP server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C28852-17A2-443A-ACA4-DCDB5ECB93AF}"/>
              </a:ext>
            </a:extLst>
          </p:cNvPr>
          <p:cNvSpPr txBox="1"/>
          <p:nvPr/>
        </p:nvSpPr>
        <p:spPr>
          <a:xfrm>
            <a:off x="6418531" y="2367864"/>
            <a:ext cx="1595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Relay server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EEC05-C918-4F1E-AE00-2B4FCC998BB2}"/>
              </a:ext>
            </a:extLst>
          </p:cNvPr>
          <p:cNvSpPr txBox="1"/>
          <p:nvPr/>
        </p:nvSpPr>
        <p:spPr>
          <a:xfrm>
            <a:off x="8117630" y="2200628"/>
            <a:ext cx="2446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RTP Information at relay 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C28620-EFD0-4CEE-BDAF-889A6586B9C3}"/>
              </a:ext>
            </a:extLst>
          </p:cNvPr>
          <p:cNvSpPr txBox="1"/>
          <p:nvPr/>
        </p:nvSpPr>
        <p:spPr>
          <a:xfrm>
            <a:off x="9206735" y="569206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B</a:t>
            </a:r>
            <a:endParaRPr lang="en-US" sz="1400" baseline="-25000" dirty="0"/>
          </a:p>
        </p:txBody>
      </p:sp>
      <p:graphicFrame>
        <p:nvGraphicFramePr>
          <p:cNvPr id="38" name="Table 26">
            <a:extLst>
              <a:ext uri="{FF2B5EF4-FFF2-40B4-BE49-F238E27FC236}">
                <a16:creationId xmlns:a16="http://schemas.microsoft.com/office/drawing/2014/main" id="{CD7E949B-D3EC-4A00-8E3A-CD36B1FB4EC7}"/>
              </a:ext>
            </a:extLst>
          </p:cNvPr>
          <p:cNvGraphicFramePr>
            <a:graphicFrameLocks noGrp="1"/>
          </p:cNvGraphicFramePr>
          <p:nvPr/>
        </p:nvGraphicFramePr>
        <p:xfrm>
          <a:off x="8102630" y="2562475"/>
          <a:ext cx="3056590" cy="12284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128">
                  <a:extLst>
                    <a:ext uri="{9D8B030D-6E8A-4147-A177-3AD203B41FA5}">
                      <a16:colId xmlns:a16="http://schemas.microsoft.com/office/drawing/2014/main" val="1679067309"/>
                    </a:ext>
                  </a:extLst>
                </a:gridCol>
                <a:gridCol w="1062479">
                  <a:extLst>
                    <a:ext uri="{9D8B030D-6E8A-4147-A177-3AD203B41FA5}">
                      <a16:colId xmlns:a16="http://schemas.microsoft.com/office/drawing/2014/main" val="1765609055"/>
                    </a:ext>
                  </a:extLst>
                </a:gridCol>
                <a:gridCol w="1451983">
                  <a:extLst>
                    <a:ext uri="{9D8B030D-6E8A-4147-A177-3AD203B41FA5}">
                      <a16:colId xmlns:a16="http://schemas.microsoft.com/office/drawing/2014/main" val="41912769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</a:t>
                      </a:r>
                    </a:p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 - port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22578"/>
                  </a:ext>
                </a:extLst>
              </a:tr>
              <a:tr h="35977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5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5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5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500" b="1" baseline="-25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167994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5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500" b="1" baseline="-25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</a:t>
                      </a:r>
                      <a:r>
                        <a:rPr lang="en-US" sz="1500" b="1" baseline="-2500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500" b="1" baseline="0" dirty="0">
                          <a:solidFill>
                            <a:srgbClr val="44546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P</a:t>
                      </a:r>
                      <a:r>
                        <a:rPr lang="en-US" sz="1500" b="1" baseline="-25000" dirty="0">
                          <a:solidFill>
                            <a:srgbClr val="4473C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689820"/>
                  </a:ext>
                </a:extLst>
              </a:tr>
            </a:tbl>
          </a:graphicData>
        </a:graphic>
      </p:graphicFrame>
      <p:sp>
        <p:nvSpPr>
          <p:cNvPr id="41" name="Oval 40">
            <a:extLst>
              <a:ext uri="{FF2B5EF4-FFF2-40B4-BE49-F238E27FC236}">
                <a16:creationId xmlns:a16="http://schemas.microsoft.com/office/drawing/2014/main" id="{5AB205E9-53A3-44B9-8815-E7503FCE6849}"/>
              </a:ext>
            </a:extLst>
          </p:cNvPr>
          <p:cNvSpPr/>
          <p:nvPr/>
        </p:nvSpPr>
        <p:spPr>
          <a:xfrm>
            <a:off x="7135231" y="3807964"/>
            <a:ext cx="163287" cy="146001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2D2BB12-2BA7-4CBB-8683-2C2A660BA5E5}"/>
              </a:ext>
            </a:extLst>
          </p:cNvPr>
          <p:cNvSpPr/>
          <p:nvPr/>
        </p:nvSpPr>
        <p:spPr>
          <a:xfrm>
            <a:off x="6814462" y="3807964"/>
            <a:ext cx="163287" cy="146001"/>
          </a:xfrm>
          <a:prstGeom prst="ellipse">
            <a:avLst/>
          </a:prstGeom>
          <a:solidFill>
            <a:srgbClr val="3277B6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3779491" y="5203571"/>
            <a:ext cx="538061" cy="3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V="1">
            <a:off x="5257364" y="3993407"/>
            <a:ext cx="1527704" cy="1020907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8289914" y="5489321"/>
            <a:ext cx="571375" cy="0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DA67F0A-E247-4BB8-BFC2-873FD3BB8A43}"/>
              </a:ext>
            </a:extLst>
          </p:cNvPr>
          <p:cNvSpPr txBox="1"/>
          <p:nvPr/>
        </p:nvSpPr>
        <p:spPr>
          <a:xfrm>
            <a:off x="5297722" y="5146004"/>
            <a:ext cx="715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IP</a:t>
            </a:r>
            <a:r>
              <a:rPr lang="en-US" sz="1400" baseline="-25000" dirty="0"/>
              <a:t>A’ </a:t>
            </a:r>
            <a:r>
              <a:rPr lang="en-US" sz="1400" dirty="0"/>
              <a:t>- </a:t>
            </a:r>
            <a:r>
              <a:rPr lang="en-US" sz="1400" dirty="0" err="1"/>
              <a:t>p</a:t>
            </a:r>
            <a:r>
              <a:rPr lang="en-US" sz="1400" baseline="-25000" dirty="0" err="1"/>
              <a:t>A</a:t>
            </a:r>
            <a:r>
              <a:rPr lang="en-US" sz="1400" baseline="-25000" dirty="0"/>
              <a:t>’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8183AB0-E57D-4F13-B17C-DC632CEC92D0}"/>
              </a:ext>
            </a:extLst>
          </p:cNvPr>
          <p:cNvSpPr txBox="1"/>
          <p:nvPr/>
        </p:nvSpPr>
        <p:spPr>
          <a:xfrm>
            <a:off x="6379059" y="5146003"/>
            <a:ext cx="902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IP</a:t>
            </a:r>
            <a:r>
              <a:rPr lang="en-US" sz="1400" baseline="-25000" dirty="0"/>
              <a:t>B’</a:t>
            </a:r>
            <a:r>
              <a:rPr lang="en-US" sz="1400" dirty="0"/>
              <a:t> - </a:t>
            </a:r>
            <a:r>
              <a:rPr lang="en-US" sz="1400" dirty="0" err="1"/>
              <a:t>p</a:t>
            </a:r>
            <a:r>
              <a:rPr lang="en-US" sz="1400" baseline="-25000" dirty="0" err="1"/>
              <a:t>B</a:t>
            </a:r>
            <a:r>
              <a:rPr lang="en-US" sz="1400" baseline="-25000" dirty="0"/>
              <a:t>’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5257364" y="4114801"/>
            <a:ext cx="1557099" cy="1031203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>
            <a:off x="3779491" y="5353697"/>
            <a:ext cx="538061" cy="0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>
            <a:off x="7298518" y="3993408"/>
            <a:ext cx="172351" cy="661721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 flipH="1" flipV="1">
            <a:off x="7216402" y="4041437"/>
            <a:ext cx="168247" cy="681011"/>
          </a:xfrm>
          <a:prstGeom prst="straightConnector1">
            <a:avLst/>
          </a:prstGeom>
          <a:ln w="19050">
            <a:solidFill>
              <a:srgbClr val="4473C5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1A4EC25-58CF-4D72-8DC4-DC7F3099EF4B}"/>
              </a:ext>
            </a:extLst>
          </p:cNvPr>
          <p:cNvCxnSpPr>
            <a:cxnSpLocks/>
          </p:cNvCxnSpPr>
          <p:nvPr/>
        </p:nvCxnSpPr>
        <p:spPr>
          <a:xfrm>
            <a:off x="8296301" y="5353697"/>
            <a:ext cx="564988" cy="0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CE391D3A-638D-4DE3-B246-A52F5EE17D24}"/>
              </a:ext>
            </a:extLst>
          </p:cNvPr>
          <p:cNvSpPr txBox="1">
            <a:spLocks/>
          </p:cNvSpPr>
          <p:nvPr/>
        </p:nvSpPr>
        <p:spPr>
          <a:xfrm>
            <a:off x="626218" y="1260063"/>
            <a:ext cx="3691335" cy="4692708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Intermediary device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SIP establishes the session</a:t>
            </a:r>
          </a:p>
          <a:p>
            <a:pPr marL="525958" lvl="1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RTP ports are unknown</a:t>
            </a:r>
          </a:p>
          <a:p>
            <a:pPr marL="525958" lvl="1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The relay server allocates a port on behalf of each end user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The relay server receives and relays the RTP traffic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74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(Legacy)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0" y="1028700"/>
            <a:ext cx="11376837" cy="4800599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Since the explosive growth of the Internet in the 1990s, the networking industry has been dominated by closed and proprietary hardware and software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interface between control and data planes has been historically proprietary</a:t>
            </a:r>
          </a:p>
          <a:p>
            <a:pPr marL="673591" lvl="1" indent="-38099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Vendor dependence: slow product cycles of vendor equipment, no innovation from </a:t>
            </a:r>
            <a:r>
              <a:rPr lang="en-US" b="1" dirty="0"/>
              <a:t>programmers</a:t>
            </a:r>
          </a:p>
          <a:p>
            <a:pPr marL="673591" lvl="1" indent="-38099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dirty="0"/>
          </a:p>
          <a:p>
            <a:pPr marL="573582" lvl="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3"/>
            <a:ext cx="68499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5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0B4CF-EE6D-40F5-B8A2-2A4886C3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457" y="3132554"/>
            <a:ext cx="4491086" cy="350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48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Implementation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883" y="1193070"/>
            <a:ext cx="10975791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OpenSIPS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an open-source implementation of a SIP server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RTPProxy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 high-performance relay server for RTP streams 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SIPp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an open-source SIP traffic generator that can establish multiple concurrent sessions and generate media (RTP) traffic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Iperf3: traffic generator used to generate background UDP traffic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Edgecore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Wedge100BF-32X: programmable switch</a:t>
            </a:r>
          </a:p>
          <a:p>
            <a:pPr marL="233357" indent="-2333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5" y="1043552"/>
            <a:ext cx="7119716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290009-49F7-40E5-B737-FFA969847DD1}"/>
              </a:ext>
            </a:extLst>
          </p:cNvPr>
          <p:cNvGrpSpPr/>
          <p:nvPr/>
        </p:nvGrpSpPr>
        <p:grpSpPr>
          <a:xfrm>
            <a:off x="2312324" y="4080914"/>
            <a:ext cx="7827355" cy="2352917"/>
            <a:chOff x="2251364" y="4019953"/>
            <a:chExt cx="7827354" cy="235291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85A2471-9042-4476-B710-6C5F2BEFB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8792" y="4019953"/>
              <a:ext cx="3599006" cy="2352917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FE29DD-6830-4D9B-BC75-054E5826CD38}"/>
                </a:ext>
              </a:extLst>
            </p:cNvPr>
            <p:cNvSpPr/>
            <p:nvPr/>
          </p:nvSpPr>
          <p:spPr>
            <a:xfrm>
              <a:off x="2251364" y="5130700"/>
              <a:ext cx="13040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Intel Xeon</a:t>
              </a:r>
            </a:p>
            <a:p>
              <a:pPr algn="ctr"/>
              <a:r>
                <a:rPr lang="en-US" sz="1200" dirty="0"/>
                <a:t>4 cores, 2.20GHz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1BDACDE-2E40-4A3B-A92F-7E1E1FCB1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9288" y="4803493"/>
              <a:ext cx="714915" cy="511739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3C3683-A839-4930-A538-DE240AA6E514}"/>
                </a:ext>
              </a:extLst>
            </p:cNvPr>
            <p:cNvCxnSpPr>
              <a:cxnSpLocks/>
            </p:cNvCxnSpPr>
            <p:nvPr/>
          </p:nvCxnSpPr>
          <p:spPr>
            <a:xfrm>
              <a:off x="3419288" y="5315232"/>
              <a:ext cx="714915" cy="570996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C33FB5-98E6-46CE-BF7B-FC43115802C8}"/>
                </a:ext>
              </a:extLst>
            </p:cNvPr>
            <p:cNvSpPr/>
            <p:nvPr/>
          </p:nvSpPr>
          <p:spPr>
            <a:xfrm>
              <a:off x="4727160" y="4118970"/>
              <a:ext cx="15779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err="1"/>
                <a:t>Edgecore</a:t>
              </a:r>
              <a:r>
                <a:rPr lang="en-US" sz="1200" dirty="0"/>
                <a:t> w/</a:t>
              </a:r>
            </a:p>
            <a:p>
              <a:pPr algn="ctr"/>
              <a:r>
                <a:rPr lang="en-US" sz="1200" dirty="0"/>
                <a:t>Tofino Chip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67CC350-8EEF-49DF-9039-E5EB2C58E6A3}"/>
                </a:ext>
              </a:extLst>
            </p:cNvPr>
            <p:cNvCxnSpPr>
              <a:cxnSpLocks/>
            </p:cNvCxnSpPr>
            <p:nvPr/>
          </p:nvCxnSpPr>
          <p:spPr>
            <a:xfrm>
              <a:off x="5616384" y="4588481"/>
              <a:ext cx="240375" cy="482822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A92EBE-7A94-4E8E-8147-99C1A421CBD5}"/>
                </a:ext>
              </a:extLst>
            </p:cNvPr>
            <p:cNvSpPr/>
            <p:nvPr/>
          </p:nvSpPr>
          <p:spPr>
            <a:xfrm>
              <a:off x="8500799" y="4987212"/>
              <a:ext cx="15779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/>
                <a:t>Intel Xeon</a:t>
              </a:r>
            </a:p>
            <a:p>
              <a:pPr algn="ctr"/>
              <a:r>
                <a:rPr lang="en-US" sz="1200" dirty="0"/>
                <a:t>4 cores, 2.20GHz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E8CB68C0-0B5B-4443-8FBA-450286593D89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 flipV="1">
              <a:off x="7701616" y="4588957"/>
              <a:ext cx="799183" cy="629088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ED779C3-8638-4B07-8506-7584D17AA577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7766140" y="5218045"/>
              <a:ext cx="734659" cy="570305"/>
            </a:xfrm>
            <a:prstGeom prst="straightConnector1">
              <a:avLst/>
            </a:prstGeom>
            <a:ln>
              <a:solidFill>
                <a:srgbClr val="4473C5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A6B5AE1-56C8-4842-8F4A-5A942DA41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8884" y="4406126"/>
              <a:ext cx="408276" cy="5715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128805D-FB14-48E3-9A87-3032CEDF9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6733" y="4193714"/>
              <a:ext cx="408276" cy="57158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9922DF3-0034-45E7-BE04-16E4E0906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26733" y="5611437"/>
              <a:ext cx="408276" cy="57158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C569447-6688-40F6-9E44-166DE527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8884" y="5528561"/>
              <a:ext cx="408276" cy="571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0978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Implementation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883" y="1193070"/>
            <a:ext cx="11023047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Two scenarios are considered:</a:t>
            </a:r>
          </a:p>
          <a:p>
            <a:pPr marL="635492" lvl="1" indent="-34289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“Server-based relay”: relay server is used to relay media between end devices</a:t>
            </a:r>
          </a:p>
          <a:p>
            <a:pPr marL="635492" lvl="1" indent="-34289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“Switch-based relay”: the switch is used to relay media</a:t>
            </a:r>
          </a:p>
          <a:p>
            <a:pPr marL="233357" indent="-23335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UAC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SIPp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 generates 900 media sessions, 30 per second</a:t>
            </a:r>
          </a:p>
          <a:p>
            <a:pPr marL="233357" indent="-23335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test lasts for 300 seconds</a:t>
            </a:r>
          </a:p>
          <a:p>
            <a:pPr marL="233357" indent="-233357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G.711 media encoding codec (160 bytes every 20ms)</a:t>
            </a:r>
          </a:p>
          <a:p>
            <a:pPr marL="233357" indent="-2333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5" y="1043552"/>
            <a:ext cx="7119716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869275-4F60-40C6-8379-EE9841EF045D}"/>
              </a:ext>
            </a:extLst>
          </p:cNvPr>
          <p:cNvGrpSpPr/>
          <p:nvPr/>
        </p:nvGrpSpPr>
        <p:grpSpPr>
          <a:xfrm>
            <a:off x="4285066" y="4224279"/>
            <a:ext cx="3698575" cy="2057707"/>
            <a:chOff x="7757160" y="2854338"/>
            <a:chExt cx="4078357" cy="209202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BDC86F1-6644-4D89-8CA2-E05947152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7160" y="2854338"/>
              <a:ext cx="4078357" cy="2092021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93D7460-5A23-4084-9F55-D0779C52B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59851" y="3579942"/>
              <a:ext cx="607020" cy="8498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8969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884" y="1193070"/>
            <a:ext cx="10553797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Delay: time interval starting when a packet is received from the UAC by the switch’s ingress port and ending when the packet is forwarded by the switch’s egress port to the UAS</a:t>
            </a:r>
          </a:p>
          <a:p>
            <a:pPr marL="578344" lvl="1" indent="-28574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Delay contributions of the switch and the relay server</a:t>
            </a:r>
          </a:p>
          <a:p>
            <a:pPr marL="233357" indent="-2333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4" y="1043552"/>
            <a:ext cx="1874616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65E70A6-338F-4B00-A5CD-9C41A3EF7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75" y="2873011"/>
            <a:ext cx="4229051" cy="344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2729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884" y="1193070"/>
            <a:ext cx="10994693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Delay variation: the absolute value of the difference between the delay of two consecutive packets</a:t>
            </a:r>
          </a:p>
          <a:p>
            <a:pPr marL="578344" lvl="1" indent="-285744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Analogous to jitter, as defined by RFC 4689</a:t>
            </a:r>
          </a:p>
          <a:p>
            <a:pPr marL="233357" indent="-2333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4" y="1043552"/>
            <a:ext cx="1874616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1FA03D92-1190-401B-8228-EDBDF973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682" y="2648689"/>
            <a:ext cx="3971599" cy="323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93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883" y="1193070"/>
            <a:ext cx="11023047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Loss rate: number of packets that fail to reach the destination</a:t>
            </a:r>
          </a:p>
          <a:p>
            <a:pPr marL="578344" lvl="1" indent="-28574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Calculation is based on the sequence number of the RTP header</a:t>
            </a:r>
          </a:p>
          <a:p>
            <a:pPr marL="233357" indent="-2333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4" y="1043552"/>
            <a:ext cx="1874616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13EE149-BE12-4303-B17C-82891289A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401" y="2703939"/>
            <a:ext cx="3976267" cy="31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705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884" y="1193070"/>
            <a:ext cx="10553797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Mean Opinion Score (MOS): estimation of the quality of the media session</a:t>
            </a:r>
          </a:p>
          <a:p>
            <a:pPr marL="635492" lvl="1" indent="-34289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reference quality indicator standardized by ITU-T</a:t>
            </a:r>
          </a:p>
          <a:p>
            <a:pPr marL="635492" lvl="1" indent="-34289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Maximum for G.711 is ~4.4</a:t>
            </a:r>
          </a:p>
          <a:p>
            <a:pPr marL="233357" indent="-2333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4" y="1043552"/>
            <a:ext cx="1874616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ABE99FA-3D23-4FC6-B168-CFBED53D1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81" y="2782038"/>
            <a:ext cx="10186803" cy="31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643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85" y="182098"/>
            <a:ext cx="11590116" cy="861455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Lessons Learned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884" y="1193070"/>
            <a:ext cx="10553797" cy="4692708"/>
          </a:xfrm>
        </p:spPr>
        <p:txBody>
          <a:bodyPr>
            <a:normAutofit/>
          </a:bodyPr>
          <a:lstStyle/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Advantages of offloading relay application to the data plane:</a:t>
            </a: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Performance: ~1,000,000 sessions vs ~1,000 sessions per core</a:t>
            </a: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parameters: delay, delay variation, packet loss rate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Limited resources</a:t>
            </a:r>
          </a:p>
          <a:p>
            <a:pPr marL="233357" indent="-233357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Avoid complex application logic</a:t>
            </a:r>
          </a:p>
          <a:p>
            <a:pPr marL="233357" indent="-233357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492" lvl="1" indent="-34289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56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63041" y="8613047"/>
            <a:ext cx="3296361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609585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4/12/2024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601885" y="1043552"/>
            <a:ext cx="4020916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083394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Networking (SDN)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1028700"/>
            <a:ext cx="11430000" cy="4800599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Protocol ossification has been challenged first by SDN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SDN (1) explicitly separates the control and data planes, and (2) enables the control plane intelligence to be implemented as a software outside the switches by </a:t>
            </a:r>
            <a:r>
              <a:rPr lang="en-US" b="1" dirty="0"/>
              <a:t>end programmers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function of populating the forwarding table is now performed by the controller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2" y="876304"/>
            <a:ext cx="7683690" cy="12697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6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C95E91-25E0-FC3B-A5E3-94F490760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236" y="2699958"/>
            <a:ext cx="5215476" cy="399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5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 Limitation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3305780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7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49" y="1167355"/>
            <a:ext cx="10984851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SDN is limited to the OpenFlow specifications 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Forwarding rules are based on a fixed number of protocols / header fields (e.g., IP, Ethernet)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The data plane is designed with fixed functions (hard-coded)</a:t>
            </a:r>
          </a:p>
          <a:p>
            <a:pPr marL="673591" lvl="1" indent="-38099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Functions are implemented by the chip designer</a:t>
            </a:r>
            <a:endParaRPr lang="en-US" sz="18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0" indent="0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None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i="1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DAEA8E-D580-4B7A-97C5-A65DF5A6C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236" y="2699958"/>
            <a:ext cx="5215476" cy="39944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BC019A-8B0B-4955-88DE-DAE11265D30B}"/>
              </a:ext>
            </a:extLst>
          </p:cNvPr>
          <p:cNvSpPr/>
          <p:nvPr/>
        </p:nvSpPr>
        <p:spPr>
          <a:xfrm>
            <a:off x="3580655" y="3445499"/>
            <a:ext cx="1034800" cy="5499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D7D5F7-14F5-FA4A-09DA-62A56D06A3B5}"/>
              </a:ext>
            </a:extLst>
          </p:cNvPr>
          <p:cNvSpPr/>
          <p:nvPr/>
        </p:nvSpPr>
        <p:spPr>
          <a:xfrm>
            <a:off x="5840151" y="4224064"/>
            <a:ext cx="1034800" cy="5499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03401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Data Plane be Programmable?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49" y="1178481"/>
            <a:ext cx="10984851" cy="4662867"/>
          </a:xfrm>
        </p:spPr>
        <p:txBody>
          <a:bodyPr>
            <a:normAutofit/>
          </a:bodyPr>
          <a:lstStyle/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Evolution of the computing industry</a:t>
            </a:r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80981" indent="-28098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2" y="876303"/>
            <a:ext cx="827822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8</a:t>
            </a:fld>
            <a:endParaRPr lang="en-US" sz="1200" dirty="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32451F-14BE-8948-82EC-C529EEA021A3}"/>
              </a:ext>
            </a:extLst>
          </p:cNvPr>
          <p:cNvSpPr txBox="1"/>
          <p:nvPr/>
        </p:nvSpPr>
        <p:spPr>
          <a:xfrm>
            <a:off x="1656735" y="5716514"/>
            <a:ext cx="9349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1970s	     1970s-80s        1990s-2000s	          2010s	                2017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34763D-AE7F-A0E4-1B0E-BADB139CA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7" y="1732717"/>
            <a:ext cx="10004255" cy="398379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FBBE610-3E2D-8926-FC3D-018D6C2C288F}"/>
              </a:ext>
            </a:extLst>
          </p:cNvPr>
          <p:cNvCxnSpPr/>
          <p:nvPr/>
        </p:nvCxnSpPr>
        <p:spPr>
          <a:xfrm>
            <a:off x="1185384" y="6146390"/>
            <a:ext cx="102726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AABC4A-3869-A46A-11E4-C1F8482B6E7D}"/>
              </a:ext>
            </a:extLst>
          </p:cNvPr>
          <p:cNvSpPr txBox="1"/>
          <p:nvPr/>
        </p:nvSpPr>
        <p:spPr>
          <a:xfrm>
            <a:off x="597550" y="6255490"/>
            <a:ext cx="110851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1. Vladimir </a:t>
            </a:r>
            <a:r>
              <a:rPr lang="en-US" sz="1600" dirty="0" err="1"/>
              <a:t>Gurevich</a:t>
            </a:r>
            <a:r>
              <a:rPr lang="en-US" sz="1600" dirty="0"/>
              <a:t>, “Introduction to P4 and Data Plane Programmability,” </a:t>
            </a:r>
            <a:r>
              <a:rPr lang="en-US" sz="1600" dirty="0">
                <a:hlinkClick r:id="rId4"/>
              </a:rPr>
              <a:t>https://tinyurl.com/2p978tm9</a:t>
            </a:r>
            <a:r>
              <a:rPr lang="en-US" sz="16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98598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597551" y="876301"/>
            <a:ext cx="6037165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38C60F48-EAB5-A54D-B834-7AA360F30939}" type="slidenum">
              <a:rPr lang="en-US" sz="1200">
                <a:latin typeface="Calibri" panose="020F0502020204030204"/>
                <a:cs typeface="Arial"/>
                <a:sym typeface="Arial"/>
              </a:rPr>
              <a:pPr defTabSz="457189">
                <a:defRPr/>
              </a:pPr>
              <a:t>9</a:t>
            </a:fld>
            <a:endParaRPr lang="en-US" sz="1200"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597550" y="1157270"/>
            <a:ext cx="10984850" cy="4800599"/>
          </a:xfrm>
          <a:prstGeom prst="rect">
            <a:avLst/>
          </a:prstGeom>
        </p:spPr>
        <p:txBody>
          <a:bodyPr vert="horz" lIns="0" tIns="60960" rIns="0" bIns="6096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P4</a:t>
            </a:r>
            <a:r>
              <a:rPr lang="en-US" sz="2200" baseline="300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1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programmable switches permit </a:t>
            </a:r>
            <a:r>
              <a:rPr lang="en-US" sz="2200" b="1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programmers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  <a:sym typeface="Arial"/>
              </a:rPr>
              <a:t> to program the data plane </a:t>
            </a:r>
          </a:p>
          <a:p>
            <a:pPr marL="292093" indent="-292093" defTabSz="914377"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75000"/>
                  <a:lumOff val="25000"/>
                </a:prstClr>
              </a:solidFill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38A64-59CF-42AF-92E6-716807F19CA5}"/>
              </a:ext>
            </a:extLst>
          </p:cNvPr>
          <p:cNvSpPr txBox="1"/>
          <p:nvPr/>
        </p:nvSpPr>
        <p:spPr>
          <a:xfrm>
            <a:off x="498723" y="5981699"/>
            <a:ext cx="97779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1. P4 stands for stands for Programming Protocol-independent Packet Processors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EB2490D6-AB29-3860-AFAF-49446192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4310" y="4899903"/>
            <a:ext cx="19623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/>
              <a:t>Programmable chip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CA43A-6B16-50F5-4FEE-5625C391A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8" y="1845580"/>
            <a:ext cx="5388922" cy="301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21D83FE2-D923-14A9-3E70-03CA25031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673" y="4899903"/>
            <a:ext cx="9364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/>
              <a:t>P4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38BCA-1897-7449-A98F-FA022C8F9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670" y="2725974"/>
            <a:ext cx="2736411" cy="213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28211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13591</TotalTime>
  <Words>3390</Words>
  <Application>Microsoft Office PowerPoint</Application>
  <PresentationFormat>Widescreen</PresentationFormat>
  <Paragraphs>514</Paragraphs>
  <Slides>56</Slides>
  <Notes>45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1_Retrospect</vt:lpstr>
      <vt:lpstr>Office Theme</vt:lpstr>
      <vt:lpstr>PowerPoint Presentation</vt:lpstr>
      <vt:lpstr>Agenda</vt:lpstr>
      <vt:lpstr>Cyberinfrastructure Lab (CI) at USC</vt:lpstr>
      <vt:lpstr>PowerPoint Presentation</vt:lpstr>
      <vt:lpstr>Traditional (Legacy) Networking</vt:lpstr>
      <vt:lpstr>Software-Defined Networking (SDN)</vt:lpstr>
      <vt:lpstr>SDN Limitation</vt:lpstr>
      <vt:lpstr>Can the Data Plane be Programmable? </vt:lpstr>
      <vt:lpstr>P4 Programmable Switches</vt:lpstr>
      <vt:lpstr>P4 Programmable Switches</vt:lpstr>
      <vt:lpstr>P4 Programmable Switches</vt:lpstr>
      <vt:lpstr>PowerPoint Presentation</vt:lpstr>
      <vt:lpstr>Introduction to DGAs</vt:lpstr>
      <vt:lpstr>Introduction to DGAs</vt:lpstr>
      <vt:lpstr>Introduction to DGAs</vt:lpstr>
      <vt:lpstr>Proposed System</vt:lpstr>
      <vt:lpstr>Proposed System</vt:lpstr>
      <vt:lpstr>Proposed System</vt:lpstr>
      <vt:lpstr>Proposed System</vt:lpstr>
      <vt:lpstr>Evaluation</vt:lpstr>
      <vt:lpstr>Evaluation</vt:lpstr>
      <vt:lpstr>Evaluation</vt:lpstr>
      <vt:lpstr>Evaluation</vt:lpstr>
      <vt:lpstr>Evaluation</vt:lpstr>
      <vt:lpstr>Evaluation</vt:lpstr>
      <vt:lpstr>DEMO – High-resolution Measurements  https://youtu.be/cWaWxsqVAgc  </vt:lpstr>
      <vt:lpstr>P4 PDP Switches based on Intel’s Tofino Chip - Demo</vt:lpstr>
      <vt:lpstr>DEMO – DoS  https://youtu.be/EGQHUdrQ80M </vt:lpstr>
      <vt:lpstr>P4 PDP Switches based on Intel’s Tofino Chip - Demo</vt:lpstr>
      <vt:lpstr>PowerPoint Presentation</vt:lpstr>
      <vt:lpstr>Buffer Sizing Problem</vt:lpstr>
      <vt:lpstr>Buffer Sizing Problem</vt:lpstr>
      <vt:lpstr>Proposed System</vt:lpstr>
      <vt:lpstr>Proposed System</vt:lpstr>
      <vt:lpstr>Proposed System</vt:lpstr>
      <vt:lpstr>Evaluation</vt:lpstr>
      <vt:lpstr>Results</vt:lpstr>
      <vt:lpstr>Results</vt:lpstr>
      <vt:lpstr>Results</vt:lpstr>
      <vt:lpstr>Conclusion</vt:lpstr>
      <vt:lpstr>Conclusion</vt:lpstr>
      <vt:lpstr>PowerPoint Presentation</vt:lpstr>
      <vt:lpstr>PowerPoint Presentation</vt:lpstr>
      <vt:lpstr>Voice and Video</vt:lpstr>
      <vt:lpstr>Network Address Translation (NAT)</vt:lpstr>
      <vt:lpstr>Relay Server for Media Traffic</vt:lpstr>
      <vt:lpstr>Relay Server for Media Traffic</vt:lpstr>
      <vt:lpstr>Relay Server for Media Traffic</vt:lpstr>
      <vt:lpstr>Relay Server for Media Traffic</vt:lpstr>
      <vt:lpstr>Implementation and Evaluation</vt:lpstr>
      <vt:lpstr>Implementation and Evaluation</vt:lpstr>
      <vt:lpstr>Results</vt:lpstr>
      <vt:lpstr>Results</vt:lpstr>
      <vt:lpstr>Results</vt:lpstr>
      <vt:lpstr>Results</vt:lpstr>
      <vt:lpstr>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Crichigno Benitez, Jorge</cp:lastModifiedBy>
  <cp:revision>215</cp:revision>
  <dcterms:created xsi:type="dcterms:W3CDTF">2020-04-03T21:33:21Z</dcterms:created>
  <dcterms:modified xsi:type="dcterms:W3CDTF">2024-04-12T10:57:29Z</dcterms:modified>
</cp:coreProperties>
</file>