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64" r:id="rId2"/>
    <p:sldId id="367" r:id="rId3"/>
    <p:sldId id="340" r:id="rId4"/>
    <p:sldId id="369" r:id="rId5"/>
    <p:sldId id="355" r:id="rId6"/>
    <p:sldId id="357" r:id="rId7"/>
    <p:sldId id="358" r:id="rId8"/>
    <p:sldId id="361" r:id="rId9"/>
    <p:sldId id="359" r:id="rId10"/>
    <p:sldId id="360" r:id="rId11"/>
    <p:sldId id="347" r:id="rId12"/>
    <p:sldId id="370" r:id="rId13"/>
    <p:sldId id="372" r:id="rId14"/>
    <p:sldId id="378" r:id="rId15"/>
    <p:sldId id="373" r:id="rId16"/>
    <p:sldId id="374" r:id="rId17"/>
    <p:sldId id="375" r:id="rId18"/>
    <p:sldId id="376" r:id="rId19"/>
    <p:sldId id="384" r:id="rId20"/>
    <p:sldId id="379" r:id="rId21"/>
    <p:sldId id="377" r:id="rId22"/>
    <p:sldId id="380" r:id="rId23"/>
    <p:sldId id="383" r:id="rId24"/>
    <p:sldId id="381" r:id="rId25"/>
    <p:sldId id="268" r:id="rId26"/>
    <p:sldId id="318" r:id="rId27"/>
    <p:sldId id="352" r:id="rId28"/>
    <p:sldId id="385" r:id="rId29"/>
    <p:sldId id="386" r:id="rId30"/>
    <p:sldId id="387" r:id="rId31"/>
    <p:sldId id="388" r:id="rId32"/>
    <p:sldId id="389" r:id="rId33"/>
    <p:sldId id="35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napToObjects="1">
      <p:cViewPr varScale="1">
        <p:scale>
          <a:sx n="77" d="100"/>
          <a:sy n="77" d="100"/>
        </p:scale>
        <p:origin x="1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5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13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5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7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48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0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18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93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89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2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26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0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23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1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6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68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Reserve Officers' Training Corps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ROTC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3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1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2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tdevgroup.com/" TargetMode="External"/><Relationship Id="rId4" Type="http://schemas.openxmlformats.org/officeDocument/2006/relationships/hyperlink" Target="https://tinyurl.com/yxauot8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inyurl.com/yxauot8w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tinyurl.com/yyelqom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Cyber-training, Research, and Education Opportunities at the University of South Carolina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Jorge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Integrated Information Technology (IIT)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jcrichigno@cec.sc.edu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 Cyber-Security Webinar Series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8,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Minor in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18 credit hours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Several concentrations 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Web Development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DED0C-0675-47E5-853E-605F9D3F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54139"/>
            <a:ext cx="5177473" cy="1347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8428A-3926-4E2E-9E66-74DBE7D42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540" y="2512610"/>
            <a:ext cx="5177473" cy="26231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132B19-E5D8-4610-874B-5CAF029575BE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379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4716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Department is developing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 PhD in Informatics (approval expectation in 2021)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Undergraduate and graduate certificates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More practical than theoretical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Partnership with industry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Network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Palo Alto Networks Cybersecurity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VMware IT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Intel’s Barefoot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Juniper Networks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Flexible program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379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396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IIT programs incorporate much hands-on activities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IEEE and ACM are the main societies which guide IT education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curriculum should emphasize “learning IT core concepts combined with authentic practice” and “use of professional tools and platforms”</a:t>
            </a:r>
            <a:r>
              <a:rPr lang="en-US" baseline="30000" dirty="0"/>
              <a:t> 1</a:t>
            </a: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Physical labs are typically used to teach and train IT students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COVID exacerbated the needs of efficient technologies for hands-on education in IT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UofSC</a:t>
            </a:r>
            <a:r>
              <a:rPr lang="en-US" dirty="0"/>
              <a:t> works with the Network Development Group (NDG)</a:t>
            </a:r>
            <a:r>
              <a:rPr lang="en-US" baseline="30000" dirty="0"/>
              <a:t>2</a:t>
            </a:r>
            <a:r>
              <a:rPr lang="en-US" dirty="0"/>
              <a:t>, VMware, Palo Alto Cybersecurity Academy, Cisco, and others to virtualize labs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 virtual platform enables an institution to move traditional curriculum relying on physical labs into an online format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45629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B4360D-BDF8-4B0F-AE6C-82724D370C50}"/>
              </a:ext>
            </a:extLst>
          </p:cNvPr>
          <p:cNvSpPr txBox="1"/>
          <p:nvPr/>
        </p:nvSpPr>
        <p:spPr>
          <a:xfrm>
            <a:off x="784860" y="5536454"/>
            <a:ext cx="1065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“Information Technology Curricula Guideline 2017 (IT2017),” report by the ACM / IEEE Task Force on Information Technology Curricula, Dec. 2017. Online: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https://tinyurl.com/yxauot8w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Network Development Group (NDG). Online: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https://netdevgroup.com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2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Virtualization is a technology by which the software portion of a device (e.g., PC, routers, etc.) can execute on a general-purpose physical server as a virtual machine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 pod is a set of virtual machines needed for the completion of a virtual lab exercise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pod can be as simple as a single isolated virtual machine, or as complex as autonomous systems with live traffic flowing to/from the Internet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45629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xt Box 2">
            <a:extLst>
              <a:ext uri="{FF2B5EF4-FFF2-40B4-BE49-F238E27FC236}">
                <a16:creationId xmlns:a16="http://schemas.microsoft.com/office/drawing/2014/main" id="{6592201C-C280-4514-B6B8-5047C601A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514" y="5983631"/>
            <a:ext cx="4085678" cy="3403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Server hosting pods for virtual labs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71695A-EECE-48B9-9996-9BA438D21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760" y="3117545"/>
            <a:ext cx="414528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USC (SC), SCC (NC), and NDG are building a distributed virtual platform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goal is scalability, using the resources available on campus networks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Since January 2020, the distributed platform has served more than 7,000 learners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45629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0D1D929-9ED8-4C5F-AE0B-D28BA8E57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430" y="2738401"/>
            <a:ext cx="5311140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0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There are multiple types of pods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Pods to learn concepts traditionally covered by academic programs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Pods to learn skills and techniques covered by certificate programs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Pods to perform research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Industry partners are essential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45629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E62F29A-BD1B-4781-8A56-6AAF045C2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02" y="4134898"/>
            <a:ext cx="1311864" cy="762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AA318-4CEF-47BF-B9FA-E05C3DD11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403" y="3085681"/>
            <a:ext cx="1446658" cy="6747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AA98F-4AFF-4D97-A3B1-7DA67B138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370" y="5287943"/>
            <a:ext cx="1889364" cy="8569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371673-7AEF-49F7-83C6-094C1F192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140" y="3074353"/>
            <a:ext cx="1752183" cy="725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82C283-E199-4B7A-B782-5FC70ED97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2642" y="4107467"/>
            <a:ext cx="2030218" cy="8170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EF0D55-BF06-4680-AC44-BB2EFF886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732" y="4299171"/>
            <a:ext cx="2661733" cy="5649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31C71C-88B4-400C-98DE-F0E34A22E2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8885" y="5402875"/>
            <a:ext cx="1590358" cy="4778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000EA0-A757-46B4-A0B5-DA81BF91C4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780" y="5431918"/>
            <a:ext cx="1446658" cy="474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E8D9C9-0334-4A9D-8D5D-33516F6B51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8152" y="1937286"/>
            <a:ext cx="3135396" cy="23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Labs – </a:t>
            </a:r>
            <a:r>
              <a:rPr lang="en-US" dirty="0" err="1"/>
              <a:t>Zeek</a:t>
            </a:r>
            <a:r>
              <a:rPr lang="en-US" dirty="0"/>
              <a:t> Intrusion Detection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Zeek</a:t>
            </a:r>
            <a:r>
              <a:rPr lang="en-US" dirty="0"/>
              <a:t> labs provide hands-on experience on Intrusion Detection System (IDS)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Zeek</a:t>
            </a:r>
            <a:r>
              <a:rPr lang="en-US" dirty="0"/>
              <a:t> is a passive, open-source network traffic analyzer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is primarily used as a security monitor in national labs, campus networks, enterprises, research labs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33309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94B0707-2483-4CF8-83A8-8361A77DC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736" y="3198176"/>
            <a:ext cx="3037840" cy="2344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FB615C-07B4-44DA-86EF-E4A72DDDB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683" y="2877044"/>
            <a:ext cx="5752840" cy="32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59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Labs – BGP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These labs provide a detailed, hands-on experience to understand the Border Gateway Protocol (BGP), adjust its attributes, and control traffic on the Internet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Routers use Free Range Routing (FRR) routing stack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FRR is an open-source protocol stack that provides IP-based routing services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3198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7895814-84D8-4DA7-A046-0C157CC4B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541" y="2976880"/>
            <a:ext cx="3731419" cy="3276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747891-4F33-4A3D-AD07-94F10A050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50" y="3172096"/>
            <a:ext cx="5959315" cy="28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96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Labs – MPLS and Advanced BGP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These labs provide a detailed, hands-on experience to understand advanced concepts and protocols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Examples include MPLS, Multi-protocol BGP, BGP hijacking, virtual private networks (VPNs), Ethernet VPNs, and Segment Routing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0106934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1CC19B3-72A1-4AFA-A462-A405B1F20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317" y="3157328"/>
            <a:ext cx="4278630" cy="2811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331AD6-0479-4D93-82AF-9F5AAABCE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53" y="3123382"/>
            <a:ext cx="5176866" cy="28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06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Labs – MPLS and Advanced BGP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These labs provide a detailed, hands-on experience to understand advanced concepts and protocols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Examples include MPLS, Multi-protocol BGP, BGP hijacking, virtual private networks (VPNs), Ethernet VPNs, and Segment Routing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0106934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7331AD6-0479-4D93-82AF-9F5AAABCE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53" y="3123382"/>
            <a:ext cx="5176866" cy="2845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4DEBD-137B-4BC4-8E5B-33AA2993F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976" y="3372709"/>
            <a:ext cx="4882927" cy="17347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2A2DE9-9B58-401A-9519-FA3318BB68E3}"/>
              </a:ext>
            </a:extLst>
          </p:cNvPr>
          <p:cNvCxnSpPr>
            <a:cxnSpLocks/>
          </p:cNvCxnSpPr>
          <p:nvPr/>
        </p:nvCxnSpPr>
        <p:spPr>
          <a:xfrm flipV="1">
            <a:off x="5842000" y="3372710"/>
            <a:ext cx="988976" cy="3763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55037D-1577-4370-8F0E-C5CD1DAABD4E}"/>
              </a:ext>
            </a:extLst>
          </p:cNvPr>
          <p:cNvCxnSpPr>
            <a:cxnSpLocks/>
          </p:cNvCxnSpPr>
          <p:nvPr/>
        </p:nvCxnSpPr>
        <p:spPr>
          <a:xfrm>
            <a:off x="5842000" y="3998367"/>
            <a:ext cx="988976" cy="1109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5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Department of Integrated Information Technology at </a:t>
            </a:r>
            <a:r>
              <a:rPr lang="en-US" dirty="0" err="1"/>
              <a:t>UofSC</a:t>
            </a: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Academic programs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Virtual platform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Industry collaboration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78414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81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Labs – Software-defined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These labs provide a detailed, hands-on experience to Software-defined Networking (SDN)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Devices and protocols include Open Virtual Switch (OVS), Open Network Operating System (ONOS) controller, VXLAN, and VPLS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30845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C43520-75F3-42F4-BFA1-0F4DCC9B8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412" y="2395852"/>
            <a:ext cx="4803535" cy="38525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4E721A-15E6-4FC2-B17D-9100BBD5D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11" y="3180458"/>
            <a:ext cx="6255848" cy="25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5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Labs – Palo Alto NG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These labs enhance the student’s understanding of how modern firewalls work, referred to as Next-generation Firewalls (NGFWs)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Students gain hands-on experience deploying, managing, and monitoring firewalls in a (virtual) lab environment, using live traffic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Material also prepares students for certificates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IEEE/ACM group “acknowledges the value of vendor and industry certifications and encourages students to pursue them as they see necessary”</a:t>
            </a:r>
            <a:r>
              <a:rPr lang="en-US" baseline="30000" dirty="0"/>
              <a:t>1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726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4053C57-81F9-4F4A-A50F-6F687DE62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769" y="4080090"/>
            <a:ext cx="8742412" cy="1376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1D924B-6318-407F-B451-11EA90ED36EE}"/>
              </a:ext>
            </a:extLst>
          </p:cNvPr>
          <p:cNvSpPr txBox="1"/>
          <p:nvPr/>
        </p:nvSpPr>
        <p:spPr>
          <a:xfrm>
            <a:off x="609600" y="5732482"/>
            <a:ext cx="10655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“Information Technology Curricula Guideline 2017 (IT2017),” report by the ACM / IEEE Task Force on Information Technology Curricula, Dec. 2017. Online: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https://tinyurl.com/yxauot8w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15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Labs – Palo Alto NG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These labs enhance the student’s understanding of how modern firewalls work, referred to as Next-generation Firewalls (NGFWs)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726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969002-1F52-4260-A0DF-BB2627817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80" y="2517012"/>
            <a:ext cx="4839880" cy="346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788D14-B620-47F5-97ED-8235759CD332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Pod deployed in private cloud</a:t>
            </a:r>
            <a:endParaRPr lang="en-US" sz="13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F5399A-011F-4C79-83B8-7D7C9084245A}"/>
              </a:ext>
            </a:extLst>
          </p:cNvPr>
          <p:cNvCxnSpPr>
            <a:cxnSpLocks/>
          </p:cNvCxnSpPr>
          <p:nvPr/>
        </p:nvCxnSpPr>
        <p:spPr>
          <a:xfrm flipH="1">
            <a:off x="2752531" y="4320073"/>
            <a:ext cx="29671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96E89B-2A3E-45AA-BBD4-0A564AACA67C}"/>
              </a:ext>
            </a:extLst>
          </p:cNvPr>
          <p:cNvSpPr txBox="1"/>
          <p:nvPr/>
        </p:nvSpPr>
        <p:spPr>
          <a:xfrm>
            <a:off x="5767338" y="4158490"/>
            <a:ext cx="43114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Next-generation </a:t>
            </a:r>
            <a:r>
              <a:rPr lang="en-US" sz="1500" dirty="0"/>
              <a:t>Firewall Virtual Machine + licenses</a:t>
            </a:r>
          </a:p>
        </p:txBody>
      </p:sp>
    </p:spTree>
    <p:extLst>
      <p:ext uri="{BB962C8B-B14F-4D97-AF65-F5344CB8AC3E}">
        <p14:creationId xmlns:p14="http://schemas.microsoft.com/office/powerpoint/2010/main" val="347932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Labs – Palo Alto NG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These labs enhance the student’s understanding of how modern firewalls work, referred to as Next-generation Firewalls (NGFWs)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726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E13A582-56CC-4AA7-8885-4FDA7476E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80" y="2517012"/>
            <a:ext cx="4839880" cy="346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6707E3-F601-4194-8610-F80A8661FF3F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Pod deployed in private cloud</a:t>
            </a:r>
            <a:endParaRPr lang="en-US" sz="13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85E07B-DFA4-49E7-AAC1-BFC0A392A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504058C-37E5-4A55-ADE0-24647D3C5F77}"/>
              </a:ext>
            </a:extLst>
          </p:cNvPr>
          <p:cNvSpPr txBox="1"/>
          <p:nvPr/>
        </p:nvSpPr>
        <p:spPr>
          <a:xfrm>
            <a:off x="6033541" y="5955172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B57435-8282-4A65-8899-7F5C7D8C22CE}"/>
              </a:ext>
            </a:extLst>
          </p:cNvPr>
          <p:cNvSpPr/>
          <p:nvPr/>
        </p:nvSpPr>
        <p:spPr>
          <a:xfrm>
            <a:off x="8270240" y="3429000"/>
            <a:ext cx="2679685" cy="270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8795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Labs – Palo Alto NG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These labs enhance the student’s understanding of how modern firewalls work, referred to as Next-generation Firewalls (NGFWs)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EC89D-463A-4B45-AEFA-9B250D3E6F6F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6726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8C04023-E667-4AE2-91C0-A40B8EE6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04311"/>
            <a:ext cx="4593958" cy="345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BFCC4C-95DD-456F-B79E-1D66C2DCE89A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Additional credentials</a:t>
            </a:r>
            <a:endParaRPr lang="en-US" sz="13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B11ABC-3405-4B8F-9148-E025DA23AE8F}"/>
              </a:ext>
            </a:extLst>
          </p:cNvPr>
          <p:cNvSpPr txBox="1"/>
          <p:nvPr/>
        </p:nvSpPr>
        <p:spPr>
          <a:xfrm>
            <a:off x="6177657" y="5981699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02F073-068E-4773-887C-A22B6996E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F278E3E-9885-4817-B550-7CC4C8782778}"/>
              </a:ext>
            </a:extLst>
          </p:cNvPr>
          <p:cNvSpPr/>
          <p:nvPr/>
        </p:nvSpPr>
        <p:spPr>
          <a:xfrm>
            <a:off x="6307494" y="4954555"/>
            <a:ext cx="802433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67D985-A251-4777-AC6B-7BEBE4C2DE06}"/>
              </a:ext>
            </a:extLst>
          </p:cNvPr>
          <p:cNvSpPr/>
          <p:nvPr/>
        </p:nvSpPr>
        <p:spPr>
          <a:xfrm>
            <a:off x="6382140" y="5769229"/>
            <a:ext cx="880188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F959E1-5313-4B40-ABA1-871299FCD967}"/>
              </a:ext>
            </a:extLst>
          </p:cNvPr>
          <p:cNvSpPr/>
          <p:nvPr/>
        </p:nvSpPr>
        <p:spPr>
          <a:xfrm>
            <a:off x="795867" y="3937000"/>
            <a:ext cx="1540933" cy="2370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9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6" y="1"/>
            <a:ext cx="11571033" cy="888999"/>
          </a:xfrm>
        </p:spPr>
        <p:txBody>
          <a:bodyPr>
            <a:normAutofit/>
          </a:bodyPr>
          <a:lstStyle/>
          <a:p>
            <a:r>
              <a:rPr kumimoji="0" lang="en-US" sz="3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ONR’s Cyber Project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Office of Naval Research (ONR) is funding the project “Enhancing the Preparation of Next-generation Cyber Professionals”</a:t>
            </a:r>
            <a:endParaRPr lang="en-US" dirty="0"/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South Carolina cybersecurity needs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Naval Information Warfare Center (NIWC) Atlantic, SRNL, Fort Jackson, Shaw Air Force Base</a:t>
            </a:r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Recruiting the American military’s cyber force is more difficult than ever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DoD has been struggling to hire more than 8,000 cyber positions (2018)</a:t>
            </a:r>
            <a:r>
              <a:rPr lang="en-US" baseline="30000" dirty="0"/>
              <a:t>1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College of Engineering and Computing is addressing the workforce needs: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Encourage Reserve Officers' Training Corps </a:t>
            </a:r>
            <a:r>
              <a:rPr lang="en-US" b="1" dirty="0">
                <a:solidFill>
                  <a:schemeClr val="tx1"/>
                </a:solidFill>
              </a:rPr>
              <a:t>(ROTC) </a:t>
            </a:r>
            <a:r>
              <a:rPr lang="en-US" dirty="0"/>
              <a:t>students to obtain an IT minor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Undergraduate applied research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7FCF9-DF52-41C1-93C0-582BF8D830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1" y="4369151"/>
            <a:ext cx="3100108" cy="18707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028B32-6AB9-4D9E-B18A-E40893157ABF}"/>
              </a:ext>
            </a:extLst>
          </p:cNvPr>
          <p:cNvSpPr txBox="1"/>
          <p:nvPr/>
        </p:nvSpPr>
        <p:spPr>
          <a:xfrm>
            <a:off x="5454395" y="4576409"/>
            <a:ext cx="29632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Cybersecurity job openings in four metro areas near Columbia, Feb. 2020</a:t>
            </a:r>
            <a:endParaRPr lang="en-US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24F97F-126F-47F3-906F-FBC50D9D8F17}"/>
              </a:ext>
            </a:extLst>
          </p:cNvPr>
          <p:cNvSpPr txBox="1"/>
          <p:nvPr/>
        </p:nvSpPr>
        <p:spPr>
          <a:xfrm>
            <a:off x="414837" y="5388285"/>
            <a:ext cx="4582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J. Lynch, “Inside the Pentagon’s Struggle to Build a Cyber Force,” Fifth Domain publication, October 29, 2018. Online</a:t>
            </a:r>
            <a:r>
              <a:rPr lang="en-US" sz="1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https://tinyurl.com/yyelqomp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8AABC9-AAB1-4838-B784-DCB12499D8C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D4E8A94-DA8B-4858-A98C-E91CD6C08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8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Minor in IT – Cyber specialization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Option to earn DoD’s approved baseline certificates for Information Assurance Technical (IAT)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Self-contained specialization; no pre-</a:t>
            </a:r>
            <a:r>
              <a:rPr lang="en-US" dirty="0" err="1"/>
              <a:t>reqs</a:t>
            </a:r>
            <a:endParaRPr lang="en-US" b="1" dirty="0">
              <a:solidFill>
                <a:srgbClr val="FF0000"/>
              </a:solidFill>
            </a:endParaRPr>
          </a:p>
          <a:p>
            <a:pPr marL="339725" indent="-339725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Undergraduate applied research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Private cloud with professional tools and platforms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Collaboration with industry</a:t>
            </a:r>
          </a:p>
          <a:p>
            <a:pPr marL="292608" lvl="1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E81697-03D5-4AF7-B66D-54A9A146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18" y="2016369"/>
            <a:ext cx="2685475" cy="38129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78CD12-7B20-4091-B62A-608C82052E3E}"/>
              </a:ext>
            </a:extLst>
          </p:cNvPr>
          <p:cNvSpPr txBox="1"/>
          <p:nvPr/>
        </p:nvSpPr>
        <p:spPr>
          <a:xfrm>
            <a:off x="9263618" y="5874279"/>
            <a:ext cx="26854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Minor in IT and undergraduate research</a:t>
            </a:r>
            <a:endParaRPr lang="en-US" sz="13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A8A0FE-3764-43EE-80F5-A46F10190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58" y="5449200"/>
            <a:ext cx="2781241" cy="5903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DF3C9-CCCD-4839-8CA5-5CB9EC565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791" y="5271828"/>
            <a:ext cx="1787889" cy="9778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D752E3-E32F-4705-BF1D-2F3CDA85E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264" y="5034740"/>
            <a:ext cx="2351610" cy="1214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1C1C2-5E6F-40C2-A7A0-B421ACCA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7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Undergraduate students work 18 hours per week, 15 weeks, $18 per hour ($4,050)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research 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Focus on relevant technology, customized scenarios; e.g., IPsec-based VPNs with NGFWs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02421-4364-4C56-B7F0-FEEBA0AD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34CF43-76F9-456F-88ED-9E52EB208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196" y="2931197"/>
            <a:ext cx="4599235" cy="321334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819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new techniques against attacks targeting “Internet-of-Things” devices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the Center for Applied Internet Data Analysis (CAIDA) (San Diego)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CA053-3FAA-4FCD-9439-2606F4D1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1" y="2238992"/>
            <a:ext cx="6269006" cy="3108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B65DAE-A533-470E-9DF5-581717BDF186}"/>
              </a:ext>
            </a:extLst>
          </p:cNvPr>
          <p:cNvSpPr/>
          <p:nvPr/>
        </p:nvSpPr>
        <p:spPr>
          <a:xfrm>
            <a:off x="432901" y="5424944"/>
            <a:ext cx="62690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Global distribution of exploited IoT devices; results from this research project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973489-F8EA-48EC-A3E8-ECA09093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443" y="2238991"/>
            <a:ext cx="3076494" cy="3108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B8C3CC8-0C6C-44E1-A45A-35F0B870D286}"/>
              </a:ext>
            </a:extLst>
          </p:cNvPr>
          <p:cNvSpPr/>
          <p:nvPr/>
        </p:nvSpPr>
        <p:spPr>
          <a:xfrm>
            <a:off x="7851443" y="5424944"/>
            <a:ext cx="315344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Malware exploiting default credentials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571F3C-2CE5-4472-89EC-2AC8BD4A3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33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new techniques against attacks targeting “Internet-of-Things” devices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the Center for Applied Internet Data Analysis (CAIDA) (San Diego)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F39C4-D9EF-47F2-A1AE-0174D2FA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35" y="2351314"/>
            <a:ext cx="6479329" cy="32396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D5C88D-174C-4DD8-A43E-2D67D19F461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CB81BF3-6735-4463-8413-6289BAAD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Department of Integrated Information Technology (IIT) is within the College of Engineering and Computing (CEC) at the University of South Carolina (</a:t>
            </a:r>
            <a:r>
              <a:rPr lang="en-US" dirty="0" err="1"/>
              <a:t>UofSC</a:t>
            </a:r>
            <a:r>
              <a:rPr lang="en-US" dirty="0"/>
              <a:t>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IIT offers undergraduate and graduate degree programs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Its research focuses on the areas of cyber infrastructure, database systems, data analytics, health information technology, and human-computer interaction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is more practical than theoretical; IIT emphasizes operations, applications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Partnership with industry for internships, materials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442822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29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Performance testing Google’s new communication protocol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Feedback to Google (used in </a:t>
            </a:r>
            <a:r>
              <a:rPr lang="en-US" dirty="0" err="1"/>
              <a:t>Youtube</a:t>
            </a:r>
            <a:r>
              <a:rPr lang="en-US" dirty="0"/>
              <a:t>, Chrome, and other apps)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Emulating behavior in private cloud before Google’s protocol public release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C3730-62F1-4A88-A91E-C03CF289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97" y="2537050"/>
            <a:ext cx="5388430" cy="3551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71F829-3E52-400F-ADBF-3DDEB6DEB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7" y="2980309"/>
            <a:ext cx="4263703" cy="23617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3DA51D-BD4C-4F6E-834D-8C876B267C2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A95DD89-ED11-4A77-A24A-CC780B38B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60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system’s performance using next-generation switches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Offloading computational tasks to network switches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Orders of magnitude faster than general-purpose CPU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Very limited instructions set (e.g., no multiplication, no division, simple operations)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Intel (chips, software development environment)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6C462-9880-4F95-8327-FE740D6AE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2" y="3167094"/>
            <a:ext cx="3974443" cy="227791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48FB13-CAC9-46C5-B490-923D7744AE81}"/>
              </a:ext>
            </a:extLst>
          </p:cNvPr>
          <p:cNvGraphicFramePr>
            <a:graphicFrameLocks noGrp="1"/>
          </p:cNvGraphicFramePr>
          <p:nvPr/>
        </p:nvGraphicFramePr>
        <p:xfrm>
          <a:off x="5706833" y="3518583"/>
          <a:ext cx="4701209" cy="1737360"/>
        </p:xfrm>
        <a:graphic>
          <a:graphicData uri="http://schemas.openxmlformats.org/drawingml/2006/table">
            <a:tbl>
              <a:tblPr/>
              <a:tblGrid>
                <a:gridCol w="1008244">
                  <a:extLst>
                    <a:ext uri="{9D8B030D-6E8A-4147-A177-3AD203B41FA5}">
                      <a16:colId xmlns:a16="http://schemas.microsoft.com/office/drawing/2014/main" val="1899566845"/>
                    </a:ext>
                  </a:extLst>
                </a:gridCol>
                <a:gridCol w="1715784">
                  <a:extLst>
                    <a:ext uri="{9D8B030D-6E8A-4147-A177-3AD203B41FA5}">
                      <a16:colId xmlns:a16="http://schemas.microsoft.com/office/drawing/2014/main" val="1632571523"/>
                    </a:ext>
                  </a:extLst>
                </a:gridCol>
                <a:gridCol w="1977181">
                  <a:extLst>
                    <a:ext uri="{9D8B030D-6E8A-4147-A177-3AD203B41FA5}">
                      <a16:colId xmlns:a16="http://schemas.microsoft.com/office/drawing/2014/main" val="387049721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Programmable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General-purpose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6402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$ 10,000 - 25,000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483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~35,000,000 connections per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~500 connections per core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40204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Latency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nanoseconds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 to hundreds of milliseconds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3306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364B7B-233B-47E3-8D21-31B753ED94F6}"/>
              </a:ext>
            </a:extLst>
          </p:cNvPr>
          <p:cNvSpPr txBox="1"/>
          <p:nvPr/>
        </p:nvSpPr>
        <p:spPr>
          <a:xfrm>
            <a:off x="5908814" y="3196788"/>
            <a:ext cx="42338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Application example: media (voice) relay server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D6014E-ADBC-4651-8963-2CF99C7A757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8709F83-822F-4718-A572-18EACA70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13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system’s performance using next-generation switches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Offloading computational tasks to network switches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Orders of magnitude faster than general-purpose CPU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Very limited instructions set (e.g., no multiplication, no division, simple operations)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Intel (chips, software development environment)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32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BE0A95-E7EC-4A9E-A766-243C5DE7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924" y="3266211"/>
            <a:ext cx="5696249" cy="3058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26C3E2-5137-41BB-9898-70FE830BC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94" y="2993258"/>
            <a:ext cx="5830960" cy="3165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5653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33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0542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CCB4-EB84-4BFF-9534-F289C868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83" y="1290650"/>
            <a:ext cx="5090583" cy="31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BSc In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ABET accredited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120 credit hours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400-hour internship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Curriculum includes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department is developing a fully online BSc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379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6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Minor in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18 credit hours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Several concentrations 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Cybersecurity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DED0C-0675-47E5-853E-605F9D3F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75" y="1954139"/>
            <a:ext cx="5177473" cy="1347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423EF7-2F98-4DAA-90D6-AD0B546AD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745" y="2489833"/>
            <a:ext cx="5105931" cy="1788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3C2885-BC35-4E01-A0DE-347984B1F5B6}"/>
              </a:ext>
            </a:extLst>
          </p:cNvPr>
          <p:cNvSpPr txBox="1"/>
          <p:nvPr/>
        </p:nvSpPr>
        <p:spPr>
          <a:xfrm>
            <a:off x="6125744" y="4411288"/>
            <a:ext cx="5105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i="0" dirty="0">
                <a:solidFill>
                  <a:srgbClr val="373A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Courses map learning objectives to the U.S. NICE framework  (ITEC 293, ITEC 445, ITEC 493)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636BC0-19F1-4067-A099-9F75F3927E2B}"/>
              </a:ext>
            </a:extLst>
          </p:cNvPr>
          <p:cNvSpPr txBox="1"/>
          <p:nvPr/>
        </p:nvSpPr>
        <p:spPr>
          <a:xfrm>
            <a:off x="983846" y="5568259"/>
            <a:ext cx="102122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National Initiative for Cybersecurity Education (NICE) Framework is a national-focused resource that categorizes and describes cybersecurity work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361EDE-8985-4242-9DC7-69399D1159A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379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6290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Minor in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18 credit hours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Several concentrations 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DED0C-0675-47E5-853E-605F9D3F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75" y="1954139"/>
            <a:ext cx="5177473" cy="1347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20B409-F230-478A-933D-C0862DBD7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462" y="2470327"/>
            <a:ext cx="5137890" cy="236529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D39D14-1AF4-4AE2-8A02-EC71D0F965CE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379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31357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Minor in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18 credit hours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Several concentrations 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DED0C-0675-47E5-853E-605F9D3F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74" y="1954139"/>
            <a:ext cx="5177473" cy="1347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5B3C5-D7D5-4518-AC93-DDB321CDF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859" y="2510014"/>
            <a:ext cx="5096436" cy="18572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3EA285-6A8C-4F0D-8DEF-278AB367754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379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0824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Minor in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18 credit hours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Several concentrations 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DED0C-0675-47E5-853E-605F9D3F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74" y="1954139"/>
            <a:ext cx="5177473" cy="1347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2F17FF-9DB9-493E-989B-F2C340990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491" y="2471874"/>
            <a:ext cx="5122955" cy="233884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105BF3-9CC5-4646-AAB9-C47D70F3EC16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379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0721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Minor in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18 credit hours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Several concentrations 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DED0C-0675-47E5-853E-605F9D3F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64" y="1954139"/>
            <a:ext cx="5177473" cy="1347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933760-F0E0-47E7-AC37-ADB8A86E6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337" y="2513190"/>
            <a:ext cx="5116745" cy="183161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6F7197-F2FC-4034-B310-02259A2ECEB5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379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61852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13159</TotalTime>
  <Words>1740</Words>
  <Application>Microsoft Office PowerPoint</Application>
  <PresentationFormat>Widescreen</PresentationFormat>
  <Paragraphs>297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Times New Roman</vt:lpstr>
      <vt:lpstr>Wingdings</vt:lpstr>
      <vt:lpstr>Retrospect</vt:lpstr>
      <vt:lpstr>PowerPoint Presentation</vt:lpstr>
      <vt:lpstr>Agenda </vt:lpstr>
      <vt:lpstr>IIT Department</vt:lpstr>
      <vt:lpstr>Academic Programs</vt:lpstr>
      <vt:lpstr>Academic Programs</vt:lpstr>
      <vt:lpstr>Academic Programs</vt:lpstr>
      <vt:lpstr>Academic Programs</vt:lpstr>
      <vt:lpstr>Academic Programs</vt:lpstr>
      <vt:lpstr>Academic Programs</vt:lpstr>
      <vt:lpstr>Academic Programs </vt:lpstr>
      <vt:lpstr>Academic Programs </vt:lpstr>
      <vt:lpstr>Virtual Platform</vt:lpstr>
      <vt:lpstr>Virtual Platform</vt:lpstr>
      <vt:lpstr>Virtual Platform</vt:lpstr>
      <vt:lpstr>Virtual Platform</vt:lpstr>
      <vt:lpstr>Virtual Labs – Zeek Intrusion Detection </vt:lpstr>
      <vt:lpstr>Virtual Labs – BGP</vt:lpstr>
      <vt:lpstr>Virtual Labs – MPLS and Advanced BGP Topics</vt:lpstr>
      <vt:lpstr>Virtual Labs – MPLS and Advanced BGP Topics</vt:lpstr>
      <vt:lpstr>Virtual Labs – Software-defined Networking</vt:lpstr>
      <vt:lpstr>Virtual Labs – Palo Alto NG Firewall</vt:lpstr>
      <vt:lpstr>Virtual Labs – Palo Alto NG Firewall</vt:lpstr>
      <vt:lpstr>Virtual Labs – Palo Alto NG Firewall</vt:lpstr>
      <vt:lpstr>Virtual Labs – Palo Alto NG Firewall</vt:lpstr>
      <vt:lpstr>ONR’s Cyber Project</vt:lpstr>
      <vt:lpstr>ONR’s Cyber Project</vt:lpstr>
      <vt:lpstr>ONR’s Cyber Project</vt:lpstr>
      <vt:lpstr>Graduate Projects</vt:lpstr>
      <vt:lpstr>Graduate Projects</vt:lpstr>
      <vt:lpstr>Graduate Projects</vt:lpstr>
      <vt:lpstr>Graduate Projects</vt:lpstr>
      <vt:lpstr>Graduate Projects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CRICHIGNO BENITEZ, JORGE</cp:lastModifiedBy>
  <cp:revision>178</cp:revision>
  <dcterms:created xsi:type="dcterms:W3CDTF">2020-04-03T21:33:21Z</dcterms:created>
  <dcterms:modified xsi:type="dcterms:W3CDTF">2021-01-06T16:16:26Z</dcterms:modified>
</cp:coreProperties>
</file>