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68" r:id="rId2"/>
    <p:sldId id="267" r:id="rId3"/>
    <p:sldId id="260" r:id="rId4"/>
    <p:sldId id="265" r:id="rId5"/>
    <p:sldId id="262" r:id="rId6"/>
    <p:sldId id="266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crichigno" initials="j" lastIdx="1" clrIdx="0">
    <p:extLst>
      <p:ext uri="{19B8F6BF-5375-455C-9EA6-DF929625EA0E}">
        <p15:presenceInfo xmlns:p15="http://schemas.microsoft.com/office/powerpoint/2012/main" userId="S-1-5-21-1739654654-345500860-1535261841-1632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45" autoAdjust="0"/>
    <p:restoredTop sz="95077" autoAdjust="0"/>
  </p:normalViewPr>
  <p:slideViewPr>
    <p:cSldViewPr snapToGrid="0">
      <p:cViewPr varScale="1">
        <p:scale>
          <a:sx n="78" d="100"/>
          <a:sy n="78" d="100"/>
        </p:scale>
        <p:origin x="1198" y="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0-01T17:48:28.272" idx="1">
    <p:pos x="10" y="10"/>
    <p:text/>
    <p:extLst>
      <p:ext uri="{C676402C-5697-4E1C-873F-D02D1690AC5C}">
        <p15:threadingInfo xmlns:p15="http://schemas.microsoft.com/office/powerpoint/2012/main" timeZoneBias="3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BD526-4CB3-4057-A296-7EDEE1F979B5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E5DD0-EB8D-438A-9950-4A6E535E89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60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Cisco 2800: Cisco announces the end-of-sale and end-of life dates for the Cisco 2800 Series Integrated Services Routers. The last day to order the affected product(s) is November 1, 2011.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E5DD0-EB8D-438A-9950-4A6E535E89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84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Students use analytical skills, average, coefficient of variation, variance, etc. Hands-on,</a:t>
            </a:r>
            <a:r>
              <a:rPr lang="en-US" baseline="0" dirty="0" smtClean="0"/>
              <a:t> applicable, real-life, connection with abstract concepts,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E5DD0-EB8D-438A-9950-4A6E535E89A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44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F946-A9F5-4206-8967-F8CC99F565D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BCFB-8647-4039-B1F7-4C5E35173F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F946-A9F5-4206-8967-F8CC99F565D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BCFB-8647-4039-B1F7-4C5E35173F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F946-A9F5-4206-8967-F8CC99F565D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BCFB-8647-4039-B1F7-4C5E35173F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F946-A9F5-4206-8967-F8CC99F565D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BCFB-8647-4039-B1F7-4C5E35173F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F946-A9F5-4206-8967-F8CC99F565D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BCFB-8647-4039-B1F7-4C5E35173F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F946-A9F5-4206-8967-F8CC99F565D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BCFB-8647-4039-B1F7-4C5E35173F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F946-A9F5-4206-8967-F8CC99F565D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BCFB-8647-4039-B1F7-4C5E35173F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F946-A9F5-4206-8967-F8CC99F565D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BCFB-8647-4039-B1F7-4C5E35173F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F946-A9F5-4206-8967-F8CC99F565D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BCFB-8647-4039-B1F7-4C5E35173F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F946-A9F5-4206-8967-F8CC99F565D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BCFB-8647-4039-B1F7-4C5E35173F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DF946-A9F5-4206-8967-F8CC99F565D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9BCFB-8647-4039-B1F7-4C5E35173F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DF946-A9F5-4206-8967-F8CC99F565DF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9BCFB-8647-4039-B1F7-4C5E35173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48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jpg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6.png"/><Relationship Id="rId7" Type="http://schemas.openxmlformats.org/officeDocument/2006/relationships/image" Target="../media/image27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png"/><Relationship Id="rId11" Type="http://schemas.openxmlformats.org/officeDocument/2006/relationships/image" Target="../media/image29.emf"/><Relationship Id="rId5" Type="http://schemas.openxmlformats.org/officeDocument/2006/relationships/image" Target="../media/image6.pn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5.jpe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6549" y="151688"/>
            <a:ext cx="7278131" cy="92434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300" b="1" dirty="0"/>
              <a:t>NSF Campus Cyberinfrastructure PI and </a:t>
            </a:r>
            <a:br>
              <a:rPr lang="en-US" sz="2300" b="1" dirty="0"/>
            </a:br>
            <a:r>
              <a:rPr lang="en-US" sz="2300" b="1" dirty="0"/>
              <a:t>Cybersecurity Innovation for Cyberinfrastructure PI Workshop</a:t>
            </a:r>
            <a:br>
              <a:rPr lang="en-US" sz="2300" b="1" dirty="0"/>
            </a:br>
            <a:endParaRPr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0744" y="1523394"/>
            <a:ext cx="8591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NSF </a:t>
            </a:r>
            <a:r>
              <a:rPr lang="en-US" sz="2200" b="1" dirty="0" smtClean="0"/>
              <a:t>Program: </a:t>
            </a:r>
            <a:r>
              <a:rPr lang="en-US" sz="2200" b="1" dirty="0" smtClean="0">
                <a:solidFill>
                  <a:schemeClr val="accent1"/>
                </a:solidFill>
              </a:rPr>
              <a:t>Campus Cyberinfrastructure (CC-NIE)</a:t>
            </a:r>
            <a:endParaRPr lang="en-US" sz="2200" b="1" dirty="0">
              <a:solidFill>
                <a:schemeClr val="accent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84671" y="972887"/>
            <a:ext cx="7586916" cy="234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0745" y="3149112"/>
            <a:ext cx="5588232" cy="3769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Project Title: </a:t>
            </a:r>
            <a:r>
              <a:rPr lang="en-US" sz="2200" b="1" dirty="0" err="1" smtClean="0">
                <a:solidFill>
                  <a:schemeClr val="accent1"/>
                </a:solidFill>
              </a:rPr>
              <a:t>Northern’s</a:t>
            </a:r>
            <a:r>
              <a:rPr lang="en-US" sz="2200" b="1" dirty="0" smtClean="0">
                <a:solidFill>
                  <a:schemeClr val="accent1"/>
                </a:solidFill>
              </a:rPr>
              <a:t> </a:t>
            </a:r>
            <a:r>
              <a:rPr lang="en-US" sz="2200" b="1" dirty="0">
                <a:solidFill>
                  <a:schemeClr val="accent1"/>
                </a:solidFill>
              </a:rPr>
              <a:t>Network Expansion for Large Science and Engineering Data </a:t>
            </a:r>
            <a:r>
              <a:rPr lang="en-US" sz="2200" b="1" dirty="0" smtClean="0">
                <a:solidFill>
                  <a:schemeClr val="accent1"/>
                </a:solidFill>
              </a:rPr>
              <a:t>Flows</a:t>
            </a:r>
          </a:p>
          <a:p>
            <a:endParaRPr lang="en-US" sz="500" b="1" dirty="0" smtClean="0"/>
          </a:p>
          <a:p>
            <a:r>
              <a:rPr lang="en-US" sz="2200" b="1" dirty="0" smtClean="0"/>
              <a:t>Project Goals: </a:t>
            </a:r>
          </a:p>
          <a:p>
            <a:pPr marL="173038" marR="3810" indent="-163513">
              <a:lnSpc>
                <a:spcPct val="100899"/>
              </a:lnSpc>
              <a:spcBef>
                <a:spcPts val="229"/>
              </a:spcBef>
              <a:buFont typeface="Arial"/>
              <a:buChar char="•"/>
              <a:tabLst>
                <a:tab pos="173038" algn="l"/>
              </a:tabLst>
            </a:pPr>
            <a:r>
              <a:rPr lang="en-US" sz="1600" spc="-4" dirty="0" smtClean="0">
                <a:solidFill>
                  <a:schemeClr val="bg2">
                    <a:lumMod val="50000"/>
                  </a:schemeClr>
                </a:solidFill>
                <a:cs typeface="Calibri"/>
              </a:rPr>
              <a:t>Address the severe LAN and WAN data movement limitation imposed by the current 100 Mbps capacity.</a:t>
            </a:r>
          </a:p>
          <a:p>
            <a:pPr marL="173038" marR="3810" indent="-163513">
              <a:lnSpc>
                <a:spcPct val="100899"/>
              </a:lnSpc>
              <a:spcBef>
                <a:spcPts val="229"/>
              </a:spcBef>
              <a:buFont typeface="Arial"/>
              <a:buChar char="•"/>
              <a:tabLst>
                <a:tab pos="173038" algn="l"/>
              </a:tabLst>
            </a:pPr>
            <a:r>
              <a:rPr lang="en-US" sz="1600" spc="-4" dirty="0" smtClean="0">
                <a:solidFill>
                  <a:schemeClr val="bg2">
                    <a:lumMod val="50000"/>
                  </a:schemeClr>
                </a:solidFill>
                <a:cs typeface="Calibri"/>
              </a:rPr>
              <a:t>Establish a 10 </a:t>
            </a:r>
            <a:r>
              <a:rPr lang="en-US" sz="1600" spc="-4" dirty="0" err="1" smtClean="0">
                <a:solidFill>
                  <a:schemeClr val="bg2">
                    <a:lumMod val="50000"/>
                  </a:schemeClr>
                </a:solidFill>
                <a:cs typeface="Calibri"/>
              </a:rPr>
              <a:t>Gbps</a:t>
            </a:r>
            <a:r>
              <a:rPr lang="en-US" sz="1600" spc="-4" dirty="0" smtClean="0">
                <a:solidFill>
                  <a:schemeClr val="bg2">
                    <a:lumMod val="50000"/>
                  </a:schemeClr>
                </a:solidFill>
                <a:cs typeface="Calibri"/>
              </a:rPr>
              <a:t> dedicated research network and Science DMZ.</a:t>
            </a:r>
          </a:p>
          <a:p>
            <a:pPr marL="173038" marR="3810" indent="-163513">
              <a:lnSpc>
                <a:spcPct val="100899"/>
              </a:lnSpc>
              <a:spcBef>
                <a:spcPts val="229"/>
              </a:spcBef>
              <a:buFont typeface="Arial"/>
              <a:buChar char="•"/>
              <a:tabLst>
                <a:tab pos="173038" algn="l"/>
              </a:tabLst>
            </a:pPr>
            <a:r>
              <a:rPr lang="en-US" sz="1600" spc="-4" dirty="0" smtClean="0">
                <a:solidFill>
                  <a:schemeClr val="bg2">
                    <a:lumMod val="50000"/>
                  </a:schemeClr>
                </a:solidFill>
                <a:cs typeface="Calibri"/>
              </a:rPr>
              <a:t>Increase the undergraduate research activities in Science and Engineering.</a:t>
            </a:r>
          </a:p>
          <a:p>
            <a:pPr marL="173038" marR="3810" indent="-163513">
              <a:lnSpc>
                <a:spcPct val="100899"/>
              </a:lnSpc>
              <a:spcBef>
                <a:spcPts val="229"/>
              </a:spcBef>
              <a:buFont typeface="Arial"/>
              <a:buChar char="•"/>
              <a:tabLst>
                <a:tab pos="173038" algn="l"/>
              </a:tabLst>
            </a:pPr>
            <a:r>
              <a:rPr lang="en-US" sz="1600" spc="-4" dirty="0" smtClean="0">
                <a:solidFill>
                  <a:schemeClr val="bg2">
                    <a:lumMod val="50000"/>
                  </a:schemeClr>
                </a:solidFill>
                <a:cs typeface="Calibri"/>
              </a:rPr>
              <a:t>Enhance undergraduate programs to address workforce needs and preparation for graduate schools.</a:t>
            </a:r>
          </a:p>
          <a:p>
            <a:endParaRPr lang="en-US" sz="1600" b="1" dirty="0" smtClean="0"/>
          </a:p>
          <a:p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54644" y="670265"/>
            <a:ext cx="734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October </a:t>
            </a:r>
            <a:r>
              <a:rPr lang="en-US" dirty="0" smtClean="0"/>
              <a:t>3-4  </a:t>
            </a:r>
            <a:r>
              <a:rPr lang="en-US" dirty="0"/>
              <a:t>Albuquerque, New Mexico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1213" y="2400531"/>
            <a:ext cx="747936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PI</a:t>
            </a:r>
            <a:r>
              <a:rPr lang="en-US" sz="2200" b="1" dirty="0" smtClean="0"/>
              <a:t>: </a:t>
            </a:r>
            <a:r>
              <a:rPr lang="en-US" sz="2200" b="1" dirty="0" smtClean="0">
                <a:solidFill>
                  <a:schemeClr val="accent1"/>
                </a:solidFill>
              </a:rPr>
              <a:t>Jorge </a:t>
            </a:r>
            <a:r>
              <a:rPr lang="en-US" sz="2200" b="1" dirty="0" err="1" smtClean="0">
                <a:solidFill>
                  <a:schemeClr val="accent1"/>
                </a:solidFill>
              </a:rPr>
              <a:t>Crichigno</a:t>
            </a:r>
            <a:endParaRPr lang="en-US" sz="2200" b="1" dirty="0">
              <a:solidFill>
                <a:schemeClr val="accent1"/>
              </a:solidFill>
            </a:endParaRPr>
          </a:p>
          <a:p>
            <a:r>
              <a:rPr lang="en-US" sz="2200" b="1" dirty="0"/>
              <a:t>co-PIs</a:t>
            </a:r>
            <a:r>
              <a:rPr lang="en-US" sz="2200" dirty="0" smtClean="0"/>
              <a:t>: </a:t>
            </a:r>
            <a:r>
              <a:rPr lang="en-US" sz="2200" b="1" dirty="0" smtClean="0">
                <a:solidFill>
                  <a:schemeClr val="accent1"/>
                </a:solidFill>
              </a:rPr>
              <a:t>Ivan Lopez-Hurtado, Mario </a:t>
            </a:r>
            <a:r>
              <a:rPr lang="en-US" sz="2200" b="1" dirty="0" err="1" smtClean="0">
                <a:solidFill>
                  <a:schemeClr val="accent1"/>
                </a:solidFill>
              </a:rPr>
              <a:t>Izaguirre</a:t>
            </a:r>
            <a:r>
              <a:rPr lang="en-US" sz="2200" b="1" dirty="0" smtClean="0">
                <a:solidFill>
                  <a:schemeClr val="accent1"/>
                </a:solidFill>
              </a:rPr>
              <a:t>-Sierra</a:t>
            </a:r>
            <a:endParaRPr lang="en-US" sz="2200" b="1" dirty="0">
              <a:solidFill>
                <a:schemeClr val="accent1"/>
              </a:solidFill>
            </a:endParaRPr>
          </a:p>
          <a:p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210744" y="1978265"/>
            <a:ext cx="4845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Program Area: </a:t>
            </a:r>
            <a:r>
              <a:rPr lang="en-US" sz="2200" b="1" dirty="0" smtClean="0">
                <a:solidFill>
                  <a:schemeClr val="accent1"/>
                </a:solidFill>
              </a:rPr>
              <a:t>Small Institutions</a:t>
            </a:r>
            <a:endParaRPr lang="en-US" sz="2200" b="1" dirty="0">
              <a:solidFill>
                <a:schemeClr val="accent1"/>
              </a:solidFill>
            </a:endParaRPr>
          </a:p>
          <a:p>
            <a:endParaRPr lang="en-US" sz="2200" dirty="0"/>
          </a:p>
        </p:txBody>
      </p:sp>
      <p:sp>
        <p:nvSpPr>
          <p:cNvPr id="20" name="TextBox 19"/>
          <p:cNvSpPr txBox="1"/>
          <p:nvPr/>
        </p:nvSpPr>
        <p:spPr>
          <a:xfrm>
            <a:off x="4156426" y="1985398"/>
            <a:ext cx="35640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Award Number: </a:t>
            </a:r>
            <a:r>
              <a:rPr lang="en-US" sz="2200" b="1" dirty="0">
                <a:solidFill>
                  <a:schemeClr val="accent1"/>
                </a:solidFill>
              </a:rPr>
              <a:t>1541352</a:t>
            </a:r>
          </a:p>
          <a:p>
            <a:endParaRPr lang="en-US" sz="2200" dirty="0"/>
          </a:p>
        </p:txBody>
      </p:sp>
      <p:sp>
        <p:nvSpPr>
          <p:cNvPr id="27" name="TextBox 25">
            <a:extLst>
              <a:ext uri="{FF2B5EF4-FFF2-40B4-BE49-F238E27FC236}">
                <a16:creationId xmlns="" xmlns:a16="http://schemas.microsoft.com/office/drawing/2014/main" id="{90BF6260-9F12-43C6-95FD-966264DC6D2B}"/>
              </a:ext>
            </a:extLst>
          </p:cNvPr>
          <p:cNvSpPr txBox="1"/>
          <p:nvPr/>
        </p:nvSpPr>
        <p:spPr>
          <a:xfrm>
            <a:off x="6496178" y="2207270"/>
            <a:ext cx="282667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Jorge </a:t>
            </a:r>
            <a:r>
              <a:rPr lang="en-US" sz="1400" b="1" dirty="0" err="1" smtClean="0">
                <a:solidFill>
                  <a:schemeClr val="accent1">
                    <a:lumMod val="75000"/>
                  </a:schemeClr>
                </a:solidFill>
              </a:rPr>
              <a:t>Crichigno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1100" dirty="0" smtClean="0"/>
              <a:t>Chair &amp; Associate Professor, Engineering </a:t>
            </a:r>
          </a:p>
          <a:p>
            <a:pPr algn="ctr"/>
            <a:r>
              <a:rPr lang="en-US" sz="1100" i="1" dirty="0" smtClean="0"/>
              <a:t>Northern New Mexico College (NNMC)</a:t>
            </a:r>
          </a:p>
          <a:p>
            <a:pPr algn="ctr"/>
            <a:r>
              <a:rPr lang="en-US" sz="1100" i="1" dirty="0" smtClean="0"/>
              <a:t>jcrichigno@nnmc.edu</a:t>
            </a:r>
            <a:endParaRPr lang="en-US" sz="11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994" y="1013454"/>
            <a:ext cx="1101936" cy="1269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718" y="2976711"/>
            <a:ext cx="1114488" cy="1282437"/>
          </a:xfrm>
          <a:prstGeom prst="rect">
            <a:avLst/>
          </a:prstGeom>
        </p:spPr>
      </p:pic>
      <p:sp>
        <p:nvSpPr>
          <p:cNvPr id="16" name="TextBox 25">
            <a:extLst>
              <a:ext uri="{FF2B5EF4-FFF2-40B4-BE49-F238E27FC236}">
                <a16:creationId xmlns="" xmlns:a16="http://schemas.microsoft.com/office/drawing/2014/main" id="{90BF6260-9F12-43C6-95FD-966264DC6D2B}"/>
              </a:ext>
            </a:extLst>
          </p:cNvPr>
          <p:cNvSpPr txBox="1"/>
          <p:nvPr/>
        </p:nvSpPr>
        <p:spPr>
          <a:xfrm>
            <a:off x="6496178" y="4199628"/>
            <a:ext cx="2866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Ivan Lopez-Hurtado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1100" dirty="0" smtClean="0"/>
              <a:t>Provost, NNMC</a:t>
            </a:r>
            <a:endParaRPr lang="en-US" sz="1100" dirty="0"/>
          </a:p>
          <a:p>
            <a:pPr algn="ctr"/>
            <a:r>
              <a:rPr lang="en-US" sz="1100" i="1" dirty="0" smtClean="0"/>
              <a:t>ilopez@nnmc.edu</a:t>
            </a:r>
            <a:endParaRPr lang="en-US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5994" y="4850218"/>
            <a:ext cx="1105593" cy="1270570"/>
          </a:xfrm>
          <a:prstGeom prst="rect">
            <a:avLst/>
          </a:prstGeom>
        </p:spPr>
      </p:pic>
      <p:sp>
        <p:nvSpPr>
          <p:cNvPr id="18" name="TextBox 25">
            <a:extLst>
              <a:ext uri="{FF2B5EF4-FFF2-40B4-BE49-F238E27FC236}">
                <a16:creationId xmlns="" xmlns:a16="http://schemas.microsoft.com/office/drawing/2014/main" id="{90BF6260-9F12-43C6-95FD-966264DC6D2B}"/>
              </a:ext>
            </a:extLst>
          </p:cNvPr>
          <p:cNvSpPr txBox="1"/>
          <p:nvPr/>
        </p:nvSpPr>
        <p:spPr>
          <a:xfrm>
            <a:off x="6750970" y="6120788"/>
            <a:ext cx="2452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Mario </a:t>
            </a:r>
            <a:r>
              <a:rPr lang="en-US" sz="1400" b="1" dirty="0" err="1" smtClean="0">
                <a:solidFill>
                  <a:schemeClr val="accent1">
                    <a:lumMod val="75000"/>
                  </a:schemeClr>
                </a:solidFill>
              </a:rPr>
              <a:t>Izaguirre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</a:rPr>
              <a:t>-Sierra</a:t>
            </a:r>
            <a:endParaRPr lang="en-US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1100" dirty="0" smtClean="0"/>
              <a:t>Assistant Professor, Biology, NNMC</a:t>
            </a:r>
            <a:endParaRPr lang="en-US" sz="1100" dirty="0"/>
          </a:p>
          <a:p>
            <a:pPr algn="ctr"/>
            <a:r>
              <a:rPr lang="en-US" sz="1100" i="1" dirty="0"/>
              <a:t>mario.izaguirre@nnmc.edu </a:t>
            </a:r>
            <a:endParaRPr lang="en-US" sz="1100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" y="223420"/>
            <a:ext cx="1344935" cy="135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84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4169" y="1"/>
            <a:ext cx="6744535" cy="9286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500" b="1" dirty="0" err="1" smtClean="0"/>
              <a:t>Northern’s</a:t>
            </a:r>
            <a:r>
              <a:rPr lang="en-US" sz="2500" b="1" dirty="0" smtClean="0"/>
              <a:t> </a:t>
            </a:r>
            <a:r>
              <a:rPr lang="en-US" sz="2500" b="1" dirty="0"/>
              <a:t>Network Expansion for </a:t>
            </a:r>
            <a:r>
              <a:rPr lang="en-US" sz="2500" b="1" dirty="0" smtClean="0"/>
              <a:t>Large </a:t>
            </a:r>
            <a:r>
              <a:rPr lang="en-US" sz="2500" b="1" dirty="0"/>
              <a:t>Science </a:t>
            </a:r>
            <a:r>
              <a:rPr lang="en-US" sz="2500" b="1" dirty="0" smtClean="0"/>
              <a:t/>
            </a:r>
            <a:br>
              <a:rPr lang="en-US" sz="2500" b="1" dirty="0" smtClean="0"/>
            </a:br>
            <a:r>
              <a:rPr lang="en-US" sz="2500" b="1" dirty="0" smtClean="0"/>
              <a:t>and </a:t>
            </a:r>
            <a:r>
              <a:rPr lang="en-US" sz="2500" b="1" dirty="0"/>
              <a:t>Engineering Data </a:t>
            </a:r>
            <a:r>
              <a:rPr lang="en-US" sz="2500" b="1" dirty="0" smtClean="0"/>
              <a:t>Flows: </a:t>
            </a:r>
            <a:r>
              <a:rPr lang="en-US" sz="2500" b="1" dirty="0" smtClean="0">
                <a:solidFill>
                  <a:schemeClr val="accent5"/>
                </a:solidFill>
              </a:rPr>
              <a:t>Introduction</a:t>
            </a:r>
            <a:endParaRPr lang="en-US" sz="2500" dirty="0">
              <a:solidFill>
                <a:schemeClr val="accent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40"/>
            <a:ext cx="1063605" cy="107332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1036119" y="991535"/>
            <a:ext cx="6960637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367" y="0"/>
            <a:ext cx="1314633" cy="1143160"/>
          </a:xfrm>
          <a:prstGeom prst="rect">
            <a:avLst/>
          </a:prstGeom>
        </p:spPr>
      </p:pic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238126" y="1014922"/>
            <a:ext cx="8748712" cy="234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Northern New Mexico College (NNMC) is located in Espanola, NM</a:t>
            </a: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Student population of 75% Hispanics and 15% Native Americans</a:t>
            </a: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designated community college of NM, dual-mission since 2005</a:t>
            </a: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 Mbps switched network and WAN connectivity</a:t>
            </a: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4560888" y="2665506"/>
            <a:ext cx="20892" cy="399934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38" y="2665506"/>
            <a:ext cx="4115589" cy="304677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1813" y="2665506"/>
            <a:ext cx="4259508" cy="304677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0" y="5804240"/>
            <a:ext cx="44888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~50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msec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RTT to ABQG, no traffic monitoring</a:t>
            </a:r>
          </a:p>
          <a:p>
            <a:pPr marL="171450" indent="-1714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Border router Cisco 2800</a:t>
            </a:r>
          </a:p>
          <a:p>
            <a:pPr marL="171450" indent="-1714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Single-mode 1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Gbps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fiber among some buildings only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53795" y="5771003"/>
            <a:ext cx="44270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P2P connection to ABQG; traffic monitoring</a:t>
            </a:r>
          </a:p>
          <a:p>
            <a:pPr marL="171450" indent="-1714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Cisco ASR-family border router</a:t>
            </a:r>
          </a:p>
          <a:p>
            <a:pPr marL="171450" indent="-1714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Multi-mode 10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Gbps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; research network</a:t>
            </a:r>
          </a:p>
          <a:p>
            <a:pPr marL="171450" indent="-1714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activity; workforce development</a:t>
            </a:r>
          </a:p>
        </p:txBody>
      </p:sp>
    </p:spTree>
    <p:extLst>
      <p:ext uri="{BB962C8B-B14F-4D97-AF65-F5344CB8AC3E}">
        <p14:creationId xmlns:p14="http://schemas.microsoft.com/office/powerpoint/2010/main" val="256913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4169" y="1"/>
            <a:ext cx="6744535" cy="9286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500" b="1" dirty="0" err="1" smtClean="0"/>
              <a:t>Northern’s</a:t>
            </a:r>
            <a:r>
              <a:rPr lang="en-US" sz="2500" b="1" dirty="0" smtClean="0"/>
              <a:t> Network Expansion for Large Science </a:t>
            </a:r>
            <a:br>
              <a:rPr lang="en-US" sz="2500" b="1" dirty="0" smtClean="0"/>
            </a:br>
            <a:r>
              <a:rPr lang="en-US" sz="2500" b="1" dirty="0" smtClean="0"/>
              <a:t>and Engineering Data Flows: </a:t>
            </a:r>
            <a:r>
              <a:rPr lang="en-US" sz="2500" b="1" dirty="0" smtClean="0">
                <a:solidFill>
                  <a:schemeClr val="accent5"/>
                </a:solidFill>
              </a:rPr>
              <a:t>Challenges</a:t>
            </a:r>
            <a:endParaRPr lang="en-US" sz="2500" dirty="0">
              <a:solidFill>
                <a:schemeClr val="accent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40"/>
            <a:ext cx="1063605" cy="107332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1036119" y="991535"/>
            <a:ext cx="6960637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367" y="0"/>
            <a:ext cx="1314633" cy="1143160"/>
          </a:xfrm>
          <a:prstGeom prst="rect">
            <a:avLst/>
          </a:prstGeom>
        </p:spPr>
      </p:pic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323851" y="1054382"/>
            <a:ext cx="8582025" cy="478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</a:t>
            </a:r>
            <a:r>
              <a:rPr kumimoji="0" lang="en-US" altLang="en-US" sz="2200" b="0" i="0" u="none" strike="noStrike" kern="1200" cap="none" spc="0" normalizeH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 network engineer</a:t>
            </a:r>
          </a:p>
          <a:p>
            <a:pPr algn="just">
              <a:buClr>
                <a:srgbClr val="93A299"/>
              </a:buClr>
              <a:defRPr/>
            </a:pPr>
            <a:r>
              <a:rPr lang="en-US" altLang="en-US" sz="2200" dirty="0">
                <a:solidFill>
                  <a:srgbClr val="292934"/>
                </a:solidFill>
                <a:latin typeface="Arial"/>
              </a:rPr>
              <a:t>Available expertise includes </a:t>
            </a:r>
            <a:r>
              <a:rPr lang="en-US" altLang="en-US" sz="2200" dirty="0" smtClean="0">
                <a:solidFill>
                  <a:srgbClr val="292934"/>
                </a:solidFill>
                <a:latin typeface="Arial"/>
              </a:rPr>
              <a:t>engineering faculty</a:t>
            </a:r>
            <a:r>
              <a:rPr lang="en-US" altLang="en-US" sz="2200" dirty="0">
                <a:solidFill>
                  <a:srgbClr val="292934"/>
                </a:solidFill>
                <a:latin typeface="Arial"/>
              </a:rPr>
              <a:t>, </a:t>
            </a:r>
            <a:r>
              <a:rPr lang="en-US" altLang="en-US" sz="2200" smtClean="0">
                <a:solidFill>
                  <a:srgbClr val="292934"/>
                </a:solidFill>
                <a:latin typeface="Arial"/>
              </a:rPr>
              <a:t>IT director</a:t>
            </a:r>
            <a:endParaRPr lang="en-US" altLang="en-US" sz="2200" dirty="0" smtClean="0">
              <a:solidFill>
                <a:srgbClr val="292934"/>
              </a:solidFill>
              <a:latin typeface="Arial"/>
            </a:endParaRPr>
          </a:p>
          <a:p>
            <a:pPr algn="just">
              <a:buClr>
                <a:srgbClr val="93A299"/>
              </a:buClr>
              <a:defRPr/>
            </a:pPr>
            <a:r>
              <a:rPr lang="en-US" altLang="en-US" sz="2200" dirty="0" smtClean="0">
                <a:solidFill>
                  <a:srgbClr val="292934"/>
                </a:solidFill>
                <a:latin typeface="Arial"/>
              </a:rPr>
              <a:t>Cyberinfrastructure funded by grants</a:t>
            </a:r>
          </a:p>
          <a:p>
            <a:pPr lvl="1" algn="just">
              <a:buClr>
                <a:srgbClr val="93A299"/>
              </a:buClr>
              <a:defRPr/>
            </a:pPr>
            <a:r>
              <a:rPr lang="en-US" altLang="en-US" sz="1800" dirty="0" err="1" smtClean="0">
                <a:solidFill>
                  <a:srgbClr val="292934"/>
                </a:solidFill>
                <a:latin typeface="Arial"/>
              </a:rPr>
              <a:t>EPSCoR</a:t>
            </a:r>
            <a:r>
              <a:rPr lang="en-US" altLang="en-US" sz="1800" dirty="0" smtClean="0">
                <a:solidFill>
                  <a:srgbClr val="292934"/>
                </a:solidFill>
                <a:latin typeface="Arial"/>
              </a:rPr>
              <a:t> 2010: campus enterprise network</a:t>
            </a:r>
          </a:p>
          <a:p>
            <a:pPr lvl="1" algn="just">
              <a:buClr>
                <a:srgbClr val="93A299"/>
              </a:buClr>
              <a:defRPr/>
            </a:pPr>
            <a:r>
              <a:rPr lang="en-US" altLang="en-US" sz="1800" dirty="0" smtClean="0">
                <a:solidFill>
                  <a:srgbClr val="292934"/>
                </a:solidFill>
                <a:latin typeface="Arial"/>
              </a:rPr>
              <a:t>CC*DNI 2015: Science DMZ and research network</a:t>
            </a:r>
          </a:p>
          <a:p>
            <a:pPr lvl="1" algn="just">
              <a:buClr>
                <a:srgbClr val="93A299"/>
              </a:buClr>
              <a:defRPr/>
            </a:pPr>
            <a:r>
              <a:rPr lang="en-US" altLang="en-US" sz="1800" dirty="0" err="1" smtClean="0">
                <a:solidFill>
                  <a:srgbClr val="292934"/>
                </a:solidFill>
                <a:latin typeface="Arial"/>
              </a:rPr>
              <a:t>EPSCoR</a:t>
            </a:r>
            <a:r>
              <a:rPr lang="en-US" altLang="en-US" sz="1800" dirty="0" smtClean="0">
                <a:solidFill>
                  <a:srgbClr val="292934"/>
                </a:solidFill>
                <a:latin typeface="Arial"/>
              </a:rPr>
              <a:t> 2015: storage area network </a:t>
            </a:r>
            <a:endParaRPr lang="en-US" altLang="en-US" sz="1800" dirty="0">
              <a:solidFill>
                <a:srgbClr val="292934"/>
              </a:solidFill>
              <a:latin typeface="Arial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Maintenance and operation</a:t>
            </a:r>
          </a:p>
          <a:p>
            <a:pPr lvl="1" algn="just">
              <a:buClr>
                <a:srgbClr val="93A299"/>
              </a:buClr>
              <a:defRPr/>
            </a:pPr>
            <a:r>
              <a:rPr lang="en-US" altLang="en-US" sz="1800" dirty="0" smtClean="0">
                <a:solidFill>
                  <a:srgbClr val="292934"/>
                </a:solidFill>
                <a:latin typeface="Arial"/>
              </a:rPr>
              <a:t>IT, faculty member and students</a:t>
            </a:r>
            <a:endParaRPr lang="en-US" altLang="en-US" sz="1800" dirty="0">
              <a:solidFill>
                <a:srgbClr val="292934"/>
              </a:solidFill>
              <a:latin typeface="Arial"/>
            </a:endParaRPr>
          </a:p>
          <a:p>
            <a:pPr lvl="1" algn="just">
              <a:buClr>
                <a:srgbClr val="93A299"/>
              </a:buClr>
              <a:defRPr/>
            </a:pPr>
            <a:r>
              <a:rPr lang="en-US" altLang="en-US" sz="1800" dirty="0" smtClean="0">
                <a:solidFill>
                  <a:srgbClr val="292934"/>
                </a:solidFill>
                <a:latin typeface="Arial"/>
              </a:rPr>
              <a:t>University of New Mexico</a:t>
            </a:r>
          </a:p>
          <a:p>
            <a:pPr lvl="1" algn="just">
              <a:buClr>
                <a:srgbClr val="93A299"/>
              </a:buClr>
              <a:defRPr/>
            </a:pPr>
            <a:r>
              <a:rPr lang="en-US" altLang="en-US" sz="1800" dirty="0">
                <a:solidFill>
                  <a:srgbClr val="292934"/>
                </a:solidFill>
                <a:latin typeface="Arial"/>
              </a:rPr>
              <a:t>Contractor when needed</a:t>
            </a:r>
          </a:p>
          <a:p>
            <a:pPr algn="just">
              <a:buClr>
                <a:srgbClr val="93A299"/>
              </a:buClr>
              <a:defRPr/>
            </a:pPr>
            <a:r>
              <a:rPr lang="en-US" altLang="en-US" sz="2200" dirty="0" smtClean="0">
                <a:solidFill>
                  <a:srgbClr val="292934"/>
                </a:solidFill>
                <a:latin typeface="Arial"/>
              </a:rPr>
              <a:t>Engagement</a:t>
            </a:r>
          </a:p>
          <a:p>
            <a:pPr lvl="1" algn="just">
              <a:buClr>
                <a:srgbClr val="93A299"/>
              </a:buClr>
              <a:defRPr/>
            </a:pPr>
            <a:r>
              <a:rPr lang="en-US" altLang="en-US" sz="1800" dirty="0" smtClean="0">
                <a:solidFill>
                  <a:srgbClr val="292934"/>
                </a:solidFill>
                <a:latin typeface="Arial"/>
              </a:rPr>
              <a:t>Teaching load is four classes per semester;</a:t>
            </a:r>
          </a:p>
          <a:p>
            <a:pPr marL="274637" lvl="1" indent="0" algn="just">
              <a:buClr>
                <a:srgbClr val="93A299"/>
              </a:buClr>
              <a:buNone/>
              <a:defRPr/>
            </a:pPr>
            <a:r>
              <a:rPr lang="en-US" altLang="en-US" sz="1800" dirty="0">
                <a:solidFill>
                  <a:srgbClr val="292934"/>
                </a:solidFill>
                <a:latin typeface="Arial"/>
              </a:rPr>
              <a:t> </a:t>
            </a:r>
            <a:r>
              <a:rPr lang="en-US" altLang="en-US" sz="1800" dirty="0" smtClean="0">
                <a:solidFill>
                  <a:srgbClr val="292934"/>
                </a:solidFill>
                <a:latin typeface="Arial"/>
              </a:rPr>
              <a:t>  motivated faculty usually includes tenure track</a:t>
            </a:r>
          </a:p>
          <a:p>
            <a:pPr lvl="1" algn="just">
              <a:buClr>
                <a:srgbClr val="93A299"/>
              </a:buClr>
              <a:defRPr/>
            </a:pPr>
            <a:r>
              <a:rPr lang="en-US" altLang="en-US" sz="1800" dirty="0" smtClean="0">
                <a:solidFill>
                  <a:srgbClr val="292934"/>
                </a:solidFill>
                <a:latin typeface="Arial"/>
              </a:rPr>
              <a:t>Undergraduate research, hands-on activities </a:t>
            </a:r>
          </a:p>
          <a:p>
            <a:pPr marL="274637" lvl="1" indent="0" algn="just">
              <a:buClr>
                <a:srgbClr val="93A299"/>
              </a:buClr>
              <a:buNone/>
              <a:defRPr/>
            </a:pPr>
            <a:r>
              <a:rPr lang="en-US" altLang="en-US" sz="1800" dirty="0">
                <a:solidFill>
                  <a:srgbClr val="292934"/>
                </a:solidFill>
                <a:latin typeface="Arial"/>
              </a:rPr>
              <a:t> </a:t>
            </a:r>
            <a:r>
              <a:rPr lang="en-US" altLang="en-US" sz="1800" dirty="0" smtClean="0">
                <a:solidFill>
                  <a:srgbClr val="292934"/>
                </a:solidFill>
                <a:latin typeface="Arial"/>
              </a:rPr>
              <a:t>  more recognized now</a:t>
            </a:r>
          </a:p>
          <a:p>
            <a:pPr lvl="1" algn="just">
              <a:buClr>
                <a:srgbClr val="93A299"/>
              </a:buClr>
              <a:defRPr/>
            </a:pPr>
            <a:endParaRPr lang="en-US" altLang="en-US" sz="1800" dirty="0" smtClean="0">
              <a:solidFill>
                <a:srgbClr val="292934"/>
              </a:solidFill>
              <a:latin typeface="Arial"/>
            </a:endParaRPr>
          </a:p>
          <a:p>
            <a:pPr lvl="1" algn="just">
              <a:buClr>
                <a:srgbClr val="93A299"/>
              </a:buClr>
              <a:defRPr/>
            </a:pPr>
            <a:endParaRPr lang="en-US" altLang="en-US" sz="1800" dirty="0">
              <a:solidFill>
                <a:srgbClr val="292934"/>
              </a:solidFill>
              <a:latin typeface="Arial"/>
            </a:endParaRPr>
          </a:p>
          <a:p>
            <a:pPr lvl="1" algn="just">
              <a:buClr>
                <a:srgbClr val="93A299"/>
              </a:buClr>
              <a:defRPr/>
            </a:pPr>
            <a:endParaRPr lang="en-US" altLang="en-US" sz="1800" dirty="0">
              <a:solidFill>
                <a:srgbClr val="292934"/>
              </a:solidFill>
              <a:latin typeface="Arial"/>
            </a:endParaRPr>
          </a:p>
          <a:p>
            <a:pPr lvl="1" algn="just">
              <a:buClr>
                <a:srgbClr val="93A299"/>
              </a:buClr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88563"/>
              </p:ext>
            </p:extLst>
          </p:nvPr>
        </p:nvGraphicFramePr>
        <p:xfrm>
          <a:off x="5598474" y="3017001"/>
          <a:ext cx="3467287" cy="35890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Visio" r:id="rId5" imgW="2303231" imgH="2285199" progId="Visio.Drawing.11">
                  <p:embed/>
                </p:oleObj>
              </mc:Choice>
              <mc:Fallback>
                <p:oleObj name="Visio" r:id="rId5" imgW="2303231" imgH="228519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8474" y="3017001"/>
                        <a:ext cx="3467287" cy="3589003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625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4169" y="1"/>
            <a:ext cx="6744535" cy="9286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500" b="1" dirty="0" err="1" smtClean="0"/>
              <a:t>Northern’s</a:t>
            </a:r>
            <a:r>
              <a:rPr lang="en-US" sz="2500" b="1" dirty="0" smtClean="0"/>
              <a:t> Network Expansion for Large Science </a:t>
            </a:r>
            <a:br>
              <a:rPr lang="en-US" sz="2500" b="1" dirty="0" smtClean="0"/>
            </a:br>
            <a:r>
              <a:rPr lang="en-US" sz="2500" b="1" dirty="0" smtClean="0"/>
              <a:t>and Engineering Data Flows: </a:t>
            </a:r>
            <a:r>
              <a:rPr lang="en-US" sz="2500" b="1" dirty="0" smtClean="0">
                <a:solidFill>
                  <a:schemeClr val="accent5"/>
                </a:solidFill>
              </a:rPr>
              <a:t>Advancement</a:t>
            </a:r>
            <a:endParaRPr lang="en-US" sz="2500" dirty="0">
              <a:solidFill>
                <a:schemeClr val="accent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40"/>
            <a:ext cx="1063605" cy="107332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1036119" y="991535"/>
            <a:ext cx="6960637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367" y="0"/>
            <a:ext cx="1314633" cy="1143160"/>
          </a:xfrm>
          <a:prstGeom prst="rect">
            <a:avLst/>
          </a:prstGeom>
        </p:spPr>
      </p:pic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323851" y="1054382"/>
            <a:ext cx="8582025" cy="154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93A299"/>
              </a:buClr>
              <a:defRPr/>
            </a:pPr>
            <a:r>
              <a:rPr lang="en-US" altLang="en-US" sz="2200" dirty="0" smtClean="0">
                <a:solidFill>
                  <a:srgbClr val="292934"/>
                </a:solidFill>
                <a:latin typeface="Arial"/>
              </a:rPr>
              <a:t>Undergraduate research and workforce development</a:t>
            </a:r>
            <a:endParaRPr lang="en-US" altLang="en-US" sz="1800" dirty="0" smtClean="0">
              <a:solidFill>
                <a:srgbClr val="292934"/>
              </a:solidFill>
              <a:latin typeface="Arial"/>
            </a:endParaRPr>
          </a:p>
          <a:p>
            <a:pPr lvl="1" algn="just">
              <a:buClr>
                <a:srgbClr val="93A299"/>
              </a:buClr>
              <a:defRPr/>
            </a:pPr>
            <a:endParaRPr lang="en-US" altLang="en-US" sz="1800" dirty="0" smtClean="0">
              <a:solidFill>
                <a:srgbClr val="292934"/>
              </a:solidFill>
              <a:latin typeface="Arial"/>
            </a:endParaRPr>
          </a:p>
          <a:p>
            <a:pPr lvl="1" algn="just">
              <a:buClr>
                <a:srgbClr val="93A299"/>
              </a:buClr>
              <a:defRPr/>
            </a:pPr>
            <a:endParaRPr lang="en-US" altLang="en-US" sz="1800" dirty="0">
              <a:solidFill>
                <a:srgbClr val="292934"/>
              </a:solidFill>
              <a:latin typeface="Arial"/>
            </a:endParaRPr>
          </a:p>
          <a:p>
            <a:pPr lvl="1" algn="just">
              <a:buClr>
                <a:srgbClr val="93A299"/>
              </a:buClr>
              <a:defRPr/>
            </a:pPr>
            <a:endParaRPr lang="en-US" altLang="en-US" sz="1800" dirty="0">
              <a:solidFill>
                <a:srgbClr val="292934"/>
              </a:solidFill>
              <a:latin typeface="Arial"/>
            </a:endParaRPr>
          </a:p>
          <a:p>
            <a:pPr lvl="1" algn="just">
              <a:buClr>
                <a:srgbClr val="93A299"/>
              </a:buClr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82" y="1533293"/>
            <a:ext cx="5114059" cy="1858455"/>
          </a:xfrm>
          <a:prstGeom prst="rect">
            <a:avLst/>
          </a:prstGeom>
          <a:noFill/>
          <a:ln w="9525">
            <a:solidFill>
              <a:schemeClr val="tx1">
                <a:lumMod val="100000"/>
                <a:lumOff val="0"/>
              </a:schemeClr>
            </a:solidFill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58454" y="3330788"/>
            <a:ext cx="51140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Albuquerque’s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Prosperity site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(utility company) to NNMC (finalist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Platts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Global Energy Award)</a:t>
            </a:r>
            <a:endParaRPr lang="en-US" dirty="0"/>
          </a:p>
        </p:txBody>
      </p:sp>
      <p:pic>
        <p:nvPicPr>
          <p:cNvPr id="17" name="Picture 1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653" y="4222856"/>
            <a:ext cx="1933988" cy="17949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3376783" y="5992073"/>
            <a:ext cx="19788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3D convection modeling </a:t>
            </a:r>
            <a:endParaRPr lang="en-US" dirty="0"/>
          </a:p>
        </p:txBody>
      </p:sp>
      <p:pic>
        <p:nvPicPr>
          <p:cNvPr id="20" name="Picture 1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82" y="4270426"/>
            <a:ext cx="2733100" cy="1785513"/>
          </a:xfrm>
          <a:prstGeom prst="rect">
            <a:avLst/>
          </a:prstGeom>
          <a:noFill/>
          <a:ln w="9525">
            <a:solidFill>
              <a:schemeClr val="tx1">
                <a:lumMod val="100000"/>
                <a:lumOff val="0"/>
              </a:schemeClr>
            </a:solidFill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804168" y="6055939"/>
            <a:ext cx="1700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Plant genomics</a:t>
            </a:r>
            <a:endParaRPr lang="en-US" dirty="0"/>
          </a:p>
        </p:txBody>
      </p:sp>
      <p:pic>
        <p:nvPicPr>
          <p:cNvPr id="22" name="Picture 21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75" y="1533293"/>
            <a:ext cx="2347964" cy="22204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5950514" y="3815161"/>
            <a:ext cx="28463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Undergraduate research and workforce development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4603" y="4522907"/>
            <a:ext cx="3408863" cy="15449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602704" y="6102105"/>
            <a:ext cx="33707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National Center for Genome Resources (NCGR)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03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4169" y="1"/>
            <a:ext cx="6744535" cy="9286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500" b="1" dirty="0" err="1" smtClean="0"/>
              <a:t>Northern’s</a:t>
            </a:r>
            <a:r>
              <a:rPr lang="en-US" sz="2500" b="1" dirty="0" smtClean="0"/>
              <a:t> Network Expansion for Large Science </a:t>
            </a:r>
            <a:br>
              <a:rPr lang="en-US" sz="2500" b="1" dirty="0" smtClean="0"/>
            </a:br>
            <a:r>
              <a:rPr lang="en-US" sz="2500" b="1" dirty="0" smtClean="0"/>
              <a:t>and Engineering Data Flows: </a:t>
            </a:r>
            <a:r>
              <a:rPr lang="en-US" sz="2500" b="1" dirty="0" smtClean="0">
                <a:solidFill>
                  <a:schemeClr val="accent5"/>
                </a:solidFill>
              </a:rPr>
              <a:t>Advancement</a:t>
            </a:r>
            <a:endParaRPr lang="en-US" sz="2500" dirty="0">
              <a:solidFill>
                <a:schemeClr val="accent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40"/>
            <a:ext cx="1063605" cy="107332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1036119" y="991535"/>
            <a:ext cx="6960637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367" y="0"/>
            <a:ext cx="1314633" cy="1143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11" y="1358476"/>
            <a:ext cx="3243263" cy="2115888"/>
          </a:xfrm>
          <a:prstGeom prst="rect">
            <a:avLst/>
          </a:prstGeom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742144" y="3420415"/>
            <a:ext cx="31644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Los Alamos Daily, July 17, 2017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48644" y="2212565"/>
            <a:ext cx="2740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Science DMZ team, from left to right</a:t>
            </a:r>
          </a:p>
          <a:p>
            <a:pPr algn="just"/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Chase: Comp. Sys. Professional 2, LANL; Joseph: Scientist 1 at LANL, GA Tech Master program; Sergio: to graduate in Fall 2017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intern at LANL, Analysis, Intelligence, and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Technology, plan to attend GA Tech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775" y="1358476"/>
            <a:ext cx="708646" cy="7581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60" y="1354645"/>
            <a:ext cx="605778" cy="7581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5869" y="1354645"/>
            <a:ext cx="1010900" cy="75817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096256" y="1262562"/>
            <a:ext cx="2858319" cy="2391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72788" y="1251984"/>
            <a:ext cx="3701218" cy="23914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3688" y="3865313"/>
            <a:ext cx="3620318" cy="149126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72788" y="3759694"/>
            <a:ext cx="3701218" cy="19457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30123" y="5428821"/>
            <a:ext cx="31644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Co-PI Biology team, NM IMBRE ‘16 Conf.  </a:t>
            </a:r>
          </a:p>
        </p:txBody>
      </p:sp>
      <p:pic>
        <p:nvPicPr>
          <p:cNvPr id="25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675" y="3833445"/>
            <a:ext cx="2330450" cy="159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4095438" y="3759694"/>
            <a:ext cx="2859137" cy="19457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60558" y="5428822"/>
            <a:ext cx="31644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Albuquerque Business First, Aug. 24, 2017</a:t>
            </a:r>
          </a:p>
        </p:txBody>
      </p:sp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76" y="1331105"/>
            <a:ext cx="1606550" cy="20336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0376" y="3420415"/>
            <a:ext cx="1606550" cy="18217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7055094" y="1262561"/>
            <a:ext cx="1796997" cy="55554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076007" y="5356577"/>
            <a:ext cx="1780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Top: Maria, Colo. State Research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’16, 2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place award </a:t>
            </a:r>
          </a:p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Bottom: Britney, NM Biomedical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Symp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 ‘16</a:t>
            </a:r>
          </a:p>
          <a:p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60880" y="5769804"/>
            <a:ext cx="3769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LANL – NNMC: Internship program, Biology and Information Engineering Technology, starting Spring 2018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72787" y="5777648"/>
            <a:ext cx="3701219" cy="88713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image03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93" y="5836658"/>
            <a:ext cx="1358083" cy="9223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/>
          <p:cNvSpPr/>
          <p:nvPr/>
        </p:nvSpPr>
        <p:spPr>
          <a:xfrm>
            <a:off x="4098462" y="5777647"/>
            <a:ext cx="2856114" cy="10403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612338" y="5869469"/>
            <a:ext cx="1386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place award, Bioinformatics; 2016 NM IMBRE conference</a:t>
            </a:r>
          </a:p>
          <a:p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42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4169" y="1"/>
            <a:ext cx="6744535" cy="9286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500" b="1" dirty="0" err="1" smtClean="0"/>
              <a:t>Northern’s</a:t>
            </a:r>
            <a:r>
              <a:rPr lang="en-US" sz="2500" b="1" dirty="0" smtClean="0"/>
              <a:t> Network Expansion for Large Science </a:t>
            </a:r>
            <a:br>
              <a:rPr lang="en-US" sz="2500" b="1" dirty="0" smtClean="0"/>
            </a:br>
            <a:r>
              <a:rPr lang="en-US" sz="2500" b="1" dirty="0" smtClean="0"/>
              <a:t>and Engineering Data Flows: </a:t>
            </a:r>
            <a:r>
              <a:rPr lang="en-US" sz="2500" b="1" dirty="0" smtClean="0">
                <a:solidFill>
                  <a:schemeClr val="accent5"/>
                </a:solidFill>
              </a:rPr>
              <a:t>Advancement</a:t>
            </a:r>
            <a:endParaRPr lang="en-US" sz="2500" dirty="0">
              <a:solidFill>
                <a:schemeClr val="accent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40"/>
            <a:ext cx="1063605" cy="107332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1036119" y="991535"/>
            <a:ext cx="6960637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367" y="0"/>
            <a:ext cx="1314633" cy="1143160"/>
          </a:xfrm>
          <a:prstGeom prst="rect">
            <a:avLst/>
          </a:prstGeom>
        </p:spPr>
      </p:pic>
      <p:sp>
        <p:nvSpPr>
          <p:cNvPr id="41" name="Rectangle 3"/>
          <p:cNvSpPr txBox="1">
            <a:spLocks noChangeArrowheads="1"/>
          </p:cNvSpPr>
          <p:nvPr/>
        </p:nvSpPr>
        <p:spPr bwMode="auto">
          <a:xfrm>
            <a:off x="358266" y="991535"/>
            <a:ext cx="8582025" cy="79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93A299"/>
              </a:buClr>
              <a:defRPr/>
            </a:pPr>
            <a:r>
              <a:rPr lang="en-US" altLang="en-US" sz="2200" dirty="0">
                <a:solidFill>
                  <a:srgbClr val="292934"/>
                </a:solidFill>
                <a:latin typeface="Arial"/>
              </a:rPr>
              <a:t>Undergraduate research and workforce development</a:t>
            </a:r>
            <a:endParaRPr lang="en-US" altLang="en-US" sz="1800" dirty="0">
              <a:solidFill>
                <a:srgbClr val="292934"/>
              </a:solidFill>
              <a:latin typeface="Arial"/>
            </a:endParaRPr>
          </a:p>
          <a:p>
            <a:pPr lvl="1" algn="just">
              <a:buClr>
                <a:srgbClr val="93A299"/>
              </a:buClr>
              <a:defRPr/>
            </a:pPr>
            <a:endParaRPr lang="en-US" altLang="en-US" sz="1800" dirty="0" smtClean="0">
              <a:solidFill>
                <a:srgbClr val="292934"/>
              </a:solidFill>
              <a:latin typeface="Arial"/>
            </a:endParaRPr>
          </a:p>
          <a:p>
            <a:pPr lvl="1" algn="just">
              <a:buClr>
                <a:srgbClr val="93A299"/>
              </a:buClr>
              <a:defRPr/>
            </a:pPr>
            <a:endParaRPr lang="en-US" altLang="en-US" sz="1800" dirty="0">
              <a:solidFill>
                <a:srgbClr val="292934"/>
              </a:solidFill>
              <a:latin typeface="Arial"/>
            </a:endParaRPr>
          </a:p>
          <a:p>
            <a:pPr lvl="1" algn="just">
              <a:buClr>
                <a:srgbClr val="93A299"/>
              </a:buClr>
              <a:defRPr/>
            </a:pPr>
            <a:endParaRPr lang="en-US" altLang="en-US" sz="1800" dirty="0">
              <a:solidFill>
                <a:srgbClr val="292934"/>
              </a:solidFill>
              <a:latin typeface="Arial"/>
            </a:endParaRPr>
          </a:p>
          <a:p>
            <a:pPr lvl="1" algn="just">
              <a:buClr>
                <a:srgbClr val="93A299"/>
              </a:buClr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200" b="0" i="0" u="none" strike="noStrike" kern="120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8" y="1399311"/>
            <a:ext cx="4460406" cy="226492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75154" y="3664232"/>
            <a:ext cx="2801378" cy="1788829"/>
            <a:chOff x="0" y="0"/>
            <a:chExt cx="1828800" cy="112839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96" b="59327"/>
            <a:stretch/>
          </p:blipFill>
          <p:spPr bwMode="auto">
            <a:xfrm>
              <a:off x="0" y="0"/>
              <a:ext cx="1828800" cy="636270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49" r="11096"/>
            <a:stretch/>
          </p:blipFill>
          <p:spPr bwMode="auto">
            <a:xfrm>
              <a:off x="0" y="655320"/>
              <a:ext cx="1828800" cy="473075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  </a:ext>
            </a:extLst>
          </p:spPr>
        </p:pic>
      </p:grpSp>
      <p:pic>
        <p:nvPicPr>
          <p:cNvPr id="16" name="Picture 15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8363" y="5540927"/>
            <a:ext cx="1664354" cy="1197502"/>
          </a:xfrm>
          <a:prstGeom prst="rect">
            <a:avLst/>
          </a:prstGeom>
          <a:noFill/>
          <a:ln w="9525">
            <a:solidFill>
              <a:schemeClr val="tx1">
                <a:lumMod val="100000"/>
                <a:lumOff val="0"/>
              </a:schemeClr>
            </a:solidFill>
            <a:miter lim="800000"/>
            <a:headEnd/>
            <a:tailEnd/>
          </a:ln>
        </p:spPr>
      </p:pic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3310421" y="3959154"/>
            <a:ext cx="5686884" cy="266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02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7450" indent="-1365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rgbClr val="93A299"/>
              </a:buClr>
              <a:defRPr/>
            </a:pPr>
            <a:r>
              <a:rPr lang="en-US" altLang="en-US" sz="1600" dirty="0" smtClean="0">
                <a:solidFill>
                  <a:srgbClr val="292934"/>
                </a:solidFill>
                <a:latin typeface="Arial"/>
              </a:rPr>
              <a:t>3-5 years for an employee to be fully involved</a:t>
            </a:r>
          </a:p>
          <a:p>
            <a:pPr algn="just">
              <a:buClr>
                <a:srgbClr val="93A299"/>
              </a:buClr>
              <a:defRPr/>
            </a:pPr>
            <a:r>
              <a:rPr lang="en-US" altLang="en-US" sz="1600" dirty="0" smtClean="0">
                <a:solidFill>
                  <a:srgbClr val="292934"/>
                </a:solidFill>
                <a:latin typeface="Arial"/>
              </a:rPr>
              <a:t>Need for technicians, 2-year / 4-year degrees</a:t>
            </a:r>
          </a:p>
          <a:p>
            <a:pPr algn="just">
              <a:buClr>
                <a:srgbClr val="93A299"/>
              </a:buClr>
              <a:defRPr/>
            </a:pPr>
            <a:r>
              <a:rPr lang="en-US" altLang="en-US" sz="1600" dirty="0" smtClean="0">
                <a:solidFill>
                  <a:srgbClr val="292934"/>
                </a:solidFill>
                <a:latin typeface="Arial"/>
              </a:rPr>
              <a:t>3.0 GPA, no drug history, </a:t>
            </a:r>
            <a:r>
              <a:rPr lang="en-US" altLang="en-US" sz="1600" dirty="0">
                <a:solidFill>
                  <a:srgbClr val="292934"/>
                </a:solidFill>
                <a:latin typeface="Arial"/>
              </a:rPr>
              <a:t>get Q-clearance</a:t>
            </a:r>
            <a:endParaRPr lang="en-US" altLang="en-US" sz="1600" dirty="0" smtClean="0">
              <a:solidFill>
                <a:srgbClr val="292934"/>
              </a:solidFill>
              <a:latin typeface="Arial"/>
            </a:endParaRPr>
          </a:p>
          <a:p>
            <a:pPr algn="just">
              <a:buClr>
                <a:srgbClr val="93A299"/>
              </a:buClr>
              <a:defRPr/>
            </a:pPr>
            <a:r>
              <a:rPr lang="en-US" altLang="en-US" sz="1600" dirty="0" smtClean="0">
                <a:solidFill>
                  <a:srgbClr val="292934"/>
                </a:solidFill>
                <a:latin typeface="Arial"/>
              </a:rPr>
              <a:t>Skills, aptitude, local, long-term employment</a:t>
            </a:r>
          </a:p>
          <a:p>
            <a:pPr algn="just">
              <a:buClr>
                <a:srgbClr val="93A299"/>
              </a:buClr>
              <a:defRPr/>
            </a:pPr>
            <a:r>
              <a:rPr lang="en-US" altLang="en-US" sz="1600" dirty="0" smtClean="0">
                <a:solidFill>
                  <a:srgbClr val="292934"/>
                </a:solidFill>
                <a:latin typeface="Arial"/>
              </a:rPr>
              <a:t>Information Engineering Technology program: 10 interns technicians starting Spring 2018</a:t>
            </a:r>
          </a:p>
          <a:p>
            <a:pPr lvl="1" algn="just">
              <a:buClr>
                <a:srgbClr val="93A299"/>
              </a:buClr>
              <a:defRPr/>
            </a:pPr>
            <a:r>
              <a:rPr lang="en-US" altLang="en-US" sz="1500" dirty="0" smtClean="0">
                <a:solidFill>
                  <a:srgbClr val="292934"/>
                </a:solidFill>
                <a:latin typeface="Arial"/>
              </a:rPr>
              <a:t>To expand in cybersecurity</a:t>
            </a:r>
          </a:p>
          <a:p>
            <a:pPr algn="just">
              <a:buClr>
                <a:srgbClr val="93A299"/>
              </a:buClr>
              <a:defRPr/>
            </a:pPr>
            <a:r>
              <a:rPr lang="en-US" altLang="en-US" sz="1600" dirty="0" smtClean="0">
                <a:solidFill>
                  <a:srgbClr val="292934"/>
                </a:solidFill>
                <a:latin typeface="Arial"/>
              </a:rPr>
              <a:t>Sciences: radiation protection, radiation control: 10 interns technician starting Spring 2018</a:t>
            </a:r>
          </a:p>
          <a:p>
            <a:pPr algn="just">
              <a:buClr>
                <a:srgbClr val="93A299"/>
              </a:buClr>
              <a:defRPr/>
            </a:pPr>
            <a:r>
              <a:rPr lang="en-US" altLang="en-US" sz="1600" dirty="0" smtClean="0">
                <a:solidFill>
                  <a:srgbClr val="292934"/>
                </a:solidFill>
                <a:latin typeface="Arial"/>
              </a:rPr>
              <a:t>Bachelor graduates: analysts, net. engineers, Scientist I</a:t>
            </a:r>
          </a:p>
          <a:p>
            <a:pPr lvl="1" algn="just">
              <a:buClr>
                <a:srgbClr val="93A299"/>
              </a:buClr>
              <a:defRPr/>
            </a:pPr>
            <a:endParaRPr lang="en-US" altLang="en-US" sz="1600" dirty="0" smtClean="0">
              <a:solidFill>
                <a:srgbClr val="292934"/>
              </a:solidFill>
              <a:latin typeface="Arial"/>
            </a:endParaRPr>
          </a:p>
          <a:p>
            <a:pPr lvl="1" algn="just">
              <a:buClr>
                <a:srgbClr val="93A299"/>
              </a:buClr>
              <a:defRPr/>
            </a:pPr>
            <a:endParaRPr lang="en-US" altLang="en-US" sz="1600" dirty="0">
              <a:solidFill>
                <a:srgbClr val="292934"/>
              </a:solidFill>
              <a:latin typeface="Arial"/>
            </a:endParaRPr>
          </a:p>
          <a:p>
            <a:pPr lvl="1" algn="just">
              <a:buClr>
                <a:srgbClr val="93A299"/>
              </a:buClr>
              <a:defRPr/>
            </a:pPr>
            <a:endParaRPr lang="en-US" altLang="en-US" sz="1600" dirty="0">
              <a:solidFill>
                <a:srgbClr val="292934"/>
              </a:solidFill>
              <a:latin typeface="Arial"/>
            </a:endParaRPr>
          </a:p>
          <a:p>
            <a:pPr lvl="1" algn="just">
              <a:buClr>
                <a:srgbClr val="93A299"/>
              </a:buClr>
              <a:defRPr/>
            </a:pP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</a:endParaRPr>
          </a:p>
          <a:p>
            <a:pPr marL="182563" marR="0" lvl="0" indent="-182563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3A299"/>
              </a:buClr>
              <a:buSzPct val="85000"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292934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71278" y="3634719"/>
            <a:ext cx="17006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LANL – NNMC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0194" y="1438082"/>
            <a:ext cx="4611951" cy="232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3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4169" y="1"/>
            <a:ext cx="6744535" cy="9286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500" b="1" dirty="0" err="1" smtClean="0"/>
              <a:t>Northern’s</a:t>
            </a:r>
            <a:r>
              <a:rPr lang="en-US" sz="2500" b="1" dirty="0" smtClean="0"/>
              <a:t> Network Expansion for Large Science </a:t>
            </a:r>
            <a:br>
              <a:rPr lang="en-US" sz="2500" b="1" dirty="0" smtClean="0"/>
            </a:br>
            <a:r>
              <a:rPr lang="en-US" sz="2500" b="1" dirty="0" smtClean="0"/>
              <a:t>and Engineering Data Flows: </a:t>
            </a:r>
            <a:r>
              <a:rPr lang="en-US" sz="2500" b="1" dirty="0" smtClean="0">
                <a:solidFill>
                  <a:schemeClr val="accent5"/>
                </a:solidFill>
              </a:rPr>
              <a:t>Advancement</a:t>
            </a:r>
            <a:endParaRPr lang="en-US" sz="2500" dirty="0">
              <a:solidFill>
                <a:schemeClr val="accent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40"/>
            <a:ext cx="1063605" cy="107332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1197985" y="996978"/>
            <a:ext cx="6960637" cy="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9367" y="0"/>
            <a:ext cx="1314633" cy="1143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11449"/>
            <a:ext cx="4619500" cy="2117271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63" y="3357226"/>
            <a:ext cx="2884487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490138" y="4094164"/>
            <a:ext cx="1706380" cy="295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Netflow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-based IDS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88108" y="1211449"/>
            <a:ext cx="4042987" cy="31778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721581" y="3506977"/>
            <a:ext cx="3883524" cy="289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Window-based Vs Rate-based Congestion Control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305" y="4501722"/>
            <a:ext cx="3804591" cy="202635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288108" y="4452103"/>
            <a:ext cx="4042987" cy="23447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645188" y="6457112"/>
            <a:ext cx="38835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Virtualization Effect on 10 </a:t>
            </a:r>
            <a:r>
              <a:rPr lang="en-US" sz="13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Gbps</a:t>
            </a:r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 Science DMZ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20885" y="3970550"/>
            <a:ext cx="4395123" cy="27439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5354" y="1247581"/>
            <a:ext cx="4276391" cy="223144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396705" y="1219630"/>
            <a:ext cx="4419303" cy="26022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4219015"/>
              </p:ext>
            </p:extLst>
          </p:nvPr>
        </p:nvGraphicFramePr>
        <p:xfrm>
          <a:off x="4468660" y="4044580"/>
          <a:ext cx="4299572" cy="2164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Visio" r:id="rId10" imgW="5006472" imgH="2524451" progId="Visio.Drawing.11">
                  <p:embed/>
                </p:oleObj>
              </mc:Choice>
              <mc:Fallback>
                <p:oleObj name="Visio" r:id="rId10" imgW="5006472" imgH="252445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8660" y="4044580"/>
                        <a:ext cx="4299572" cy="2164626"/>
                      </a:xfrm>
                      <a:prstGeom prst="rect">
                        <a:avLst/>
                      </a:prstGeom>
                      <a:noFill/>
                      <a:ln w="317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4603159" y="6316922"/>
            <a:ext cx="38835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latin typeface="Arial" panose="020B0604020202020204" pitchFamily="34" charset="0"/>
                <a:cs typeface="Arial" panose="020B0604020202020204" pitchFamily="34" charset="0"/>
              </a:rPr>
              <a:t>Maximum Segment Size (MSS) Impact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72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4854</TotalTime>
  <Words>674</Words>
  <Application>Microsoft Office PowerPoint</Application>
  <PresentationFormat>On-screen Show (4:3)</PresentationFormat>
  <Paragraphs>105</Paragraphs>
  <Slides>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Visio</vt:lpstr>
      <vt:lpstr>NSF Campus Cyberinfrastructure PI and  Cybersecurity Innovation for Cyberinfrastructure PI Workshop </vt:lpstr>
      <vt:lpstr>Northern’s Network Expansion for Large Science  and Engineering Data Flows: Introduction</vt:lpstr>
      <vt:lpstr>Northern’s Network Expansion for Large Science  and Engineering Data Flows: Challenges</vt:lpstr>
      <vt:lpstr>Northern’s Network Expansion for Large Science  and Engineering Data Flows: Advancement</vt:lpstr>
      <vt:lpstr>Northern’s Network Expansion for Large Science  and Engineering Data Flows: Advancement</vt:lpstr>
      <vt:lpstr>Northern’s Network Expansion for Large Science  and Engineering Data Flows: Advancement</vt:lpstr>
      <vt:lpstr>Northern’s Network Expansion for Large Science  and Engineering Data Flows: Advancement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NSF Campus Cyberinfrastructure PI and  Cybersecurity Innovation for Cyberinfrastructure PI Workshop</dc:title>
  <dc:creator>Jen</dc:creator>
  <cp:lastModifiedBy>jcrichigno</cp:lastModifiedBy>
  <cp:revision>82</cp:revision>
  <dcterms:created xsi:type="dcterms:W3CDTF">2017-06-12T20:50:15Z</dcterms:created>
  <dcterms:modified xsi:type="dcterms:W3CDTF">2017-10-04T17:46:21Z</dcterms:modified>
</cp:coreProperties>
</file>