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</p:sldMasterIdLst>
  <p:notesMasterIdLst>
    <p:notesMasterId r:id="rId13"/>
  </p:notesMasterIdLst>
  <p:sldIdLst>
    <p:sldId id="273" r:id="rId6"/>
    <p:sldId id="272" r:id="rId7"/>
    <p:sldId id="274" r:id="rId8"/>
    <p:sldId id="275" r:id="rId9"/>
    <p:sldId id="276" r:id="rId10"/>
    <p:sldId id="27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24A803-E119-4A8C-8E4D-E30E1C672489}" v="2" dt="2024-11-10T22:55:05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68" autoAdjust="0"/>
    <p:restoredTop sz="92718" autoAdjust="0"/>
  </p:normalViewPr>
  <p:slideViewPr>
    <p:cSldViewPr snapToGrid="0">
      <p:cViewPr varScale="1">
        <p:scale>
          <a:sx n="102" d="100"/>
          <a:sy n="102" d="100"/>
        </p:scale>
        <p:origin x="13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ley McAlister" userId="da88ede197198035" providerId="LiveId" clId="{4D24A803-E119-4A8C-8E4D-E30E1C672489}"/>
    <pc:docChg chg="custSel modSld">
      <pc:chgData name="Ashley McAlister" userId="da88ede197198035" providerId="LiveId" clId="{4D24A803-E119-4A8C-8E4D-E30E1C672489}" dt="2024-11-10T23:44:26.483" v="1344" actId="20577"/>
      <pc:docMkLst>
        <pc:docMk/>
      </pc:docMkLst>
      <pc:sldChg chg="modSp mod">
        <pc:chgData name="Ashley McAlister" userId="da88ede197198035" providerId="LiveId" clId="{4D24A803-E119-4A8C-8E4D-E30E1C672489}" dt="2024-11-10T21:13:46.184" v="43" actId="1036"/>
        <pc:sldMkLst>
          <pc:docMk/>
          <pc:sldMk cId="671416522" sldId="264"/>
        </pc:sldMkLst>
        <pc:spChg chg="mod">
          <ac:chgData name="Ashley McAlister" userId="da88ede197198035" providerId="LiveId" clId="{4D24A803-E119-4A8C-8E4D-E30E1C672489}" dt="2024-11-10T21:13:46.184" v="43" actId="1036"/>
          <ac:spMkLst>
            <pc:docMk/>
            <pc:sldMk cId="671416522" sldId="264"/>
            <ac:spMk id="2" creationId="{C05237FE-A2DC-8641-4E42-AB4C83E329E9}"/>
          </ac:spMkLst>
        </pc:spChg>
      </pc:sldChg>
      <pc:sldChg chg="modSp mod">
        <pc:chgData name="Ashley McAlister" userId="da88ede197198035" providerId="LiveId" clId="{4D24A803-E119-4A8C-8E4D-E30E1C672489}" dt="2024-11-10T23:44:26.483" v="1344" actId="20577"/>
        <pc:sldMkLst>
          <pc:docMk/>
          <pc:sldMk cId="3977861585" sldId="265"/>
        </pc:sldMkLst>
        <pc:spChg chg="mod">
          <ac:chgData name="Ashley McAlister" userId="da88ede197198035" providerId="LiveId" clId="{4D24A803-E119-4A8C-8E4D-E30E1C672489}" dt="2024-11-10T23:44:26.483" v="1344" actId="20577"/>
          <ac:spMkLst>
            <pc:docMk/>
            <pc:sldMk cId="3977861585" sldId="265"/>
            <ac:spMk id="6" creationId="{698BAFC4-CCB9-E6EF-69BD-ED7B2F318D02}"/>
          </ac:spMkLst>
        </pc:spChg>
        <pc:picChg chg="mod">
          <ac:chgData name="Ashley McAlister" userId="da88ede197198035" providerId="LiveId" clId="{4D24A803-E119-4A8C-8E4D-E30E1C672489}" dt="2024-11-10T22:56:33.672" v="970" actId="1076"/>
          <ac:picMkLst>
            <pc:docMk/>
            <pc:sldMk cId="3977861585" sldId="265"/>
            <ac:picMk id="5" creationId="{338A411B-178A-2898-1135-38A3D96D4D0C}"/>
          </ac:picMkLst>
        </pc:picChg>
      </pc:sldChg>
      <pc:sldChg chg="modSp mod">
        <pc:chgData name="Ashley McAlister" userId="da88ede197198035" providerId="LiveId" clId="{4D24A803-E119-4A8C-8E4D-E30E1C672489}" dt="2024-11-10T23:20:26.737" v="1130" actId="6549"/>
        <pc:sldMkLst>
          <pc:docMk/>
          <pc:sldMk cId="914521130" sldId="266"/>
        </pc:sldMkLst>
        <pc:spChg chg="mod">
          <ac:chgData name="Ashley McAlister" userId="da88ede197198035" providerId="LiveId" clId="{4D24A803-E119-4A8C-8E4D-E30E1C672489}" dt="2024-11-10T23:20:26.737" v="1130" actId="6549"/>
          <ac:spMkLst>
            <pc:docMk/>
            <pc:sldMk cId="914521130" sldId="266"/>
            <ac:spMk id="2" creationId="{44780B8D-718B-080C-549C-B5AAE60E6325}"/>
          </ac:spMkLst>
        </pc:spChg>
      </pc:sldChg>
      <pc:sldChg chg="modSp mod">
        <pc:chgData name="Ashley McAlister" userId="da88ede197198035" providerId="LiveId" clId="{4D24A803-E119-4A8C-8E4D-E30E1C672489}" dt="2024-11-10T23:40:52.544" v="1131" actId="14100"/>
        <pc:sldMkLst>
          <pc:docMk/>
          <pc:sldMk cId="1846829778" sldId="268"/>
        </pc:sldMkLst>
        <pc:spChg chg="mod">
          <ac:chgData name="Ashley McAlister" userId="da88ede197198035" providerId="LiveId" clId="{4D24A803-E119-4A8C-8E4D-E30E1C672489}" dt="2024-11-10T23:40:52.544" v="1131" actId="14100"/>
          <ac:spMkLst>
            <pc:docMk/>
            <pc:sldMk cId="1846829778" sldId="268"/>
            <ac:spMk id="4" creationId="{9B1C6575-4970-9249-8465-FEB1E6EE2DAD}"/>
          </ac:spMkLst>
        </pc:spChg>
      </pc:sldChg>
      <pc:sldChg chg="modSp mod">
        <pc:chgData name="Ashley McAlister" userId="da88ede197198035" providerId="LiveId" clId="{4D24A803-E119-4A8C-8E4D-E30E1C672489}" dt="2024-11-10T21:19:49.392" v="48" actId="20577"/>
        <pc:sldMkLst>
          <pc:docMk/>
          <pc:sldMk cId="3516656606" sldId="271"/>
        </pc:sldMkLst>
        <pc:spChg chg="mod">
          <ac:chgData name="Ashley McAlister" userId="da88ede197198035" providerId="LiveId" clId="{4D24A803-E119-4A8C-8E4D-E30E1C672489}" dt="2024-11-10T21:19:49.392" v="48" actId="20577"/>
          <ac:spMkLst>
            <pc:docMk/>
            <pc:sldMk cId="3516656606" sldId="271"/>
            <ac:spMk id="2" creationId="{F29D02BA-B3C6-872E-7149-06C0137B300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72043-EC9F-4419-A32A-BF5E3F330CA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35025-E7DE-4686-B367-FCD32D183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91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p10vpn.com/research/vpn-demand-statistics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A33FA-C681-6FF7-FED6-2EEDDEA78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5CA35D-CEE4-2CF1-EE35-1FD4756E68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859569-D049-3721-EC50-FCF708176F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935242-21AB-D32A-A20F-88B3DB2A03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F9C84-074E-E141-A3FD-46DE87E4CC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23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F9C84-074E-E141-A3FD-46DE87E4CC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19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45BFF-840C-FB28-DA43-D82CB7186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CC6E2F-B7A1-C656-7371-87B438E8C8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820010-263A-1097-2965-4FC2EEAD82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58DD0-FA0A-DEE2-5D13-3BD5C3F81A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F9C84-074E-E141-A3FD-46DE87E4CC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20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E3293-57D4-21FC-A73B-A9B2BAE5C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0518E2-1A7F-6E22-CD41-59138F2FBD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A10A59-9ABA-03A4-46A3-5103D65762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D9D24-7C45-A1D5-64D5-1C7ED47110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F9C84-074E-E141-A3FD-46DE87E4CC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3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C446F7-9F91-3832-BC78-BA4750EC2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0C89DB-3AF2-8622-7CE0-3EE5131BEC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DB4E70-3FB1-78E8-5D66-F6D91C15BE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B382A-6984-B3E8-D0C4-6D43FC8605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F9C84-074E-E141-A3FD-46DE87E4CC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3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A6F749-F799-B807-9967-216D76EB5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88402D-7307-6BFF-7ED6-048F6C399E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66B27C-7483-6FE1-D113-CD8421CE07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F1A65-2F42-C14F-BD7A-6FFED2853E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F9C84-074E-E141-A3FD-46DE87E4CC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60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</a:t>
            </a:r>
          </a:p>
          <a:p>
            <a:r>
              <a:rPr lang="en-US" dirty="0">
                <a:hlinkClick r:id="rId3"/>
              </a:rPr>
              <a:t>https://www.top10vpn.com/research/vpn-demand-statistics/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35025-E7DE-4686-B367-FCD32D183C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30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F995E-E070-C887-4693-F7B13FA15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4A482F-5A58-C277-AD52-950F2E0E4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2BB60-0C7A-FA1D-C186-CE661A36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16122-6407-879E-9C79-87BA0264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E1062-F7A2-0D6A-4E64-218CF928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4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83674-FCFE-4459-AFBB-081EC365E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E6A75-DB57-1334-F99A-D2F41970F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F9697-E98F-55DC-905B-16FC916BD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6CEFF-5AB7-50E9-E6B3-038CE21E4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B12CA-AF9D-4E62-3786-1B8BFFE2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1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1BF9DF-C6D1-C024-7369-B24EEEFA3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F9154-7149-5737-0DF8-AED172FC1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5A479-1235-724E-9286-F83AFBFF3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2D32A-A4C9-F997-A3B5-2B82E9CD1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9486A-BCBF-3604-144B-EF51CFAB0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7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9"/>
          <p:cNvSpPr txBox="1">
            <a:spLocks noGrp="1"/>
          </p:cNvSpPr>
          <p:nvPr>
            <p:ph type="title"/>
          </p:nvPr>
        </p:nvSpPr>
        <p:spPr>
          <a:xfrm>
            <a:off x="597550" y="1"/>
            <a:ext cx="10984850" cy="888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800"/>
              <a:buFont typeface="Arial"/>
              <a:buNone/>
              <a:defRPr sz="3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/>
          <p:nvPr/>
        </p:nvSpPr>
        <p:spPr>
          <a:xfrm>
            <a:off x="839972" y="1435395"/>
            <a:ext cx="10558130" cy="3296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9"/>
          <p:cNvSpPr txBox="1">
            <a:spLocks noGrp="1"/>
          </p:cNvSpPr>
          <p:nvPr>
            <p:ph type="body" idx="1"/>
          </p:nvPr>
        </p:nvSpPr>
        <p:spPr>
          <a:xfrm>
            <a:off x="597550" y="1028700"/>
            <a:ext cx="10984850" cy="480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6830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200"/>
              <a:buChar char=" "/>
              <a:defRPr sz="22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just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just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◦"/>
              <a:defRPr/>
            </a:lvl3pPr>
            <a:lvl4pPr marL="1828800" lvl="3" indent="-304800" algn="just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◦"/>
              <a:defRPr sz="1200">
                <a:latin typeface="Arial"/>
                <a:ea typeface="Arial"/>
                <a:cs typeface="Arial"/>
                <a:sym typeface="Arial"/>
              </a:defRPr>
            </a:lvl4pPr>
            <a:lvl5pPr marL="2286000" lvl="4" indent="-292100" algn="just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000"/>
              <a:buChar char="◦"/>
              <a:defRPr sz="1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ftr" idx="11"/>
          </p:nvPr>
        </p:nvSpPr>
        <p:spPr>
          <a:xfrm>
            <a:off x="175491" y="6459784"/>
            <a:ext cx="28817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sldNum" idx="12"/>
          </p:nvPr>
        </p:nvSpPr>
        <p:spPr>
          <a:xfrm>
            <a:off x="10704484" y="6459783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6959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50" y="1"/>
            <a:ext cx="10984850" cy="888999"/>
          </a:xfrm>
        </p:spPr>
        <p:txBody>
          <a:bodyPr>
            <a:normAutofit/>
          </a:bodyPr>
          <a:lstStyle>
            <a:lvl1pPr algn="l">
              <a:defRPr sz="3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39972" y="1435395"/>
            <a:ext cx="10558130" cy="329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97550" y="1028700"/>
            <a:ext cx="10984850" cy="4800599"/>
          </a:xfrm>
        </p:spPr>
        <p:txBody>
          <a:bodyPr/>
          <a:lstStyle>
            <a:lvl1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spcAft>
                <a:spcPts val="2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spcAft>
                <a:spcPts val="200"/>
              </a:spcAft>
              <a:defRPr/>
            </a:lvl3pPr>
            <a:lvl4pPr algn="just">
              <a:spcAft>
                <a:spcPts val="20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spcAft>
                <a:spcPts val="200"/>
              </a:spcAf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A268889-C088-4D9F-A378-39E724A36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5491" y="6459784"/>
            <a:ext cx="288174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564972F-81E4-47C1-8110-0800DB019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484" y="6459783"/>
            <a:ext cx="1312025" cy="365125"/>
          </a:xfrm>
        </p:spPr>
        <p:txBody>
          <a:bodyPr/>
          <a:lstStyle/>
          <a:p>
            <a:fld id="{38C60F48-EAB5-A54D-B834-7AA360F3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1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E3F23-6624-C8D4-920C-F57DE7C4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3D7D9-D7D7-BDF8-35B3-1447FB8A8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A4BE8-BF91-AE9F-709F-FF296005C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6A52-4A83-833D-4924-2F2B8D4E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0BDB9-AFE9-D3D2-E58F-1C87AA38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4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9DCE-6ED8-C5DD-1AF0-C901BB364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85B1B-06A7-87DE-60FC-DC760D7F1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20FCB-89EC-D0AA-0ACE-DF34D2CE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6FEEA-003B-21D0-B166-7BCD07484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71ADC-8A04-09F2-3005-9065E4B9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8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8C366-7A08-316B-C387-FA291845C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B45D7-7A47-41A1-7484-0D735E5FB4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9497E-9870-C6E2-28D2-A8F5E38FB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6F082-C4E6-8AC6-4681-8759B7FAF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47785-9A15-9563-8D59-E9C20F1F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A344A-A3FC-C212-5CD3-DAAC22575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3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1D045-CB1C-6E10-07FB-EEB47B28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98B33-5924-6D21-529D-085A149A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3CFCA-3389-DB0E-14E5-14211FECE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CC316C-9BA7-C844-C5AE-A14DDC2E1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DD9595-93F1-405C-4171-46642605C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9D0C81-97C1-F6C7-5878-8EAF172C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AEA6A2-544F-595E-FCB0-14F5AC149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896093-D9AF-AD6F-A831-35DB4627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2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C4E0A-A8D8-C6EA-557F-68D42317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A24454-3625-8920-48B6-A749DC358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87C4CF-ED8C-4DB6-F47D-54AA337A4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2987A-87FA-4F79-8ECB-8326E371C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9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33E56A-280F-8DAD-89F0-1A93E744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922BF-31D9-F182-CF21-EE72FA542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0B477-8E74-B9E1-0CCA-AF10EA534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0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F0A8D-3526-3082-EE12-EB2BA533B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81B9E-3C18-A32D-79FC-59593871F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4F66A4-2304-8BA4-B759-5A8C20783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66597-F2C6-6305-3E99-B1F6D72D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97D43-6A7E-070D-95E6-CCC0B74BF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6EBA21-327B-C662-A09D-27FB80CE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0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D738F-5030-629E-0263-2B9E213E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4D51D-1721-F67A-6412-86063F87F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AC319-F091-7D1D-5F58-0E8CF8E10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B98FE-3FB3-F603-A3DA-4B05CFA5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984BA-C7DD-6C56-AD7D-B2336641E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94BC0-6184-31C7-EF31-FEA17A7A3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288F4B-4864-8A3D-79BD-B1ABF606A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3A41B-4632-9082-9E74-D5F9E173C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7B43D-E226-5C67-F1B6-1A2E1344B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A46E78-C236-4507-97BD-D80B7EBF612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3D68B-7CB0-617B-6C36-94A74ACBB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D6290-978B-6A7B-EDB7-3BDF6B1FA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18F4E2-1225-45A2-9B96-CE7E5EAD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9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436" y="6459785"/>
            <a:ext cx="2927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7539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8C60F48-EAB5-A54D-B834-7AA360F3093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097280" y="1737845"/>
            <a:ext cx="1006321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C7F51-EF2A-2F98-1D99-2F134330E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23368-96E2-51DA-5643-012087C1D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000D691-BDE4-64D0-2577-278797368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91" y="6459782"/>
            <a:ext cx="1720298" cy="365125"/>
          </a:xfrm>
          <a:prstGeom prst="rect">
            <a:avLst/>
          </a:prstGeom>
        </p:spPr>
      </p:pic>
      <p:pic>
        <p:nvPicPr>
          <p:cNvPr id="7" name="Picture 11" descr="University of South Carolina">
            <a:extLst>
              <a:ext uri="{FF2B5EF4-FFF2-40B4-BE49-F238E27FC236}">
                <a16:creationId xmlns:a16="http://schemas.microsoft.com/office/drawing/2014/main" id="{5B2EC1CF-2D7B-2132-D94E-218695CA3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92" y="195470"/>
            <a:ext cx="1449870" cy="90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Home | Office of Naval Research">
            <a:extLst>
              <a:ext uri="{FF2B5EF4-FFF2-40B4-BE49-F238E27FC236}">
                <a16:creationId xmlns:a16="http://schemas.microsoft.com/office/drawing/2014/main" id="{D6D31F01-0F15-D3B1-74B1-B43A063E4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617" y="99834"/>
            <a:ext cx="2191991" cy="1000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D25C904-EA40-1DB3-EF07-433811A65C3E}"/>
              </a:ext>
            </a:extLst>
          </p:cNvPr>
          <p:cNvSpPr txBox="1"/>
          <p:nvPr/>
        </p:nvSpPr>
        <p:spPr>
          <a:xfrm>
            <a:off x="401052" y="1828934"/>
            <a:ext cx="11389895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sz="3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Geolocation and Geoblocking </a:t>
            </a:r>
          </a:p>
          <a:p>
            <a:pPr algn="ctr"/>
            <a:endParaRPr lang="en-US" sz="2500" dirty="0">
              <a:latin typeface="Arial"/>
              <a:cs typeface="Arial"/>
            </a:endParaRPr>
          </a:p>
          <a:p>
            <a:pPr algn="ctr"/>
            <a:r>
              <a:rPr lang="en-US" sz="2400" dirty="0">
                <a:latin typeface="Arial"/>
                <a:cs typeface="Arial"/>
              </a:rPr>
              <a:t>Ashley McAlister &amp;Tessa </a:t>
            </a:r>
            <a:r>
              <a:rPr lang="en-US" sz="2400" dirty="0" err="1">
                <a:latin typeface="Arial"/>
                <a:cs typeface="Arial"/>
              </a:rPr>
              <a:t>Orwat</a:t>
            </a:r>
            <a:endParaRPr lang="en-US" sz="2400" dirty="0">
              <a:latin typeface="Arial"/>
              <a:cs typeface="Arial"/>
            </a:endParaRPr>
          </a:p>
          <a:p>
            <a:pPr algn="ctr"/>
            <a:r>
              <a:rPr lang="en-US" sz="2400" dirty="0">
                <a:latin typeface="Arial"/>
                <a:cs typeface="Arial"/>
              </a:rPr>
              <a:t>Advisors: Ali Mazloum, Jorge Crichigno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/>
                <a:cs typeface="Arial"/>
              </a:rPr>
              <a:t>Department of Integrated Information Technology</a:t>
            </a:r>
          </a:p>
          <a:p>
            <a:pPr algn="ctr"/>
            <a:r>
              <a:rPr lang="en-US" sz="2400" dirty="0">
                <a:latin typeface="Arial"/>
                <a:cs typeface="Arial"/>
              </a:rPr>
              <a:t>University of South Carolina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/>
                <a:cs typeface="Arial"/>
              </a:rPr>
              <a:t>Fall 2024</a:t>
            </a:r>
          </a:p>
        </p:txBody>
      </p:sp>
    </p:spTree>
    <p:extLst>
      <p:ext uri="{BB962C8B-B14F-4D97-AF65-F5344CB8AC3E}">
        <p14:creationId xmlns:p14="http://schemas.microsoft.com/office/powerpoint/2010/main" val="2128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1"/>
    </mc:Choice>
    <mc:Fallback xmlns="">
      <p:transition spd="slow" advTm="1408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7A209-383F-4C01-82CC-D2F99971F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17C6886-4E51-4FCE-9CB6-B02F2B2FB8F0}"/>
              </a:ext>
            </a:extLst>
          </p:cNvPr>
          <p:cNvCxnSpPr>
            <a:cxnSpLocks/>
          </p:cNvCxnSpPr>
          <p:nvPr/>
        </p:nvCxnSpPr>
        <p:spPr>
          <a:xfrm>
            <a:off x="597550" y="876301"/>
            <a:ext cx="2635844" cy="1269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F987D-8125-4449-B24B-5D69203C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464212-9CDB-4AEA-91E9-A2A73185A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91" y="6459782"/>
            <a:ext cx="1720298" cy="365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A9DDD31-8A8F-A726-ED73-5FF1DCE936C4}"/>
              </a:ext>
            </a:extLst>
          </p:cNvPr>
          <p:cNvSpPr txBox="1"/>
          <p:nvPr/>
        </p:nvSpPr>
        <p:spPr>
          <a:xfrm>
            <a:off x="532720" y="1166842"/>
            <a:ext cx="11483789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2400" b="1" dirty="0">
                <a:latin typeface="Arial"/>
                <a:cs typeface="Arial"/>
              </a:rPr>
              <a:t>What is geolocation?</a:t>
            </a:r>
          </a:p>
          <a:p>
            <a:pPr algn="just"/>
            <a:endParaRPr lang="en-US" sz="2400" b="1" dirty="0">
              <a:latin typeface="Arial"/>
              <a:cs typeface="Arial"/>
            </a:endParaRPr>
          </a:p>
          <a:p>
            <a:pPr marL="342900" indent="-342900" algn="just">
              <a:buClr>
                <a:schemeClr val="accent2"/>
              </a:buClr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The estimated physical location of a device</a:t>
            </a:r>
          </a:p>
          <a:p>
            <a:pPr marL="800100" lvl="1" indent="-34290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Arial"/>
                <a:cs typeface="Arial"/>
              </a:rPr>
              <a:t>Example: A device physically located in Columbia, South Carolina.</a:t>
            </a:r>
          </a:p>
          <a:p>
            <a:pPr algn="just"/>
            <a:endParaRPr lang="en-US" sz="2400" dirty="0">
              <a:latin typeface="Arial"/>
              <a:cs typeface="Arial"/>
            </a:endParaRPr>
          </a:p>
          <a:p>
            <a:pPr algn="just"/>
            <a:endParaRPr lang="en-US" sz="2400" dirty="0">
              <a:latin typeface="Arial"/>
              <a:cs typeface="Arial"/>
            </a:endParaRPr>
          </a:p>
          <a:p>
            <a:pPr algn="just"/>
            <a:r>
              <a:rPr lang="en-US" sz="2400" b="1" dirty="0">
                <a:latin typeface="Arial"/>
                <a:cs typeface="Arial"/>
              </a:rPr>
              <a:t>What is geoblocking?</a:t>
            </a:r>
          </a:p>
          <a:p>
            <a:pPr algn="just"/>
            <a:endParaRPr lang="en-US" sz="2400" b="1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The act of preventing or allowing network access from specified IP addresses and geographical locations</a:t>
            </a:r>
          </a:p>
          <a:p>
            <a:pPr marL="914400" lvl="1" indent="-45720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Arial"/>
                <a:cs typeface="Arial"/>
              </a:rPr>
              <a:t>Example: Iran using geoblocking techniques to prevent incoming traffic that originates from outside Iran.</a:t>
            </a:r>
            <a:r>
              <a:rPr lang="en-US" sz="2400" baseline="30000" dirty="0">
                <a:latin typeface="Arial"/>
                <a:cs typeface="Arial"/>
              </a:rPr>
              <a:t>1</a:t>
            </a:r>
            <a:r>
              <a:rPr lang="en-US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4921E7-DDF0-B6BC-6169-0244A85D74DC}"/>
              </a:ext>
            </a:extLst>
          </p:cNvPr>
          <p:cNvSpPr txBox="1"/>
          <p:nvPr/>
        </p:nvSpPr>
        <p:spPr>
          <a:xfrm>
            <a:off x="597550" y="6056927"/>
            <a:ext cx="1218776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400" baseline="30000" dirty="0">
                <a:latin typeface="Arial"/>
                <a:cs typeface="Arial"/>
              </a:rPr>
              <a:t>1</a:t>
            </a:r>
            <a:r>
              <a:rPr lang="en-US" sz="1400" dirty="0">
                <a:latin typeface="Arial"/>
                <a:cs typeface="Arial"/>
              </a:rPr>
              <a:t> https://cira.exovera.com/research-analysis/iran/iran-blocks-access-to-domestic-websites/</a:t>
            </a:r>
          </a:p>
        </p:txBody>
      </p:sp>
    </p:spTree>
    <p:extLst>
      <p:ext uri="{BB962C8B-B14F-4D97-AF65-F5344CB8AC3E}">
        <p14:creationId xmlns:p14="http://schemas.microsoft.com/office/powerpoint/2010/main" val="35462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1"/>
    </mc:Choice>
    <mc:Fallback xmlns="">
      <p:transition spd="slow" advTm="1408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F53C7-AD9A-5467-D8AC-2D7DA55FC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0D79B-0F81-1FE5-8857-135E0AEF6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Generation Firewalls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7F45988-8C32-F175-C5FB-D00E627F8EA4}"/>
              </a:ext>
            </a:extLst>
          </p:cNvPr>
          <p:cNvCxnSpPr>
            <a:cxnSpLocks/>
          </p:cNvCxnSpPr>
          <p:nvPr/>
        </p:nvCxnSpPr>
        <p:spPr>
          <a:xfrm>
            <a:off x="597550" y="876301"/>
            <a:ext cx="5642994" cy="1269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F057E-0C70-861E-24B0-D2B32322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039466-0A72-08DB-9710-312B67DA0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91" y="6459782"/>
            <a:ext cx="1720298" cy="3651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77F8A0-1590-AC65-0D04-5B40447C9ED2}"/>
              </a:ext>
            </a:extLst>
          </p:cNvPr>
          <p:cNvSpPr txBox="1"/>
          <p:nvPr/>
        </p:nvSpPr>
        <p:spPr>
          <a:xfrm>
            <a:off x="532720" y="1443841"/>
            <a:ext cx="11483789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Arial"/>
                <a:cs typeface="Arial"/>
              </a:rPr>
              <a:t>Next </a:t>
            </a:r>
            <a:r>
              <a:rPr lang="en-US" sz="2400" dirty="0">
                <a:latin typeface="Arial"/>
                <a:cs typeface="Arial"/>
              </a:rPr>
              <a:t>Generation Firewalls (NGFWs) are network security devices with advance capabilities</a:t>
            </a:r>
          </a:p>
          <a:p>
            <a:pPr algn="just"/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Palo Alto NGFW is among the most used NGFWs worldwide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It allows network administrators to partition networks into zones and provide full control over the zones by enforcing security policies</a:t>
            </a:r>
          </a:p>
          <a:p>
            <a:pPr algn="just"/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Among many other features, Palo Alto can identify the geolocation of a device requesting access to the network</a:t>
            </a:r>
          </a:p>
        </p:txBody>
      </p:sp>
    </p:spTree>
    <p:extLst>
      <p:ext uri="{BB962C8B-B14F-4D97-AF65-F5344CB8AC3E}">
        <p14:creationId xmlns:p14="http://schemas.microsoft.com/office/powerpoint/2010/main" val="418407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1"/>
    </mc:Choice>
    <mc:Fallback xmlns="">
      <p:transition spd="slow" advTm="1408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D332-7314-F1C7-CF4A-8E6AF5733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6018B-BA1C-D572-419C-F68213750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Objective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A6AD0E3-DAC3-3EB7-7F32-680B796D1BB2}"/>
              </a:ext>
            </a:extLst>
          </p:cNvPr>
          <p:cNvCxnSpPr>
            <a:cxnSpLocks/>
          </p:cNvCxnSpPr>
          <p:nvPr/>
        </p:nvCxnSpPr>
        <p:spPr>
          <a:xfrm>
            <a:off x="597550" y="876301"/>
            <a:ext cx="3729353" cy="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E02A3-4746-907D-E46B-9FBF6C82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A4FC6B0-034D-6963-8C95-675947443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91" y="6459782"/>
            <a:ext cx="1720298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BC7BC-42B6-41C2-25A8-03F311F741FC}"/>
              </a:ext>
            </a:extLst>
          </p:cNvPr>
          <p:cNvSpPr txBox="1"/>
          <p:nvPr/>
        </p:nvSpPr>
        <p:spPr>
          <a:xfrm>
            <a:off x="532720" y="1123078"/>
            <a:ext cx="11483789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This project aims at installing </a:t>
            </a:r>
            <a:r>
              <a:rPr lang="en-US" sz="2400" dirty="0" err="1">
                <a:latin typeface="Arial"/>
                <a:cs typeface="Arial"/>
              </a:rPr>
              <a:t>geoblocking</a:t>
            </a:r>
            <a:r>
              <a:rPr lang="en-US" sz="2400" dirty="0">
                <a:latin typeface="Arial"/>
                <a:cs typeface="Arial"/>
              </a:rPr>
              <a:t> policies and evaluate their effectiveness</a:t>
            </a: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The NGFW is configured to drop traffic direct toward the protected network based on the country or region where the traffic is generated</a:t>
            </a: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Palo Alto NGFW is used to prevent users from a given country (e.g., China)</a:t>
            </a:r>
          </a:p>
          <a:p>
            <a:pPr algn="just">
              <a:buClr>
                <a:schemeClr val="accent2"/>
              </a:buClr>
            </a:pP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706EF38-1637-176F-623A-1A99BD03FB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9219" y="3712950"/>
            <a:ext cx="6970790" cy="266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35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1"/>
    </mc:Choice>
    <mc:Fallback xmlns="">
      <p:transition spd="slow" advTm="1408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2EEB66-8BC7-9A37-610F-39D51A1C1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9D35B-EFF4-AEA7-C899-4C3710552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1299472-C576-8E92-C79C-0E2AC46BF0EA}"/>
              </a:ext>
            </a:extLst>
          </p:cNvPr>
          <p:cNvCxnSpPr>
            <a:cxnSpLocks/>
          </p:cNvCxnSpPr>
          <p:nvPr/>
        </p:nvCxnSpPr>
        <p:spPr>
          <a:xfrm>
            <a:off x="597550" y="876301"/>
            <a:ext cx="3314574" cy="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7DAB6-81B3-2035-D3E1-C055B75D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9BF3CF-9A42-697B-1420-66B18785C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91" y="6459782"/>
            <a:ext cx="1720298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0085FE-3728-081D-848B-5F600ABDBCC9}"/>
              </a:ext>
            </a:extLst>
          </p:cNvPr>
          <p:cNvSpPr txBox="1"/>
          <p:nvPr/>
        </p:nvSpPr>
        <p:spPr>
          <a:xfrm>
            <a:off x="309282" y="1341713"/>
            <a:ext cx="11483789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The first step is to partition the network to be protected into zones, where security policies are enforced</a:t>
            </a: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The second step is to identify the potential malicious sources</a:t>
            </a:r>
          </a:p>
          <a:p>
            <a:pPr marL="914400" lvl="1" indent="-45720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Arial"/>
                <a:cs typeface="Arial"/>
              </a:rPr>
              <a:t>In this project, all traffic received from China is considered malicious and should be dropped</a:t>
            </a: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The third step is to configure vulnerability profiles which detect traffic coming from Chine and block it</a:t>
            </a: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In the final step, the vulnerability profile is attached to the right security zone</a:t>
            </a:r>
          </a:p>
          <a:p>
            <a:pPr algn="just">
              <a:buClr>
                <a:schemeClr val="accent2"/>
              </a:buClr>
            </a:pP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99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1"/>
    </mc:Choice>
    <mc:Fallback xmlns="">
      <p:transition spd="slow" advTm="1408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6421C-C4FB-00BE-D1C4-4F92D7972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533DA-33BC-E718-7A07-E5B813626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 and Lessons Learned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16A5702-5EB9-EAAF-116C-E09DBC66231D}"/>
              </a:ext>
            </a:extLst>
          </p:cNvPr>
          <p:cNvCxnSpPr>
            <a:cxnSpLocks/>
          </p:cNvCxnSpPr>
          <p:nvPr/>
        </p:nvCxnSpPr>
        <p:spPr>
          <a:xfrm>
            <a:off x="597550" y="876301"/>
            <a:ext cx="7075869" cy="1269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B943E-0366-066D-BB43-8575D517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B3A970-E55E-4617-A6BF-05ED30997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91" y="6459782"/>
            <a:ext cx="1720298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88D3CA-83CB-E90E-734E-229DB15F43BC}"/>
              </a:ext>
            </a:extLst>
          </p:cNvPr>
          <p:cNvSpPr txBox="1"/>
          <p:nvPr/>
        </p:nvSpPr>
        <p:spPr>
          <a:xfrm>
            <a:off x="309282" y="1341713"/>
            <a:ext cx="11483789" cy="36625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algn="just">
              <a:buClr>
                <a:schemeClr val="accent2"/>
              </a:buClr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In this project, Palo Alto NGFW is used to enforce </a:t>
            </a:r>
            <a:r>
              <a:rPr lang="en-US" sz="2400" dirty="0" err="1">
                <a:latin typeface="Arial"/>
                <a:cs typeface="Arial"/>
              </a:rPr>
              <a:t>geoblocking</a:t>
            </a:r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/>
              <a:buChar char="•"/>
            </a:pPr>
            <a:endParaRPr lang="en-US" sz="2400" baseline="300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The firewall is configured to identify and drop all traffic coming from China</a:t>
            </a:r>
          </a:p>
          <a:p>
            <a:pPr marL="457200" indent="-457200" algn="just">
              <a:buClr>
                <a:schemeClr val="accent2"/>
              </a:buClr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just">
              <a:buClr>
                <a:schemeClr val="accent2"/>
              </a:buClr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During this project we learned:</a:t>
            </a:r>
          </a:p>
          <a:p>
            <a:pPr marL="914400" lvl="1" indent="-45720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Arial"/>
                <a:cs typeface="Arial"/>
              </a:rPr>
              <a:t>How to partition network into virtual zones</a:t>
            </a:r>
          </a:p>
          <a:p>
            <a:pPr marL="914400" lvl="1" indent="-45720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Arial"/>
                <a:cs typeface="Arial"/>
              </a:rPr>
              <a:t>How to attach policies to zones</a:t>
            </a:r>
          </a:p>
          <a:p>
            <a:pPr marL="914400" lvl="1" indent="-45720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Arial"/>
                <a:cs typeface="Arial"/>
              </a:rPr>
              <a:t>How to defend against attacks using security profiles</a:t>
            </a:r>
          </a:p>
          <a:p>
            <a:pPr marL="914400" lvl="1" indent="-45720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Arial"/>
                <a:cs typeface="Arial"/>
              </a:rPr>
              <a:t>How to deploy </a:t>
            </a:r>
            <a:r>
              <a:rPr lang="en-US" sz="2400" dirty="0" err="1">
                <a:latin typeface="Arial"/>
                <a:cs typeface="Arial"/>
              </a:rPr>
              <a:t>geoblocking</a:t>
            </a:r>
            <a:r>
              <a:rPr lang="en-US" sz="2400" dirty="0">
                <a:latin typeface="Arial"/>
                <a:cs typeface="Arial"/>
              </a:rPr>
              <a:t> using vulnerability profiles</a:t>
            </a:r>
          </a:p>
          <a:p>
            <a:pPr marL="457200" indent="-45720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329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1"/>
    </mc:Choice>
    <mc:Fallback xmlns="">
      <p:transition spd="slow" advTm="1408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6636A60-34C6-BAAB-AFEE-017155974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7D03E61-A84F-1486-920A-1CEF65080E0C}"/>
              </a:ext>
            </a:extLst>
          </p:cNvPr>
          <p:cNvSpPr txBox="1"/>
          <p:nvPr/>
        </p:nvSpPr>
        <p:spPr>
          <a:xfrm>
            <a:off x="0" y="284817"/>
            <a:ext cx="12192000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500" b="1">
                <a:latin typeface="Arial"/>
                <a:cs typeface="Arial"/>
              </a:rPr>
              <a:t>Further Research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780B8D-718B-080C-549C-B5AAE60E6325}"/>
              </a:ext>
            </a:extLst>
          </p:cNvPr>
          <p:cNvSpPr txBox="1"/>
          <p:nvPr/>
        </p:nvSpPr>
        <p:spPr>
          <a:xfrm>
            <a:off x="429590" y="1711642"/>
            <a:ext cx="11373315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Virtual Private Networks (VPNs) allow a user to bypass geoblocking policies by creating a secure connection to a remote server located in a different geographical location without restrictions.</a:t>
            </a:r>
            <a:endParaRPr lang="en-US" sz="2400" dirty="0">
              <a:latin typeface="Arial"/>
              <a:cs typeface="Arial" panose="020B0604020202020204" pitchFamily="34" charset="0"/>
            </a:endParaRPr>
          </a:p>
          <a:p>
            <a:endParaRPr lang="en-US" sz="2400" dirty="0">
              <a:latin typeface="Arial"/>
              <a:cs typeface="Arial"/>
            </a:endParaRPr>
          </a:p>
          <a:p>
            <a:pPr marL="914400" lvl="1" indent="-457200">
              <a:buFont typeface="Courier New,monospace" panose="020B0604020202020204" pitchFamily="34" charset="0"/>
              <a:buChar char="o"/>
            </a:pPr>
            <a:r>
              <a:rPr lang="en-US" sz="2400" dirty="0">
                <a:latin typeface="Arial"/>
                <a:cs typeface="Arial"/>
              </a:rPr>
              <a:t>Example: Demand for VPNs surged by 1,092% in Russia on March 5th, the day after Russia blocked access to Facebook.</a:t>
            </a:r>
            <a:r>
              <a:rPr lang="en-US" sz="2400" baseline="30000" dirty="0">
                <a:latin typeface="Arial"/>
                <a:cs typeface="Arial"/>
              </a:rPr>
              <a:t>3</a:t>
            </a:r>
            <a:r>
              <a:rPr lang="en-US" sz="2400" dirty="0">
                <a:latin typeface="Arial"/>
                <a:cs typeface="Arial"/>
              </a:rPr>
              <a:t> </a:t>
            </a:r>
          </a:p>
          <a:p>
            <a:pPr marL="914400" lvl="1" indent="-457200">
              <a:buFont typeface="Courier New,monospace" panose="020B0604020202020204" pitchFamily="34" charset="0"/>
              <a:buChar char="o"/>
            </a:pPr>
            <a:endParaRPr lang="en-US" sz="2400" dirty="0">
              <a:latin typeface="Arial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Is there technology that can be implemented to identify the local endpoint (source) of the VPN tunnel for inbound traffic?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Can you apply geoblocking techniques in a zero-trust architecture where data is continuously authenticated to control the access of data?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C6575-4970-9249-8465-FEB1E6EE2DAD}"/>
              </a:ext>
            </a:extLst>
          </p:cNvPr>
          <p:cNvSpPr txBox="1"/>
          <p:nvPr/>
        </p:nvSpPr>
        <p:spPr>
          <a:xfrm>
            <a:off x="0" y="6551921"/>
            <a:ext cx="1219008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aseline="30000" dirty="0">
                <a:latin typeface="Arial"/>
                <a:cs typeface="Arial"/>
              </a:rPr>
              <a:t>3</a:t>
            </a:r>
            <a:r>
              <a:rPr lang="en-US" sz="1400" dirty="0">
                <a:latin typeface="Arial"/>
                <a:cs typeface="Arial"/>
              </a:rPr>
              <a:t> https://www.top10vpn.com/research/vpn-demand-statistics/</a:t>
            </a:r>
          </a:p>
        </p:txBody>
      </p:sp>
    </p:spTree>
    <p:extLst>
      <p:ext uri="{BB962C8B-B14F-4D97-AF65-F5344CB8AC3E}">
        <p14:creationId xmlns:p14="http://schemas.microsoft.com/office/powerpoint/2010/main" val="1846829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Retrospec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5690C98B0A1642AA24267B553007BC" ma:contentTypeVersion="9" ma:contentTypeDescription="Create a new document." ma:contentTypeScope="" ma:versionID="b743d2e999e709e206a5d0e36dd26582">
  <xsd:schema xmlns:xsd="http://www.w3.org/2001/XMLSchema" xmlns:xs="http://www.w3.org/2001/XMLSchema" xmlns:p="http://schemas.microsoft.com/office/2006/metadata/properties" xmlns:ns3="f733a33e-1367-40e2-a372-879f005d38b1" xmlns:ns4="117aa129-96c6-4f10-b1e4-56736224e23b" targetNamespace="http://schemas.microsoft.com/office/2006/metadata/properties" ma:root="true" ma:fieldsID="97bd35e823c980442f7db13da0e8141c" ns3:_="" ns4:_="">
    <xsd:import namespace="f733a33e-1367-40e2-a372-879f005d38b1"/>
    <xsd:import namespace="117aa129-96c6-4f10-b1e4-56736224e23b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33a33e-1367-40e2-a372-879f005d38b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aa129-96c6-4f10-b1e4-56736224e23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33a33e-1367-40e2-a372-879f005d38b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D7E592-8530-40A4-82AB-2358C35704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33a33e-1367-40e2-a372-879f005d38b1"/>
    <ds:schemaRef ds:uri="117aa129-96c6-4f10-b1e4-56736224e2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8BD208-E3DE-4A1B-864E-B82482550550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f733a33e-1367-40e2-a372-879f005d38b1"/>
    <ds:schemaRef ds:uri="117aa129-96c6-4f10-b1e4-56736224e23b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9338815-7199-4D90-AFAA-F80C8F7B4C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541</TotalTime>
  <Words>504</Words>
  <Application>Microsoft Office PowerPoint</Application>
  <PresentationFormat>Widescreen</PresentationFormat>
  <Paragraphs>78</Paragraphs>
  <Slides>7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Calibri Light</vt:lpstr>
      <vt:lpstr>Courier New,monospace</vt:lpstr>
      <vt:lpstr>Wingdings</vt:lpstr>
      <vt:lpstr>Office Theme</vt:lpstr>
      <vt:lpstr>Retrospect</vt:lpstr>
      <vt:lpstr>PowerPoint Presentation</vt:lpstr>
      <vt:lpstr>Introduction</vt:lpstr>
      <vt:lpstr>Next Generation Firewalls</vt:lpstr>
      <vt:lpstr>Project Objective</vt:lpstr>
      <vt:lpstr>Implementation</vt:lpstr>
      <vt:lpstr>Conclusion and Lessons Learned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Ashley McAlister</dc:creator>
  <cp:lastModifiedBy>Mazloum, Ali</cp:lastModifiedBy>
  <cp:revision>9</cp:revision>
  <dcterms:created xsi:type="dcterms:W3CDTF">2024-11-02T16:01:51Z</dcterms:created>
  <dcterms:modified xsi:type="dcterms:W3CDTF">2024-11-11T22:19:31Z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0x0101004C5690C98B0A1642AA24267B553007BC</vt:lpwstr>
  </property>
</Properties>
</file>