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408" r:id="rId2"/>
    <p:sldId id="2120" r:id="rId3"/>
    <p:sldId id="2121" r:id="rId4"/>
    <p:sldId id="2122" r:id="rId5"/>
    <p:sldId id="2123" r:id="rId6"/>
    <p:sldId id="2124" r:id="rId7"/>
    <p:sldId id="2125" r:id="rId8"/>
    <p:sldId id="2126" r:id="rId9"/>
    <p:sldId id="2127" r:id="rId10"/>
    <p:sldId id="1217" r:id="rId11"/>
    <p:sldId id="347" r:id="rId12"/>
    <p:sldId id="409" r:id="rId13"/>
    <p:sldId id="410" r:id="rId14"/>
    <p:sldId id="212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4B973-348E-4B5B-88E3-1C724627A9E6}" v="2" dt="2023-06-19T14:29:59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7" autoAdjust="0"/>
    <p:restoredTop sz="85463" autoAdjust="0"/>
  </p:normalViewPr>
  <p:slideViewPr>
    <p:cSldViewPr snapToGrid="0" snapToObjects="1">
      <p:cViewPr varScale="1">
        <p:scale>
          <a:sx n="61" d="100"/>
          <a:sy n="61" d="100"/>
        </p:scale>
        <p:origin x="10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60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94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43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6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7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34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6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83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06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87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16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9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etlab.cec.sc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vn.nmap.org/nmap/nmap-service-prob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ve.mitre.org/" TargetMode="Externa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504497"/>
            <a:ext cx="8287089" cy="6320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(Security+) and P4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Programmable Switches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 1: Reconnaissance: Scanning with NMAP, Vulnerability Assessment with OpenVAS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Elie Kfoury, Jorge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Crichigno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Academy Support and Training Center (WASTC)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Sciences Network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ESnet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19</a:t>
            </a:r>
            <a:r>
              <a:rPr lang="en-US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DFD71-6C4B-430D-0A7D-F7BC9239C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66" y="305889"/>
            <a:ext cx="1703523" cy="105327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A7CE82E-25BC-3281-3F8B-BD6D184CA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552" y="1237211"/>
            <a:ext cx="726764" cy="7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23315453-91B6-7BBB-503F-82869C269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707" y="1463488"/>
            <a:ext cx="1467239" cy="770301"/>
          </a:xfrm>
          <a:prstGeom prst="rect">
            <a:avLst/>
          </a:prstGeom>
        </p:spPr>
      </p:pic>
      <p:pic>
        <p:nvPicPr>
          <p:cNvPr id="9" name="Picture 8" descr="A black background with blue text&#10;&#10;Description automatically generated with low confidence">
            <a:extLst>
              <a:ext uri="{FF2B5EF4-FFF2-40B4-BE49-F238E27FC236}">
                <a16:creationId xmlns:a16="http://schemas.microsoft.com/office/drawing/2014/main" id="{47CD7695-72E0-0A1A-1144-9CC7F330D2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9679" y="583546"/>
            <a:ext cx="2018755" cy="49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891821" y="2562525"/>
            <a:ext cx="109615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/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</a:rPr>
              <a:t>Lab 1: Reconnaissance: Scanning with NMAP, Vulnerability Assessment with OpenVAS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0812-3064-495A-B84F-221A658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10</a:t>
            </a:fld>
            <a:endParaRPr lang="en-US" kern="1200"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82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11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69811"/>
            <a:ext cx="5769384" cy="4800599"/>
          </a:xfrm>
        </p:spPr>
        <p:txBody>
          <a:bodyPr>
            <a:normAutofit/>
          </a:bodyPr>
          <a:lstStyle/>
          <a:p>
            <a:pPr marL="292100" indent="-2921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topology consists of:</a:t>
            </a:r>
          </a:p>
          <a:p>
            <a:pPr marL="584708" lvl="1" indent="-2921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Internal network: victim’s machine</a:t>
            </a:r>
          </a:p>
          <a:p>
            <a:pPr marL="584708" lvl="1" indent="-2921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Wide Area Network (WAN): attacker’s machine</a:t>
            </a:r>
          </a:p>
          <a:p>
            <a:pPr marL="584708" lvl="1" indent="-2921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Demilitarized zone (DMZ): three servers</a:t>
            </a:r>
          </a:p>
          <a:p>
            <a:pPr marL="584708" lvl="1" indent="-2921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Border router interconnecting the networks</a:t>
            </a:r>
          </a:p>
          <a:p>
            <a:pPr marL="292100" indent="-2921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Internal can reach WAN and DMZ</a:t>
            </a:r>
          </a:p>
          <a:p>
            <a:pPr marL="292100" indent="-2921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WAN can reach DMZ but not Internal</a:t>
            </a:r>
          </a:p>
          <a:p>
            <a:pPr marL="292100" indent="-2921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All devices are Linux-based except the victim’s machine (Windows 10)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646612C-11B9-4020-B95F-02847E11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Topology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9B7567-0804-4D65-886B-309F00073A21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1456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51EF2D3-1B39-117C-2CA4-DE97B2F9E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087" y="1454311"/>
            <a:ext cx="5509422" cy="394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12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1" y="1169811"/>
            <a:ext cx="5498450" cy="4800599"/>
          </a:xfrm>
        </p:spPr>
        <p:txBody>
          <a:bodyPr>
            <a:normAutofit/>
          </a:bodyPr>
          <a:lstStyle/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Part 1: perform scanning using NMAP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The scan will be executed on the Attacker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The scan targets the DMZ network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Host discovery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TCP port scanning 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OS and services version identification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584708" lvl="1" indent="-2921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646612C-11B9-4020-B95F-02847E11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Lab Objectives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9B7567-0804-4D65-886B-309F00073A21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22938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EF7F289-E955-07C7-CEFB-839C16B74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087" y="1454311"/>
            <a:ext cx="5509422" cy="394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1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13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69811"/>
            <a:ext cx="5600050" cy="4800599"/>
          </a:xfrm>
        </p:spPr>
        <p:txBody>
          <a:bodyPr>
            <a:normAutofit/>
          </a:bodyPr>
          <a:lstStyle/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Part 2: vulnerability assessment using OpenVAS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Attacker machine will be used to perform a vulnerability assessment against the DMZ</a:t>
            </a:r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Arial" panose="020B0604020202020204" pitchFamily="34" charset="0"/>
              </a:rPr>
              <a:t>The assessment uses Network Vulnerability Tests (NVTs) and CVE database</a:t>
            </a:r>
            <a:endParaRPr lang="en-US" sz="2000" dirty="0"/>
          </a:p>
          <a:p>
            <a:pPr marL="635508" lvl="1" indent="-34290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A report of the scan is produced</a:t>
            </a:r>
          </a:p>
          <a:p>
            <a:pPr marL="584708" lvl="1" indent="-2921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646612C-11B9-4020-B95F-02847E11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Lab Objectives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9B7567-0804-4D65-886B-309F00073A21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22938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52C5135-E670-6BDF-0D1D-DC9414730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087" y="1454311"/>
            <a:ext cx="5509422" cy="394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2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14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AFB8B8-3111-4999-997D-C50022E2F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69811"/>
            <a:ext cx="10984849" cy="4800599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2400" dirty="0"/>
              <a:t>We will use the NETLAB virtual platform:</a:t>
            </a:r>
          </a:p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URL:</a:t>
            </a: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https://netlab.cec.sc.edu/</a:t>
            </a:r>
            <a:endParaRPr lang="en-US" sz="2400" dirty="0"/>
          </a:p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Username:</a:t>
            </a:r>
            <a:r>
              <a:rPr lang="en-US" sz="2400" dirty="0"/>
              <a:t> </a:t>
            </a:r>
            <a:r>
              <a:rPr lang="en-US" sz="2400" dirty="0" err="1"/>
              <a:t>your_email_address</a:t>
            </a:r>
            <a:endParaRPr lang="en-US" sz="2400" dirty="0"/>
          </a:p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Temporary Password: </a:t>
            </a:r>
            <a:r>
              <a:rPr lang="en-US" sz="2400" dirty="0"/>
              <a:t>wastc2023</a:t>
            </a:r>
          </a:p>
          <a:p>
            <a:pPr marL="292100" indent="-2921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84708" lvl="1" indent="-2921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646612C-11B9-4020-B95F-02847E11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/>
          <a:lstStyle/>
          <a:p>
            <a:r>
              <a:rPr lang="en-US" dirty="0"/>
              <a:t>Platform Information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9B7567-0804-4D65-886B-309F00073A21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6227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4407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Reconnaissance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374540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2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Reconnaissance is the first step in a cyber attack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ffectLst/>
                <a:latin typeface="Arial" panose="020B0604020202020204" pitchFamily="34" charset="0"/>
              </a:rPr>
              <a:t>It allows gathering information about targets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Two methods by which reconnaissance can be performed: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effectLst/>
                <a:latin typeface="Arial" panose="020B0604020202020204" pitchFamily="34" charset="0"/>
              </a:rPr>
              <a:t>Active reconnaissance: sending probes to the target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dirty="0"/>
              <a:t>Passive reconnaissance: no interaction with the target</a:t>
            </a:r>
            <a:endParaRPr lang="en-US" sz="2100" dirty="0">
              <a:effectLst/>
              <a:latin typeface="Arial" panose="020B0604020202020204" pitchFamily="34" charset="0"/>
            </a:endParaRP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ffectLst/>
                <a:latin typeface="Arial" panose="020B0604020202020204" pitchFamily="34" charset="0"/>
              </a:rPr>
              <a:t>Reconnaissance can be used by </a:t>
            </a:r>
            <a:r>
              <a:rPr lang="en-US" sz="240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white hat hackers </a:t>
            </a:r>
            <a:r>
              <a:rPr lang="en-US" sz="2400" dirty="0">
                <a:effectLst/>
                <a:latin typeface="Arial" panose="020B0604020202020204" pitchFamily="34" charset="0"/>
              </a:rPr>
              <a:t>or</a:t>
            </a:r>
            <a:r>
              <a:rPr lang="en-US" sz="240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black hat hackers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11549" lvl="1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2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Reconnaissance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5122645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3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By sending probes, information about a target server can be gathered: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Host discovery</a:t>
            </a: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determine the IP addresses of targets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Port scanning</a:t>
            </a: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determine the services running on targets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Service version detection</a:t>
            </a: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determine the version of the services running on targets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OS fingerprinting</a:t>
            </a: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determine the operating system used by the target</a:t>
            </a:r>
          </a:p>
          <a:p>
            <a:pPr marL="511549" lvl="1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Discovery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327126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4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Ping sweep (most common): 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ICMP </a:t>
            </a:r>
            <a:r>
              <a:rPr lang="en-US" sz="21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echo request </a:t>
            </a: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messages are sent to IPs in a certain network</a:t>
            </a:r>
          </a:p>
          <a:p>
            <a:pPr marL="562356" lvl="1" indent="-342900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sz="2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Hosts that are online will reply with an ICMP </a:t>
            </a:r>
            <a:r>
              <a:rPr lang="en-US" sz="21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echo reply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Other techniques include TCP sweep, UDP sweep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EDF468-836B-36A3-E17A-284F291D6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937" y="3092451"/>
            <a:ext cx="709612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8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Scanning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327126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Internet Assigned Numbers Authority (IANA) assigns TCP/UDP port numbers to well-known protocols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Knowing the port would allow determining the service running on that port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Techniques include TCP SYN scan, TCP Connect scan, UDP scan,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58F660-2ED8-72D6-22E2-FAF694F98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937" y="4222043"/>
            <a:ext cx="70961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6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Version Detection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557420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6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Knowing the port number does not guarantee the type of service running on a server (services can be started on different ports)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Version detection involves sending probes and parsing the responses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parsed response is matched against a list of expressions in the database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Detect the protocol (e.g., HTTP), the application name (e.g., Apache HTTP server), the version number, the device type (e.g., router)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DB8E64-BA11-FAA3-4F47-F3EEAF192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82" y="4597758"/>
            <a:ext cx="11083636" cy="484707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606F12-0E80-1040-4757-665C0017B1C5}"/>
              </a:ext>
            </a:extLst>
          </p:cNvPr>
          <p:cNvSpPr txBox="1"/>
          <p:nvPr/>
        </p:nvSpPr>
        <p:spPr>
          <a:xfrm>
            <a:off x="4312355" y="5100430"/>
            <a:ext cx="450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nmap</a:t>
            </a:r>
            <a:r>
              <a:rPr lang="en-US" i="1" dirty="0"/>
              <a:t>-service-probes</a:t>
            </a:r>
            <a:r>
              <a:rPr lang="en-US" dirty="0"/>
              <a:t> database</a:t>
            </a:r>
            <a:r>
              <a:rPr lang="en-US" baseline="30000" dirty="0"/>
              <a:t>1</a:t>
            </a:r>
            <a:r>
              <a:rPr lang="en-US" dirty="0"/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AFE49A-A22C-CBC2-6984-77BF9A6CEE77}"/>
              </a:ext>
            </a:extLst>
          </p:cNvPr>
          <p:cNvSpPr txBox="1"/>
          <p:nvPr/>
        </p:nvSpPr>
        <p:spPr>
          <a:xfrm>
            <a:off x="877712" y="6459783"/>
            <a:ext cx="61355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>
                <a:solidFill>
                  <a:srgbClr val="4473C5"/>
                </a:solidFill>
              </a:rPr>
              <a:t> </a:t>
            </a:r>
            <a:r>
              <a:rPr lang="en-US" sz="1400" dirty="0">
                <a:solidFill>
                  <a:srgbClr val="4473C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https://svn.nmap.org/nmap/nmap-service-probes</a:t>
            </a:r>
            <a:endParaRPr lang="en-US" sz="1400" dirty="0">
              <a:solidFill>
                <a:srgbClr val="4473C5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0B7073-3C5C-520A-7461-01230ABEF4BD}"/>
              </a:ext>
            </a:extLst>
          </p:cNvPr>
          <p:cNvCxnSpPr>
            <a:cxnSpLocks/>
          </p:cNvCxnSpPr>
          <p:nvPr/>
        </p:nvCxnSpPr>
        <p:spPr>
          <a:xfrm>
            <a:off x="877712" y="6459783"/>
            <a:ext cx="1070468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6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Fingerprinting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364380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7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Scanners can identify the OS running on a target host by fingerprinting the TCP/IP stack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scanner performs tests on the responses and compares these values against a database containing the OS fingerprints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E.g., examining the TCP options, the initial window size, etc.</a:t>
            </a:r>
          </a:p>
        </p:txBody>
      </p:sp>
    </p:spTree>
    <p:extLst>
      <p:ext uri="{BB962C8B-B14F-4D97-AF65-F5344CB8AC3E}">
        <p14:creationId xmlns:p14="http://schemas.microsoft.com/office/powerpoint/2010/main" val="82495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 Assessment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541615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8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Vulnerability assessment uses automated software to search for weaknesses (vulnerabilities) in a system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It produces a report that can be used to remediate the vulnerability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It identifies the vulnerabilities by consulting a database such as the Common Vulnerabilities and Exposures (CVE)</a:t>
            </a:r>
            <a:r>
              <a:rPr lang="en-US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0" name="Picture 9" descr="A picture containing text, screenshot, circle, font&#10;&#10;Description automatically generated">
            <a:extLst>
              <a:ext uri="{FF2B5EF4-FFF2-40B4-BE49-F238E27FC236}">
                <a16:creationId xmlns:a16="http://schemas.microsoft.com/office/drawing/2014/main" id="{CE7C33C0-34EE-A563-472A-BEFF63C3F56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44047" y="3307748"/>
            <a:ext cx="3996655" cy="34619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5B8134-4697-9E81-8585-E7E012D7D686}"/>
              </a:ext>
            </a:extLst>
          </p:cNvPr>
          <p:cNvSpPr txBox="1"/>
          <p:nvPr/>
        </p:nvSpPr>
        <p:spPr>
          <a:xfrm>
            <a:off x="877712" y="6459783"/>
            <a:ext cx="61355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>
                <a:solidFill>
                  <a:srgbClr val="4473C5"/>
                </a:solidFill>
              </a:rPr>
              <a:t> </a:t>
            </a:r>
            <a:r>
              <a:rPr lang="en-US" sz="1400" dirty="0">
                <a:solidFill>
                  <a:srgbClr val="4473C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https://cve.mitre.org/</a:t>
            </a:r>
            <a:endParaRPr lang="en-US" sz="1400" dirty="0">
              <a:solidFill>
                <a:srgbClr val="4473C5"/>
              </a:solidFill>
            </a:endParaRPr>
          </a:p>
          <a:p>
            <a:endParaRPr lang="en-US" sz="1400" dirty="0">
              <a:solidFill>
                <a:srgbClr val="4473C5"/>
              </a:solidFill>
            </a:endParaRPr>
          </a:p>
          <a:p>
            <a:endParaRPr lang="en-US" sz="1400" dirty="0">
              <a:solidFill>
                <a:srgbClr val="4473C5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3EC28A-5C9A-01D4-4D57-7056E9B67171}"/>
              </a:ext>
            </a:extLst>
          </p:cNvPr>
          <p:cNvCxnSpPr>
            <a:cxnSpLocks/>
          </p:cNvCxnSpPr>
          <p:nvPr/>
        </p:nvCxnSpPr>
        <p:spPr>
          <a:xfrm>
            <a:off x="877712" y="6459783"/>
            <a:ext cx="1978377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2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OpenVAS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600822" y="876301"/>
            <a:ext cx="225526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9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1EDAAD2-235B-4BA9-82E4-729A161D1B45}"/>
              </a:ext>
            </a:extLst>
          </p:cNvPr>
          <p:cNvSpPr txBox="1">
            <a:spLocks/>
          </p:cNvSpPr>
          <p:nvPr/>
        </p:nvSpPr>
        <p:spPr>
          <a:xfrm>
            <a:off x="597551" y="10287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FE8C00-F6B0-3047-325F-2897F4945410}"/>
              </a:ext>
            </a:extLst>
          </p:cNvPr>
          <p:cNvSpPr txBox="1">
            <a:spLocks/>
          </p:cNvSpPr>
          <p:nvPr/>
        </p:nvSpPr>
        <p:spPr>
          <a:xfrm>
            <a:off x="749951" y="1181101"/>
            <a:ext cx="10984849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OpenVAS is an open-source vulnerability assessment software</a:t>
            </a:r>
            <a:r>
              <a:rPr lang="en-US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scanner obtains the tests for detecting vulnerabilities from a feed with daily updates</a:t>
            </a:r>
          </a:p>
          <a:p>
            <a:pPr marL="292093" indent="-292093" defTabSz="914377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tests are known as Network Vulnerability Tests (NVTs)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B8134-4697-9E81-8585-E7E012D7D686}"/>
              </a:ext>
            </a:extLst>
          </p:cNvPr>
          <p:cNvSpPr txBox="1"/>
          <p:nvPr/>
        </p:nvSpPr>
        <p:spPr>
          <a:xfrm>
            <a:off x="877712" y="6459783"/>
            <a:ext cx="61355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>
                <a:solidFill>
                  <a:srgbClr val="4473C5"/>
                </a:solidFill>
              </a:rPr>
              <a:t> https://openvas.org/</a:t>
            </a:r>
          </a:p>
          <a:p>
            <a:endParaRPr lang="en-US" sz="1400" dirty="0">
              <a:solidFill>
                <a:srgbClr val="4473C5"/>
              </a:solidFill>
            </a:endParaRPr>
          </a:p>
          <a:p>
            <a:endParaRPr lang="en-US" sz="1400" dirty="0">
              <a:solidFill>
                <a:srgbClr val="4473C5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3EC28A-5C9A-01D4-4D57-7056E9B67171}"/>
              </a:ext>
            </a:extLst>
          </p:cNvPr>
          <p:cNvCxnSpPr>
            <a:cxnSpLocks/>
          </p:cNvCxnSpPr>
          <p:nvPr/>
        </p:nvCxnSpPr>
        <p:spPr>
          <a:xfrm>
            <a:off x="877712" y="6459783"/>
            <a:ext cx="1978377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screenshot, post-it note, font&#10;&#10;Description automatically generated">
            <a:extLst>
              <a:ext uri="{FF2B5EF4-FFF2-40B4-BE49-F238E27FC236}">
                <a16:creationId xmlns:a16="http://schemas.microsoft.com/office/drawing/2014/main" id="{2534699C-B6C5-4291-9DEE-D36124EB6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065" y="3142885"/>
            <a:ext cx="5530620" cy="326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099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11152</TotalTime>
  <Words>705</Words>
  <Application>Microsoft Office PowerPoint</Application>
  <PresentationFormat>Widescreen</PresentationFormat>
  <Paragraphs>107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Next</vt:lpstr>
      <vt:lpstr>Calibri</vt:lpstr>
      <vt:lpstr>Calibri Light</vt:lpstr>
      <vt:lpstr>Wingdings</vt:lpstr>
      <vt:lpstr>Retrospect</vt:lpstr>
      <vt:lpstr>PowerPoint Presentation</vt:lpstr>
      <vt:lpstr>Reconnaissance</vt:lpstr>
      <vt:lpstr>Active Reconnaissance</vt:lpstr>
      <vt:lpstr>Host Discovery</vt:lpstr>
      <vt:lpstr>Port Scanning</vt:lpstr>
      <vt:lpstr>Service Version Detection</vt:lpstr>
      <vt:lpstr>OS Fingerprinting</vt:lpstr>
      <vt:lpstr>Vulnerability Assessment </vt:lpstr>
      <vt:lpstr>OpenVAS</vt:lpstr>
      <vt:lpstr>PowerPoint Presentation</vt:lpstr>
      <vt:lpstr>Topology</vt:lpstr>
      <vt:lpstr>Lab Objectives</vt:lpstr>
      <vt:lpstr>Lab Objectives</vt:lpstr>
      <vt:lpstr>Platform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208</cp:revision>
  <dcterms:created xsi:type="dcterms:W3CDTF">2020-04-03T21:33:21Z</dcterms:created>
  <dcterms:modified xsi:type="dcterms:W3CDTF">2023-06-19T14:51:10Z</dcterms:modified>
</cp:coreProperties>
</file>