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408" r:id="rId2"/>
    <p:sldId id="406" r:id="rId3"/>
    <p:sldId id="268" r:id="rId4"/>
    <p:sldId id="1220" r:id="rId5"/>
    <p:sldId id="1219" r:id="rId6"/>
    <p:sldId id="1221" r:id="rId7"/>
    <p:sldId id="122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6" autoAdjust="0"/>
    <p:restoredTop sz="85442" autoAdjust="0"/>
  </p:normalViewPr>
  <p:slideViewPr>
    <p:cSldViewPr snapToGrid="0" snapToObjects="1">
      <p:cViewPr varScale="1">
        <p:scale>
          <a:sx n="104" d="100"/>
          <a:sy n="104" d="100"/>
        </p:scale>
        <p:origin x="95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Sabeh, Ali" userId="c96f00b3-cb0c-4169-8665-7d14d7dcd866" providerId="ADAL" clId="{EDB3B425-3CF7-9943-9259-14A6D3C314AA}"/>
    <pc:docChg chg="modSld">
      <pc:chgData name="AlSabeh, Ali" userId="c96f00b3-cb0c-4169-8665-7d14d7dcd866" providerId="ADAL" clId="{EDB3B425-3CF7-9943-9259-14A6D3C314AA}" dt="2023-08-19T21:52:21.984" v="10" actId="20577"/>
      <pc:docMkLst>
        <pc:docMk/>
      </pc:docMkLst>
      <pc:sldChg chg="modSp mod">
        <pc:chgData name="AlSabeh, Ali" userId="c96f00b3-cb0c-4169-8665-7d14d7dcd866" providerId="ADAL" clId="{EDB3B425-3CF7-9943-9259-14A6D3C314AA}" dt="2023-08-19T21:52:21.984" v="10" actId="20577"/>
        <pc:sldMkLst>
          <pc:docMk/>
          <pc:sldMk cId="3242895259" sldId="406"/>
        </pc:sldMkLst>
        <pc:spChg chg="mod">
          <ac:chgData name="AlSabeh, Ali" userId="c96f00b3-cb0c-4169-8665-7d14d7dcd866" providerId="ADAL" clId="{EDB3B425-3CF7-9943-9259-14A6D3C314AA}" dt="2023-08-19T21:52:21.984" v="10" actId="20577"/>
          <ac:spMkLst>
            <pc:docMk/>
            <pc:sldMk cId="3242895259" sldId="406"/>
            <ac:spMk id="31" creationId="{B4547F0C-BC3D-43C3-98C5-4F55290190F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8/19/23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51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504497"/>
            <a:ext cx="8239665" cy="6320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 on P4 Programmable Switches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Hands-on Session 2: </a:t>
            </a:r>
            <a:r>
              <a:rPr lang="en-US" sz="2400" b="0" i="0" u="none" strike="noStrike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Parser Implementation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AlSabeh, Jorge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Crichigno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of Engineering and Computing, University of South Carolina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22,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DFD71-6C4B-430D-0A7D-F7BC9239C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330" y="271277"/>
            <a:ext cx="1380855" cy="85377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204C32-7467-246F-1B64-5F4114CD8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7782" y="400629"/>
            <a:ext cx="1875703" cy="54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4795B70-EEDA-F654-0CA5-61291651A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470" y="1048050"/>
            <a:ext cx="2214000" cy="111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128A8FB-60C0-1EF6-87FB-08D8419B0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34" y="271277"/>
            <a:ext cx="849909" cy="85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0530675-25C9-9CA2-4D35-E57A0E6DE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" y="1228917"/>
            <a:ext cx="1479811" cy="67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4" y="1995599"/>
            <a:ext cx="10984850" cy="8889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Parser Implementation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7E5824-4385-43D5-9B7F-5824A8184C3A}"/>
              </a:ext>
            </a:extLst>
          </p:cNvPr>
          <p:cNvCxnSpPr>
            <a:cxnSpLocks/>
          </p:cNvCxnSpPr>
          <p:nvPr/>
        </p:nvCxnSpPr>
        <p:spPr>
          <a:xfrm>
            <a:off x="458514" y="3031613"/>
            <a:ext cx="1098485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4547F0C-BC3D-43C3-98C5-4F55290190FC}"/>
              </a:ext>
            </a:extLst>
          </p:cNvPr>
          <p:cNvSpPr txBox="1">
            <a:spLocks/>
          </p:cNvSpPr>
          <p:nvPr/>
        </p:nvSpPr>
        <p:spPr>
          <a:xfrm>
            <a:off x="802321" y="3178629"/>
            <a:ext cx="10297236" cy="265067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r>
              <a:rPr lang="en-US" altLang="en-US" dirty="0"/>
              <a:t>Lab activities are described in Lab 4, P4 </a:t>
            </a:r>
            <a:r>
              <a:rPr lang="en-US" b="0" i="0" u="none" strike="noStrike" dirty="0">
                <a:solidFill>
                  <a:srgbClr val="2C353B"/>
                </a:solidFill>
                <a:effectLst/>
                <a:latin typeface="Roboto" panose="02000000000000000000" pitchFamily="2" charset="0"/>
              </a:rPr>
              <a:t>Programmable Data Plane Switches (BMv2) </a:t>
            </a:r>
            <a:r>
              <a:rPr lang="en-US" altLang="en-US" dirty="0"/>
              <a:t>Planes lab series</a:t>
            </a:r>
          </a:p>
          <a:p>
            <a:pPr marL="280988" indent="-280988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 algn="ct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89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Parser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73983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3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parser enables parsing arbitrary headers with a finite state machine </a:t>
            </a:r>
          </a:p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state machine defines the order of the headers within the packets</a:t>
            </a:r>
          </a:p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packet is split into the defined headers and the remaining is treated as the payload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5235B1-A6C0-41FF-9CB9-869406EA650D}"/>
              </a:ext>
            </a:extLst>
          </p:cNvPr>
          <p:cNvGrpSpPr/>
          <p:nvPr/>
        </p:nvGrpSpPr>
        <p:grpSpPr>
          <a:xfrm>
            <a:off x="875400" y="3139377"/>
            <a:ext cx="10076937" cy="2331527"/>
            <a:chOff x="656549" y="2476452"/>
            <a:chExt cx="7557703" cy="174864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9EB3058-257A-48CF-8494-4711FEBD8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6549" y="2476452"/>
              <a:ext cx="7557703" cy="174864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0810DA-3B73-4553-A9ED-3ED1A17B5905}"/>
                </a:ext>
              </a:extLst>
            </p:cNvPr>
            <p:cNvSpPr/>
            <p:nvPr/>
          </p:nvSpPr>
          <p:spPr>
            <a:xfrm>
              <a:off x="1211580" y="2693670"/>
              <a:ext cx="735330" cy="1055370"/>
            </a:xfrm>
            <a:prstGeom prst="rect">
              <a:avLst/>
            </a:prstGeom>
            <a:solidFill>
              <a:srgbClr val="D34817">
                <a:alpha val="14902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AC8CBAA-BBE1-43E3-9187-B972C42C55D1}"/>
              </a:ext>
            </a:extLst>
          </p:cNvPr>
          <p:cNvSpPr/>
          <p:nvPr/>
        </p:nvSpPr>
        <p:spPr>
          <a:xfrm>
            <a:off x="1979168" y="3042920"/>
            <a:ext cx="284480" cy="386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1603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Headers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359853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4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packet headers are specified by the programmer</a:t>
            </a:r>
          </a:p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programmer has the flexibility of defining custom/non-standardized headers </a:t>
            </a:r>
          </a:p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Such capability is not available in non-programmable devices</a:t>
            </a:r>
          </a:p>
        </p:txBody>
      </p:sp>
      <p:pic>
        <p:nvPicPr>
          <p:cNvPr id="14" name="Object 11">
            <a:extLst>
              <a:ext uri="{FF2B5EF4-FFF2-40B4-BE49-F238E27FC236}">
                <a16:creationId xmlns:a16="http://schemas.microsoft.com/office/drawing/2014/main" id="{2E422EC5-006C-4D66-9E6A-66E27054E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2974059"/>
            <a:ext cx="6630940" cy="2088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397071-3906-4A50-8DC5-71C09B7DFB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6" t="41119" r="40480" b="8747"/>
          <a:stretch/>
        </p:blipFill>
        <p:spPr bwMode="auto">
          <a:xfrm>
            <a:off x="7568910" y="2974059"/>
            <a:ext cx="2056879" cy="23154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B982A9-5AB6-4CB6-92FE-D63875715173}"/>
              </a:ext>
            </a:extLst>
          </p:cNvPr>
          <p:cNvCxnSpPr>
            <a:cxnSpLocks/>
          </p:cNvCxnSpPr>
          <p:nvPr/>
        </p:nvCxnSpPr>
        <p:spPr>
          <a:xfrm>
            <a:off x="7088141" y="4018537"/>
            <a:ext cx="470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1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Parser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73983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5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parser enables declaring arbitrary headers with a finite state machine </a:t>
            </a:r>
          </a:p>
          <a:p>
            <a:pPr marL="292093" indent="-292093">
              <a:buFont typeface="Arial" panose="020B0604020202020204" pitchFamily="34" charset="0"/>
              <a:buChar char="•"/>
            </a:pPr>
            <a:r>
              <a:rPr lang="en-US" sz="2200" dirty="0"/>
              <a:t>The state machine defines the order of the headers within the packets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A8D7632-4965-4BB9-AAD7-DFB4EFABC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135" y="2741143"/>
            <a:ext cx="4129240" cy="263095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4B7A93-EE05-4EBF-946C-0A463FD836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6" y="2510873"/>
            <a:ext cx="3003273" cy="3096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306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2BFE86-B9DC-4222-9764-03DB5AE97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4579" y="3720874"/>
            <a:ext cx="5687659" cy="14957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Topology and Objectives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7E5824-4385-43D5-9B7F-5824A8184C3A}"/>
              </a:ext>
            </a:extLst>
          </p:cNvPr>
          <p:cNvCxnSpPr>
            <a:cxnSpLocks/>
          </p:cNvCxnSpPr>
          <p:nvPr/>
        </p:nvCxnSpPr>
        <p:spPr>
          <a:xfrm>
            <a:off x="597551" y="876301"/>
            <a:ext cx="6208363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DA48107-DA6B-4C12-8C87-9BCB17136510}"/>
              </a:ext>
            </a:extLst>
          </p:cNvPr>
          <p:cNvSpPr txBox="1">
            <a:spLocks/>
          </p:cNvSpPr>
          <p:nvPr/>
        </p:nvSpPr>
        <p:spPr>
          <a:xfrm>
            <a:off x="597551" y="1028702"/>
            <a:ext cx="10297236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altLang="en-US" dirty="0"/>
              <a:t>The topology consists of two hosts: h1 and h2; one P4 switch: s1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sym typeface="Arial"/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Defining the headers for Ethernet, IPv4 and IPv6</a:t>
            </a:r>
          </a:p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Implementing the parser</a:t>
            </a:r>
          </a:p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altLang="en-US" dirty="0"/>
              <a:t>Testing and verifying the switch behavior when IPv4 and IPv6 packets are received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2C97EA1-746B-4309-8743-088264A79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46" y="3891540"/>
            <a:ext cx="4164316" cy="14429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451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 Format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C7E5824-4385-43D5-9B7F-5824A8184C3A}"/>
              </a:ext>
            </a:extLst>
          </p:cNvPr>
          <p:cNvCxnSpPr>
            <a:cxnSpLocks/>
          </p:cNvCxnSpPr>
          <p:nvPr/>
        </p:nvCxnSpPr>
        <p:spPr>
          <a:xfrm>
            <a:off x="597552" y="876301"/>
            <a:ext cx="3689969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DA48107-DA6B-4C12-8C87-9BCB17136510}"/>
              </a:ext>
            </a:extLst>
          </p:cNvPr>
          <p:cNvSpPr txBox="1">
            <a:spLocks/>
          </p:cNvSpPr>
          <p:nvPr/>
        </p:nvSpPr>
        <p:spPr>
          <a:xfrm>
            <a:off x="597551" y="1028702"/>
            <a:ext cx="10297236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altLang="en-US" dirty="0"/>
              <a:t>Ethernet header: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sym typeface="Arial"/>
            </a:endParaRPr>
          </a:p>
          <a:p>
            <a:pPr marL="0" indent="0"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IPv4 header:</a:t>
            </a:r>
          </a:p>
          <a:p>
            <a:pPr marL="174621" indent="-17462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sym typeface="Arial"/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sym typeface="Arial"/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4621" indent="-17462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sym typeface="Arial"/>
              </a:rPr>
              <a:t>IPv6 header: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968A0F-42AA-47C0-8FC2-C593317C3F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7"/>
          <a:stretch/>
        </p:blipFill>
        <p:spPr>
          <a:xfrm>
            <a:off x="4662613" y="1009153"/>
            <a:ext cx="3572303" cy="6842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76EFD3-8EAD-48B0-B6B6-003715CE61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502" y="1946204"/>
            <a:ext cx="5794431" cy="15705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831984-B5CD-437D-9C2A-91E27486FB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5137" y="3744581"/>
            <a:ext cx="5805161" cy="241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507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10783</TotalTime>
  <Words>231</Words>
  <Application>Microsoft Macintosh PowerPoint</Application>
  <PresentationFormat>Widescreen</PresentationFormat>
  <Paragraphs>53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Retrospect</vt:lpstr>
      <vt:lpstr>PowerPoint Presentation</vt:lpstr>
      <vt:lpstr>Parser Implementation</vt:lpstr>
      <vt:lpstr>Programmable Parser</vt:lpstr>
      <vt:lpstr>Packet Headers</vt:lpstr>
      <vt:lpstr>Programmable Parser</vt:lpstr>
      <vt:lpstr>Lab Topology and Objectives</vt:lpstr>
      <vt:lpstr>Headers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AlSabeh, Ali</cp:lastModifiedBy>
  <cp:revision>188</cp:revision>
  <dcterms:created xsi:type="dcterms:W3CDTF">2020-04-03T21:33:21Z</dcterms:created>
  <dcterms:modified xsi:type="dcterms:W3CDTF">2023-08-19T21:52:26Z</dcterms:modified>
</cp:coreProperties>
</file>