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4" r:id="rId2"/>
    <p:sldId id="431" r:id="rId3"/>
    <p:sldId id="359" r:id="rId4"/>
    <p:sldId id="351" r:id="rId5"/>
    <p:sldId id="352" r:id="rId6"/>
    <p:sldId id="353" r:id="rId7"/>
    <p:sldId id="350" r:id="rId8"/>
    <p:sldId id="432" r:id="rId9"/>
    <p:sldId id="354" r:id="rId10"/>
    <p:sldId id="433" r:id="rId11"/>
    <p:sldId id="435" r:id="rId12"/>
    <p:sldId id="436" r:id="rId13"/>
    <p:sldId id="437" r:id="rId14"/>
    <p:sldId id="439" r:id="rId15"/>
    <p:sldId id="43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BB2E4-A0CB-4437-9E19-211D3CAE5937}" v="19" dt="2021-06-22T13:02:45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79497" autoAdjust="0"/>
  </p:normalViewPr>
  <p:slideViewPr>
    <p:cSldViewPr snapToGrid="0" snapToObjects="1">
      <p:cViewPr varScale="1">
        <p:scale>
          <a:sx n="65" d="100"/>
          <a:sy n="65" d="100"/>
        </p:scale>
        <p:origin x="117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6/22/2021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2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983877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Alternative Definitions of SDN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Alternative Definitions of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1.vsdx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3.vs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4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5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Visio_Drawing6.vs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Hands-on Workshop on</a:t>
            </a:r>
          </a:p>
          <a:p>
            <a:pPr algn="ctr"/>
            <a:r>
              <a:rPr lang="en-US" sz="2400" dirty="0"/>
              <a:t>Open </a:t>
            </a:r>
            <a:r>
              <a:rPr lang="en-US" sz="2400" dirty="0" err="1"/>
              <a:t>vSwitch</a:t>
            </a:r>
            <a:r>
              <a:rPr lang="en-US" sz="2400" dirty="0"/>
              <a:t> and Software-defined Networking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aalsabeh@email.sc.edu, jcrichigno@cec.sc.edu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WASTC 2021 virtual Faculty Development Weeks (</a:t>
            </a:r>
            <a:r>
              <a:rPr lang="en-US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vFDW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June 22,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BGP in Legacy Networks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9178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23448-60DB-4D51-A253-9561DFD21A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82" y="1318652"/>
            <a:ext cx="5705335" cy="214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B0F5E2-6883-4B72-A4D2-46F209C2A4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82" y="3905884"/>
            <a:ext cx="5705334" cy="227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C9117A-833A-41EA-9DA1-B995A0C0B74F}"/>
              </a:ext>
            </a:extLst>
          </p:cNvPr>
          <p:cNvSpPr txBox="1"/>
          <p:nvPr/>
        </p:nvSpPr>
        <p:spPr>
          <a:xfrm>
            <a:off x="2600204" y="949320"/>
            <a:ext cx="106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 r2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48C0F-5C3B-432B-BB9D-AA63299B8D7F}"/>
              </a:ext>
            </a:extLst>
          </p:cNvPr>
          <p:cNvSpPr txBox="1"/>
          <p:nvPr/>
        </p:nvSpPr>
        <p:spPr>
          <a:xfrm>
            <a:off x="2600204" y="3525524"/>
            <a:ext cx="106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 r3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4E02F93-3315-4907-A187-45A9B247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3D527C-3D5F-494F-9FBB-056E3FD9B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0545DE3-DF20-4E8E-A3D0-12DAC50C7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8200797" imgH="6600652" progId="Visio.Drawing.15">
                  <p:embed/>
                </p:oleObj>
              </mc:Choice>
              <mc:Fallback>
                <p:oleObj name="Visio" r:id="rId5" imgW="8200797" imgH="6600652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0545DE3-DF20-4E8E-A3D0-12DAC50C7A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3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BGP in SDN 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8129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9117A-833A-41EA-9DA1-B995A0C0B74F}"/>
              </a:ext>
            </a:extLst>
          </p:cNvPr>
          <p:cNvSpPr txBox="1"/>
          <p:nvPr/>
        </p:nvSpPr>
        <p:spPr>
          <a:xfrm>
            <a:off x="2600204" y="1630922"/>
            <a:ext cx="106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Router r1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219850-B793-4763-95D6-BEFAF40F77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82" y="2080008"/>
            <a:ext cx="5705335" cy="2777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138BC14-1FEA-43C4-824C-029066CA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EC2E8-3BAA-4C9C-BD02-2FD1A3A4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5365F40-3C24-47CF-8391-3F0E6222E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8200797" imgH="6600652" progId="Visio.Drawing.15">
                  <p:embed/>
                </p:oleObj>
              </mc:Choice>
              <mc:Fallback>
                <p:oleObj name="Visio" r:id="rId5" imgW="8200797" imgH="6600652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5365F40-3C24-47CF-8391-3F0E6222E1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8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SDN-IP Application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411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9CFAB-5B9B-4509-A879-9225040AB6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162" y="1765300"/>
            <a:ext cx="5894621" cy="29279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A54BD6-65DF-40FA-A9C9-259E28BF693D}"/>
              </a:ext>
            </a:extLst>
          </p:cNvPr>
          <p:cNvSpPr txBox="1"/>
          <p:nvPr/>
        </p:nvSpPr>
        <p:spPr>
          <a:xfrm>
            <a:off x="1922394" y="1408666"/>
            <a:ext cx="26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/>
              <a:t>ONOS CLI – BGP neighbors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5039127-92C0-4C03-9247-9DAAE90F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1B4AF-75B0-42F4-AA0B-5D5471CEC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51B3473-2127-4C69-BE7D-EFE02336D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200797" imgH="6600652" progId="Visio.Drawing.15">
                  <p:embed/>
                </p:oleObj>
              </mc:Choice>
              <mc:Fallback>
                <p:oleObj name="Visio" r:id="rId4" imgW="8200797" imgH="6600652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51B3473-2127-4C69-BE7D-EFE02336D5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65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SDN-IP Application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411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54BD6-65DF-40FA-A9C9-259E28BF693D}"/>
              </a:ext>
            </a:extLst>
          </p:cNvPr>
          <p:cNvSpPr txBox="1"/>
          <p:nvPr/>
        </p:nvSpPr>
        <p:spPr>
          <a:xfrm>
            <a:off x="1635399" y="1408666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/>
              <a:t>ONOS CLI – advertised routes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38144-4B74-4913-B546-7625262CFE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55" y="1790310"/>
            <a:ext cx="5767063" cy="32896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FA20701-E1E1-400D-AEB6-37165D45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C9CAC-DA4E-460B-BA91-ACCB0C31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F866D91-F41B-4A7D-A95D-428D20963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200797" imgH="6600652" progId="Visio.Drawing.15">
                  <p:embed/>
                </p:oleObj>
              </mc:Choice>
              <mc:Fallback>
                <p:oleObj name="Visio" r:id="rId4" imgW="8200797" imgH="6600652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F866D91-F41B-4A7D-A95D-428D20963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78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021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54BD6-65DF-40FA-A9C9-259E28BF693D}"/>
              </a:ext>
            </a:extLst>
          </p:cNvPr>
          <p:cNvSpPr txBox="1"/>
          <p:nvPr/>
        </p:nvSpPr>
        <p:spPr>
          <a:xfrm>
            <a:off x="1983539" y="1408666"/>
            <a:ext cx="22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/>
              <a:t>BGP table of router r1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08145-D919-47DB-892F-5FFEC9D815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54" y="1854189"/>
            <a:ext cx="5772661" cy="27838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9EDB7F2-F60A-4676-910B-548FF8D0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CEFD6-3F43-44F8-A4D4-28709C2B4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AD1ADC5-92F7-4257-87BB-FADC38769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200797" imgH="6600652" progId="Visio.Drawing.15">
                  <p:embed/>
                </p:oleObj>
              </mc:Choice>
              <mc:Fallback>
                <p:oleObj name="Visio" r:id="rId4" imgW="8200797" imgH="6600652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AD1ADC5-92F7-4257-87BB-FADC38769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58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5363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54BD6-65DF-40FA-A9C9-259E28BF693D}"/>
              </a:ext>
            </a:extLst>
          </p:cNvPr>
          <p:cNvSpPr txBox="1"/>
          <p:nvPr/>
        </p:nvSpPr>
        <p:spPr>
          <a:xfrm>
            <a:off x="1815991" y="1395968"/>
            <a:ext cx="257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/>
              <a:t>Routing table of router r2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F6FA63-BDE2-42CC-BB1E-B7A4B4298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153" y="1790697"/>
            <a:ext cx="5767063" cy="25336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3D0614-C8A3-4594-91FF-1084F5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03F84C-D5CC-4842-B17F-56038270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FE6AA36-64FA-4493-A3F7-55FCB9FA5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7491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200797" imgH="6600652" progId="Visio.Drawing.15">
                  <p:embed/>
                </p:oleObj>
              </mc:Choice>
              <mc:Fallback>
                <p:oleObj name="Visio" r:id="rId4" imgW="8200797" imgH="6600652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FE6AA36-64FA-4493-A3F7-55FCB9FA5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38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Interconnection between legacy networks and SDN networks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3B4967-2FAC-426C-8592-15E416E3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Drawbacks of 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SDN networks have many advantages over traditional networks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Ease of network management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Enforcement of security policies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Customized network behavior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However, SDN is typically not fully deployed in networks due to several reasons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Limited budget for new network infrastructure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Fear of downtime during the transition to SDN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Limited training opportunities in SDN technology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13891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ACC461-4F93-4251-9F5F-EAB421D598F1}"/>
              </a:ext>
            </a:extLst>
          </p:cNvPr>
          <p:cNvCxnSpPr>
            <a:cxnSpLocks/>
          </p:cNvCxnSpPr>
          <p:nvPr/>
        </p:nvCxnSpPr>
        <p:spPr>
          <a:xfrm>
            <a:off x="707087" y="6061115"/>
            <a:ext cx="8254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>
            <a:extLst>
              <a:ext uri="{FF2B5EF4-FFF2-40B4-BE49-F238E27FC236}">
                <a16:creationId xmlns:a16="http://schemas.microsoft.com/office/drawing/2014/main" id="{25CBAB2A-DA78-447A-8571-FEB313A4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34" y="6087110"/>
            <a:ext cx="89759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/>
            <a:r>
              <a:rPr lang="fi-FI" sz="1200" dirty="0">
                <a:latin typeface="Arial" panose="020B0604020202020204" pitchFamily="34" charset="0"/>
              </a:rPr>
              <a:t>R. Amin, M. Reisslein, N. Shah, </a:t>
            </a:r>
            <a:r>
              <a:rPr lang="en-US" sz="1200" dirty="0">
                <a:latin typeface="Arial" panose="020B0604020202020204" pitchFamily="34" charset="0"/>
              </a:rPr>
              <a:t>Hybrid SDN networks: A survey of existing approaches, IEEE CST, Vol. 20, Issue: 4, 2018.</a:t>
            </a:r>
            <a:endParaRPr lang="en-US" sz="12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F01ACAE-A121-4FED-AE18-FAD3ABD2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7AB0EE-8A5F-4D8C-8CC9-86E3F656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Drawbacks of 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One possible solution to address these concerns is to deploy a limited number of SDN-enabled devices alongside the traditional (legacy) network devices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Incrementally replacing traditional network devices by SDN devices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network can be converted in stages, targeting specific network areas for conversion and rolling out the changes incrementally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A network containing a mix of SDN and legacy network devices is referred to as a hybrid SDN network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13891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61CF7-F3A0-43AA-AD0A-125FABF9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95" y="3692080"/>
            <a:ext cx="9601160" cy="200599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E7713B6-B27F-4E6E-B177-318295D3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CA3C0-590F-45E3-B18F-95418E6F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Hybrid SDN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Hybrid SDN networks ease these budget concerns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Cost of replacing legacy devices by SDN devices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Train engineers to design, configure, and operate the SDN network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SDN provides fine-grained control for data traffic flows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If this is required for a small network portion, then SDN can be implemented in that portion only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Scenarios where two SDN networks are interconnected by legacy network devices require hybrid SDN network mechanisms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794456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61CF7-F3A0-43AA-AD0A-125FABF9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95" y="3692080"/>
            <a:ext cx="9601160" cy="200599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9416770-E509-4661-9378-8AC47041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99067-543E-49D5-8CF0-78C277B6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Gateway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Border Gateway Protocol (BGP) version 4 is the  standard inter-autonomous system (AS) protocol in today’s Internet 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An AS is a group of routers that is under the same administrative control (e.g., ISP, company)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BGP is the </a:t>
            </a:r>
            <a:r>
              <a:rPr lang="en-US" i="1" dirty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glue that holds the Internet together”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In BGP, pairs of routers exchange routing information over TCP (default port 179)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50230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2" y="3220834"/>
            <a:ext cx="8151651" cy="29012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9352" y="5150734"/>
            <a:ext cx="2326511" cy="86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2996E5-6486-444B-8909-7C4735AA35EE}"/>
              </a:ext>
            </a:extLst>
          </p:cNvPr>
          <p:cNvCxnSpPr>
            <a:cxnSpLocks/>
          </p:cNvCxnSpPr>
          <p:nvPr/>
        </p:nvCxnSpPr>
        <p:spPr>
          <a:xfrm>
            <a:off x="707087" y="6061115"/>
            <a:ext cx="7535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>
            <a:extLst>
              <a:ext uri="{FF2B5EF4-FFF2-40B4-BE49-F238E27FC236}">
                <a16:creationId xmlns:a16="http://schemas.microsoft.com/office/drawing/2014/main" id="{D985F203-C799-43E3-904B-245CFCDA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21" y="6087110"/>
            <a:ext cx="89759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/>
            <a:r>
              <a:rPr lang="en-US" sz="1200" dirty="0">
                <a:latin typeface="Arial" panose="020B0604020202020204" pitchFamily="34" charset="0"/>
              </a:rPr>
              <a:t>J. Kurose, K. Ross, Computer Networking: A Top-Down Approach, 7th Edition, Pearson/Addison Wesley, 2017.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E3FA9F4-EA7F-4706-B39C-5FA45911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326706-7014-4155-9519-472A5789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 Gateway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BGP provides each AS a way to: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Obtain reachability information from neighboring </a:t>
            </a:r>
            <a:r>
              <a:rPr lang="en-US" dirty="0" err="1"/>
              <a:t>ASes</a:t>
            </a:r>
            <a:r>
              <a:rPr lang="en-US" dirty="0"/>
              <a:t> (</a:t>
            </a:r>
            <a:r>
              <a:rPr lang="en-US" dirty="0" err="1"/>
              <a:t>eBGP</a:t>
            </a:r>
            <a:r>
              <a:rPr lang="en-US" dirty="0"/>
              <a:t>)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Propagate reachability information to internal routers (</a:t>
            </a:r>
            <a:r>
              <a:rPr lang="en-US" dirty="0" err="1"/>
              <a:t>iBGP</a:t>
            </a:r>
            <a:r>
              <a:rPr lang="en-US" dirty="0"/>
              <a:t>)</a:t>
            </a:r>
          </a:p>
          <a:p>
            <a:pPr marL="584708" lvl="1" indent="-292100">
              <a:buFont typeface="Arial" panose="020B0604020202020204" pitchFamily="34" charset="0"/>
              <a:buChar char="•"/>
            </a:pPr>
            <a:r>
              <a:rPr lang="en-US" dirty="0"/>
              <a:t>Determine “good” routes to other networks based on reachability information and policy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Allows a subnet to advertise its existence to rest of Internet: “I am here”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50230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2" y="3220834"/>
            <a:ext cx="8151651" cy="29012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3F6779-149F-4421-8F05-3D4CE06F8B01}"/>
              </a:ext>
            </a:extLst>
          </p:cNvPr>
          <p:cNvCxnSpPr>
            <a:cxnSpLocks/>
          </p:cNvCxnSpPr>
          <p:nvPr/>
        </p:nvCxnSpPr>
        <p:spPr>
          <a:xfrm>
            <a:off x="707087" y="6061115"/>
            <a:ext cx="7535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>
            <a:extLst>
              <a:ext uri="{FF2B5EF4-FFF2-40B4-BE49-F238E27FC236}">
                <a16:creationId xmlns:a16="http://schemas.microsoft.com/office/drawing/2014/main" id="{9F3F826C-C0ED-4EF1-9C46-F3BE1029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21" y="6087110"/>
            <a:ext cx="89759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/>
            <a:r>
              <a:rPr lang="en-US" sz="1200" dirty="0">
                <a:latin typeface="Arial" panose="020B0604020202020204" pitchFamily="34" charset="0"/>
              </a:rPr>
              <a:t>J. Kurose, K. Ross, Computer Networking: A Top-Down Approach, 7th Edition, Pearson/Addison Wesley, 2017.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6E30FF9-8602-4D76-9BFF-17C216F3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0F6633-8259-4340-91B4-261F56E2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Lab 8: Interconnection between legacy networks and SDN networks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E5824-4385-43D5-9B7F-5824A8184C3A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73B4967-2FAC-426C-8592-15E416E3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-83800"/>
            <a:ext cx="11084689" cy="888999"/>
          </a:xfrm>
        </p:spPr>
        <p:txBody>
          <a:bodyPr>
            <a:normAutofit/>
          </a:bodyPr>
          <a:lstStyle/>
          <a:p>
            <a:r>
              <a:rPr lang="en-US" dirty="0"/>
              <a:t>Lab 8: Interconnecting Legacy and SDN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39952"/>
            <a:ext cx="5389668" cy="4800599"/>
          </a:xfrm>
        </p:spPr>
        <p:txBody>
          <a:bodyPr>
            <a:norm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Two legacy networks connected to an SDN network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The SDN network consists of switches controlled by an ONOS controller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ONOS controller interacts with an application referred to as SDN-IP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SDN-IP allows the SDN network to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exchange BGP information with an iBGP router; and ii) translates routing information to SDN flow rules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05199"/>
            <a:ext cx="10363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906F3EE-08F9-4A19-B53B-1663A4AB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1B620-BFBA-478A-8949-A5ECDE5D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7DA1AA3-5664-476C-98C9-2F4259103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82522"/>
              </p:ext>
            </p:extLst>
          </p:nvPr>
        </p:nvGraphicFramePr>
        <p:xfrm>
          <a:off x="6040055" y="957259"/>
          <a:ext cx="6204782" cy="4943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00797" imgH="6600652" progId="Visio.Drawing.15">
                  <p:embed/>
                </p:oleObj>
              </mc:Choice>
              <mc:Fallback>
                <p:oleObj name="Visio" r:id="rId3" imgW="8200797" imgH="6600652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7DA1AA3-5664-476C-98C9-2F4259103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055" y="957259"/>
                        <a:ext cx="6204782" cy="4943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9398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10292</TotalTime>
  <Words>623</Words>
  <Application>Microsoft Office PowerPoint</Application>
  <PresentationFormat>Widescreen</PresentationFormat>
  <Paragraphs>89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Retrospect</vt:lpstr>
      <vt:lpstr>Visio</vt:lpstr>
      <vt:lpstr>PowerPoint Presentation</vt:lpstr>
      <vt:lpstr>Interconnection between legacy networks and SDN networks </vt:lpstr>
      <vt:lpstr>Potential Drawbacks of SDN</vt:lpstr>
      <vt:lpstr>Potential Drawbacks of SDN</vt:lpstr>
      <vt:lpstr>Advantages of Hybrid SDN Networks</vt:lpstr>
      <vt:lpstr>Border Gateway Protocol</vt:lpstr>
      <vt:lpstr>Border Gateway Protocol</vt:lpstr>
      <vt:lpstr>Lab 8: Interconnection between legacy networks and SDN networks </vt:lpstr>
      <vt:lpstr>Lab 8: Interconnecting Legacy and SDN networks</vt:lpstr>
      <vt:lpstr>Configuring BGP in Legacy Networks</vt:lpstr>
      <vt:lpstr>Configure BGP in SDN Network</vt:lpstr>
      <vt:lpstr>SDN-IP Application</vt:lpstr>
      <vt:lpstr>SDN-IP Application</vt:lpstr>
      <vt:lpstr>SDN Network</vt:lpstr>
      <vt:lpstr>Legacy Network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76</cp:revision>
  <dcterms:created xsi:type="dcterms:W3CDTF">2020-04-03T21:33:21Z</dcterms:created>
  <dcterms:modified xsi:type="dcterms:W3CDTF">2021-06-22T15:27:36Z</dcterms:modified>
</cp:coreProperties>
</file>