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7" r:id="rId2"/>
  </p:sldMasterIdLst>
  <p:notesMasterIdLst>
    <p:notesMasterId r:id="rId22"/>
  </p:notesMasterIdLst>
  <p:handoutMasterIdLst>
    <p:handoutMasterId r:id="rId23"/>
  </p:handoutMasterIdLst>
  <p:sldIdLst>
    <p:sldId id="408" r:id="rId3"/>
    <p:sldId id="353" r:id="rId4"/>
    <p:sldId id="367" r:id="rId5"/>
    <p:sldId id="366" r:id="rId6"/>
    <p:sldId id="1195" r:id="rId7"/>
    <p:sldId id="2058" r:id="rId8"/>
    <p:sldId id="2060" r:id="rId9"/>
    <p:sldId id="2059" r:id="rId10"/>
    <p:sldId id="2061" r:id="rId11"/>
    <p:sldId id="1220" r:id="rId12"/>
    <p:sldId id="1221" r:id="rId13"/>
    <p:sldId id="2062" r:id="rId14"/>
    <p:sldId id="389" r:id="rId15"/>
    <p:sldId id="2044" r:id="rId16"/>
    <p:sldId id="391" r:id="rId17"/>
    <p:sldId id="2057" r:id="rId18"/>
    <p:sldId id="2063" r:id="rId19"/>
    <p:sldId id="2064" r:id="rId20"/>
    <p:sldId id="20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92260" autoAdjust="0"/>
  </p:normalViewPr>
  <p:slideViewPr>
    <p:cSldViewPr snapToGrid="0" snapToObjects="1">
      <p:cViewPr varScale="1">
        <p:scale>
          <a:sx n="102" d="100"/>
          <a:sy n="102" d="100"/>
        </p:scale>
        <p:origin x="78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69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80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64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5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62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79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A7EA5-CD47-3F4B-9BAF-50ACD632C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15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71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75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FE04-8EBD-FF4D-B1A7-069A4DCC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AD0E1-2551-A247-84FF-FB5F35791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DE3E-CF5B-CB48-82C4-DE770E66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B4C05-F19D-F249-9838-3895AA6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582F-FE32-6248-9A6E-3A34D218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2802-72F0-0341-9F36-9DD2D975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E14-A71D-9D40-90A7-165FD0B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A82FE-A115-C44D-9F19-364345FD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B0BA-6553-014F-9440-46C7CDC4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70CF-8FB5-7F47-A34D-7D9419E1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3C986-E4BE-7E40-908C-98F7214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B157C-24C3-2745-AE3D-C1A6D53E3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2D59B-B5F9-0645-A118-2312B7CE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8FA5-321B-AF4A-A8D7-B5DC2BEF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DCAF-997C-1646-A619-E5D0E19A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822E1-95DD-F345-A02C-DEA9938A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wir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039D1-3C58-4AB4-8838-F7A185494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D33A63-4BCF-42CF-800C-84EA4235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B81869B-2A58-45A4-88C0-68679F994C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7486" y="6552846"/>
            <a:ext cx="2759081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</a:rPr>
              <a:t>Intel Confidential – Presented Under NDA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414E10-CC3D-4525-B98B-61C30224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4" y="411799"/>
            <a:ext cx="10972800" cy="558903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+mj-lt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02368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9866"/>
            <a:ext cx="11582400" cy="6397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566400" y="6569076"/>
            <a:ext cx="14224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02C-BA5F-8D4B-B23D-DEB8E47CE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6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388-23E1-2440-BB5C-049C649F9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2C27-54EB-A342-8800-55CC2EE6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2EA5-2A8A-5549-8FB8-90BA5A9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EFCB-98A3-084A-9E2E-6B50A1C8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75A5-540B-344B-B7D6-F31365B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2E81-4ECC-1847-A504-EE6CA401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101A-3DA5-7847-8389-EB7CA56F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3197-0568-CF48-9D6A-4C13447D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16E5-D150-C34F-B327-BC6382F2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0F47-4131-4C49-858C-FBEFE45C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9F43-6455-264E-8D65-639BB202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EC1E-544C-D446-AD7D-E4E77F84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D177-DD9A-2942-8851-36008DDC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7EB-5C70-0642-91B2-E1AAE726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3BA2D-B110-364A-9D0C-34ED040A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DF52-1C4E-754E-9A08-B23A7E57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80CA-4354-3443-8998-5ACB333D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6077E-6A0D-8C4E-A33C-641CBA2B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43CC-11A4-C54C-A730-30C9135C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60B3-5953-4341-9172-1691A118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FB09-6E4C-9345-A3BC-3825967A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AA52-ABFC-BA42-AE6B-2DAE1FA0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4F62-8676-114C-87D7-BA9948A6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FD011-A339-3D45-AE53-60E93456A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2EC8D-F384-DE42-B6BC-1686CDC15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2A680-A100-E34D-9DFD-12E24F969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8C5E1-7EB4-2D49-BA63-AA457C36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EFA34-E53A-8544-B16D-1F230974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E2BBB-0AB9-A245-A03A-3583303B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094B-A9F2-F644-B961-C5AAF7C8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2ADFC-48DA-AC4C-BC6C-DC29A140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BC437-EFE1-C541-A3ED-4040505E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B89CA-6B27-3248-86AF-CDCB0DCA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7ECFD-0A2D-8F41-BF25-8B2D6DB2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E9B1-28FE-834D-9C81-059BDA3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8616-4C64-8846-99B8-624A70A7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AC0F-7F49-0E4F-A2DE-AA39673E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FF01-E6BC-DE44-9C1C-0BC6212C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3DE95-4942-0A41-94B2-6940BBFB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0129F-5557-7642-87D1-2225A8DF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DDEB-FC66-5C4D-9CE8-3F5F94C8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3F7C-03FA-2F41-8B2C-1EF0800C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2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C9BB-F5B2-2246-8876-717E4CE8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6FDF8-A409-5A48-98FD-46DEB6DC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AF3-8756-F443-8BA7-952C3EBB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A4DB-3B7B-5E4C-92C6-EF6A0E7A47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4F68-5556-5B4B-B093-EAC36DD28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E6ED-CD23-784F-A89C-73289897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fabric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ntoprojec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p978tm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nyurl.com/2p978tm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hyperlink" Target="https://tinyurl.com/2p978tm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inyurl.com/2p978tm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504497"/>
            <a:ext cx="8287089" cy="632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(Security+) and P4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Switches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Overview of P4 Programmable Switches and </a:t>
            </a: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Motivation for Data Plane Programmability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Crichigno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Academy Support and Training Center (WASTC)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Sciences Network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22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6" y="305889"/>
            <a:ext cx="1703523" cy="10532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A7CE82E-25BC-3281-3F8B-BD6D184C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552" y="1237211"/>
            <a:ext cx="726764" cy="7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for a company&#10;&#10;Description automatically generated with low confidence">
            <a:extLst>
              <a:ext uri="{FF2B5EF4-FFF2-40B4-BE49-F238E27FC236}">
                <a16:creationId xmlns:a16="http://schemas.microsoft.com/office/drawing/2014/main" id="{23315453-91B6-7BBB-503F-82869C269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7" y="1463488"/>
            <a:ext cx="1467239" cy="770301"/>
          </a:xfrm>
          <a:prstGeom prst="rect">
            <a:avLst/>
          </a:prstGeom>
        </p:spPr>
      </p:pic>
      <p:pic>
        <p:nvPicPr>
          <p:cNvPr id="9" name="Picture 8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47CD7695-72E0-0A1A-1144-9CC7F330D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679" y="583546"/>
            <a:ext cx="2018755" cy="4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10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157270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a programmer to program the data plane 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Customize packet processing functions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Measure events occurring in the data plane with </a:t>
            </a:r>
          </a:p>
          <a:p>
            <a:pPr marL="292601" lvl="1" indent="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high precision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3B84BEE-3FE7-4F25-9689-A29F5AF2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06" y="1644550"/>
            <a:ext cx="4024589" cy="431331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498723" y="5981699"/>
            <a:ext cx="97779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</p:spTree>
    <p:extLst>
      <p:ext uri="{BB962C8B-B14F-4D97-AF65-F5344CB8AC3E}">
        <p14:creationId xmlns:p14="http://schemas.microsoft.com/office/powerpoint/2010/main" val="261692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11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153999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a programmer to program the data plane 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Customize packet processing functions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Measure events occurring in the data plane with </a:t>
            </a:r>
          </a:p>
          <a:p>
            <a:pPr marL="292601" lvl="1" indent="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high precision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27137-D0AA-497D-9760-FD51A598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41" y="1765301"/>
            <a:ext cx="4669080" cy="32225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1364937" y="5724406"/>
            <a:ext cx="9777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68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forwarding: Match + 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3861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153999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6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switch contains table/s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60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 bits in arriving packet (match phase)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60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Take action - Many header fields can determine action  (action phase)</a:t>
            </a:r>
          </a:p>
          <a:p>
            <a:pPr marL="690563" lvl="2" indent="-180975">
              <a:spcAft>
                <a:spcPts val="600"/>
              </a:spcAft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</a:p>
          <a:p>
            <a:pPr marL="690563" lvl="2" indent="-180975">
              <a:spcAft>
                <a:spcPts val="600"/>
              </a:spcAft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</a:p>
          <a:p>
            <a:pPr marL="690563" lvl="2" indent="-180975">
              <a:spcAft>
                <a:spcPts val="600"/>
              </a:spcAft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</a:t>
            </a:r>
          </a:p>
          <a:p>
            <a:pPr marL="690563" lvl="2" indent="-180975">
              <a:spcAft>
                <a:spcPts val="600"/>
              </a:spcAft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packet </a:t>
            </a:r>
          </a:p>
          <a:p>
            <a:pPr marL="690563" lvl="2" indent="-180975">
              <a:spcAft>
                <a:spcPts val="600"/>
              </a:spcAft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out a link (destination-based forwarding is just a particular case)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60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60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60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60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600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5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2453" y="2895159"/>
            <a:ext cx="1499123" cy="2169168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6801" y="2902200"/>
            <a:ext cx="1499123" cy="2169168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20877" y="2910465"/>
            <a:ext cx="1499123" cy="2169168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26401" y="2922412"/>
            <a:ext cx="1499123" cy="2169168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086945" y="3229733"/>
            <a:ext cx="519184" cy="1589295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04800" y="3164153"/>
            <a:ext cx="508144" cy="1589295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445803" y="2997192"/>
            <a:ext cx="1212484" cy="1973109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1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11671" y="3019419"/>
            <a:ext cx="1212484" cy="1973109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65223" y="3022428"/>
            <a:ext cx="1212484" cy="1973109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73379" y="3050783"/>
            <a:ext cx="1212484" cy="1973109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270151" y="2331545"/>
            <a:ext cx="1538765" cy="602360"/>
          </a:xfrm>
          <a:prstGeom prst="rect">
            <a:avLst/>
          </a:prstGeom>
          <a:noFill/>
        </p:spPr>
        <p:txBody>
          <a:bodyPr wrap="square" lIns="108852" tIns="54427" rIns="108852" bIns="54427" rtlCol="0">
            <a:spAutoFit/>
          </a:bodyPr>
          <a:lstStyle/>
          <a:p>
            <a:pPr algn="ctr" defTabSz="914377"/>
            <a:r>
              <a:rPr lang="en-US" sz="160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Match+Action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Stage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9971564" y="2922277"/>
            <a:ext cx="1123753" cy="218447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 defTabSz="914377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sym typeface="Arial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146843" y="3220644"/>
            <a:ext cx="736445" cy="692189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10147834" y="4148076"/>
            <a:ext cx="736445" cy="692189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770880" y="3974000"/>
            <a:ext cx="481573" cy="124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5685924" y="3981042"/>
            <a:ext cx="434955" cy="82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7620000" y="4000797"/>
            <a:ext cx="406400" cy="4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9525525" y="4001252"/>
            <a:ext cx="446039" cy="1326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3751576" y="3981040"/>
            <a:ext cx="435224" cy="444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436222" y="3022429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07100" y="3040694"/>
            <a:ext cx="27687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en-US" sz="1333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5150249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Programmable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807432" y="2908557"/>
            <a:ext cx="963448" cy="2155771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 defTabSz="914377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/>
                  <a:sym typeface="Arial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5741460" y="1639284"/>
            <a:ext cx="296357" cy="7290325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392983" y="5385314"/>
            <a:ext cx="478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Programmable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Match-Action Pipeline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7" name="Title 2"/>
          <p:cNvSpPr txBox="1">
            <a:spLocks/>
          </p:cNvSpPr>
          <p:nvPr/>
        </p:nvSpPr>
        <p:spPr>
          <a:xfrm>
            <a:off x="398814" y="76199"/>
            <a:ext cx="10483484" cy="910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/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PISA: Protocol Independent Switch Architecture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F040A0-0080-49EE-B11C-02E975CB8CB4}"/>
              </a:ext>
            </a:extLst>
          </p:cNvPr>
          <p:cNvCxnSpPr>
            <a:cxnSpLocks/>
          </p:cNvCxnSpPr>
          <p:nvPr/>
        </p:nvCxnSpPr>
        <p:spPr>
          <a:xfrm flipV="1">
            <a:off x="507187" y="973623"/>
            <a:ext cx="10233813" cy="13261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4" name="Slide Number Placeholder 3">
            <a:extLst>
              <a:ext uri="{FF2B5EF4-FFF2-40B4-BE49-F238E27FC236}">
                <a16:creationId xmlns:a16="http://schemas.microsoft.com/office/drawing/2014/main" id="{2A287967-2932-4A9C-A706-563BE93D4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569076"/>
            <a:ext cx="1422400" cy="212725"/>
          </a:xfrm>
          <a:prstGeom prst="rect">
            <a:avLst/>
          </a:prstGeom>
        </p:spPr>
        <p:txBody>
          <a:bodyPr/>
          <a:lstStyle/>
          <a:p>
            <a:pPr defTabSz="914377"/>
            <a:fld id="{7D98702C-BA5F-8D4B-B23D-DEB8E47CE420}" type="slidenum">
              <a:rPr lang="en-US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pPr defTabSz="914377"/>
              <a:t>13</a:t>
            </a:fld>
            <a:endParaRPr lang="en-US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70296DB-F696-44EC-9DDD-9CB4CB09F0CC}"/>
              </a:ext>
            </a:extLst>
          </p:cNvPr>
          <p:cNvSpPr txBox="1"/>
          <p:nvPr/>
        </p:nvSpPr>
        <p:spPr>
          <a:xfrm>
            <a:off x="1364937" y="5724406"/>
            <a:ext cx="9777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9B2D1F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Reproduced from N. McKeown. Creating an End-to-End Programming Model for Packet Forwarding. Available: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C6D50FB5-8D8D-9AB5-E1B6-478E73292D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85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59"/>
          <p:cNvGrpSpPr/>
          <p:nvPr/>
        </p:nvGrpSpPr>
        <p:grpSpPr>
          <a:xfrm>
            <a:off x="10956317" y="3247521"/>
            <a:ext cx="683647" cy="1589295"/>
            <a:chOff x="2488822" y="2403406"/>
            <a:chExt cx="529093" cy="1589294"/>
          </a:xfrm>
        </p:grpSpPr>
        <p:cxnSp>
          <p:nvCxnSpPr>
            <p:cNvPr id="361" name="Straight Arrow Connector 36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/>
          <p:cNvSpPr/>
          <p:nvPr/>
        </p:nvSpPr>
        <p:spPr>
          <a:xfrm>
            <a:off x="9971564" y="2922277"/>
            <a:ext cx="1123753" cy="21844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 defTabSz="914377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sym typeface="Arial"/>
              </a:rPr>
              <a:t> </a:t>
            </a:r>
          </a:p>
        </p:txBody>
      </p:sp>
      <p:grpSp>
        <p:nvGrpSpPr>
          <p:cNvPr id="437" name="Group 436"/>
          <p:cNvGrpSpPr/>
          <p:nvPr/>
        </p:nvGrpSpPr>
        <p:grpSpPr>
          <a:xfrm>
            <a:off x="10129908" y="4165864"/>
            <a:ext cx="736445" cy="692189"/>
            <a:chOff x="8131589" y="4009362"/>
            <a:chExt cx="552334" cy="692189"/>
          </a:xfrm>
        </p:grpSpPr>
        <p:grpSp>
          <p:nvGrpSpPr>
            <p:cNvPr id="438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444" name="Straight Connector 44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40" name="Freeform 439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441" name="Straight Connector 440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9621748" y="3447085"/>
            <a:ext cx="89297" cy="578721"/>
            <a:chOff x="2682199" y="3319032"/>
            <a:chExt cx="152400" cy="987683"/>
          </a:xfrm>
        </p:grpSpPr>
        <p:sp>
          <p:nvSpPr>
            <p:cNvPr id="319" name="Rectangle 318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682199" y="3716850"/>
              <a:ext cx="152400" cy="176851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682199" y="4129864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322" name="Rectangle 321"/>
          <p:cNvSpPr/>
          <p:nvPr/>
        </p:nvSpPr>
        <p:spPr>
          <a:xfrm>
            <a:off x="10196533" y="4210311"/>
            <a:ext cx="593951" cy="1065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621748" y="3447083"/>
            <a:ext cx="89297" cy="1036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9621748" y="3680177"/>
            <a:ext cx="89297" cy="10362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9621748" y="3922179"/>
            <a:ext cx="89297" cy="1036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2283491" y="2911900"/>
            <a:ext cx="1499123" cy="2169168"/>
            <a:chOff x="1485649" y="3204985"/>
            <a:chExt cx="1124341" cy="2169168"/>
          </a:xfrm>
        </p:grpSpPr>
        <p:sp>
          <p:nvSpPr>
            <p:cNvPr id="339" name="Rectangle 338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4188877" y="2928575"/>
            <a:ext cx="1499123" cy="2169168"/>
            <a:chOff x="1485649" y="3204985"/>
            <a:chExt cx="1124341" cy="2169168"/>
          </a:xfrm>
        </p:grpSpPr>
        <p:sp>
          <p:nvSpPr>
            <p:cNvPr id="342" name="Rectangle 341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6089987" y="2936840"/>
            <a:ext cx="1499123" cy="2169168"/>
            <a:chOff x="1485649" y="3204985"/>
            <a:chExt cx="1124341" cy="2169168"/>
          </a:xfrm>
        </p:grpSpPr>
        <p:sp>
          <p:nvSpPr>
            <p:cNvPr id="345" name="Rectangle 344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7963293" y="2948787"/>
            <a:ext cx="1499123" cy="2169168"/>
            <a:chOff x="1485649" y="3204985"/>
            <a:chExt cx="1124341" cy="2169168"/>
          </a:xfrm>
        </p:grpSpPr>
        <p:sp>
          <p:nvSpPr>
            <p:cNvPr id="348" name="Rectangle 34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10128916" y="3238432"/>
            <a:ext cx="736445" cy="692189"/>
            <a:chOff x="8131589" y="4009362"/>
            <a:chExt cx="552334" cy="692189"/>
          </a:xfrm>
        </p:grpSpPr>
        <p:grpSp>
          <p:nvGrpSpPr>
            <p:cNvPr id="351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356" name="Freeform 355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357" name="Straight Connector 356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353" name="Freeform 35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354" name="Straight Connector 35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2" name="Group 371"/>
          <p:cNvGrpSpPr/>
          <p:nvPr/>
        </p:nvGrpSpPr>
        <p:grpSpPr>
          <a:xfrm>
            <a:off x="304800" y="3173274"/>
            <a:ext cx="508144" cy="1589295"/>
            <a:chOff x="2488822" y="2403406"/>
            <a:chExt cx="529093" cy="1589294"/>
          </a:xfrm>
        </p:grpSpPr>
        <p:cxnSp>
          <p:nvCxnSpPr>
            <p:cNvPr id="373" name="Straight Arrow Connector 372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/>
          <p:cNvGrpSpPr/>
          <p:nvPr/>
        </p:nvGrpSpPr>
        <p:grpSpPr>
          <a:xfrm>
            <a:off x="2430627" y="3006315"/>
            <a:ext cx="1212484" cy="1973109"/>
            <a:chOff x="2449931" y="225721"/>
            <a:chExt cx="909363" cy="1973109"/>
          </a:xfrm>
        </p:grpSpPr>
        <p:sp>
          <p:nvSpPr>
            <p:cNvPr id="385" name="Rectangle 384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1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1" name="Trapezoid 390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2" name="Trapezoid 391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3" name="Trapezoid 392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4" name="Trapezoid 393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5" name="Trapezoid 394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6" name="Trapezoid 395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313747" y="3045792"/>
            <a:ext cx="1212484" cy="1973109"/>
            <a:chOff x="2449931" y="225721"/>
            <a:chExt cx="909363" cy="1973109"/>
          </a:xfrm>
        </p:grpSpPr>
        <p:sp>
          <p:nvSpPr>
            <p:cNvPr id="398" name="Rectangle 397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4" name="Trapezoid 403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5" name="Trapezoid 404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6" name="Trapezoid 405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7" name="Trapezoid 406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6234333" y="3048804"/>
            <a:ext cx="1212484" cy="1973109"/>
            <a:chOff x="2449931" y="225721"/>
            <a:chExt cx="909363" cy="1973109"/>
          </a:xfrm>
        </p:grpSpPr>
        <p:sp>
          <p:nvSpPr>
            <p:cNvPr id="411" name="Rectangle 410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7" name="Trapezoid 416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8" name="Trapezoid 417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0" name="Trapezoid 419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1" name="Trapezoid 420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2" name="Trapezoid 421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8110273" y="3077156"/>
            <a:ext cx="1212484" cy="1973109"/>
            <a:chOff x="2449931" y="225721"/>
            <a:chExt cx="909363" cy="1973109"/>
          </a:xfrm>
        </p:grpSpPr>
        <p:sp>
          <p:nvSpPr>
            <p:cNvPr id="424" name="Rectangle 423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30" name="Trapezoid 429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31" name="Trapezoid 430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32" name="Trapezoid 431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33" name="Trapezoid 432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34" name="Trapezoid 433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35" name="Trapezoid 434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cxnSp>
        <p:nvCxnSpPr>
          <p:cNvPr id="446" name="Straight Arrow Connector 445"/>
          <p:cNvCxnSpPr/>
          <p:nvPr/>
        </p:nvCxnSpPr>
        <p:spPr>
          <a:xfrm>
            <a:off x="1757917" y="3994720"/>
            <a:ext cx="542827" cy="56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V="1">
            <a:off x="5688000" y="4015680"/>
            <a:ext cx="367483" cy="322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7589112" y="4027169"/>
            <a:ext cx="374185" cy="45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9427912" y="4027630"/>
            <a:ext cx="545729" cy="63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3799867" y="3987620"/>
            <a:ext cx="389013" cy="70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2266954" y="3146145"/>
            <a:ext cx="89297" cy="1080537"/>
            <a:chOff x="2682199" y="3319032"/>
            <a:chExt cx="152400" cy="1844119"/>
          </a:xfrm>
        </p:grpSpPr>
        <p:sp>
          <p:nvSpPr>
            <p:cNvPr id="288" name="Rectangle 287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682199" y="3861354"/>
              <a:ext cx="152400" cy="17685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682199" y="4433320"/>
              <a:ext cx="152400" cy="17685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682199" y="4986299"/>
              <a:ext cx="152400" cy="176852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916590" y="3081742"/>
            <a:ext cx="89297" cy="1305983"/>
            <a:chOff x="4743832" y="3340154"/>
            <a:chExt cx="152400" cy="2228879"/>
          </a:xfrm>
        </p:grpSpPr>
        <p:grpSp>
          <p:nvGrpSpPr>
            <p:cNvPr id="294" name="Group 293"/>
            <p:cNvGrpSpPr/>
            <p:nvPr/>
          </p:nvGrpSpPr>
          <p:grpSpPr>
            <a:xfrm>
              <a:off x="4743832" y="3340154"/>
              <a:ext cx="152400" cy="1396159"/>
              <a:chOff x="2682199" y="3319032"/>
              <a:chExt cx="152400" cy="1396159"/>
            </a:xfrm>
          </p:grpSpPr>
          <p:sp>
            <p:nvSpPr>
              <p:cNvPr id="297" name="Rectangle 296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682199" y="4538340"/>
                <a:ext cx="152400" cy="17685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sp>
          <p:nvSpPr>
            <p:cNvPr id="295" name="Rectangle 294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4186210" y="2918888"/>
            <a:ext cx="1511097" cy="2160325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2280303" y="2910899"/>
            <a:ext cx="1502309" cy="214288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084670" y="2940885"/>
            <a:ext cx="1495132" cy="2153635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961397" y="2947283"/>
            <a:ext cx="1501020" cy="2138972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10199669" y="4216735"/>
            <a:ext cx="593951" cy="106565"/>
            <a:chOff x="11652632" y="5034593"/>
            <a:chExt cx="1013676" cy="181871"/>
          </a:xfrm>
        </p:grpSpPr>
        <p:sp>
          <p:nvSpPr>
            <p:cNvPr id="327" name="Rectangle 326"/>
            <p:cNvSpPr/>
            <p:nvPr/>
          </p:nvSpPr>
          <p:spPr>
            <a:xfrm>
              <a:off x="11652632" y="5034593"/>
              <a:ext cx="1013676" cy="1818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2513908" y="5037046"/>
              <a:ext cx="152400" cy="17685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2361508" y="5039613"/>
              <a:ext cx="152400" cy="17685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209108" y="5037046"/>
              <a:ext cx="152400" cy="176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5916372" y="3217851"/>
            <a:ext cx="89297" cy="1072887"/>
            <a:chOff x="4743832" y="3737972"/>
            <a:chExt cx="152400" cy="1831061"/>
          </a:xfrm>
        </p:grpSpPr>
        <p:grpSp>
          <p:nvGrpSpPr>
            <p:cNvPr id="303" name="Group 302"/>
            <p:cNvGrpSpPr/>
            <p:nvPr/>
          </p:nvGrpSpPr>
          <p:grpSpPr>
            <a:xfrm>
              <a:off x="4743832" y="3737972"/>
              <a:ext cx="152400" cy="589865"/>
              <a:chOff x="2682199" y="3716850"/>
              <a:chExt cx="152400" cy="589865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sp>
          <p:nvSpPr>
            <p:cNvPr id="304" name="Rectangle 303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7734069" y="3187558"/>
            <a:ext cx="89297" cy="1305983"/>
            <a:chOff x="4743832" y="3340154"/>
            <a:chExt cx="152400" cy="2228879"/>
          </a:xfrm>
        </p:grpSpPr>
        <p:grpSp>
          <p:nvGrpSpPr>
            <p:cNvPr id="309" name="Group 308"/>
            <p:cNvGrpSpPr/>
            <p:nvPr/>
          </p:nvGrpSpPr>
          <p:grpSpPr>
            <a:xfrm>
              <a:off x="4743832" y="3340154"/>
              <a:ext cx="152400" cy="987683"/>
              <a:chOff x="2682199" y="3319032"/>
              <a:chExt cx="152400" cy="987683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997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07432" y="2908557"/>
            <a:ext cx="963448" cy="2155771"/>
            <a:chOff x="605574" y="1959131"/>
            <a:chExt cx="722586" cy="1616828"/>
          </a:xfrm>
        </p:grpSpPr>
        <p:sp>
          <p:nvSpPr>
            <p:cNvPr id="171" name="Rectangle 17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 defTabSz="914377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/>
                  <a:sym typeface="Arial"/>
                </a:rPr>
                <a:t> 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cxnSp>
          <p:nvCxnSpPr>
            <p:cNvPr id="178" name="Curved Connector 177"/>
            <p:cNvCxnSpPr>
              <a:stCxn id="171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urved Connector 178"/>
            <p:cNvCxnSpPr>
              <a:stCxn id="171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urved Connector 182"/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Rectangle 281"/>
          <p:cNvSpPr/>
          <p:nvPr/>
        </p:nvSpPr>
        <p:spPr>
          <a:xfrm>
            <a:off x="769185" y="2995184"/>
            <a:ext cx="741975" cy="1036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1421861" y="2995184"/>
            <a:ext cx="89297" cy="103624"/>
          </a:xfrm>
          <a:prstGeom prst="rect">
            <a:avLst/>
          </a:prstGeom>
          <a:solidFill>
            <a:srgbClr val="FF9B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1332564" y="2995184"/>
            <a:ext cx="89297" cy="10362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243268" y="2995184"/>
            <a:ext cx="89297" cy="1036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1153970" y="2995184"/>
            <a:ext cx="89297" cy="103624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997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110441" y="2995184"/>
            <a:ext cx="741975" cy="103624"/>
            <a:chOff x="503996" y="2137991"/>
            <a:chExt cx="1266304" cy="176851"/>
          </a:xfrm>
        </p:grpSpPr>
        <p:sp>
          <p:nvSpPr>
            <p:cNvPr id="332" name="Rectangle 331"/>
            <p:cNvSpPr/>
            <p:nvPr/>
          </p:nvSpPr>
          <p:spPr>
            <a:xfrm>
              <a:off x="503996" y="2137991"/>
              <a:ext cx="1266304" cy="176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617899" y="2137991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65499" y="2137991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313099" y="2137991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160699" y="2137991"/>
              <a:ext cx="152400" cy="176851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997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185" name="Title 2">
            <a:extLst>
              <a:ext uri="{FF2B5EF4-FFF2-40B4-BE49-F238E27FC236}">
                <a16:creationId xmlns:a16="http://schemas.microsoft.com/office/drawing/2014/main" id="{CEBD340D-B0BF-4215-9CC1-14577EB1D468}"/>
              </a:ext>
            </a:extLst>
          </p:cNvPr>
          <p:cNvSpPr txBox="1">
            <a:spLocks/>
          </p:cNvSpPr>
          <p:nvPr/>
        </p:nvSpPr>
        <p:spPr>
          <a:xfrm>
            <a:off x="398814" y="76199"/>
            <a:ext cx="10483484" cy="910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/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PISA: Protocol Independent Switch Architecture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BD7362-0EA6-4752-BCB0-1195361B7CD3}"/>
              </a:ext>
            </a:extLst>
          </p:cNvPr>
          <p:cNvCxnSpPr>
            <a:cxnSpLocks/>
          </p:cNvCxnSpPr>
          <p:nvPr/>
        </p:nvCxnSpPr>
        <p:spPr>
          <a:xfrm flipV="1">
            <a:off x="507187" y="973623"/>
            <a:ext cx="10233813" cy="13261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9" name="Slide Number Placeholder 3">
            <a:extLst>
              <a:ext uri="{FF2B5EF4-FFF2-40B4-BE49-F238E27FC236}">
                <a16:creationId xmlns:a16="http://schemas.microsoft.com/office/drawing/2014/main" id="{BD9C886D-0779-43E3-8212-F19580E79957}"/>
              </a:ext>
            </a:extLst>
          </p:cNvPr>
          <p:cNvSpPr txBox="1">
            <a:spLocks/>
          </p:cNvSpPr>
          <p:nvPr/>
        </p:nvSpPr>
        <p:spPr>
          <a:xfrm>
            <a:off x="10687677" y="6484150"/>
            <a:ext cx="1422400" cy="2127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914377">
              <a:buClrTx/>
            </a:pPr>
            <a:fld id="{7D98702C-BA5F-8D4B-B23D-DEB8E47CE420}" type="slidenum">
              <a:rPr lang="en-US" sz="1107">
                <a:solidFill>
                  <a:prstClr val="white"/>
                </a:solidFill>
                <a:latin typeface="Calibri" panose="020F0502020204030204"/>
                <a:ea typeface="+mn-ea"/>
              </a:rPr>
              <a:pPr algn="r" defTabSz="914377">
                <a:buClrTx/>
              </a:pPr>
              <a:t>14</a:t>
            </a:fld>
            <a:endParaRPr lang="en-US" sz="1107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286A33B-A846-45FE-8288-A0B5E5132E0D}"/>
              </a:ext>
            </a:extLst>
          </p:cNvPr>
          <p:cNvSpPr txBox="1"/>
          <p:nvPr/>
        </p:nvSpPr>
        <p:spPr>
          <a:xfrm>
            <a:off x="1364937" y="5724406"/>
            <a:ext cx="9777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9B2D1F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Reproduced from N. McKeown. Creating an End-to-End Programming Model for Packet Forwarding. Available: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D77ED6D5-1932-7489-C535-F541454598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3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2 L 0.05365 -0.000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9753E-6 C 0.00452 0.0074 0.0092 0.01512 0.02118 0.01851 C 0.03299 0.02222 0.05191 0.0216 0.07118 0.02067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0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C 0.00399 0.02345 0.00851 0.04722 0.0217 0.05864 C 0.03455 0.07067 0.05608 0.07037 0.0783 0.07037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031 C 0.0052 0.03888 0.00694 0.07808 0.02066 0.09784 C 0.03454 0.1179 0.06024 0.1179 0.08628 0.11851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31 C 0.00973 0.05895 0.00903 0.11882 0.02257 0.14691 C 0.03612 0.1753 0.06424 0.17191 0.09254 0.16851 " pathEditMode="relative" rAng="0" ptsTypes="AAA">
                                      <p:cBhvr>
                                        <p:cTn id="2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85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3295 0.0006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6315 0.0002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3.7037E-6 L 0.15065 -0.0076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2 0.0030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69 C 0.00377 0.02962 0.00833 0.05925 0.02148 0.07708 C 0.03489 0.09537 0.05664 0.10162 0.07864 0.10833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537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0.00169 0.02338 0.00404 0.04792 0.01549 0.06042 C 0.02708 0.07292 0.04792 0.07338 0.06875 0.07431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3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78 C 0.00065 0.01736 0.00169 0.03148 0.01107 0.03889 C 0.0207 0.04606 0.03841 0.0456 0.05625 0.0456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4648 0.0020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2" grpId="1" animBg="1"/>
      <p:bldP spid="323" grpId="0" animBg="1"/>
      <p:bldP spid="323" grpId="1" animBg="1"/>
      <p:bldP spid="323" grpId="2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15" grpId="0" animBg="1"/>
      <p:bldP spid="315" grpId="1" animBg="1"/>
      <p:bldP spid="301" grpId="0" animBg="1"/>
      <p:bldP spid="301" grpId="1" animBg="1"/>
      <p:bldP spid="316" grpId="0" animBg="1"/>
      <p:bldP spid="316" grpId="1" animBg="1"/>
      <p:bldP spid="317" grpId="0" animBg="1"/>
      <p:bldP spid="317" grpId="1" animBg="1"/>
      <p:bldP spid="282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11221924" cy="639763"/>
          </a:xfrm>
        </p:spPr>
        <p:txBody>
          <a:bodyPr>
            <a:normAutofit/>
          </a:bodyPr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Example P4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914377"/>
            <a:fld id="{7D98702C-BA5F-8D4B-B23D-DEB8E47CE42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914377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52453" y="3390256"/>
            <a:ext cx="1499123" cy="2169168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6801" y="3397297"/>
            <a:ext cx="1499123" cy="2169168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20877" y="3405563"/>
            <a:ext cx="1499123" cy="2169168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26401" y="3417509"/>
            <a:ext cx="1499123" cy="2169168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 defTabSz="914377"/>
              <a:endParaRPr lang="en-US" sz="3333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086945" y="3724830"/>
            <a:ext cx="519184" cy="1589295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04800" y="3659250"/>
            <a:ext cx="508144" cy="1589295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445803" y="3492290"/>
            <a:ext cx="1212484" cy="1973109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1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11671" y="3514516"/>
            <a:ext cx="1212484" cy="1973109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65223" y="3517526"/>
            <a:ext cx="1212484" cy="1973109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73379" y="3545880"/>
            <a:ext cx="1212484" cy="1973109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5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9971564" y="3417375"/>
            <a:ext cx="1123753" cy="218447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 defTabSz="914377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sym typeface="Arial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146843" y="3715742"/>
            <a:ext cx="736445" cy="692189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10147834" y="4643174"/>
            <a:ext cx="736445" cy="692189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en-US" sz="150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770880" y="4469097"/>
            <a:ext cx="481573" cy="124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5685924" y="4476140"/>
            <a:ext cx="434955" cy="82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7620000" y="4495894"/>
            <a:ext cx="406400" cy="4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9525525" y="4496350"/>
            <a:ext cx="446039" cy="1326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3751576" y="4476137"/>
            <a:ext cx="435224" cy="444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436222" y="3517526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07100" y="3535791"/>
            <a:ext cx="27687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en-US" sz="1333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5645346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Programmable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807432" y="3403655"/>
            <a:ext cx="963448" cy="2155771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 defTabSz="914377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/>
                  <a:sym typeface="Arial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5741460" y="2134382"/>
            <a:ext cx="296357" cy="7290325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392983" y="5880411"/>
            <a:ext cx="478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Programmable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Match-Action Pipeline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3818858" y="1181293"/>
            <a:ext cx="4017337" cy="1664847"/>
            <a:chOff x="2864142" y="514645"/>
            <a:chExt cx="3013001" cy="1248635"/>
          </a:xfrm>
        </p:grpSpPr>
        <p:sp>
          <p:nvSpPr>
            <p:cNvPr id="137" name="Parallelogram 136"/>
            <p:cNvSpPr/>
            <p:nvPr/>
          </p:nvSpPr>
          <p:spPr>
            <a:xfrm>
              <a:off x="2864142" y="794006"/>
              <a:ext cx="2622258" cy="969274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914377"/>
              <a:r>
                <a:rPr lang="en-US" sz="1067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header_type</a:t>
              </a:r>
              <a:r>
                <a:rPr lang="en-US" sz="1067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ethernet_t    { … }</a:t>
              </a:r>
            </a:p>
            <a:p>
              <a:pPr defTabSz="914377"/>
              <a:r>
                <a:rPr lang="en-US" sz="1067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header_type</a:t>
              </a:r>
              <a:r>
                <a:rPr lang="en-US" sz="1067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l2_metadata_t { … }</a:t>
              </a:r>
            </a:p>
            <a:p>
              <a:pPr defTabSz="914377"/>
              <a:endParaRPr lang="en-US" sz="1067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  <a:sym typeface="Arial"/>
              </a:endParaRPr>
            </a:p>
            <a:p>
              <a:pPr defTabSz="914377"/>
              <a:r>
                <a:rPr lang="en-US" sz="1067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</a:t>
              </a:r>
              <a:r>
                <a:rPr lang="en-US" sz="1067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ethernet_t    ethernet;</a:t>
              </a:r>
            </a:p>
            <a:p>
              <a:pPr defTabSz="914377"/>
              <a:r>
                <a:rPr lang="en-US" sz="1067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</a:t>
              </a:r>
              <a:r>
                <a:rPr lang="en-US" sz="1067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vlan_tag_t    vlan_tag[2];</a:t>
              </a:r>
            </a:p>
            <a:p>
              <a:pPr defTabSz="914377"/>
              <a:r>
                <a:rPr lang="en-US" sz="1067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metadata </a:t>
              </a:r>
              <a:r>
                <a:rPr lang="en-US" sz="1067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l2_metadata_t l2_meta;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45301" y="514645"/>
              <a:ext cx="293184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cs typeface="Arial Narrow"/>
                  <a:sym typeface="Arial"/>
                </a:rPr>
                <a:t>Header and Data Declarations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001" y="1153156"/>
            <a:ext cx="3505200" cy="2237101"/>
            <a:chOff x="190500" y="493543"/>
            <a:chExt cx="2628900" cy="1677826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990600" y="1581150"/>
              <a:ext cx="0" cy="5902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534575" y="493543"/>
              <a:ext cx="194397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cs typeface="Arial Narrow"/>
                  <a:sym typeface="Arial"/>
                </a:rPr>
                <a:t>Parser Program</a:t>
              </a:r>
            </a:p>
          </p:txBody>
        </p:sp>
        <p:sp>
          <p:nvSpPr>
            <p:cNvPr id="140" name="Parallelogram 139"/>
            <p:cNvSpPr/>
            <p:nvPr/>
          </p:nvSpPr>
          <p:spPr>
            <a:xfrm>
              <a:off x="190500" y="803085"/>
              <a:ext cx="2628900" cy="964666"/>
            </a:xfrm>
            <a:prstGeom prst="parallelogram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914377"/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parser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lang="en-US" sz="933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parse_ethernet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{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</a:t>
              </a:r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extract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(</a:t>
              </a:r>
              <a:r>
                <a:rPr lang="en-US" sz="933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ethernet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);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</a:t>
              </a:r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return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switch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(</a:t>
              </a:r>
              <a:r>
                <a:rPr lang="en-US" sz="933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ethernet.ethertype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) {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0x8100 : </a:t>
              </a:r>
              <a:r>
                <a:rPr lang="en-US" sz="933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parse_vlan_tag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;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0x0800 : parse_ipv4;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0x8847 : </a:t>
              </a:r>
              <a:r>
                <a:rPr lang="en-US" sz="933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parse_mpls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;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default: ingress;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}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937538" y="1196835"/>
            <a:ext cx="7956871" cy="2232165"/>
            <a:chOff x="2203152" y="526302"/>
            <a:chExt cx="5967653" cy="1674124"/>
          </a:xfrm>
        </p:grpSpPr>
        <p:sp>
          <p:nvSpPr>
            <p:cNvPr id="141" name="TextBox 140"/>
            <p:cNvSpPr txBox="1"/>
            <p:nvPr/>
          </p:nvSpPr>
          <p:spPr>
            <a:xfrm>
              <a:off x="5715000" y="526302"/>
              <a:ext cx="2257812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cs typeface="Arial Narrow"/>
                  <a:sym typeface="Arial"/>
                </a:rPr>
                <a:t>Tables and Control Flow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6553200" y="1737858"/>
              <a:ext cx="0" cy="462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reeform 130"/>
            <p:cNvSpPr/>
            <p:nvPr/>
          </p:nvSpPr>
          <p:spPr>
            <a:xfrm>
              <a:off x="2203152" y="1926991"/>
              <a:ext cx="4344934" cy="251613"/>
            </a:xfrm>
            <a:custGeom>
              <a:avLst/>
              <a:gdLst>
                <a:gd name="connsiteX0" fmla="*/ 4344934 w 4344934"/>
                <a:gd name="connsiteY0" fmla="*/ 0 h 251613"/>
                <a:gd name="connsiteX1" fmla="*/ 0 w 4344934"/>
                <a:gd name="connsiteY1" fmla="*/ 0 h 251613"/>
                <a:gd name="connsiteX2" fmla="*/ 0 w 4344934"/>
                <a:gd name="connsiteY2" fmla="*/ 251613 h 2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4934" h="251613">
                  <a:moveTo>
                    <a:pt x="4344934" y="0"/>
                  </a:moveTo>
                  <a:lnTo>
                    <a:pt x="0" y="0"/>
                  </a:lnTo>
                  <a:lnTo>
                    <a:pt x="0" y="25161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cxnSp>
          <p:nvCxnSpPr>
            <p:cNvPr id="133" name="Straight Arrow Connector 132"/>
            <p:cNvCxnSpPr>
              <a:cxnSpLocks/>
            </p:cNvCxnSpPr>
            <p:nvPr/>
          </p:nvCxnSpPr>
          <p:spPr>
            <a:xfrm>
              <a:off x="3686711" y="1921236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5163146" y="1935135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Parallelogram 135"/>
            <p:cNvSpPr/>
            <p:nvPr/>
          </p:nvSpPr>
          <p:spPr>
            <a:xfrm>
              <a:off x="5541905" y="787994"/>
              <a:ext cx="2628900" cy="972703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914377"/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table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lang="en-US" sz="933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port_table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{ … }</a:t>
              </a:r>
            </a:p>
            <a:p>
              <a:pPr defTabSz="914377"/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control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ingress {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</a:t>
              </a:r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apply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(port_table);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</a:t>
              </a:r>
              <a:r>
                <a:rPr lang="en-US" sz="933" b="1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if</a:t>
              </a: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(l2_meta.vlan_tags == 0) {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  process_assign_vlan();</a:t>
              </a:r>
            </a:p>
            <a:p>
              <a:pPr defTabSz="914377"/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}</a:t>
              </a:r>
              <a:b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lang="en-US" sz="933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  <a:sym typeface="Arial"/>
                </a:rPr>
                <a:t>}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4554176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3" name="Slide Number Placeholder 3">
            <a:extLst>
              <a:ext uri="{FF2B5EF4-FFF2-40B4-BE49-F238E27FC236}">
                <a16:creationId xmlns:a16="http://schemas.microsoft.com/office/drawing/2014/main" id="{A76864BE-02A7-42F2-B57A-ED59508616DA}"/>
              </a:ext>
            </a:extLst>
          </p:cNvPr>
          <p:cNvSpPr txBox="1">
            <a:spLocks/>
          </p:cNvSpPr>
          <p:nvPr/>
        </p:nvSpPr>
        <p:spPr>
          <a:xfrm>
            <a:off x="10687677" y="6484150"/>
            <a:ext cx="1422400" cy="2127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914377">
              <a:buClrTx/>
            </a:pPr>
            <a:fld id="{7D98702C-BA5F-8D4B-B23D-DEB8E47CE420}" type="slidenum">
              <a:rPr lang="en-US" sz="1107">
                <a:solidFill>
                  <a:prstClr val="white"/>
                </a:solidFill>
                <a:latin typeface="Calibri" panose="020F0502020204030204"/>
                <a:ea typeface="+mn-ea"/>
              </a:rPr>
              <a:pPr algn="r" defTabSz="914377">
                <a:buClrTx/>
              </a:pPr>
              <a:t>15</a:t>
            </a:fld>
            <a:endParaRPr lang="en-US" sz="1107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75488E7-E5E1-45CC-B7B5-02585B423F76}"/>
              </a:ext>
            </a:extLst>
          </p:cNvPr>
          <p:cNvSpPr txBox="1"/>
          <p:nvPr/>
        </p:nvSpPr>
        <p:spPr>
          <a:xfrm>
            <a:off x="1279587" y="6291461"/>
            <a:ext cx="9777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9B2D1F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Reproduced from N. McKeown. Creating an End-to-End Programming Model for Packet Forwarding. Available: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24" name="Google Shape;90;p1">
            <a:extLst>
              <a:ext uri="{FF2B5EF4-FFF2-40B4-BE49-F238E27FC236}">
                <a16:creationId xmlns:a16="http://schemas.microsoft.com/office/drawing/2014/main" id="{31A1D418-C0FF-6942-CF04-B4952FE308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11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13" y="1759549"/>
            <a:ext cx="3808375" cy="23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11221924" cy="639763"/>
          </a:xfrm>
        </p:spPr>
        <p:txBody>
          <a:bodyPr>
            <a:normAutofit fontScale="90000"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Initiatives Related to P4 Programmable Switches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10211264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1596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FABRIC (</a:t>
            </a:r>
            <a:r>
              <a:rPr lang="en-US" sz="29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https://whatisfabric.net/</a:t>
            </a:r>
            <a:r>
              <a:rPr lang="en-US" sz="29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marL="673591" lvl="1" indent="-380990" algn="just" defTabSz="914377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9B2D1F"/>
              </a:buClr>
              <a:buFont typeface="Wingdings" panose="05000000000000000000" pitchFamily="2" charset="2"/>
              <a:buChar char="Ø"/>
              <a:defRPr/>
            </a:pPr>
            <a:r>
              <a:rPr 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&gt;$20M investment by the U.S. National Science Foundation (NSF)</a:t>
            </a:r>
            <a:endParaRPr lang="en-US" sz="1733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73591" lvl="1" indent="-380990" algn="just" defTabSz="914377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9B2D1F"/>
              </a:buClr>
              <a:buFont typeface="Wingdings" panose="05000000000000000000" pitchFamily="2" charset="2"/>
              <a:buChar char="Ø"/>
              <a:defRPr/>
            </a:pPr>
            <a:r>
              <a:rPr 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Analogous to Arpanet (predecessor of the Internet)</a:t>
            </a:r>
          </a:p>
          <a:p>
            <a:pPr marL="673591" lvl="1" indent="-380990" algn="just" defTabSz="914377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9B2D1F"/>
              </a:buClr>
              <a:buFont typeface="Wingdings" panose="05000000000000000000" pitchFamily="2" charset="2"/>
              <a:buChar char="Ø"/>
              <a:defRPr/>
            </a:pPr>
            <a:r>
              <a:rPr 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Adaptable </a:t>
            </a:r>
            <a:r>
              <a:rPr lang="en-US" sz="21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</a:t>
            </a:r>
            <a:r>
              <a:rPr 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infrastructure, for network research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9BFBDB2-D5C7-E380-6FDA-C95D7718B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022" y="3247728"/>
            <a:ext cx="8309905" cy="27298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C8D5C4B4-567F-546E-1924-6DED27BB05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3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11221924" cy="639763"/>
          </a:xfrm>
        </p:spPr>
        <p:txBody>
          <a:bodyPr>
            <a:normAutofit fontScale="90000"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Initiatives Related to P4 Programmable Switches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10211264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16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Pronto Project (</a:t>
            </a:r>
            <a:r>
              <a:rPr lang="en-US" sz="29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https://prontoproject.org</a:t>
            </a:r>
            <a:r>
              <a:rPr lang="en-US" sz="29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</a:p>
          <a:p>
            <a:pPr marL="673591" lvl="1" indent="-380990" algn="just" defTabSz="914377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9B2D1F"/>
              </a:buClr>
              <a:buFont typeface="Wingdings" panose="05000000000000000000" pitchFamily="2" charset="2"/>
              <a:buChar char="Ø"/>
              <a:defRPr/>
            </a:pPr>
            <a:r>
              <a:rPr lang="en-US" sz="17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$30M investment by the U.S. Department of Defense (DoD)</a:t>
            </a:r>
          </a:p>
          <a:p>
            <a:pPr marL="673591" lvl="1" indent="-380990" algn="just" defTabSz="914377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9B2D1F"/>
              </a:buClr>
              <a:buFont typeface="Wingdings" panose="05000000000000000000" pitchFamily="2" charset="2"/>
              <a:buChar char="Ø"/>
              <a:defRPr/>
            </a:pPr>
            <a:r>
              <a:rPr lang="en-US" sz="1733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Project Pronto is building and deploying a beta-production end-to-end 5G connected edge cloud leveraging a fully </a:t>
            </a:r>
            <a:r>
              <a:rPr lang="en-US" sz="1733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programmable</a:t>
            </a:r>
            <a:r>
              <a:rPr lang="en-US" sz="1733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network empowered by unprecedented visibility, verification and closed-loop control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86A3F-59C8-FBAF-D949-B9B107916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60" y="2868177"/>
            <a:ext cx="7193280" cy="37223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82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11221924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– Cyberinfrastructure Lab at USC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9" y="800060"/>
            <a:ext cx="8904281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33985" y="800060"/>
            <a:ext cx="10943540" cy="800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0981" indent="-280981">
              <a:spcBef>
                <a:spcPts val="400"/>
              </a:spcBef>
              <a:buClr>
                <a:srgbClr val="9B2D1F"/>
              </a:buClr>
              <a:buFont typeface="Arial" panose="020B0604020202020204" pitchFamily="34" charset="0"/>
              <a:buChar char="•"/>
              <a:defRPr/>
            </a:pPr>
            <a:r>
              <a:rPr lang="en-US" sz="21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Track flows in the data plane, fine-grained network measurements</a:t>
            </a:r>
          </a:p>
          <a:p>
            <a:pPr marL="280981" indent="-280981" defTabSz="1219170">
              <a:spcBef>
                <a:spcPts val="400"/>
              </a:spcBef>
              <a:buClr>
                <a:srgbClr val="9B2D1F"/>
              </a:buClr>
              <a:buFont typeface="Arial" panose="020B0604020202020204" pitchFamily="34" charset="0"/>
              <a:buChar char="•"/>
              <a:defRPr/>
            </a:pPr>
            <a:r>
              <a:rPr lang="en-US" sz="21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Project funded by a business ($150,000)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5CC9E-2445-F867-3147-93F20433D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796" y="1949676"/>
            <a:ext cx="5514408" cy="3129169"/>
          </a:xfrm>
          <a:prstGeom prst="rect">
            <a:avLst/>
          </a:prstGeom>
        </p:spPr>
      </p:pic>
      <p:sp>
        <p:nvSpPr>
          <p:cNvPr id="6" name="Text Box 23">
            <a:extLst>
              <a:ext uri="{FF2B5EF4-FFF2-40B4-BE49-F238E27FC236}">
                <a16:creationId xmlns:a16="http://schemas.microsoft.com/office/drawing/2014/main" id="{0BF8FB53-159E-46C6-6076-206CC801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265" y="5166925"/>
            <a:ext cx="5313207" cy="519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ctr">
              <a:lnSpc>
                <a:spcPts val="1333"/>
              </a:lnSpc>
              <a:spcAft>
                <a:spcPts val="1067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Closed-loop control system</a:t>
            </a: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ECF9C084-A197-CFDD-DCF9-909B15607B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4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marL="613818" lvl="1" indent="-3217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Limitations of traditional devices</a:t>
            </a:r>
          </a:p>
          <a:p>
            <a:pPr marL="613818" lvl="1" indent="-3217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Limitations of Software Defined Networking (SDN)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plane programmability</a:t>
            </a:r>
          </a:p>
          <a:p>
            <a:pPr marL="613818" lvl="1" indent="-3217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Evolution of computing industry</a:t>
            </a:r>
          </a:p>
          <a:p>
            <a:pPr marL="613818" lvl="1" indent="-3217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67" dirty="0">
                <a:sym typeface="Arial"/>
              </a:rPr>
              <a:t>Fixed-function vs programmable</a:t>
            </a: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Essentials of P4 programmable switches </a:t>
            </a:r>
          </a:p>
          <a:p>
            <a:pPr marL="613818" lvl="1" indent="-3217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67" dirty="0"/>
              <a:t>Advantages</a:t>
            </a:r>
          </a:p>
          <a:p>
            <a:pPr marL="613818" lvl="1" indent="-3217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67" dirty="0"/>
              <a:t>Generalized forwarding: Match + Action</a:t>
            </a:r>
          </a:p>
          <a:p>
            <a:pPr marL="613818" lvl="1" indent="-3217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67" dirty="0"/>
              <a:t>Protocol Independent Switch Architecture (PISA)</a:t>
            </a: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597551" y="876301"/>
            <a:ext cx="1851269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(Legacy)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76909"/>
            <a:ext cx="10984851" cy="4800599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the explosive growth of the Internet in the 1990s, the networking industry has been dominated by closed and proprietary hardware and software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control and data planes has been historically proprietary</a:t>
            </a: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Vendor dependence: slow product cycles of vendor equipment, no innovation from network owners</a:t>
            </a: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router is a monolithic unit built and internally accessed by the manufacturer only</a:t>
            </a:r>
          </a:p>
          <a:p>
            <a:pPr marL="573582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3"/>
            <a:ext cx="68499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0B4CF-EE6D-40F5-B8A2-2A4886C3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079" y="3132554"/>
            <a:ext cx="3907792" cy="30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0708"/>
            <a:ext cx="10984851" cy="4800599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Protocol ossification has been challenged first by SDN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(1) explicitly separates the control and data planes, and (2) enables the control plane intelligence to be implemented as a software outside the switches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function of populating the forwarding table is now performed by the controller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2" y="876304"/>
            <a:ext cx="1235833" cy="12697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4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F2F98-EEF0-44CF-AEDD-0A68D3D1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07" y="3103296"/>
            <a:ext cx="4382535" cy="33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Limitation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33057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5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49" y="1167355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SDN is limited to the OpenFlow specifications 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Forwarding rules are based on a fixed number of protocols / header fields (e.g., IP, Ethernet)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The data plane is designed with fixed functions (hard-coded)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Functions are implemented by the chip designer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0" indent="0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None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i="1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AEA8E-D580-4B7A-97C5-A65DF5A6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707" y="3099349"/>
            <a:ext cx="4382535" cy="33564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BC019A-8B0B-4955-88DE-DAE11265D30B}"/>
              </a:ext>
            </a:extLst>
          </p:cNvPr>
          <p:cNvSpPr/>
          <p:nvPr/>
        </p:nvSpPr>
        <p:spPr>
          <a:xfrm>
            <a:off x="3898707" y="3674099"/>
            <a:ext cx="1034800" cy="5499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EC0C8-F795-4400-967D-0396619E46D8}"/>
              </a:ext>
            </a:extLst>
          </p:cNvPr>
          <p:cNvSpPr/>
          <p:nvPr/>
        </p:nvSpPr>
        <p:spPr>
          <a:xfrm>
            <a:off x="5661349" y="4349856"/>
            <a:ext cx="1034800" cy="4979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034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4147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6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49" y="1163425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“Programmable switches are 10-100 times slower than non-programmable ones. They are more expensive and consume more power”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i="1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C8E4E-12EC-8803-22AF-061F033E7766}"/>
              </a:ext>
            </a:extLst>
          </p:cNvPr>
          <p:cNvSpPr txBox="1"/>
          <p:nvPr/>
        </p:nvSpPr>
        <p:spPr>
          <a:xfrm>
            <a:off x="597550" y="5959875"/>
            <a:ext cx="11085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Vladimir </a:t>
            </a:r>
            <a:r>
              <a:rPr lang="en-US" sz="1600" dirty="0" err="1"/>
              <a:t>Gurevich</a:t>
            </a:r>
            <a:r>
              <a:rPr lang="en-US" sz="1600" dirty="0"/>
              <a:t>, “Introduction to P4 and Data Plane Programmability,” </a:t>
            </a:r>
            <a:r>
              <a:rPr lang="en-US" sz="1600" dirty="0">
                <a:hlinkClick r:id="rId2"/>
              </a:rPr>
              <a:t>https://tinyurl.com/2p978tm9</a:t>
            </a:r>
            <a:r>
              <a:rPr lang="en-US" sz="1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6447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78481"/>
            <a:ext cx="10984851" cy="4662867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Evolution of the computing industry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2" y="876303"/>
            <a:ext cx="82782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2451F-14BE-8948-82EC-C529EEA021A3}"/>
              </a:ext>
            </a:extLst>
          </p:cNvPr>
          <p:cNvSpPr txBox="1"/>
          <p:nvPr/>
        </p:nvSpPr>
        <p:spPr>
          <a:xfrm>
            <a:off x="1656735" y="5716514"/>
            <a:ext cx="904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1970s	     1970s-80s        1990s-2000s	          2010s	             2014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4763D-AE7F-A0E4-1B0E-BADB139C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7" y="1732717"/>
            <a:ext cx="10004255" cy="398379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BE610-3E2D-8926-FC3D-018D6C2C288F}"/>
              </a:ext>
            </a:extLst>
          </p:cNvPr>
          <p:cNvCxnSpPr/>
          <p:nvPr/>
        </p:nvCxnSpPr>
        <p:spPr>
          <a:xfrm>
            <a:off x="1185384" y="6146390"/>
            <a:ext cx="10272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AABC4A-3869-A46A-11E4-C1F8482B6E7D}"/>
              </a:ext>
            </a:extLst>
          </p:cNvPr>
          <p:cNvSpPr txBox="1"/>
          <p:nvPr/>
        </p:nvSpPr>
        <p:spPr>
          <a:xfrm>
            <a:off x="597550" y="6255490"/>
            <a:ext cx="11085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Vladimir </a:t>
            </a:r>
            <a:r>
              <a:rPr lang="en-US" sz="1600" dirty="0" err="1"/>
              <a:t>Gurevich</a:t>
            </a:r>
            <a:r>
              <a:rPr lang="en-US" sz="1600" dirty="0"/>
              <a:t>, “Introduction to P4 and Data Plane Programmability,” </a:t>
            </a:r>
            <a:r>
              <a:rPr lang="en-US" sz="1600" dirty="0">
                <a:hlinkClick r:id="rId4"/>
              </a:rPr>
              <a:t>https://tinyurl.com/2p978tm9</a:t>
            </a:r>
            <a:r>
              <a:rPr lang="en-US" sz="1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8598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4147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49" y="1141825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“Programmable switches are 10-100 times slower than non-programmable ones. They are more expensive and consume more power”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The above assumption was challenged by a group of researchers at Stanford and Texas Instruments that led to “Barefoot Networks” in 2013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sz="2200" baseline="30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baseline="30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i="1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C8E4E-12EC-8803-22AF-061F033E7766}"/>
              </a:ext>
            </a:extLst>
          </p:cNvPr>
          <p:cNvSpPr txBox="1"/>
          <p:nvPr/>
        </p:nvSpPr>
        <p:spPr>
          <a:xfrm>
            <a:off x="597550" y="5959875"/>
            <a:ext cx="11085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Vladimir </a:t>
            </a:r>
            <a:r>
              <a:rPr lang="en-US" sz="1600" dirty="0" err="1"/>
              <a:t>Gurevich</a:t>
            </a:r>
            <a:r>
              <a:rPr lang="en-US" sz="1600" dirty="0"/>
              <a:t>, “Introduction to P4 and Data Plane Programmability,” </a:t>
            </a:r>
            <a:r>
              <a:rPr lang="en-US" sz="1600" dirty="0">
                <a:hlinkClick r:id="rId2"/>
              </a:rPr>
              <a:t>https://tinyurl.com/2p978tm9</a:t>
            </a:r>
            <a:r>
              <a:rPr lang="en-US" sz="1600" dirty="0"/>
              <a:t>.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F674D1-8391-DAA7-9349-0656A18C5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297312"/>
              </p:ext>
            </p:extLst>
          </p:nvPr>
        </p:nvGraphicFramePr>
        <p:xfrm>
          <a:off x="2183725" y="2967404"/>
          <a:ext cx="7912783" cy="283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384800" imgH="1930400" progId="Visio.Drawing.15">
                  <p:embed/>
                </p:oleObj>
              </mc:Choice>
              <mc:Fallback>
                <p:oleObj name="Visio" r:id="rId3" imgW="5384800" imgH="1930400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1F674D1-8391-DAA7-9349-0656A18C5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725" y="2967404"/>
                        <a:ext cx="7912783" cy="283111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98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4147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49" y="1141825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Data plane comparison: fixed-function vs P4 programmable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C8E4E-12EC-8803-22AF-061F033E7766}"/>
              </a:ext>
            </a:extLst>
          </p:cNvPr>
          <p:cNvSpPr txBox="1"/>
          <p:nvPr/>
        </p:nvSpPr>
        <p:spPr>
          <a:xfrm>
            <a:off x="597550" y="5959875"/>
            <a:ext cx="11085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Vladimir </a:t>
            </a:r>
            <a:r>
              <a:rPr lang="en-US" sz="1600" dirty="0" err="1"/>
              <a:t>Gurevich</a:t>
            </a:r>
            <a:r>
              <a:rPr lang="en-US" sz="1600" dirty="0"/>
              <a:t>, “Introduction to P4 and Data Plane Programmability,” </a:t>
            </a:r>
            <a:r>
              <a:rPr lang="en-US" sz="1600" dirty="0">
                <a:hlinkClick r:id="rId2"/>
              </a:rPr>
              <a:t>https://tinyurl.com/2p978tm9</a:t>
            </a:r>
            <a:r>
              <a:rPr lang="en-US" sz="1600" dirty="0"/>
              <a:t>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3FD85-7276-F116-49AE-81979104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320" y="1970801"/>
            <a:ext cx="8340459" cy="33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566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12744</TotalTime>
  <Words>1126</Words>
  <Application>Microsoft Office PowerPoint</Application>
  <PresentationFormat>Widescreen</PresentationFormat>
  <Paragraphs>164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1_Retrospect</vt:lpstr>
      <vt:lpstr>Office Theme</vt:lpstr>
      <vt:lpstr>Visio</vt:lpstr>
      <vt:lpstr>PowerPoint Presentation</vt:lpstr>
      <vt:lpstr>Agenda</vt:lpstr>
      <vt:lpstr>Traditional (Legacy) Networking</vt:lpstr>
      <vt:lpstr>SDN</vt:lpstr>
      <vt:lpstr>SDN Limitation</vt:lpstr>
      <vt:lpstr>Can the Data Plane be Programmable? </vt:lpstr>
      <vt:lpstr>Can the Data Plane be Programmable? </vt:lpstr>
      <vt:lpstr>Can the Data Plane be Programmable? </vt:lpstr>
      <vt:lpstr>Can the Data Plane be Programmable? </vt:lpstr>
      <vt:lpstr>P4 Programmable Switches</vt:lpstr>
      <vt:lpstr>P4 Programmable Switches</vt:lpstr>
      <vt:lpstr>Generalized forwarding: Match + Action</vt:lpstr>
      <vt:lpstr>PowerPoint Presentation</vt:lpstr>
      <vt:lpstr>PowerPoint Presentation</vt:lpstr>
      <vt:lpstr>Example P4 Program</vt:lpstr>
      <vt:lpstr>PowerPoint Presentation</vt:lpstr>
      <vt:lpstr>U.S. Initiatives Related to P4 Programmable Switches</vt:lpstr>
      <vt:lpstr>U.S. Initiatives Related to P4 Programmable Switches</vt:lpstr>
      <vt:lpstr>Projects – Cyberinfrastructure Lab at USC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195</cp:revision>
  <dcterms:created xsi:type="dcterms:W3CDTF">2020-04-03T21:33:21Z</dcterms:created>
  <dcterms:modified xsi:type="dcterms:W3CDTF">2023-06-21T21:59:48Z</dcterms:modified>
</cp:coreProperties>
</file>