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5"/>
  </p:notesMasterIdLst>
  <p:handoutMasterIdLst>
    <p:handoutMasterId r:id="rId16"/>
  </p:handoutMasterIdLst>
  <p:sldIdLst>
    <p:sldId id="264" r:id="rId5"/>
    <p:sldId id="340" r:id="rId6"/>
    <p:sldId id="404" r:id="rId7"/>
    <p:sldId id="406" r:id="rId8"/>
    <p:sldId id="413" r:id="rId9"/>
    <p:sldId id="419" r:id="rId10"/>
    <p:sldId id="420" r:id="rId11"/>
    <p:sldId id="421" r:id="rId12"/>
    <p:sldId id="422" r:id="rId13"/>
    <p:sldId id="42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4A"/>
    <a:srgbClr val="4473C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420CB4-99BE-49BE-B320-46BDE1FAF50C}" v="5" dt="2021-06-23T18:23:13.7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584" autoAdjust="0"/>
  </p:normalViewPr>
  <p:slideViewPr>
    <p:cSldViewPr snapToGrid="0">
      <p:cViewPr varScale="1">
        <p:scale>
          <a:sx n="63" d="100"/>
          <a:sy n="63" d="100"/>
        </p:scale>
        <p:origin x="13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583E93-7F06-4FD5-ADA4-45262C6273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25901-863E-43FB-9F23-CCCDED5D2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67944-E7CD-4CBF-B52C-CFDA3DC45EC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3A2B97-BDDF-466E-9AE1-031669AAB6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AFE7E-F29A-4A0A-827D-3961508E42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6D75D-FDCD-4C30-A01B-6DBB2744A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9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0682D-FD54-284A-B7C8-2FCD4798133C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9C84-074E-E141-A3FD-46DE87E4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8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23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28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91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05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830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6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40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9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F9C84-074E-E141-A3FD-46DE87E4CC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26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>
            <a:norm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550" y="1028700"/>
            <a:ext cx="10984850" cy="4800599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spcAft>
                <a:spcPts val="2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spcAft>
                <a:spcPts val="200"/>
              </a:spcAft>
              <a:defRPr/>
            </a:lvl3pPr>
            <a:lvl4pPr algn="just">
              <a:spcAft>
                <a:spcPts val="20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spcAft>
                <a:spcPts val="20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A268889-C088-4D9F-A378-39E724A36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64972F-81E4-47C1-8110-0800DB01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484" y="6459783"/>
            <a:ext cx="1312025" cy="365125"/>
          </a:xfrm>
        </p:spPr>
        <p:txBody>
          <a:bodyPr/>
          <a:lstStyle/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1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36" y="6459785"/>
            <a:ext cx="2927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737845"/>
            <a:ext cx="1006321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Drawing5.vsd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Drawing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Drawing1.vsd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Drawing2.vsd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Drawing3.vsd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Drawing4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C831E-31FE-4748-8419-ADA5A6AF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1F3A99-91F5-44A2-9A29-778E2BCA2F9C}"/>
              </a:ext>
            </a:extLst>
          </p:cNvPr>
          <p:cNvSpPr/>
          <p:nvPr/>
        </p:nvSpPr>
        <p:spPr>
          <a:xfrm>
            <a:off x="1524000" y="703385"/>
            <a:ext cx="9180484" cy="472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Hands-on Open vSwitch and Software-defined Networking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Jorge Crichigno,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Shahrin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Sharif, Elie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Kfoury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University of South Carolina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http://ce.sc.edu/cyberinfra</a:t>
            </a: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jcrichigno@cec.sc.edu, ssharif@email.sc.edu, ekfoury@email.sc.edu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 fontAlgn="base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US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WASTC 2021 virtual Faculty Development Weeks (</a:t>
            </a:r>
            <a:r>
              <a:rPr lang="en-US" b="0" i="0" u="none" strike="noStrike" dirty="0" err="1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vFDW</a:t>
            </a:r>
            <a:r>
              <a:rPr lang="en-US" b="0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)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June 24, 2021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034174-A486-4AB5-8086-B6BB0A694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84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Match Priority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4527606" cy="1269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10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2093177-8AF9-432E-9FA3-D2B182A29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181101"/>
            <a:ext cx="5486400" cy="2899227"/>
          </a:xfrm>
        </p:spPr>
        <p:txBody>
          <a:bodyPr>
            <a:normAutofit/>
          </a:bodyPr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Packets are matched against flow entries based on prioritization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BBD9BB4-70DC-4C82-A4D1-ED4AFF4176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24057" y="1099457"/>
          <a:ext cx="4386943" cy="3248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3524161" imgH="2609593" progId="Visio.Drawing.15">
                  <p:embed/>
                </p:oleObj>
              </mc:Choice>
              <mc:Fallback>
                <p:oleObj name="Visio" r:id="rId4" imgW="3524161" imgH="2609593" progId="Visio.Drawing.15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6BBD9BB4-70DC-4C82-A4D1-ED4AFF4176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4057" y="1099457"/>
                        <a:ext cx="4386943" cy="32487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59127A41-4D41-44DD-8CA2-3DB42BD719F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50" y="2781621"/>
            <a:ext cx="5215890" cy="1566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4964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C5898A4-75F5-4EFD-A975-A25B79A6ACD3}"/>
              </a:ext>
            </a:extLst>
          </p:cNvPr>
          <p:cNvSpPr txBox="1"/>
          <p:nvPr/>
        </p:nvSpPr>
        <p:spPr>
          <a:xfrm>
            <a:off x="1459407" y="2562523"/>
            <a:ext cx="9390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Next" panose="020B0503020202020204" pitchFamily="34" charset="0"/>
              </a:rPr>
              <a:t>Lab 4: Open vSwitch Flow Table</a:t>
            </a:r>
          </a:p>
        </p:txBody>
      </p:sp>
    </p:spTree>
    <p:extLst>
      <p:ext uri="{BB962C8B-B14F-4D97-AF65-F5344CB8AC3E}">
        <p14:creationId xmlns:p14="http://schemas.microsoft.com/office/powerpoint/2010/main" val="3541329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OpenFlow overview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4224821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EDF1006-3B8E-44E9-A881-E95BE7A62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181100"/>
            <a:ext cx="5335164" cy="4800599"/>
          </a:xfrm>
        </p:spPr>
        <p:txBody>
          <a:bodyPr/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OpenFlow is a protocol specification that describes the communication between OpenFlow switches and an OpenFlow controller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OpenFlow consists of three components </a:t>
            </a:r>
          </a:p>
          <a:p>
            <a:pPr marL="578358" lvl="1" indent="-285750">
              <a:buFont typeface="Wingdings" panose="05000000000000000000" pitchFamily="2" charset="2"/>
              <a:buChar char="Ø"/>
            </a:pPr>
            <a:r>
              <a:rPr lang="en-US" dirty="0"/>
              <a:t>OpenFlow controller</a:t>
            </a:r>
          </a:p>
          <a:p>
            <a:pPr marL="578358" lvl="1" indent="-285750">
              <a:buFont typeface="Wingdings" panose="05000000000000000000" pitchFamily="2" charset="2"/>
              <a:buChar char="Ø"/>
            </a:pPr>
            <a:r>
              <a:rPr lang="en-US" dirty="0"/>
              <a:t>OpenFlow protocol</a:t>
            </a:r>
          </a:p>
          <a:p>
            <a:pPr marL="578358" lvl="1" indent="-285750">
              <a:buFont typeface="Wingdings" panose="05000000000000000000" pitchFamily="2" charset="2"/>
              <a:buChar char="Ø"/>
            </a:pPr>
            <a:r>
              <a:rPr lang="en-US" dirty="0"/>
              <a:t>OpenFlow switch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D300B4-404F-49BB-8270-5CE38DD17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1657" y="1181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8F41243-1A59-4D17-8CE5-B447F042D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8061" y="986971"/>
            <a:ext cx="4862056" cy="349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871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Table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2330707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EDF1006-3B8E-44E9-A881-E95BE7A62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181100"/>
            <a:ext cx="10984850" cy="4800599"/>
          </a:xfrm>
        </p:spPr>
        <p:txBody>
          <a:bodyPr/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A flow table consists of flow entries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A flow entry consists of header fields, counters, and actions associated with that entry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DC90359-9409-4360-93C8-EFED6508B0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9465" y="3283829"/>
            <a:ext cx="7561019" cy="228018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07574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Topology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2853221" cy="1269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2093177-8AF9-432E-9FA3-D2B182A29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49" y="1181101"/>
            <a:ext cx="5492425" cy="2899227"/>
          </a:xfrm>
        </p:spPr>
        <p:txBody>
          <a:bodyPr>
            <a:normAutofit/>
          </a:bodyPr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Switch s1 connected to hosts h1 and h2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Hosts h1 and h2 belong to network 10.0.0.0/8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The lab aims to demonstrate how to manage flows manually in the switch s1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BBD9BB4-70DC-4C82-A4D1-ED4AFF4176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731045"/>
              </p:ext>
            </p:extLst>
          </p:nvPr>
        </p:nvGraphicFramePr>
        <p:xfrm>
          <a:off x="7424057" y="1099457"/>
          <a:ext cx="4386943" cy="3248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3524161" imgH="2609593" progId="Visio.Drawing.15">
                  <p:embed/>
                </p:oleObj>
              </mc:Choice>
              <mc:Fallback>
                <p:oleObj name="Visio" r:id="rId4" imgW="3524161" imgH="2609593" progId="Visio.Drawing.15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6BBD9BB4-70DC-4C82-A4D1-ED4AFF4176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4057" y="1099457"/>
                        <a:ext cx="4386943" cy="32487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8946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Forwarding Using Layer 1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  <a:endCxn id="2" idx="2"/>
          </p:cNvCxnSpPr>
          <p:nvPr/>
        </p:nvCxnSpPr>
        <p:spPr>
          <a:xfrm>
            <a:off x="597550" y="876301"/>
            <a:ext cx="5492425" cy="1269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2093177-8AF9-432E-9FA3-D2B182A29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49" y="1181101"/>
            <a:ext cx="5492425" cy="2899227"/>
          </a:xfrm>
        </p:spPr>
        <p:txBody>
          <a:bodyPr>
            <a:normAutofit/>
          </a:bodyPr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Everything that comes from s1-eth1 is sent out to s1-eth2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Everything that comes from s1-eth2 is sent out to s1-eth1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BBD9BB4-70DC-4C82-A4D1-ED4AFF4176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24057" y="1099457"/>
          <a:ext cx="4386943" cy="3248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3524161" imgH="2609593" progId="Visio.Drawing.15">
                  <p:embed/>
                </p:oleObj>
              </mc:Choice>
              <mc:Fallback>
                <p:oleObj name="Visio" r:id="rId4" imgW="3524161" imgH="2609593" progId="Visio.Drawing.15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6BBD9BB4-70DC-4C82-A4D1-ED4AFF4176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4057" y="1099457"/>
                        <a:ext cx="4386943" cy="32487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924D15EA-8DB4-4F83-8E9C-09EA259D47A5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49" y="3429000"/>
            <a:ext cx="5476875" cy="904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7418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Forwarding Using Layer 2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  <a:endCxn id="2" idx="2"/>
          </p:cNvCxnSpPr>
          <p:nvPr/>
        </p:nvCxnSpPr>
        <p:spPr>
          <a:xfrm>
            <a:off x="597550" y="876301"/>
            <a:ext cx="5492425" cy="1269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7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2093177-8AF9-432E-9FA3-D2B182A29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49" y="1181101"/>
            <a:ext cx="5492425" cy="2899227"/>
          </a:xfrm>
        </p:spPr>
        <p:txBody>
          <a:bodyPr>
            <a:normAutofit/>
          </a:bodyPr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Flow entries based on MAC addresses of the hosts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BBD9BB4-70DC-4C82-A4D1-ED4AFF4176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24057" y="1099457"/>
          <a:ext cx="4386943" cy="3248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3524161" imgH="2609593" progId="Visio.Drawing.15">
                  <p:embed/>
                </p:oleObj>
              </mc:Choice>
              <mc:Fallback>
                <p:oleObj name="Visio" r:id="rId4" imgW="3524161" imgH="2609593" progId="Visio.Drawing.15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6BBD9BB4-70DC-4C82-A4D1-ED4AFF4176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4057" y="1099457"/>
                        <a:ext cx="4386943" cy="32487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22316EE8-E5BD-4C77-A1EA-B482AA7EB2D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74" y="3458029"/>
            <a:ext cx="5486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1950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Forwarding Using Layer 3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  <a:endCxn id="2" idx="2"/>
          </p:cNvCxnSpPr>
          <p:nvPr/>
        </p:nvCxnSpPr>
        <p:spPr>
          <a:xfrm>
            <a:off x="597550" y="876301"/>
            <a:ext cx="5492425" cy="1269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8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2093177-8AF9-432E-9FA3-D2B182A29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49" y="1181101"/>
            <a:ext cx="5492425" cy="2899227"/>
          </a:xfrm>
        </p:spPr>
        <p:txBody>
          <a:bodyPr>
            <a:normAutofit/>
          </a:bodyPr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Flow entries based on IP addresses of the hosts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BBD9BB4-70DC-4C82-A4D1-ED4AFF4176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24057" y="1099457"/>
          <a:ext cx="4386943" cy="3248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3524161" imgH="2609593" progId="Visio.Drawing.15">
                  <p:embed/>
                </p:oleObj>
              </mc:Choice>
              <mc:Fallback>
                <p:oleObj name="Visio" r:id="rId4" imgW="3524161" imgH="2609593" progId="Visio.Drawing.15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6BBD9BB4-70DC-4C82-A4D1-ED4AFF4176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4057" y="1099457"/>
                        <a:ext cx="4386943" cy="32487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0655B495-F4E0-4978-A448-9B977BAD595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49" y="3429000"/>
            <a:ext cx="5486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4844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Forwarding Using Layer 4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  <a:endCxn id="2" idx="2"/>
          </p:cNvCxnSpPr>
          <p:nvPr/>
        </p:nvCxnSpPr>
        <p:spPr>
          <a:xfrm>
            <a:off x="597550" y="876301"/>
            <a:ext cx="5492425" cy="1269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0F48-EAB5-A54D-B834-7AA360F30939}" type="slidenum">
              <a:rPr lang="en-US" smtClean="0"/>
              <a:t>9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2093177-8AF9-432E-9FA3-D2B182A29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181101"/>
            <a:ext cx="5486400" cy="2899227"/>
          </a:xfrm>
        </p:spPr>
        <p:txBody>
          <a:bodyPr>
            <a:normAutofit/>
          </a:bodyPr>
          <a:lstStyle/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Flow entries based on TCP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A simple python web server is running in host h2</a:t>
            </a:r>
          </a:p>
          <a:p>
            <a:pPr marL="292100" indent="-292100">
              <a:buFont typeface="Arial" panose="020B0604020202020204" pitchFamily="34" charset="0"/>
              <a:buChar char="•"/>
            </a:pPr>
            <a:r>
              <a:rPr lang="en-US" dirty="0"/>
              <a:t>Host h1 can connect to the server using port 80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BBD9BB4-70DC-4C82-A4D1-ED4AFF4176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24057" y="1099457"/>
          <a:ext cx="4386943" cy="3248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3524161" imgH="2609593" progId="Visio.Drawing.15">
                  <p:embed/>
                </p:oleObj>
              </mc:Choice>
              <mc:Fallback>
                <p:oleObj name="Visio" r:id="rId4" imgW="3524161" imgH="2609593" progId="Visio.Drawing.15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6BBD9BB4-70DC-4C82-A4D1-ED4AFF4176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4057" y="1099457"/>
                        <a:ext cx="4386943" cy="32487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EBFDC663-5F59-4F4C-B97A-061680315B1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49" y="3537271"/>
            <a:ext cx="5486400" cy="810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67072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6E9BF78DBE9F44B69931E9E3B04E4C" ma:contentTypeVersion="12" ma:contentTypeDescription="Create a new document." ma:contentTypeScope="" ma:versionID="48a60e5681947284f55842ae4513c57c">
  <xsd:schema xmlns:xsd="http://www.w3.org/2001/XMLSchema" xmlns:xs="http://www.w3.org/2001/XMLSchema" xmlns:p="http://schemas.microsoft.com/office/2006/metadata/properties" xmlns:ns3="d6fbfab7-9d39-477a-9cf1-37e1ac20387c" xmlns:ns4="fa9cef89-c1df-4309-9563-128dca384625" targetNamespace="http://schemas.microsoft.com/office/2006/metadata/properties" ma:root="true" ma:fieldsID="906b2119354cc952677e4a6d0078ad36" ns3:_="" ns4:_="">
    <xsd:import namespace="d6fbfab7-9d39-477a-9cf1-37e1ac20387c"/>
    <xsd:import namespace="fa9cef89-c1df-4309-9563-128dca3846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fbfab7-9d39-477a-9cf1-37e1ac2038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9cef89-c1df-4309-9563-128dca38462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C36BE5-0CFC-47E1-9E37-BE3E5350D4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fbfab7-9d39-477a-9cf1-37e1ac20387c"/>
    <ds:schemaRef ds:uri="fa9cef89-c1df-4309-9563-128dca3846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9D09DD-F8F7-4D11-A027-3AA6B90806B5}">
  <ds:schemaRefs>
    <ds:schemaRef ds:uri="http://purl.org/dc/elements/1.1/"/>
    <ds:schemaRef ds:uri="http://schemas.microsoft.com/office/2006/metadata/properties"/>
    <ds:schemaRef ds:uri="http://purl.org/dc/terms/"/>
    <ds:schemaRef ds:uri="fa9cef89-c1df-4309-9563-128dca384625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d6fbfab7-9d39-477a-9cf1-37e1ac20387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79E0882-A341-43E9-B916-4ECF0337B0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2195</TotalTime>
  <Words>267</Words>
  <Application>Microsoft Office PowerPoint</Application>
  <PresentationFormat>Widescreen</PresentationFormat>
  <Paragraphs>57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Avenir Next</vt:lpstr>
      <vt:lpstr>Calibri</vt:lpstr>
      <vt:lpstr>Calibri Light</vt:lpstr>
      <vt:lpstr>Segoe UI</vt:lpstr>
      <vt:lpstr>Wingdings</vt:lpstr>
      <vt:lpstr>Retrospect</vt:lpstr>
      <vt:lpstr>Visio</vt:lpstr>
      <vt:lpstr>PowerPoint Presentation</vt:lpstr>
      <vt:lpstr>PowerPoint Presentation</vt:lpstr>
      <vt:lpstr>OpenFlow overview</vt:lpstr>
      <vt:lpstr>Flow Table</vt:lpstr>
      <vt:lpstr>Lab Topology</vt:lpstr>
      <vt:lpstr>Forwarding Using Layer 1</vt:lpstr>
      <vt:lpstr>Forwarding Using Layer 2</vt:lpstr>
      <vt:lpstr>Forwarding Using Layer 3</vt:lpstr>
      <vt:lpstr>Forwarding Using Layer 4</vt:lpstr>
      <vt:lpstr>Setting Match Priority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Kfoury, Elie</cp:lastModifiedBy>
  <cp:revision>59</cp:revision>
  <dcterms:created xsi:type="dcterms:W3CDTF">2020-04-03T21:33:21Z</dcterms:created>
  <dcterms:modified xsi:type="dcterms:W3CDTF">2021-06-24T05:26:18Z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0x0101000B6E9BF78DBE9F44B69931E9E3B04E4C</vt:lpwstr>
  </property>
</Properties>
</file>