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4" r:id="rId2"/>
    <p:sldId id="353" r:id="rId3"/>
    <p:sldId id="368" r:id="rId4"/>
    <p:sldId id="354" r:id="rId5"/>
    <p:sldId id="364" r:id="rId6"/>
    <p:sldId id="365" r:id="rId7"/>
    <p:sldId id="366" r:id="rId8"/>
    <p:sldId id="3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son, Brian D" initials="NBD" lastIdx="2" clrIdx="0">
    <p:extLst>
      <p:ext uri="{19B8F6BF-5375-455C-9EA6-DF929625EA0E}">
        <p15:presenceInfo xmlns:p15="http://schemas.microsoft.com/office/powerpoint/2012/main" userId="S::brian.nelson@capgemini.com::6adb2146-3ff4-4829-8fd4-8ad8372898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3" autoAdjust="0"/>
    <p:restoredTop sz="91960" autoAdjust="0"/>
  </p:normalViewPr>
  <p:slideViewPr>
    <p:cSldViewPr snapToGrid="0" snapToObjects="1">
      <p:cViewPr varScale="1">
        <p:scale>
          <a:sx n="75" d="100"/>
          <a:sy n="75" d="100"/>
        </p:scale>
        <p:origin x="739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1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57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16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2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2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Understanding, Detecting, and Mitigating Denial-of-Service Attacks Using Next-Generation Firewalls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Brian Nelson, Dakota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McDaniels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09467F-6CEB-42C4-BEBF-0942D677F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389" y="2502906"/>
            <a:ext cx="1316327" cy="11253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0F9E5E-F455-4AC8-8355-5F963E56A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0255" y="2556595"/>
            <a:ext cx="1200785" cy="10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Purpose</a:t>
            </a:r>
          </a:p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Problem description</a:t>
            </a:r>
          </a:p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Background information</a:t>
            </a:r>
          </a:p>
          <a:p>
            <a:pPr marL="578358" lvl="1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Denial-of-Service (DoS) and Distributed Denial-of-Service (DDoS) Attacks </a:t>
            </a:r>
          </a:p>
          <a:p>
            <a:pPr marL="578358" lvl="1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Next-generation Firewalls (NGFWs)</a:t>
            </a:r>
          </a:p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Proposed solution and implementation</a:t>
            </a:r>
          </a:p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Conclusion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77989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Understand DoS/DDoS</a:t>
            </a:r>
          </a:p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Understand mitigation of DoS/DDoS</a:t>
            </a:r>
          </a:p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Implement mitigation practices</a:t>
            </a:r>
          </a:p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Observe mitigation in effect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5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1099505"/>
          </a:xfrm>
        </p:spPr>
        <p:txBody>
          <a:bodyPr>
            <a:normAutofit/>
          </a:bodyPr>
          <a:lstStyle/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Denial-of-Service (DoS) and Distributed Denial-of-Service (DDoS) are a leading threat to many businesses, government entities, and citizens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59AEED-5A9F-4EAF-A7E1-354D1A89EDB9}"/>
              </a:ext>
            </a:extLst>
          </p:cNvPr>
          <p:cNvSpPr txBox="1">
            <a:spLocks/>
          </p:cNvSpPr>
          <p:nvPr/>
        </p:nvSpPr>
        <p:spPr>
          <a:xfrm>
            <a:off x="597550" y="2128205"/>
            <a:ext cx="10984850" cy="4207859"/>
          </a:xfrm>
          <a:prstGeom prst="rect">
            <a:avLst/>
          </a:prstGeom>
        </p:spPr>
        <p:txBody>
          <a:bodyPr vert="horz" lIns="0" tIns="45720" rIns="0" bIns="45720" numCol="2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Characteristics of DoS attacks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Simple to complete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Effective against small networks/ single target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Detection is not difficult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Damage/risk potential is low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92608" lvl="1" indent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  <a:p>
            <a:pPr marL="280988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Characteristics of DDoS attacks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Require multiple attackers</a:t>
            </a:r>
          </a:p>
          <a:p>
            <a:pPr marL="756476" lvl="2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Usually a botnet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Effective against small or large networks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Detection is not difficult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Mitigation can be complicated</a:t>
            </a:r>
          </a:p>
          <a:p>
            <a:pPr marL="573596" lvl="1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Damage/risk potential is high</a:t>
            </a:r>
          </a:p>
        </p:txBody>
      </p:sp>
    </p:spTree>
    <p:extLst>
      <p:ext uri="{BB962C8B-B14F-4D97-AF65-F5344CB8AC3E}">
        <p14:creationId xmlns:p14="http://schemas.microsoft.com/office/powerpoint/2010/main" val="73320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F33A8C68-61D3-4A70-B727-A915B3077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823" y="718829"/>
            <a:ext cx="6569030" cy="3642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635725"/>
          </a:xfrm>
        </p:spPr>
        <p:txBody>
          <a:bodyPr>
            <a:normAutofit/>
          </a:bodyPr>
          <a:lstStyle/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Volatile network connectivity</a:t>
            </a:r>
          </a:p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Random disruptions of services</a:t>
            </a:r>
          </a:p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Suspected malicious activity</a:t>
            </a:r>
          </a:p>
          <a:p>
            <a:pPr marL="280988" indent="-280988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Currently, there are no measures taken for threat detection and mitigation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4621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97DFE69-BBA5-4629-AA99-0C857ADA8FBC}"/>
              </a:ext>
            </a:extLst>
          </p:cNvPr>
          <p:cNvSpPr/>
          <p:nvPr/>
        </p:nvSpPr>
        <p:spPr>
          <a:xfrm>
            <a:off x="6848828" y="4361379"/>
            <a:ext cx="37259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Figure 1.</a:t>
            </a:r>
            <a:r>
              <a:rPr 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Effectiveness of DDoS Filtering on Next-Generation Firewalls - Topology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7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0"/>
            <a:ext cx="3666442" cy="4800599"/>
          </a:xfrm>
        </p:spPr>
        <p:txBody>
          <a:bodyPr>
            <a:normAutofit/>
          </a:bodyPr>
          <a:lstStyle/>
          <a:p>
            <a:pPr marL="280988" indent="-280988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Next-Generation firewalls</a:t>
            </a:r>
          </a:p>
          <a:p>
            <a:pPr marL="573596" lvl="1" indent="-280988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Configuration</a:t>
            </a:r>
          </a:p>
          <a:p>
            <a:pPr marL="573596" lvl="1" indent="-280988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Objects</a:t>
            </a:r>
          </a:p>
          <a:p>
            <a:pPr marL="573596" lvl="1" indent="-280988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Policies</a:t>
            </a:r>
          </a:p>
          <a:p>
            <a:pPr marL="280988" indent="-280988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TCP/IP and OSI model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16317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2DC71F-C87A-4D35-886E-50EE03F36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302" y="1028700"/>
            <a:ext cx="5939148" cy="48005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2FC2887-B65D-4F78-8774-B61EF640B1B0}"/>
              </a:ext>
            </a:extLst>
          </p:cNvPr>
          <p:cNvSpPr/>
          <p:nvPr/>
        </p:nvSpPr>
        <p:spPr>
          <a:xfrm>
            <a:off x="5428726" y="5726753"/>
            <a:ext cx="66284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Figure 2.</a:t>
            </a:r>
            <a:r>
              <a:rPr lang="en-US" sz="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TCP/IP Model: Layers &amp;amp; Protocol: What is TCP IP Stack? (n.d.). Retrieved November 12, 2020, from https://www.guru99.com/tcp-ip-model.html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321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and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15467" y="1045953"/>
            <a:ext cx="10404922" cy="81493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4200" b="1" dirty="0" err="1"/>
              <a:t>PaloAlto</a:t>
            </a:r>
            <a:r>
              <a:rPr lang="en-US" sz="4200" b="1" dirty="0"/>
              <a:t> Next-Generation Firewall 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  <a:p>
            <a:pPr marL="280988" indent="-280988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820101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3ED769-3B7D-4CF2-BC00-E72B415971FC}"/>
              </a:ext>
            </a:extLst>
          </p:cNvPr>
          <p:cNvSpPr/>
          <p:nvPr/>
        </p:nvSpPr>
        <p:spPr>
          <a:xfrm>
            <a:off x="5121400" y="1837842"/>
            <a:ext cx="6096000" cy="32475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92608" lvl="1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Configure the firewall mitigation measures</a:t>
            </a:r>
          </a:p>
          <a:p>
            <a:pPr marL="756476" lvl="2" indent="-280988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Configure DoS Protection Object and Policy</a:t>
            </a:r>
          </a:p>
          <a:p>
            <a:pPr marL="756476" lvl="2" indent="-280988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View mitigation</a:t>
            </a:r>
          </a:p>
          <a:p>
            <a:pPr marL="939356" lvl="3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Logs</a:t>
            </a:r>
          </a:p>
          <a:p>
            <a:pPr marL="939356" lvl="3" indent="-280988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Hands-on exercise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C2792B-D9DF-487B-9F30-5F41ECF7A16F}"/>
              </a:ext>
            </a:extLst>
          </p:cNvPr>
          <p:cNvSpPr/>
          <p:nvPr/>
        </p:nvSpPr>
        <p:spPr>
          <a:xfrm>
            <a:off x="642546" y="1837842"/>
            <a:ext cx="4008978" cy="151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algn="r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</a:pPr>
            <a:r>
              <a:rPr lang="en-US" sz="2000" b="1" dirty="0"/>
              <a:t>Configure detection methods</a:t>
            </a:r>
          </a:p>
          <a:p>
            <a:pPr marL="756476" lvl="2" indent="-280988" algn="r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View and understand logs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77EB71-938A-49BE-B2EB-AB11CE243B22}"/>
              </a:ext>
            </a:extLst>
          </p:cNvPr>
          <p:cNvCxnSpPr>
            <a:cxnSpLocks/>
          </p:cNvCxnSpPr>
          <p:nvPr/>
        </p:nvCxnSpPr>
        <p:spPr>
          <a:xfrm flipV="1">
            <a:off x="4965000" y="2006540"/>
            <a:ext cx="12856" cy="3746613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9867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Why is this work important?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Future projects/concepts with this knowledge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Questions?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Thank you for listening and watching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002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11996</TotalTime>
  <Words>313</Words>
  <Application>Microsoft Office PowerPoint</Application>
  <PresentationFormat>Widescreen</PresentationFormat>
  <Paragraphs>90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PowerPoint Presentation</vt:lpstr>
      <vt:lpstr>Agenda</vt:lpstr>
      <vt:lpstr>Purpose</vt:lpstr>
      <vt:lpstr>Introduction</vt:lpstr>
      <vt:lpstr>Problem Description</vt:lpstr>
      <vt:lpstr>Background Information</vt:lpstr>
      <vt:lpstr>Proposed Solution and Implementation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KFOURY, ELIE</cp:lastModifiedBy>
  <cp:revision>154</cp:revision>
  <dcterms:created xsi:type="dcterms:W3CDTF">2020-04-03T21:33:21Z</dcterms:created>
  <dcterms:modified xsi:type="dcterms:W3CDTF">2020-11-30T03:38:40Z</dcterms:modified>
</cp:coreProperties>
</file>