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8p7+WJtTgNERBrL3sHAIzIlai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23d12579da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23d12579da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123d12579da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6" name="Google Shape;19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3d12579da_0_9"/>
          <p:cNvSpPr/>
          <p:nvPr/>
        </p:nvSpPr>
        <p:spPr>
          <a:xfrm>
            <a:off x="3175" y="6400800"/>
            <a:ext cx="12188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g123d12579da_0_9"/>
          <p:cNvSpPr/>
          <p:nvPr/>
        </p:nvSpPr>
        <p:spPr>
          <a:xfrm>
            <a:off x="15" y="6334316"/>
            <a:ext cx="12188700" cy="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g123d12579da_0_9"/>
          <p:cNvSpPr txBox="1"/>
          <p:nvPr>
            <p:ph type="ctrTitle"/>
          </p:nvPr>
        </p:nvSpPr>
        <p:spPr>
          <a:xfrm>
            <a:off x="1097280" y="758952"/>
            <a:ext cx="10058400" cy="356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g123d12579da_0_9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3" name="Google Shape;23;g123d12579da_0_9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123d12579da_0_9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g123d12579da_0_9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6" name="Google Shape;26;g123d12579da_0_9"/>
          <p:cNvCxnSpPr/>
          <p:nvPr/>
        </p:nvCxnSpPr>
        <p:spPr>
          <a:xfrm>
            <a:off x="1207658" y="4343400"/>
            <a:ext cx="98754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3d12579da_0_78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g123d12579da_0_78"/>
          <p:cNvSpPr txBox="1"/>
          <p:nvPr>
            <p:ph idx="1" type="body"/>
          </p:nvPr>
        </p:nvSpPr>
        <p:spPr>
          <a:xfrm rot="5400000">
            <a:off x="4114830" y="-1171816"/>
            <a:ext cx="40233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0" name="Google Shape;90;g123d12579da_0_78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123d12579da_0_78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23d12579da_0_78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3d12579da_0_84"/>
          <p:cNvSpPr/>
          <p:nvPr/>
        </p:nvSpPr>
        <p:spPr>
          <a:xfrm>
            <a:off x="3175" y="6400800"/>
            <a:ext cx="12188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123d12579da_0_84"/>
          <p:cNvSpPr/>
          <p:nvPr/>
        </p:nvSpPr>
        <p:spPr>
          <a:xfrm>
            <a:off x="15" y="6334316"/>
            <a:ext cx="12188700" cy="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123d12579da_0_84"/>
          <p:cNvSpPr txBox="1"/>
          <p:nvPr>
            <p:ph type="title"/>
          </p:nvPr>
        </p:nvSpPr>
        <p:spPr>
          <a:xfrm rot="5400000">
            <a:off x="7160700" y="1978978"/>
            <a:ext cx="57573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123d12579da_0_84"/>
          <p:cNvSpPr txBox="1"/>
          <p:nvPr>
            <p:ph idx="1" type="body"/>
          </p:nvPr>
        </p:nvSpPr>
        <p:spPr>
          <a:xfrm rot="5400000">
            <a:off x="1826700" y="-573722"/>
            <a:ext cx="57573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8" name="Google Shape;98;g123d12579da_0_84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23d12579da_0_84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123d12579da_0_84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23d12579da_0_92"/>
          <p:cNvSpPr txBox="1"/>
          <p:nvPr>
            <p:ph type="title"/>
          </p:nvPr>
        </p:nvSpPr>
        <p:spPr>
          <a:xfrm>
            <a:off x="597550" y="1"/>
            <a:ext cx="10984800" cy="88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  <a:defRPr sz="3800"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23d12579da_0_92"/>
          <p:cNvSpPr/>
          <p:nvPr/>
        </p:nvSpPr>
        <p:spPr>
          <a:xfrm>
            <a:off x="839972" y="1435395"/>
            <a:ext cx="10558200" cy="32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123d12579da_0_92"/>
          <p:cNvSpPr txBox="1"/>
          <p:nvPr>
            <p:ph idx="1" type="body"/>
          </p:nvPr>
        </p:nvSpPr>
        <p:spPr>
          <a:xfrm>
            <a:off x="597550" y="1028700"/>
            <a:ext cx="109848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68300" lvl="0" marL="457200" rtl="0" algn="just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200"/>
              <a:buChar char=" "/>
              <a:defRPr sz="22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rtl="0" algn="just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rtl="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◦"/>
              <a:defRPr/>
            </a:lvl3pPr>
            <a:lvl4pPr indent="-304800" lvl="3" marL="1828800" rtl="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◦"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rtl="0" algn="just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00"/>
              <a:buChar char="◦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5" name="Google Shape;105;g123d12579da_0_92"/>
          <p:cNvSpPr txBox="1"/>
          <p:nvPr>
            <p:ph idx="11" type="ftr"/>
          </p:nvPr>
        </p:nvSpPr>
        <p:spPr>
          <a:xfrm>
            <a:off x="175491" y="6459784"/>
            <a:ext cx="2881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23d12579da_0_92"/>
          <p:cNvSpPr txBox="1"/>
          <p:nvPr>
            <p:ph idx="12" type="sldNum"/>
          </p:nvPr>
        </p:nvSpPr>
        <p:spPr>
          <a:xfrm>
            <a:off x="10704484" y="6459783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123d12579da_0_18"/>
          <p:cNvSpPr/>
          <p:nvPr/>
        </p:nvSpPr>
        <p:spPr>
          <a:xfrm>
            <a:off x="3175" y="6400800"/>
            <a:ext cx="12188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g123d12579da_0_18"/>
          <p:cNvSpPr/>
          <p:nvPr/>
        </p:nvSpPr>
        <p:spPr>
          <a:xfrm>
            <a:off x="15" y="6334316"/>
            <a:ext cx="12188700" cy="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g123d12579da_0_18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g123d12579da_0_18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123d12579da_0_18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123d12579da_0_24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g123d12579da_0_24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36" name="Google Shape;36;g123d12579da_0_24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g123d12579da_0_24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g123d12579da_0_24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23d12579da_0_30"/>
          <p:cNvSpPr/>
          <p:nvPr/>
        </p:nvSpPr>
        <p:spPr>
          <a:xfrm>
            <a:off x="3175" y="6400800"/>
            <a:ext cx="121887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123d12579da_0_30"/>
          <p:cNvSpPr/>
          <p:nvPr/>
        </p:nvSpPr>
        <p:spPr>
          <a:xfrm>
            <a:off x="15" y="6334316"/>
            <a:ext cx="12188700" cy="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g123d12579da_0_30"/>
          <p:cNvSpPr txBox="1"/>
          <p:nvPr>
            <p:ph type="title"/>
          </p:nvPr>
        </p:nvSpPr>
        <p:spPr>
          <a:xfrm>
            <a:off x="1097280" y="758952"/>
            <a:ext cx="10058400" cy="356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123d12579da_0_30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g123d12579da_0_30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g123d12579da_0_30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g123d12579da_0_30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7" name="Google Shape;47;g123d12579da_0_30"/>
          <p:cNvCxnSpPr/>
          <p:nvPr/>
        </p:nvCxnSpPr>
        <p:spPr>
          <a:xfrm>
            <a:off x="1207658" y="4343400"/>
            <a:ext cx="98754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23d12579da_0_39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g123d12579da_0_39"/>
          <p:cNvSpPr txBox="1"/>
          <p:nvPr>
            <p:ph idx="1" type="body"/>
          </p:nvPr>
        </p:nvSpPr>
        <p:spPr>
          <a:xfrm>
            <a:off x="1097279" y="1845734"/>
            <a:ext cx="49377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g123d12579da_0_39"/>
          <p:cNvSpPr txBox="1"/>
          <p:nvPr>
            <p:ph idx="2" type="body"/>
          </p:nvPr>
        </p:nvSpPr>
        <p:spPr>
          <a:xfrm>
            <a:off x="6217920" y="1845735"/>
            <a:ext cx="49377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2" name="Google Shape;52;g123d12579da_0_39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g123d12579da_0_39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g123d12579da_0_39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3d12579da_0_46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g123d12579da_0_46"/>
          <p:cNvSpPr txBox="1"/>
          <p:nvPr>
            <p:ph idx="1" type="body"/>
          </p:nvPr>
        </p:nvSpPr>
        <p:spPr>
          <a:xfrm>
            <a:off x="1097280" y="1846052"/>
            <a:ext cx="4937700" cy="7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g123d12579da_0_46"/>
          <p:cNvSpPr txBox="1"/>
          <p:nvPr>
            <p:ph idx="2" type="body"/>
          </p:nvPr>
        </p:nvSpPr>
        <p:spPr>
          <a:xfrm>
            <a:off x="1097280" y="2582334"/>
            <a:ext cx="4937700" cy="33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9" name="Google Shape;59;g123d12579da_0_46"/>
          <p:cNvSpPr txBox="1"/>
          <p:nvPr>
            <p:ph idx="3" type="body"/>
          </p:nvPr>
        </p:nvSpPr>
        <p:spPr>
          <a:xfrm>
            <a:off x="6217920" y="1846052"/>
            <a:ext cx="4937700" cy="7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g123d12579da_0_46"/>
          <p:cNvSpPr txBox="1"/>
          <p:nvPr>
            <p:ph idx="4" type="body"/>
          </p:nvPr>
        </p:nvSpPr>
        <p:spPr>
          <a:xfrm>
            <a:off x="6217920" y="2582334"/>
            <a:ext cx="4937700" cy="33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1" name="Google Shape;61;g123d12579da_0_46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g123d12579da_0_46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g123d12579da_0_46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3d12579da_0_55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123d12579da_0_55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g123d12579da_0_55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123d12579da_0_55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3d12579da_0_60"/>
          <p:cNvSpPr/>
          <p:nvPr/>
        </p:nvSpPr>
        <p:spPr>
          <a:xfrm>
            <a:off x="16" y="0"/>
            <a:ext cx="4050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g123d12579da_0_60"/>
          <p:cNvSpPr/>
          <p:nvPr/>
        </p:nvSpPr>
        <p:spPr>
          <a:xfrm>
            <a:off x="4040071" y="0"/>
            <a:ext cx="63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123d12579da_0_60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g123d12579da_0_60"/>
          <p:cNvSpPr txBox="1"/>
          <p:nvPr>
            <p:ph idx="1" type="body"/>
          </p:nvPr>
        </p:nvSpPr>
        <p:spPr>
          <a:xfrm>
            <a:off x="4800600" y="731520"/>
            <a:ext cx="64923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4" name="Google Shape;74;g123d12579da_0_60"/>
          <p:cNvSpPr txBox="1"/>
          <p:nvPr>
            <p:ph idx="2" type="body"/>
          </p:nvPr>
        </p:nvSpPr>
        <p:spPr>
          <a:xfrm>
            <a:off x="457200" y="2926080"/>
            <a:ext cx="3200400" cy="3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g123d12579da_0_60"/>
          <p:cNvSpPr txBox="1"/>
          <p:nvPr>
            <p:ph idx="10" type="dt"/>
          </p:nvPr>
        </p:nvSpPr>
        <p:spPr>
          <a:xfrm>
            <a:off x="465512" y="6459785"/>
            <a:ext cx="2618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g123d12579da_0_60"/>
          <p:cNvSpPr txBox="1"/>
          <p:nvPr>
            <p:ph idx="11" type="ftr"/>
          </p:nvPr>
        </p:nvSpPr>
        <p:spPr>
          <a:xfrm>
            <a:off x="4800600" y="6459785"/>
            <a:ext cx="4648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g123d12579da_0_60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3d12579da_0_69"/>
          <p:cNvSpPr/>
          <p:nvPr/>
        </p:nvSpPr>
        <p:spPr>
          <a:xfrm>
            <a:off x="0" y="4953000"/>
            <a:ext cx="12188700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g123d12579da_0_69"/>
          <p:cNvSpPr/>
          <p:nvPr/>
        </p:nvSpPr>
        <p:spPr>
          <a:xfrm>
            <a:off x="15" y="4915076"/>
            <a:ext cx="12188700" cy="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123d12579da_0_69"/>
          <p:cNvSpPr txBox="1"/>
          <p:nvPr>
            <p:ph type="title"/>
          </p:nvPr>
        </p:nvSpPr>
        <p:spPr>
          <a:xfrm>
            <a:off x="1097280" y="5074920"/>
            <a:ext cx="10113300" cy="822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2" name="Google Shape;82;g123d12579da_0_69"/>
          <p:cNvPicPr preferRelativeResize="0"/>
          <p:nvPr>
            <p:ph idx="2" type="pic"/>
          </p:nvPr>
        </p:nvPicPr>
        <p:blipFill/>
        <p:spPr>
          <a:xfrm>
            <a:off x="15" y="0"/>
            <a:ext cx="12192000" cy="49152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pic>
      <p:sp>
        <p:nvSpPr>
          <p:cNvPr id="83" name="Google Shape;83;g123d12579da_0_69"/>
          <p:cNvSpPr txBox="1"/>
          <p:nvPr>
            <p:ph idx="1" type="body"/>
          </p:nvPr>
        </p:nvSpPr>
        <p:spPr>
          <a:xfrm>
            <a:off x="1097280" y="5907023"/>
            <a:ext cx="101133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g123d12579da_0_69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g123d12579da_0_69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g123d12579da_0_69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23d12579da_0_0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g123d12579da_0_0"/>
          <p:cNvSpPr/>
          <p:nvPr/>
        </p:nvSpPr>
        <p:spPr>
          <a:xfrm>
            <a:off x="0" y="6334316"/>
            <a:ext cx="12192000" cy="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g123d12579da_0_0"/>
          <p:cNvSpPr txBox="1"/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g123d12579da_0_0"/>
          <p:cNvSpPr txBox="1"/>
          <p:nvPr>
            <p:ph idx="1" type="body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g123d12579da_0_0"/>
          <p:cNvSpPr txBox="1"/>
          <p:nvPr>
            <p:ph idx="10" type="dt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g123d12579da_0_0"/>
          <p:cNvSpPr txBox="1"/>
          <p:nvPr>
            <p:ph idx="11" type="ftr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g123d12579da_0_0"/>
          <p:cNvSpPr txBox="1"/>
          <p:nvPr>
            <p:ph idx="12" type="sldNum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g123d12579da_0_0"/>
          <p:cNvCxnSpPr/>
          <p:nvPr/>
        </p:nvCxnSpPr>
        <p:spPr>
          <a:xfrm>
            <a:off x="1193532" y="1737845"/>
            <a:ext cx="99669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Calibri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05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  <a:ln cap="flat" cmpd="sng" w="15875">
            <a:solidFill>
              <a:srgbClr val="99341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Using External Dynamic List for Live Threat Updates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FFFFFF"/>
                </a:solidFill>
              </a:rPr>
              <a:t>David </a:t>
            </a:r>
            <a:r>
              <a:rPr lang="en-US" sz="1800">
                <a:solidFill>
                  <a:srgbClr val="FFFFFF"/>
                </a:solidFill>
              </a:rPr>
              <a:t>Williams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>
                <a:solidFill>
                  <a:srgbClr val="FFFFFF"/>
                </a:solidFill>
              </a:rPr>
              <a:t>Tucker Baron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Advisors: Jorge Crichigno, Ali Alsabeh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Calibri"/>
              <a:buNone/>
            </a:pPr>
            <a:r>
              <a:t/>
            </a:r>
            <a:endParaRPr b="0" i="0" sz="2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Department of Integrated Information Technology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University of South Carolina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April 202</a:t>
            </a:r>
            <a:r>
              <a:rPr lang="en-US" sz="1800">
                <a:solidFill>
                  <a:srgbClr val="FFFFFF"/>
                </a:solidFill>
              </a:rPr>
              <a:t>2</a:t>
            </a:r>
            <a:endParaRPr/>
          </a:p>
        </p:txBody>
      </p:sp>
      <p:pic>
        <p:nvPicPr>
          <p:cNvPr id="114" name="Google Shape;11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21" name="Google Shape;121;p2"/>
          <p:cNvSpPr txBox="1"/>
          <p:nvPr>
            <p:ph idx="1" type="body"/>
          </p:nvPr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80670" lvl="0" marL="28067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Introduction </a:t>
            </a:r>
            <a:endParaRPr/>
          </a:p>
          <a:p>
            <a:pPr indent="-280670" lvl="0" marL="28067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Problem Description</a:t>
            </a:r>
            <a:endParaRPr/>
          </a:p>
          <a:p>
            <a:pPr indent="-280670" lvl="0" marL="28067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Background Information</a:t>
            </a:r>
            <a:endParaRPr/>
          </a:p>
          <a:p>
            <a:pPr indent="-280670" lvl="0" marL="28067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Proposed Solution and Implementation</a:t>
            </a:r>
            <a:endParaRPr/>
          </a:p>
          <a:p>
            <a:pPr indent="-280670" lvl="0" marL="28067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Conclusion</a:t>
            </a:r>
            <a:endParaRPr/>
          </a:p>
          <a:p>
            <a:pPr indent="-140970" lvl="0" marL="28067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140970" lvl="0" marL="28067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</p:txBody>
      </p:sp>
      <p:cxnSp>
        <p:nvCxnSpPr>
          <p:cNvPr id="122" name="Google Shape;122;p2"/>
          <p:cNvCxnSpPr/>
          <p:nvPr/>
        </p:nvCxnSpPr>
        <p:spPr>
          <a:xfrm>
            <a:off x="597550" y="876301"/>
            <a:ext cx="177989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3" name="Google Shape;123;p2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2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5" name="Google Shape;12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80988" lvl="0" marL="280988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/>
              <a:t>Next Generation </a:t>
            </a:r>
            <a:r>
              <a:rPr lang="en-US" sz="2400"/>
              <a:t>Palo Alto</a:t>
            </a:r>
            <a:r>
              <a:rPr lang="en-US" sz="2400"/>
              <a:t> Firewalls use security policies to </a:t>
            </a:r>
            <a:r>
              <a:rPr lang="en-US" sz="2400"/>
              <a:t>monitor</a:t>
            </a:r>
            <a:r>
              <a:rPr lang="en-US" sz="2400"/>
              <a:t> and block traffic from specific sources and destinations</a:t>
            </a:r>
            <a:endParaRPr/>
          </a:p>
          <a:p>
            <a:pPr indent="-1285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t/>
            </a:r>
            <a:endParaRPr sz="2400"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/>
              <a:t>New threats are discovered </a:t>
            </a:r>
            <a:r>
              <a:rPr lang="en-US" sz="2400"/>
              <a:t>every day</a:t>
            </a:r>
            <a:r>
              <a:rPr lang="en-US" sz="2400"/>
              <a:t> so the firewall needs to be updated </a:t>
            </a:r>
            <a:r>
              <a:rPr lang="en-US" sz="2400"/>
              <a:t>regularly</a:t>
            </a:r>
            <a:r>
              <a:rPr lang="en-US" sz="2400"/>
              <a:t> </a:t>
            </a:r>
            <a:endParaRPr/>
          </a:p>
          <a:p>
            <a:pPr indent="-1285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t/>
            </a:r>
            <a:endParaRPr sz="2400"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/>
              <a:t>External Dynamic Lists are used to keep security policies up to date</a:t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</p:txBody>
      </p:sp>
      <p:cxnSp>
        <p:nvCxnSpPr>
          <p:cNvPr id="133" name="Google Shape;133;p3"/>
          <p:cNvCxnSpPr/>
          <p:nvPr/>
        </p:nvCxnSpPr>
        <p:spPr>
          <a:xfrm>
            <a:off x="597550" y="876301"/>
            <a:ext cx="263333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34" name="Google Shape;134;p3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6" name="Google Shape;13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Problem Description</a:t>
            </a:r>
            <a:endParaRPr/>
          </a:p>
        </p:txBody>
      </p:sp>
      <p:sp>
        <p:nvSpPr>
          <p:cNvPr id="143" name="Google Shape;143;p4"/>
          <p:cNvSpPr txBox="1"/>
          <p:nvPr>
            <p:ph idx="1" type="body"/>
          </p:nvPr>
        </p:nvSpPr>
        <p:spPr>
          <a:xfrm>
            <a:off x="537377" y="1261966"/>
            <a:ext cx="10823119" cy="2966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-280988" lvl="0" marL="280988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/>
              <a:t>Using a non-dynamic list of objects in a security policy has multiple issues</a:t>
            </a:r>
            <a:endParaRPr/>
          </a:p>
          <a:p>
            <a:pPr indent="-280988" lvl="1" marL="573596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/>
              <a:t>Does not automatically update to include new threats</a:t>
            </a:r>
            <a:endParaRPr/>
          </a:p>
          <a:p>
            <a:pPr indent="-280988" lvl="1" marL="573596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</a:pPr>
            <a:r>
              <a:rPr lang="en-US" sz="2000"/>
              <a:t>Policy creator will constantly have to manually update the list to include new threats</a:t>
            </a:r>
            <a:endParaRPr/>
          </a:p>
          <a:p>
            <a:pPr indent="-1285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t/>
            </a:r>
            <a:endParaRPr sz="2400"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/>
              <a:t>Ultimately leads to a less secure and harder to manage network</a:t>
            </a:r>
            <a:endParaRPr/>
          </a:p>
          <a:p>
            <a:pPr indent="-1285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t/>
            </a:r>
            <a:endParaRPr sz="2400"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/>
              <a:t>External Dynamic Lists make it easy to update the </a:t>
            </a:r>
            <a:r>
              <a:rPr lang="en-US" sz="2400"/>
              <a:t>policy</a:t>
            </a:r>
            <a:r>
              <a:rPr lang="en-US" sz="2400"/>
              <a:t>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</a:pPr>
            <a:r>
              <a:t/>
            </a:r>
            <a:endParaRPr sz="2000"/>
          </a:p>
        </p:txBody>
      </p:sp>
      <p:cxnSp>
        <p:nvCxnSpPr>
          <p:cNvPr id="144" name="Google Shape;144;p4"/>
          <p:cNvCxnSpPr/>
          <p:nvPr/>
        </p:nvCxnSpPr>
        <p:spPr>
          <a:xfrm>
            <a:off x="597550" y="876301"/>
            <a:ext cx="446213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45" name="Google Shape;145;p4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4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7" name="Google Shape;14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4"/>
          <p:cNvSpPr txBox="1"/>
          <p:nvPr/>
        </p:nvSpPr>
        <p:spPr>
          <a:xfrm>
            <a:off x="537377" y="3489190"/>
            <a:ext cx="5836859" cy="2966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Background Information</a:t>
            </a:r>
            <a:endParaRPr/>
          </a:p>
        </p:txBody>
      </p:sp>
      <p:sp>
        <p:nvSpPr>
          <p:cNvPr id="155" name="Google Shape;155;p5"/>
          <p:cNvSpPr txBox="1"/>
          <p:nvPr>
            <p:ph idx="1" type="body"/>
          </p:nvPr>
        </p:nvSpPr>
        <p:spPr>
          <a:xfrm>
            <a:off x="597550" y="1028701"/>
            <a:ext cx="6101829" cy="51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lnSpcReduction="20000"/>
          </a:bodyPr>
          <a:lstStyle/>
          <a:p>
            <a:pPr indent="-280987" lvl="0" marL="280987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External Dynamic Lists (EDL) are text files stored on an external server </a:t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There are 3 types of </a:t>
            </a:r>
            <a:r>
              <a:rPr lang="en-US"/>
              <a:t>External Dynamic Lists (EDL)</a:t>
            </a:r>
            <a:endParaRPr/>
          </a:p>
          <a:p>
            <a:pPr indent="-280988" lvl="1" marL="573596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/>
              <a:t>IP Address</a:t>
            </a:r>
            <a:endParaRPr/>
          </a:p>
          <a:p>
            <a:pPr indent="-280988" lvl="1" marL="573596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/>
              <a:t>URL</a:t>
            </a:r>
            <a:endParaRPr/>
          </a:p>
          <a:p>
            <a:pPr indent="-280988" lvl="1" marL="573596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/>
              <a:t>Domain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These lists consist of entries for items that need to blocked</a:t>
            </a:r>
            <a:endParaRPr/>
          </a:p>
          <a:p>
            <a:pPr indent="-280988" lvl="1" marL="573596" rtl="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</a:pPr>
            <a:r>
              <a:rPr lang="en-US"/>
              <a:t>Used in security policies on the Firewall</a:t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</p:txBody>
      </p:sp>
      <p:cxnSp>
        <p:nvCxnSpPr>
          <p:cNvPr id="156" name="Google Shape;156;p5"/>
          <p:cNvCxnSpPr/>
          <p:nvPr/>
        </p:nvCxnSpPr>
        <p:spPr>
          <a:xfrm>
            <a:off x="597550" y="876301"/>
            <a:ext cx="516317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57" name="Google Shape;157;p5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Proposed Solution and Implementation</a:t>
            </a:r>
            <a:endParaRPr/>
          </a:p>
        </p:txBody>
      </p:sp>
      <p:sp>
        <p:nvSpPr>
          <p:cNvPr id="166" name="Google Shape;166;p6"/>
          <p:cNvSpPr txBox="1"/>
          <p:nvPr>
            <p:ph idx="1" type="body"/>
          </p:nvPr>
        </p:nvSpPr>
        <p:spPr>
          <a:xfrm>
            <a:off x="597550" y="954300"/>
            <a:ext cx="109848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280988" lvl="0" marL="280988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A text file (i.e. list of IP addresses, Domains or URLs we want to block) is hosted on the external server</a:t>
            </a:r>
            <a:endParaRPr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FW1 uses the text file in a new security policy to block traffic to and from any IP address</a:t>
            </a:r>
            <a:r>
              <a:rPr lang="en-US"/>
              <a:t>, Domain or URL</a:t>
            </a:r>
            <a:r>
              <a:rPr lang="en-US"/>
              <a:t> on the file</a:t>
            </a:r>
            <a:endParaRPr/>
          </a:p>
          <a:p>
            <a:pPr indent="-2809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/>
              <a:t>FW 1 will </a:t>
            </a:r>
            <a:r>
              <a:rPr lang="en-US"/>
              <a:t>regularly</a:t>
            </a:r>
            <a:r>
              <a:rPr lang="en-US"/>
              <a:t> update without having to </a:t>
            </a:r>
            <a:r>
              <a:rPr lang="en-US"/>
              <a:t>commit</a:t>
            </a:r>
            <a:r>
              <a:rPr lang="en-US"/>
              <a:t> any changes</a:t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  <a:p>
            <a:pPr indent="-141288" lvl="0" marL="280988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/>
          </a:p>
        </p:txBody>
      </p:sp>
      <p:cxnSp>
        <p:nvCxnSpPr>
          <p:cNvPr id="167" name="Google Shape;167;p6"/>
          <p:cNvCxnSpPr/>
          <p:nvPr/>
        </p:nvCxnSpPr>
        <p:spPr>
          <a:xfrm>
            <a:off x="597550" y="876301"/>
            <a:ext cx="8201010" cy="0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68" name="Google Shape;168;p6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6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0" name="Google Shape;17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17225" y="3170900"/>
            <a:ext cx="6494249" cy="319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Proposed Solution and Implementation</a:t>
            </a:r>
            <a:endParaRPr/>
          </a:p>
        </p:txBody>
      </p:sp>
      <p:cxnSp>
        <p:nvCxnSpPr>
          <p:cNvPr id="178" name="Google Shape;178;p7"/>
          <p:cNvCxnSpPr/>
          <p:nvPr/>
        </p:nvCxnSpPr>
        <p:spPr>
          <a:xfrm>
            <a:off x="597550" y="876301"/>
            <a:ext cx="8253487" cy="1269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79" name="Google Shape;179;p7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7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1" name="Google Shape;18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7"/>
          <p:cNvSpPr txBox="1"/>
          <p:nvPr/>
        </p:nvSpPr>
        <p:spPr>
          <a:xfrm>
            <a:off x="597546" y="1023301"/>
            <a:ext cx="108585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0987" lvl="0" marL="280987" marR="0" rtl="0" algn="just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3F3F3F"/>
                </a:solidFill>
              </a:rPr>
              <a:t>Configure a security policy that targets the items on the External dynamic list</a:t>
            </a:r>
            <a:endParaRPr sz="2400">
              <a:solidFill>
                <a:srgbClr val="3F3F3F"/>
              </a:solidFill>
            </a:endParaRPr>
          </a:p>
          <a:p>
            <a:pPr indent="-280988" lvl="0" marL="280988" marR="0" rtl="0" algn="just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</a:pPr>
            <a:r>
              <a:rPr lang="en-US" sz="2400">
                <a:solidFill>
                  <a:srgbClr val="3F3F3F"/>
                </a:solidFill>
              </a:rPr>
              <a:t>Set it to block or </a:t>
            </a:r>
            <a:r>
              <a:rPr lang="en-US" sz="2400">
                <a:solidFill>
                  <a:srgbClr val="3F3F3F"/>
                </a:solidFill>
              </a:rPr>
              <a:t>monitor</a:t>
            </a:r>
            <a:r>
              <a:rPr lang="en-US" sz="2400">
                <a:solidFill>
                  <a:srgbClr val="3F3F3F"/>
                </a:solidFill>
              </a:rPr>
              <a:t> based on you needs</a:t>
            </a:r>
            <a:endParaRPr sz="2400">
              <a:solidFill>
                <a:srgbClr val="3F3F3F"/>
              </a:solidFill>
            </a:endParaRPr>
          </a:p>
        </p:txBody>
      </p:sp>
      <p:pic>
        <p:nvPicPr>
          <p:cNvPr id="183" name="Google Shape;183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63225" y="2393447"/>
            <a:ext cx="8253475" cy="4066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3d12579da_1_0"/>
          <p:cNvSpPr txBox="1"/>
          <p:nvPr>
            <p:ph type="title"/>
          </p:nvPr>
        </p:nvSpPr>
        <p:spPr>
          <a:xfrm>
            <a:off x="597550" y="1"/>
            <a:ext cx="10984800" cy="8889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23d12579da_1_0"/>
          <p:cNvSpPr txBox="1"/>
          <p:nvPr>
            <p:ph idx="1" type="body"/>
          </p:nvPr>
        </p:nvSpPr>
        <p:spPr>
          <a:xfrm>
            <a:off x="597550" y="1028700"/>
            <a:ext cx="10984800" cy="48006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0" rtl="0" algn="just">
              <a:spcBef>
                <a:spcPts val="300"/>
              </a:spcBef>
              <a:spcAft>
                <a:spcPts val="30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123d12579da_1_0"/>
          <p:cNvSpPr txBox="1"/>
          <p:nvPr>
            <p:ph idx="12" type="sldNum"/>
          </p:nvPr>
        </p:nvSpPr>
        <p:spPr>
          <a:xfrm>
            <a:off x="10704484" y="6459783"/>
            <a:ext cx="13119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2" name="Google Shape;192;g123d12579da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8475" y="8"/>
            <a:ext cx="6038101" cy="3205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123d12579da_1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508" y="0"/>
            <a:ext cx="12023004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 txBox="1"/>
          <p:nvPr>
            <p:ph type="title"/>
          </p:nvPr>
        </p:nvSpPr>
        <p:spPr>
          <a:xfrm>
            <a:off x="597550" y="1"/>
            <a:ext cx="10984850" cy="8889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Arial"/>
              <a:buNone/>
            </a:pPr>
            <a:r>
              <a:rPr lang="en-US"/>
              <a:t>Conclusion</a:t>
            </a:r>
            <a:endParaRPr/>
          </a:p>
        </p:txBody>
      </p:sp>
      <p:cxnSp>
        <p:nvCxnSpPr>
          <p:cNvPr id="200" name="Google Shape;200;p8"/>
          <p:cNvCxnSpPr/>
          <p:nvPr/>
        </p:nvCxnSpPr>
        <p:spPr>
          <a:xfrm>
            <a:off x="597550" y="876301"/>
            <a:ext cx="2633330" cy="1269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201" name="Google Shape;201;p8"/>
          <p:cNvSpPr txBox="1"/>
          <p:nvPr>
            <p:ph idx="11" type="ftr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t/>
            </a:r>
            <a:endParaRPr b="0" i="0" sz="9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8"/>
          <p:cNvSpPr txBox="1"/>
          <p:nvPr>
            <p:ph idx="12" type="sldNum"/>
          </p:nvPr>
        </p:nvSpPr>
        <p:spPr>
          <a:xfrm>
            <a:off x="10704484" y="6459783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3" name="Google Shape;20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8"/>
          <p:cNvSpPr txBox="1"/>
          <p:nvPr/>
        </p:nvSpPr>
        <p:spPr>
          <a:xfrm>
            <a:off x="597550" y="1028700"/>
            <a:ext cx="10984850" cy="480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3810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Char char="●"/>
            </a:pPr>
            <a:r>
              <a:rPr lang="en-US" sz="2400">
                <a:solidFill>
                  <a:srgbClr val="3F3F3F"/>
                </a:solidFill>
              </a:rPr>
              <a:t>Using</a:t>
            </a:r>
            <a:r>
              <a:rPr lang="en-US" sz="24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External Dynamic Lists in security policies, users can </a:t>
            </a:r>
            <a:r>
              <a:rPr lang="en-US" sz="2400">
                <a:solidFill>
                  <a:srgbClr val="3F3F3F"/>
                </a:solidFill>
              </a:rPr>
              <a:t>easily block and </a:t>
            </a:r>
            <a:r>
              <a:rPr lang="en-US" sz="2400">
                <a:solidFill>
                  <a:srgbClr val="3F3F3F"/>
                </a:solidFill>
              </a:rPr>
              <a:t>monitor</a:t>
            </a:r>
            <a:r>
              <a:rPr lang="en-US" sz="2400">
                <a:solidFill>
                  <a:srgbClr val="3F3F3F"/>
                </a:solidFill>
              </a:rPr>
              <a:t> </a:t>
            </a:r>
            <a:r>
              <a:rPr lang="en-US" sz="2400">
                <a:solidFill>
                  <a:srgbClr val="3F3F3F"/>
                </a:solidFill>
              </a:rPr>
              <a:t>certain</a:t>
            </a:r>
            <a:r>
              <a:rPr lang="en-US" sz="2400">
                <a:solidFill>
                  <a:srgbClr val="3F3F3F"/>
                </a:solidFill>
              </a:rPr>
              <a:t> </a:t>
            </a:r>
            <a:r>
              <a:rPr lang="en-US" sz="2400">
                <a:solidFill>
                  <a:srgbClr val="3F3F3F"/>
                </a:solidFill>
              </a:rPr>
              <a:t>IP address, Domain or URL</a:t>
            </a:r>
            <a:endParaRPr sz="2400">
              <a:solidFill>
                <a:srgbClr val="3F3F3F"/>
              </a:solidFill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Char char="●"/>
            </a:pPr>
            <a:r>
              <a:rPr lang="en-US" sz="2400">
                <a:solidFill>
                  <a:srgbClr val="3F3F3F"/>
                </a:solidFill>
              </a:rPr>
              <a:t>External Dynamic Lists are an easy way to keep an updated security policy</a:t>
            </a:r>
            <a:endParaRPr sz="2400">
              <a:solidFill>
                <a:srgbClr val="3F3F3F"/>
              </a:solidFill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3F3F3F"/>
              </a:solidFill>
            </a:endParaRP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0"/>
              <a:buChar char="●"/>
            </a:pPr>
            <a:r>
              <a:rPr lang="en-US" sz="2400">
                <a:solidFill>
                  <a:srgbClr val="3F3F3F"/>
                </a:solidFill>
              </a:rPr>
              <a:t>These lists can be used used to both block and monitor both harmful sources as well as sources that might be time wasters, such as social media</a:t>
            </a:r>
            <a:endParaRPr sz="2400">
              <a:solidFill>
                <a:srgbClr val="3F3F3F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Calibri"/>
              <a:buNone/>
            </a:pPr>
            <a:r>
              <a:t/>
            </a:r>
            <a:endParaRPr sz="2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41288" lvl="0" marL="280988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</a:pPr>
            <a:r>
              <a:t/>
            </a:r>
            <a:endParaRPr sz="22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ONR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73000A"/>
      </a:accent1>
      <a:accent2>
        <a:srgbClr val="73000A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2021-04-11T22:43:28Z</dcterms:created>
  <dc:creator>LIVINGSTON, BRYSON J</dc:creator>
</cp:coreProperties>
</file>