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43891200" cy="32918400"/>
  <p:notesSz cx="9239250" cy="11982450"/>
  <p:embeddedFontLst>
    <p:embeddedFont>
      <p:font typeface="Quattrocento" panose="02020502030000000404" pitchFamily="18" charset="0"/>
      <p:regular r:id="rId8"/>
      <p:bold r:id="rId9"/>
    </p:embeddedFont>
    <p:embeddedFont>
      <p:font typeface="Quattrocento Sans" panose="020B0502050000020003" pitchFamily="3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88">
          <p15:clr>
            <a:srgbClr val="A4A3A4"/>
          </p15:clr>
        </p15:guide>
        <p15:guide id="2" pos="13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774">
          <p15:clr>
            <a:srgbClr val="A4A3A4"/>
          </p15:clr>
        </p15:guide>
        <p15:guide id="2" pos="29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4F93"/>
    <a:srgbClr val="8E0000"/>
    <a:srgbClr val="A80000"/>
    <a:srgbClr val="3684A0"/>
    <a:srgbClr val="5B4D7F"/>
    <a:srgbClr val="604884"/>
    <a:srgbClr val="7C5393"/>
    <a:srgbClr val="506796"/>
    <a:srgbClr val="378B9F"/>
    <a:srgbClr val="3A7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23D5B-1EB5-4502-AE68-0F5CF57D9659}" v="568" dt="2024-03-14T19:50:37.518"/>
    <p1510:client id="{C15F8062-F341-4A7E-82D1-6C7C2B1A6E0D}" v="278" dt="2024-03-13T21:30:16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654" autoAdjust="0"/>
  </p:normalViewPr>
  <p:slideViewPr>
    <p:cSldViewPr>
      <p:cViewPr>
        <p:scale>
          <a:sx n="30" d="100"/>
          <a:sy n="30" d="100"/>
        </p:scale>
        <p:origin x="-1032" y="16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3984" y="72"/>
      </p:cViewPr>
      <p:guideLst>
        <p:guide orient="horz" pos="3774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5575" y="0"/>
            <a:ext cx="4002088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5575" y="11380788"/>
            <a:ext cx="40020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84" tIns="57492" rIns="114984" bIns="57492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56A6134A-9986-4884-ADAB-C57241D32564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486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41925" y="0"/>
            <a:ext cx="3983038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82738" y="889000"/>
            <a:ext cx="6059487" cy="4545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7300" y="5732463"/>
            <a:ext cx="6708775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t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</a:lstStyle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defTabSz="1149350">
              <a:defRPr sz="1500"/>
            </a:lvl1pPr>
          </a:lstStyle>
          <a:p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41925" y="11363325"/>
            <a:ext cx="398303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976" tIns="57487" rIns="114976" bIns="57487" anchor="b" anchorCtr="0" compatLnSpc="1">
            <a:prstTxWarp prst="textNoShape">
              <a:avLst/>
            </a:prstTxWarp>
          </a:bodyPr>
          <a:lstStyle>
            <a:defPPr>
              <a:defRPr kern="1200" smtId="4294967295"/>
            </a:defPPr>
            <a:lvl1pPr algn="r" defTabSz="1149350">
              <a:defRPr sz="1500"/>
            </a:lvl1pPr>
          </a:lstStyle>
          <a:p>
            <a:fld id="{23124DF2-DDA8-402F-81DD-AC1D1E5694AB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40194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defPPr>
              <a:defRPr kern="1200" smtId="4294967295"/>
            </a:defPPr>
            <a:lvl1pPr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1493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1493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5580D61-8B82-42C3-9A37-58134866DD67}" type="slidenum">
              <a:rPr lang="zh-CN" altLang="en-US" sz="1500"/>
              <a:t>1</a:t>
            </a:fld>
            <a:endParaRPr lang="en-US" altLang="zh-CN" sz="1500"/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>
            <a:defPPr>
              <a:defRPr kern="1200" smtId="4294967295"/>
            </a:defPPr>
          </a:lstStyle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123" y="10226675"/>
            <a:ext cx="37306957" cy="70548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4245" y="18653125"/>
            <a:ext cx="30722711" cy="841375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6012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2205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968" y="1317625"/>
            <a:ext cx="9874956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278" y="1317625"/>
            <a:ext cx="29492222" cy="28087638"/>
          </a:xfrm>
          <a:prstGeom prst="rect">
            <a:avLst/>
          </a:prstGeom>
        </p:spPr>
        <p:txBody>
          <a:bodyPr vert="eaVert"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15127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279" y="7680325"/>
            <a:ext cx="39502643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430835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6957" cy="6537325"/>
          </a:xfrm>
          <a:prstGeom prst="rect">
            <a:avLst/>
          </a:prstGeom>
        </p:spPr>
        <p:txBody>
          <a:bodyPr anchor="t"/>
          <a:lstStyle>
            <a:defPPr>
              <a:defRPr kern="1200" smtId="4294967295"/>
            </a:defPPr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6957" cy="7200900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244965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279" y="7680325"/>
            <a:ext cx="19683588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13334" y="7680325"/>
            <a:ext cx="19683589" cy="2172493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497320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278" y="7369176"/>
            <a:ext cx="19392900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278" y="10439401"/>
            <a:ext cx="19392900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5555" y="7369176"/>
            <a:ext cx="19401368" cy="307022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5555" y="10439401"/>
            <a:ext cx="19401368" cy="18965862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5961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9" y="1317625"/>
            <a:ext cx="39502643" cy="54864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7045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098106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278" y="1311275"/>
            <a:ext cx="14439900" cy="5576888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523" y="1311275"/>
            <a:ext cx="24536400" cy="280939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278" y="6888163"/>
            <a:ext cx="14439900" cy="22517100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7546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3545" y="23042564"/>
            <a:ext cx="26334157" cy="2720975"/>
          </a:xfrm>
          <a:prstGeom prst="rect">
            <a:avLst/>
          </a:prstGeom>
        </p:spPr>
        <p:txBody>
          <a:bodyPr anchor="b"/>
          <a:lstStyle>
            <a:defPPr>
              <a:defRPr kern="1200" smtId="4294967295"/>
            </a:defPPr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3545" y="2941639"/>
            <a:ext cx="26334157" cy="19750088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3545" y="25763539"/>
            <a:ext cx="26334157" cy="3862387"/>
          </a:xfrm>
          <a:prstGeom prst="rect">
            <a:avLst/>
          </a:prstGeom>
        </p:spPr>
        <p:txBody>
          <a:bodyPr/>
          <a:lstStyle>
            <a:defPPr>
              <a:defRPr kern="1200" smtId="4294967295"/>
            </a:defPPr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9591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3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13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ponderingpeacock  Size: tri-fold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defPPr>
        <a:defRPr kern="1200" smtId="4294967295"/>
      </a:defPPr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5pPr>
      <a:lvl6pPr marL="4572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defPPr>
        <a:defRPr kern="1200" smtId="4294967295"/>
      </a:defPPr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+mn-ea"/>
          <a:cs typeface="+mn-cs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3787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2D3C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6D1A1692-8ABA-D64F-5DD7-3B9C8A4410AD}"/>
              </a:ext>
            </a:extLst>
          </p:cNvPr>
          <p:cNvSpPr/>
          <p:nvPr/>
        </p:nvSpPr>
        <p:spPr>
          <a:xfrm>
            <a:off x="22304465" y="17695226"/>
            <a:ext cx="9510149" cy="8113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D875F7C-F85D-6757-0171-286E3D0CDDC0}"/>
              </a:ext>
            </a:extLst>
          </p:cNvPr>
          <p:cNvSpPr/>
          <p:nvPr/>
        </p:nvSpPr>
        <p:spPr>
          <a:xfrm>
            <a:off x="32382787" y="27130829"/>
            <a:ext cx="10820238" cy="493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92C57D-0F42-9733-71D5-85CF358189DA}"/>
              </a:ext>
            </a:extLst>
          </p:cNvPr>
          <p:cNvSpPr/>
          <p:nvPr/>
        </p:nvSpPr>
        <p:spPr>
          <a:xfrm>
            <a:off x="22304465" y="24201620"/>
            <a:ext cx="9510149" cy="785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AB565B-D2C3-136C-C520-8592D975617C}"/>
              </a:ext>
            </a:extLst>
          </p:cNvPr>
          <p:cNvSpPr/>
          <p:nvPr/>
        </p:nvSpPr>
        <p:spPr>
          <a:xfrm>
            <a:off x="22314801" y="17919843"/>
            <a:ext cx="20914196" cy="7859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 dirty="0">
              <a:latin typeface="+mj-lt"/>
            </a:endParaRPr>
          </a:p>
        </p:txBody>
      </p:sp>
      <p:sp>
        <p:nvSpPr>
          <p:cNvPr id="28" name="Text Box 241"/>
          <p:cNvSpPr txBox="1">
            <a:spLocks noChangeArrowheads="1"/>
          </p:cNvSpPr>
          <p:nvPr/>
        </p:nvSpPr>
        <p:spPr bwMode="auto">
          <a:xfrm>
            <a:off x="660482" y="685800"/>
            <a:ext cx="42542542" cy="6080622"/>
          </a:xfrm>
          <a:prstGeom prst="snip2DiagRect">
            <a:avLst/>
          </a:prstGeom>
          <a:solidFill>
            <a:srgbClr val="8E0000"/>
          </a:solidFill>
          <a:ln w="25400">
            <a:noFill/>
            <a:miter lim="800000"/>
          </a:ln>
        </p:spPr>
        <p:txBody>
          <a:bodyPr lIns="61170" tIns="30584" rIns="61170" bIns="30584" anchor="ctr"/>
          <a:lstStyle>
            <a:defPPr>
              <a:defRPr kern="1200" smtId="4294967295"/>
            </a:defPPr>
            <a:lvl1pPr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6127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endParaRPr lang="en-US" altLang="zh-CN" sz="4200" b="1" i="1" u="sng" dirty="0">
              <a:solidFill>
                <a:schemeClr val="bg1"/>
              </a:solidFill>
              <a:latin typeface="Arial"/>
              <a:ea typeface="SimSun" pitchFamily="2" charset="-122"/>
            </a:endParaRPr>
          </a:p>
        </p:txBody>
      </p:sp>
      <p:sp>
        <p:nvSpPr>
          <p:cNvPr id="70" name="Text Placeholder 5">
            <a:extLst>
              <a:ext uri="{FF2B5EF4-FFF2-40B4-BE49-F238E27FC236}">
                <a16:creationId xmlns:a16="http://schemas.microsoft.com/office/drawing/2014/main" id="{425621FB-070F-446E-BA36-4A66EBF8DEF2}"/>
              </a:ext>
            </a:extLst>
          </p:cNvPr>
          <p:cNvSpPr txBox="1"/>
          <p:nvPr/>
        </p:nvSpPr>
        <p:spPr>
          <a:xfrm>
            <a:off x="3657600" y="1150965"/>
            <a:ext cx="36576000" cy="29374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 smtId="4294967295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Scalable Heavy Hitter Detection in Virtualized Environments: </a:t>
            </a:r>
          </a:p>
          <a:p>
            <a:pPr algn="ctr" defTabSz="3761086">
              <a:spcBef>
                <a:spcPct val="20000"/>
              </a:spcBef>
              <a:defRPr/>
            </a:pPr>
            <a:r>
              <a:rPr lang="en-US" sz="85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 DPDK-based Software Approach with P4 Integration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3A3E55C8-5130-4258-80B1-064CE3FDB621}"/>
              </a:ext>
            </a:extLst>
          </p:cNvPr>
          <p:cNvSpPr txBox="1"/>
          <p:nvPr/>
        </p:nvSpPr>
        <p:spPr>
          <a:xfrm>
            <a:off x="3657600" y="4352496"/>
            <a:ext cx="36576000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 smtId="4294967295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Samia Choueiri, Ali Mazloum, Elie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Kfoury</a:t>
            </a: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, Jorge </a:t>
            </a:r>
            <a:r>
              <a:rPr lang="en-US" sz="5600" dirty="0" err="1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Crichigno</a:t>
            </a:r>
            <a:endParaRPr lang="en-US" sz="5600" dirty="0">
              <a:solidFill>
                <a:schemeClr val="bg1"/>
              </a:solidFill>
              <a:effectLst/>
              <a:latin typeface="Quattrocento" panose="02020802030000000404" pitchFamily="18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5600" dirty="0">
                <a:solidFill>
                  <a:schemeClr val="bg1"/>
                </a:solidFill>
                <a:effectLst/>
                <a:latin typeface="Quattrocento" panose="02020802030000000404" pitchFamily="18" charset="0"/>
                <a:cs typeface="Arial" panose="020B0604020202020204" pitchFamily="34" charset="0"/>
              </a:rPr>
              <a:t>University of South Carolina, Columbia, South Carolina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F831EE1-8866-4A3E-8CAB-8624A11FF145}"/>
              </a:ext>
            </a:extLst>
          </p:cNvPr>
          <p:cNvSpPr/>
          <p:nvPr/>
        </p:nvSpPr>
        <p:spPr>
          <a:xfrm>
            <a:off x="685800" y="26236611"/>
            <a:ext cx="10058400" cy="584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1" name="Rectangle 10">
            <a:extLst>
              <a:ext uri="{FF2B5EF4-FFF2-40B4-BE49-F238E27FC236}">
                <a16:creationId xmlns:a16="http://schemas.microsoft.com/office/drawing/2014/main" id="{868B6862-5CC5-4906-AC03-EA9661AD13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5338539"/>
            <a:ext cx="10058400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Experiment Topology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026A6A3-D6D2-4951-8B04-EF51015D25DB}"/>
              </a:ext>
            </a:extLst>
          </p:cNvPr>
          <p:cNvSpPr/>
          <p:nvPr/>
        </p:nvSpPr>
        <p:spPr>
          <a:xfrm>
            <a:off x="22316522" y="7924799"/>
            <a:ext cx="20914196" cy="8342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4" name="Rectangle 10">
            <a:extLst>
              <a:ext uri="{FF2B5EF4-FFF2-40B4-BE49-F238E27FC236}">
                <a16:creationId xmlns:a16="http://schemas.microsoft.com/office/drawing/2014/main" id="{3D96BB99-3F6E-4E73-BA6B-A122D83B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16522" y="7471321"/>
            <a:ext cx="20914196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Performance Results of Heavy Hitter Detection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24D4BC5-5256-4C2E-B3FB-87EA69B63AF3}"/>
              </a:ext>
            </a:extLst>
          </p:cNvPr>
          <p:cNvSpPr/>
          <p:nvPr/>
        </p:nvSpPr>
        <p:spPr>
          <a:xfrm>
            <a:off x="660482" y="8000999"/>
            <a:ext cx="9748902" cy="8246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D5A32123-7974-4A0F-B8DF-6C82FB22F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513" y="8610600"/>
            <a:ext cx="9022487" cy="739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Identifying heavy hitters is vital for applications like Denial of Service (DoS) detection and traffic engineering.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Hardware solutions (e.g., programmable data plane switches) offer high performance but require adding hardware, which is not ideal for virtualized environments (e.g., cloud).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Software solutions are flexible but suffer from performance issues due to the packet processing overhead in the OS kernel.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proposed system implements a scalable heavy hitter detection algorithm in the software, bypassing the kernel using the Data Plane Development Kit (DPDK).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Count-min Sketch (CMS) algorithm is used to track the number of packets per flow.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system is implemented in P4 and deployed on the P4-DPDK target running on CPU cores.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system was tested with various packet sizes, number of CPU cores, and number of hash functions.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Evaluation results show accurate identification of heavy hitters at traffic rates approaching 100Gbps.</a:t>
            </a:r>
          </a:p>
        </p:txBody>
      </p:sp>
      <p:sp>
        <p:nvSpPr>
          <p:cNvPr id="74" name="Rectangle 10">
            <a:extLst>
              <a:ext uri="{FF2B5EF4-FFF2-40B4-BE49-F238E27FC236}">
                <a16:creationId xmlns:a16="http://schemas.microsoft.com/office/drawing/2014/main" id="{4EDA12B6-07B5-44F9-8F8B-E1BE66469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82" y="7471321"/>
            <a:ext cx="9748902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Abstract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236036AE-C83F-4AC9-800C-C6574727635F}"/>
              </a:ext>
            </a:extLst>
          </p:cNvPr>
          <p:cNvSpPr/>
          <p:nvPr/>
        </p:nvSpPr>
        <p:spPr>
          <a:xfrm>
            <a:off x="11517610" y="21073126"/>
            <a:ext cx="10013445" cy="81374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89" name="TextBox 19">
            <a:extLst>
              <a:ext uri="{FF2B5EF4-FFF2-40B4-BE49-F238E27FC236}">
                <a16:creationId xmlns:a16="http://schemas.microsoft.com/office/drawing/2014/main" id="{9742DD1E-D7E3-4AB1-8A17-D5B59B6AB3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6869" y="21597634"/>
            <a:ext cx="9333205" cy="341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CMS algorithm is used to detect heavy hitters.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CMS is a probabilistic data structure that serves as a frequency table of events in a stream of data.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It uses multiple hash functions and register arrays. The hash functions map the events to frequencies in each of the arrays.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hash function takes as input the 5-tuple: source/destination IP, source/destination port, and protocol.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heavy hitter is detected by comparing the minimum frequency for a flow in the CMS against a predefined threshold.</a:t>
            </a:r>
          </a:p>
        </p:txBody>
      </p:sp>
      <p:sp>
        <p:nvSpPr>
          <p:cNvPr id="90" name="Rectangle 10">
            <a:extLst>
              <a:ext uri="{FF2B5EF4-FFF2-40B4-BE49-F238E27FC236}">
                <a16:creationId xmlns:a16="http://schemas.microsoft.com/office/drawing/2014/main" id="{8C463412-CC68-4A0F-AE72-68EF99EB2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17611" y="20459736"/>
            <a:ext cx="1001344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Methodology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6F9B463-E17B-4E7C-87E7-83502E0F66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000" y="1933918"/>
            <a:ext cx="5938992" cy="3028886"/>
          </a:xfrm>
          <a:prstGeom prst="rect">
            <a:avLst/>
          </a:prstGeom>
        </p:spPr>
      </p:pic>
      <p:pic>
        <p:nvPicPr>
          <p:cNvPr id="1030" name="Picture 6" descr="Image result for nsf">
            <a:extLst>
              <a:ext uri="{FF2B5EF4-FFF2-40B4-BE49-F238E27FC236}">
                <a16:creationId xmlns:a16="http://schemas.microsoft.com/office/drawing/2014/main" id="{B8C4B66A-A56E-4E53-ADAA-7CDBD5A48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877" y="1828800"/>
            <a:ext cx="3349581" cy="336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19">
            <a:extLst>
              <a:ext uri="{FF2B5EF4-FFF2-40B4-BE49-F238E27FC236}">
                <a16:creationId xmlns:a16="http://schemas.microsoft.com/office/drawing/2014/main" id="{45A199C6-0BDE-461E-8044-A335463A4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1069" y="28575000"/>
            <a:ext cx="9959986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Count-Min Sketch (CMS) for estimating the per-flow packet counts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2840E07-26EB-4E1D-B651-E439ECC78699}"/>
              </a:ext>
            </a:extLst>
          </p:cNvPr>
          <p:cNvSpPr/>
          <p:nvPr/>
        </p:nvSpPr>
        <p:spPr>
          <a:xfrm>
            <a:off x="11548592" y="30369506"/>
            <a:ext cx="10058399" cy="165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9" name="Rectangle 10">
            <a:extLst>
              <a:ext uri="{FF2B5EF4-FFF2-40B4-BE49-F238E27FC236}">
                <a16:creationId xmlns:a16="http://schemas.microsoft.com/office/drawing/2014/main" id="{FCB36AFA-7261-4BD0-BAAA-5D5F78E4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34704" y="29946600"/>
            <a:ext cx="10086175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Acknowledgement</a:t>
            </a:r>
          </a:p>
        </p:txBody>
      </p:sp>
      <p:sp>
        <p:nvSpPr>
          <p:cNvPr id="42" name="TextBox 19">
            <a:extLst>
              <a:ext uri="{FF2B5EF4-FFF2-40B4-BE49-F238E27FC236}">
                <a16:creationId xmlns:a16="http://schemas.microsoft.com/office/drawing/2014/main" id="{A2B780AA-1835-403D-9431-C77CA5DD4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04" y="31052786"/>
            <a:ext cx="9310332" cy="88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This work was supported by the National Science Foundation (NSF), Award 2118311.</a:t>
            </a:r>
          </a:p>
        </p:txBody>
      </p:sp>
      <p:sp>
        <p:nvSpPr>
          <p:cNvPr id="48" name="TextBox 19">
            <a:extLst>
              <a:ext uri="{FF2B5EF4-FFF2-40B4-BE49-F238E27FC236}">
                <a16:creationId xmlns:a16="http://schemas.microsoft.com/office/drawing/2014/main" id="{B0F9E82D-32C3-4FD8-9773-6D76FE525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90445" y="15805243"/>
            <a:ext cx="8783589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Throughput as a function of number of cores and packet size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3A518F1-84A3-484B-8745-BEC242103BDA}"/>
              </a:ext>
            </a:extLst>
          </p:cNvPr>
          <p:cNvSpPr/>
          <p:nvPr/>
        </p:nvSpPr>
        <p:spPr>
          <a:xfrm>
            <a:off x="733577" y="17351602"/>
            <a:ext cx="9748902" cy="733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59" name="TextBox 19">
            <a:extLst>
              <a:ext uri="{FF2B5EF4-FFF2-40B4-BE49-F238E27FC236}">
                <a16:creationId xmlns:a16="http://schemas.microsoft.com/office/drawing/2014/main" id="{D12D084C-CEA3-4E5E-9D37-2D0AC2297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6608" y="17961204"/>
            <a:ext cx="9314985" cy="7060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 switches approaches: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HH-IPG [1] is a per-flow heavy hitter detection approach on P4 Tofino. The system requires adding hardware.</a:t>
            </a:r>
          </a:p>
          <a:p>
            <a:pPr marL="800100" lvl="1" indent="-342900" algn="just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Ding et al. [2] proposed a network-wide monitoring heavy hitter algorithm using the Count-min Sketch implemented in P4. The system requires adding hardware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DPDK approaches:</a:t>
            </a:r>
          </a:p>
          <a:p>
            <a:pPr marL="800100" lvl="1" indent="-342900" algn="just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Elastic Sketch [3] is a network-wide detection of heavy flow implemented on P4-OVS with DPDK. The system is tested with low traffic rates (10Gbps).</a:t>
            </a:r>
          </a:p>
          <a:p>
            <a:pPr marL="0" lvl="1"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[1] SK. Singh et al., “HH-IPG: Leveraging Inter-Packet Gap Metrics in P4 Hardware for Heavy Hitter Detection,” 2023.</a:t>
            </a:r>
          </a:p>
          <a:p>
            <a:pPr marL="0" lvl="1"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[2] D. Ding et al., “An incrementally-deployable P4-enabled architecture for network-wide heavy-hitter detection,” 2020.</a:t>
            </a:r>
          </a:p>
          <a:p>
            <a:pPr marL="0" lvl="1"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[3] T. Yang et al., “Elastic Sketch: Adaptive and Fast Network-wide</a:t>
            </a:r>
          </a:p>
          <a:p>
            <a:pPr marL="0" lvl="1" algn="just">
              <a:lnSpc>
                <a:spcPct val="110000"/>
              </a:lnSpc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Measurements,” 2018.</a:t>
            </a:r>
          </a:p>
          <a:p>
            <a:pPr marL="0" lvl="1" algn="just">
              <a:lnSpc>
                <a:spcPct val="110000"/>
              </a:lnSpc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0">
            <a:extLst>
              <a:ext uri="{FF2B5EF4-FFF2-40B4-BE49-F238E27FC236}">
                <a16:creationId xmlns:a16="http://schemas.microsoft.com/office/drawing/2014/main" id="{9ED7C232-4103-4FA7-9F34-111140B0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577" y="16821925"/>
            <a:ext cx="9748902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Related Work</a:t>
            </a:r>
          </a:p>
        </p:txBody>
      </p:sp>
      <p:sp>
        <p:nvSpPr>
          <p:cNvPr id="61" name="TextBox 19">
            <a:extLst>
              <a:ext uri="{FF2B5EF4-FFF2-40B4-BE49-F238E27FC236}">
                <a16:creationId xmlns:a16="http://schemas.microsoft.com/office/drawing/2014/main" id="{2F88BFDB-347E-47F6-9D5F-AF5E1BB72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2572" y="15805243"/>
            <a:ext cx="7560129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Heavy hitter mitigation at line rate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92D6E172-3748-5E38-8FB9-C4B2643BF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4465" y="17053762"/>
            <a:ext cx="20925573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Evaluating the Impact of  the Number of Hash Functions on the Throughput</a:t>
            </a:r>
          </a:p>
        </p:txBody>
      </p:sp>
      <p:sp>
        <p:nvSpPr>
          <p:cNvPr id="26" name="TextBox 19">
            <a:extLst>
              <a:ext uri="{FF2B5EF4-FFF2-40B4-BE49-F238E27FC236}">
                <a16:creationId xmlns:a16="http://schemas.microsoft.com/office/drawing/2014/main" id="{5AA68CD2-B60D-F8DD-692B-9864F20D7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84287" y="27396400"/>
            <a:ext cx="10423400" cy="454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While CMS introduces some estimation errors, it offers a tunable trade-off between accuracy and memory usage based on the number of hash functions and the size of the register arrays.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experimental results show that increasing the number of hash functions improves the counting accuracy but degrades the throughput.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Using two CPU cores, the performance penalty is high, especially with small packet sizes. With four CPU cores, the performance penalty is eliminated even with a high number of hash functions.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Future work includes 1) testing the system with real traffic from CAIDA; 2) augmenting the P4 program to detect cyberattacks; 3) profiling the performance of P4-DPDK with various P4 programs. </a:t>
            </a:r>
          </a:p>
        </p:txBody>
      </p:sp>
      <p:sp>
        <p:nvSpPr>
          <p:cNvPr id="27" name="TextBox 19">
            <a:extLst>
              <a:ext uri="{FF2B5EF4-FFF2-40B4-BE49-F238E27FC236}">
                <a16:creationId xmlns:a16="http://schemas.microsoft.com/office/drawing/2014/main" id="{82DE18B7-A50A-B66F-1EA3-43432B0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0967" y="8486662"/>
            <a:ext cx="20336720" cy="12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Background traffic is generated at the rate of 100Gbps using DPDK-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pktgen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 heavy hitter </a:t>
            </a:r>
            <a:r>
              <a:rPr lang="en-US" sz="240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is “immediately” 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identified and blocked even while processing 100Gbps of background traffic.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maximum throughput that can be achieved increases as the number of CPU cores running the pipelines increases.</a:t>
            </a:r>
          </a:p>
        </p:txBody>
      </p:sp>
      <p:pic>
        <p:nvPicPr>
          <p:cNvPr id="31" name="Picture 30" descr="A diagram of a graph&#10;&#10;Description automatically generated">
            <a:extLst>
              <a:ext uri="{FF2B5EF4-FFF2-40B4-BE49-F238E27FC236}">
                <a16:creationId xmlns:a16="http://schemas.microsoft.com/office/drawing/2014/main" id="{51B0E811-FB51-8D22-30AB-B59009FCA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" b="1647"/>
          <a:stretch/>
        </p:blipFill>
        <p:spPr>
          <a:xfrm>
            <a:off x="12933718" y="25188879"/>
            <a:ext cx="6625615" cy="3352800"/>
          </a:xfrm>
          <a:prstGeom prst="rect">
            <a:avLst/>
          </a:prstGeom>
        </p:spPr>
      </p:pic>
      <p:sp>
        <p:nvSpPr>
          <p:cNvPr id="32" name="TextBox 19">
            <a:extLst>
              <a:ext uri="{FF2B5EF4-FFF2-40B4-BE49-F238E27FC236}">
                <a16:creationId xmlns:a16="http://schemas.microsoft.com/office/drawing/2014/main" id="{6F1C53A5-D3E8-07E6-C462-B7B563119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44721" y="24758269"/>
            <a:ext cx="8699441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Throughput as a function of the number of hash functions </a:t>
            </a:r>
            <a:b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and packet size using two CPU cores</a:t>
            </a:r>
          </a:p>
        </p:txBody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E53FEFB6-15E0-EAD1-8558-57C48908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17453" y="24758269"/>
            <a:ext cx="8443045" cy="8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Throughput as a function of the number of hash functions </a:t>
            </a:r>
            <a:b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</a:b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and packet size using four CPU cores</a:t>
            </a:r>
          </a:p>
        </p:txBody>
      </p:sp>
      <p:pic>
        <p:nvPicPr>
          <p:cNvPr id="6" name="Picture 5" descr="A graph of a graph&#10;&#10;Description automatically generated">
            <a:extLst>
              <a:ext uri="{FF2B5EF4-FFF2-40B4-BE49-F238E27FC236}">
                <a16:creationId xmlns:a16="http://schemas.microsoft.com/office/drawing/2014/main" id="{74E0BD37-E4F1-5E8C-9EC2-B406773D1C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92"/>
          <a:stretch/>
        </p:blipFill>
        <p:spPr>
          <a:xfrm>
            <a:off x="23733061" y="9852193"/>
            <a:ext cx="8209296" cy="5640287"/>
          </a:xfrm>
          <a:prstGeom prst="rect">
            <a:avLst/>
          </a:prstGeom>
        </p:spPr>
      </p:pic>
      <p:pic>
        <p:nvPicPr>
          <p:cNvPr id="13" name="Picture 12" descr="A graph with a line&#10;&#10;Description automatically generated">
            <a:extLst>
              <a:ext uri="{FF2B5EF4-FFF2-40B4-BE49-F238E27FC236}">
                <a16:creationId xmlns:a16="http://schemas.microsoft.com/office/drawing/2014/main" id="{D6273AAF-B2B5-C39D-FB93-559C691702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0" r="5879"/>
          <a:stretch/>
        </p:blipFill>
        <p:spPr>
          <a:xfrm>
            <a:off x="23659412" y="25984200"/>
            <a:ext cx="6885155" cy="4962459"/>
          </a:xfrm>
          <a:prstGeom prst="rect">
            <a:avLst/>
          </a:prstGeom>
        </p:spPr>
      </p:pic>
      <p:pic>
        <p:nvPicPr>
          <p:cNvPr id="15" name="Picture 14" descr="A graph of a graph of different colors&#10;&#10;Description automatically generated with medium confidence">
            <a:extLst>
              <a:ext uri="{FF2B5EF4-FFF2-40B4-BE49-F238E27FC236}">
                <a16:creationId xmlns:a16="http://schemas.microsoft.com/office/drawing/2014/main" id="{221A9578-352E-028C-2BE0-AFCBF789648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7" t="12952" r="1302" b="3269"/>
          <a:stretch/>
        </p:blipFill>
        <p:spPr>
          <a:xfrm>
            <a:off x="33115741" y="9720942"/>
            <a:ext cx="8532997" cy="6164944"/>
          </a:xfrm>
          <a:prstGeom prst="rect">
            <a:avLst/>
          </a:prstGeom>
        </p:spPr>
      </p:pic>
      <p:pic>
        <p:nvPicPr>
          <p:cNvPr id="30" name="Picture 29" descr="A graph of a graph of hash functions&#10;&#10;Description automatically generated">
            <a:extLst>
              <a:ext uri="{FF2B5EF4-FFF2-40B4-BE49-F238E27FC236}">
                <a16:creationId xmlns:a16="http://schemas.microsoft.com/office/drawing/2014/main" id="{C0E648C0-29A8-4446-DB4E-DFCB91820EE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7" t="12963" r="1503"/>
          <a:stretch/>
        </p:blipFill>
        <p:spPr>
          <a:xfrm>
            <a:off x="33434551" y="17949112"/>
            <a:ext cx="9008849" cy="6629596"/>
          </a:xfrm>
          <a:prstGeom prst="rect">
            <a:avLst/>
          </a:prstGeom>
        </p:spPr>
      </p:pic>
      <p:pic>
        <p:nvPicPr>
          <p:cNvPr id="35" name="Picture 34" descr="A graph of hash functions&#10;&#10;Description automatically generated">
            <a:extLst>
              <a:ext uri="{FF2B5EF4-FFF2-40B4-BE49-F238E27FC236}">
                <a16:creationId xmlns:a16="http://schemas.microsoft.com/office/drawing/2014/main" id="{8BDDB753-8016-46F2-73B0-61BC0B7ABB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2" t="12514" r="1630" b="1241"/>
          <a:stretch/>
        </p:blipFill>
        <p:spPr>
          <a:xfrm>
            <a:off x="22690017" y="17969431"/>
            <a:ext cx="9008849" cy="6588959"/>
          </a:xfrm>
          <a:prstGeom prst="rect">
            <a:avLst/>
          </a:prstGeom>
        </p:spPr>
      </p:pic>
      <p:sp>
        <p:nvSpPr>
          <p:cNvPr id="36" name="TextBox 19">
            <a:extLst>
              <a:ext uri="{FF2B5EF4-FFF2-40B4-BE49-F238E27FC236}">
                <a16:creationId xmlns:a16="http://schemas.microsoft.com/office/drawing/2014/main" id="{96110870-4622-3EF5-1708-135D4D4EB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52269" y="31038786"/>
            <a:ext cx="8699441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Packet count accuracy based on the number of hash functions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DCD1DA1-67EC-A526-DE99-7CACFF26A5EA}"/>
              </a:ext>
            </a:extLst>
          </p:cNvPr>
          <p:cNvSpPr/>
          <p:nvPr/>
        </p:nvSpPr>
        <p:spPr>
          <a:xfrm>
            <a:off x="11571069" y="8084711"/>
            <a:ext cx="10013445" cy="116390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kern="1200" smtId="4294967295"/>
            </a:defPPr>
          </a:lstStyle>
          <a:p>
            <a:pPr algn="ctr"/>
            <a:endParaRPr lang="en-US" sz="9600">
              <a:latin typeface="+mj-lt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BF856385-963A-2689-09F5-2763CAAA5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11189" y="8749730"/>
            <a:ext cx="9333205" cy="304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P4 language with the Portable NIC Architecture (PNA) is used to implement the heavy hitter detection algorithm.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p4c-dpdk compiler translates P4 programs into DPDK API, allowing the configuration of the DPDK pipeline.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DPDK pipeline is compiled and loaded on the CPU cores of the host.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SmartNIC uses Receive Side Scaling (RSS) to distribute the load across the pipelines in the CPU cores. 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97CB80CC-46E4-1A35-6883-1C11133C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1069" y="7471321"/>
            <a:ext cx="10013444" cy="873301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System Architecture</a:t>
            </a:r>
          </a:p>
        </p:txBody>
      </p:sp>
      <p:sp>
        <p:nvSpPr>
          <p:cNvPr id="5" name="TextBox 19">
            <a:extLst>
              <a:ext uri="{FF2B5EF4-FFF2-40B4-BE49-F238E27FC236}">
                <a16:creationId xmlns:a16="http://schemas.microsoft.com/office/drawing/2014/main" id="{EC696430-E3E8-19CA-D66C-67559A844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8703" y="18991466"/>
            <a:ext cx="9598176" cy="46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ctr"/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P4-DPDK heavy hitter detection system architecture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FB40281-9192-B4B4-AA4A-26035A287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21044" y="12124489"/>
            <a:ext cx="9827653" cy="6341282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:a16="http://schemas.microsoft.com/office/drawing/2014/main" id="{A9BEE4A1-0C3E-8263-849D-EF706DDD8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2785" y="26365200"/>
            <a:ext cx="10820238" cy="859978"/>
          </a:xfrm>
          <a:prstGeom prst="snipRoundRect">
            <a:avLst>
              <a:gd name="adj1" fmla="val 0"/>
              <a:gd name="adj2" fmla="val 50000"/>
            </a:avLst>
          </a:prstGeom>
          <a:solidFill>
            <a:srgbClr val="664F93"/>
          </a:solidFill>
          <a:ln w="12700">
            <a:noFill/>
            <a:miter lim="800000"/>
          </a:ln>
        </p:spPr>
        <p:txBody>
          <a:bodyPr wrap="none" lIns="274320" tIns="73152" rIns="274320" bIns="68563" anchor="ctr" anchorCtr="0"/>
          <a:lstStyle>
            <a:defPPr>
              <a:defRPr kern="1200" smtId="4294967295"/>
            </a:defPPr>
          </a:lstStyle>
          <a:p>
            <a:pPr algn="ctr" defTabSz="4702588">
              <a:defRPr/>
            </a:pPr>
            <a:r>
              <a:rPr lang="en-US" sz="3600" b="1" dirty="0">
                <a:solidFill>
                  <a:schemeClr val="bg1"/>
                </a:solidFill>
                <a:effectLst/>
                <a:latin typeface="Quattrocento" panose="02020802030000000404" pitchFamily="18" charset="0"/>
              </a:rPr>
              <a:t>Lessons Learned and Future Work</a:t>
            </a:r>
          </a:p>
        </p:txBody>
      </p:sp>
      <p:sp>
        <p:nvSpPr>
          <p:cNvPr id="51" name="TextBox 19">
            <a:extLst>
              <a:ext uri="{FF2B5EF4-FFF2-40B4-BE49-F238E27FC236}">
                <a16:creationId xmlns:a16="http://schemas.microsoft.com/office/drawing/2014/main" id="{652990E8-C7D0-A77C-729B-F6D5121E3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226" y="26457144"/>
            <a:ext cx="3948374" cy="292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>
            <a:defPPr>
              <a:defRPr kern="1200" smtId="4294967295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The heavy hitter detector also reflects packets.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All the servers are on the same FABRIC site.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DPDK-</a:t>
            </a:r>
            <a:r>
              <a:rPr lang="en-US" sz="2400" dirty="0" err="1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pktgen</a:t>
            </a:r>
            <a:r>
              <a:rPr lang="en-US" sz="2400" dirty="0">
                <a:effectLst/>
                <a:latin typeface="Quattrocento Sans" panose="020B0502050000020003" pitchFamily="34" charset="0"/>
                <a:cs typeface="Arial" panose="020B0604020202020204" pitchFamily="34" charset="0"/>
              </a:rPr>
              <a:t> is used to generate traffic.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400" dirty="0">
              <a:effectLst/>
              <a:latin typeface="Quattrocento Sans" panose="020B0502050000020003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D9863E4C-89A8-BD56-4381-16C2FFEC59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7000" y="26327598"/>
            <a:ext cx="8142215" cy="5676402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6.09.30"/>
  <p:tag name="AS_TITLE" val="Aspose.Slides for .NET 4.0"/>
  <p:tag name="AS_VERSION" val="16.9.0.0"/>
  <p:tag name="MAKESIGNSTEMPLATE" val="ponderingpeacock|09-2018"/>
</p:tagLst>
</file>

<file path=ppt/theme/theme1.xml><?xml version="1.0" encoding="utf-8"?>
<a:theme xmlns:a="http://schemas.openxmlformats.org/drawingml/2006/main" name="Default Desig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Default Design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5A1244B708FF478772D9F5BE92EA81" ma:contentTypeVersion="12" ma:contentTypeDescription="Create a new document." ma:contentTypeScope="" ma:versionID="ef82babfd6a87b1b7feeea62825a313b">
  <xsd:schema xmlns:xsd="http://www.w3.org/2001/XMLSchema" xmlns:xs="http://www.w3.org/2001/XMLSchema" xmlns:p="http://schemas.microsoft.com/office/2006/metadata/properties" xmlns:ns3="0e4f2584-2fae-42b4-b977-142c5a2a3cc9" xmlns:ns4="4d62a9a3-2ad3-4c4a-963b-51ff34f52dba" targetNamespace="http://schemas.microsoft.com/office/2006/metadata/properties" ma:root="true" ma:fieldsID="a63f099aa2e7595213fa8dcb9381ecc2" ns3:_="" ns4:_="">
    <xsd:import namespace="0e4f2584-2fae-42b4-b977-142c5a2a3cc9"/>
    <xsd:import namespace="4d62a9a3-2ad3-4c4a-963b-51ff34f52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4f2584-2fae-42b4-b977-142c5a2a3c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62a9a3-2ad3-4c4a-963b-51ff34f52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E235FB-D347-497E-8BFC-EDEF0B1708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4f2584-2fae-42b4-b977-142c5a2a3cc9"/>
    <ds:schemaRef ds:uri="4d62a9a3-2ad3-4c4a-963b-51ff34f52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E93652-C284-4C65-9CC6-08B0F791E30E}">
  <ds:schemaRefs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4d62a9a3-2ad3-4c4a-963b-51ff34f52dba"/>
    <ds:schemaRef ds:uri="0e4f2584-2fae-42b4-b977-142c5a2a3cc9"/>
  </ds:schemaRefs>
</ds:datastoreItem>
</file>

<file path=customXml/itemProps3.xml><?xml version="1.0" encoding="utf-8"?>
<ds:datastoreItem xmlns:ds="http://schemas.openxmlformats.org/officeDocument/2006/customXml" ds:itemID="{5D8B9D93-2181-4C1B-BE06-E15C2576BD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8784</TotalTime>
  <Words>853</Words>
  <Application>Microsoft Office PowerPoint</Application>
  <PresentationFormat>Custom</PresentationFormat>
  <Paragraphs>58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Times New Roman</vt:lpstr>
      <vt:lpstr>Wingdings</vt:lpstr>
      <vt:lpstr>Arial</vt:lpstr>
      <vt:lpstr>Quattrocento</vt:lpstr>
      <vt:lpstr>Quattrocento Sans</vt:lpstr>
      <vt:lpstr>Default Design</vt:lpstr>
      <vt:lpstr>PowerPoint Presentation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for a scientific poster</dc:title>
  <dc:subject>Free Poster Presentation Example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Crichigno Benitez, Jorge</cp:lastModifiedBy>
  <cp:revision>131</cp:revision>
  <cp:lastPrinted>2000-08-03T00:31:24Z</cp:lastPrinted>
  <dcterms:modified xsi:type="dcterms:W3CDTF">2024-03-15T15:23:25Z</dcterms:modified>
  <cp:category>research posters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0x010100BB5A1244B708FF478772D9F5BE92EA81</vt:lpwstr>
  </property>
</Properties>
</file>