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60" r:id="rId4"/>
    <p:sldId id="259" r:id="rId5"/>
    <p:sldId id="262" r:id="rId6"/>
    <p:sldId id="258" r:id="rId7"/>
    <p:sldId id="269" r:id="rId8"/>
    <p:sldId id="272" r:id="rId9"/>
    <p:sldId id="275"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1"/>
    <p:restoredTop sz="70506"/>
  </p:normalViewPr>
  <p:slideViewPr>
    <p:cSldViewPr snapToGrid="0">
      <p:cViewPr varScale="1">
        <p:scale>
          <a:sx n="85" d="100"/>
          <a:sy n="85" d="100"/>
        </p:scale>
        <p:origin x="15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C41FD-518F-4C27-B60C-D6391D96DE4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1C6B8EF-B615-489A-B7EE-717C992FFD4F}">
      <dgm:prSet/>
      <dgm:spPr>
        <a:solidFill>
          <a:srgbClr val="801C2C"/>
        </a:solidFill>
      </dgm:spPr>
      <dgm:t>
        <a:bodyPr/>
        <a:lstStyle/>
        <a:p>
          <a:r>
            <a:rPr kumimoji="1" lang="en-US" dirty="0">
              <a:solidFill>
                <a:schemeClr val="bg1"/>
              </a:solidFill>
              <a:latin typeface="Arial" panose="020B0604020202020204" pitchFamily="34" charset="0"/>
              <a:cs typeface="Arial" panose="020B0604020202020204" pitchFamily="34" charset="0"/>
            </a:rPr>
            <a:t>Introduction</a:t>
          </a:r>
          <a:endParaRPr lang="en-US" dirty="0">
            <a:solidFill>
              <a:schemeClr val="bg1"/>
            </a:solidFill>
            <a:latin typeface="Arial" panose="020B0604020202020204" pitchFamily="34" charset="0"/>
            <a:cs typeface="Arial" panose="020B0604020202020204" pitchFamily="34" charset="0"/>
          </a:endParaRPr>
        </a:p>
      </dgm:t>
    </dgm:pt>
    <dgm:pt modelId="{5D7C393E-2E25-4F5F-A4B0-8109E55DA8B3}" type="parTrans" cxnId="{3F3B27C2-230E-41C2-BF1D-2204FBD52D2C}">
      <dgm:prSet/>
      <dgm:spPr/>
      <dgm:t>
        <a:bodyPr/>
        <a:lstStyle/>
        <a:p>
          <a:endParaRPr lang="en-US"/>
        </a:p>
      </dgm:t>
    </dgm:pt>
    <dgm:pt modelId="{664E3139-80C0-4E1F-B9E3-C84F34FA4E5C}" type="sibTrans" cxnId="{3F3B27C2-230E-41C2-BF1D-2204FBD52D2C}">
      <dgm:prSet/>
      <dgm:spPr/>
      <dgm:t>
        <a:bodyPr/>
        <a:lstStyle/>
        <a:p>
          <a:endParaRPr lang="en-US"/>
        </a:p>
      </dgm:t>
    </dgm:pt>
    <dgm:pt modelId="{763B3F45-F336-46B9-B6C4-D2D4820BA8D3}">
      <dgm:prSet/>
      <dgm:spPr>
        <a:solidFill>
          <a:srgbClr val="801C2C"/>
        </a:solidFill>
      </dgm:spPr>
      <dgm:t>
        <a:bodyPr/>
        <a:lstStyle/>
        <a:p>
          <a:r>
            <a:rPr kumimoji="1" lang="en-US" dirty="0">
              <a:solidFill>
                <a:schemeClr val="bg1"/>
              </a:solidFill>
              <a:latin typeface="Arial" panose="020B0604020202020204" pitchFamily="34" charset="0"/>
              <a:cs typeface="Arial" panose="020B0604020202020204" pitchFamily="34" charset="0"/>
            </a:rPr>
            <a:t>Purpose</a:t>
          </a:r>
          <a:endParaRPr lang="en-US" dirty="0">
            <a:solidFill>
              <a:schemeClr val="bg1"/>
            </a:solidFill>
            <a:latin typeface="Arial" panose="020B0604020202020204" pitchFamily="34" charset="0"/>
            <a:cs typeface="Arial" panose="020B0604020202020204" pitchFamily="34" charset="0"/>
          </a:endParaRPr>
        </a:p>
      </dgm:t>
    </dgm:pt>
    <dgm:pt modelId="{1A46A8F8-8367-488A-976B-0275FCB657B4}" type="parTrans" cxnId="{E7DD21AB-2F46-4317-92BA-8AD276A8B7C1}">
      <dgm:prSet/>
      <dgm:spPr/>
      <dgm:t>
        <a:bodyPr/>
        <a:lstStyle/>
        <a:p>
          <a:endParaRPr lang="en-US"/>
        </a:p>
      </dgm:t>
    </dgm:pt>
    <dgm:pt modelId="{A65C4568-3F33-411E-97E5-4E8F3D6C0E9B}" type="sibTrans" cxnId="{E7DD21AB-2F46-4317-92BA-8AD276A8B7C1}">
      <dgm:prSet/>
      <dgm:spPr/>
      <dgm:t>
        <a:bodyPr/>
        <a:lstStyle/>
        <a:p>
          <a:endParaRPr lang="en-US"/>
        </a:p>
      </dgm:t>
    </dgm:pt>
    <dgm:pt modelId="{1E54C536-F4EC-4097-80C9-7AB43AFD783E}">
      <dgm:prSet/>
      <dgm:spPr>
        <a:solidFill>
          <a:srgbClr val="801C2C"/>
        </a:solidFill>
      </dgm:spPr>
      <dgm:t>
        <a:bodyPr/>
        <a:lstStyle/>
        <a:p>
          <a:r>
            <a:rPr lang="en-US" dirty="0">
              <a:solidFill>
                <a:schemeClr val="bg1"/>
              </a:solidFill>
              <a:latin typeface="Arial" panose="020B0604020202020204" pitchFamily="34" charset="0"/>
              <a:cs typeface="Arial" panose="020B0604020202020204" pitchFamily="34" charset="0"/>
            </a:rPr>
            <a:t>Proposed Solution</a:t>
          </a:r>
        </a:p>
      </dgm:t>
    </dgm:pt>
    <dgm:pt modelId="{EB9EA4E9-DF00-4678-A481-7CC8442C814A}" type="parTrans" cxnId="{E47485C0-9A3F-44D4-A053-40D67DA1F751}">
      <dgm:prSet/>
      <dgm:spPr/>
      <dgm:t>
        <a:bodyPr/>
        <a:lstStyle/>
        <a:p>
          <a:endParaRPr lang="en-US"/>
        </a:p>
      </dgm:t>
    </dgm:pt>
    <dgm:pt modelId="{115810C5-B9EB-4ECA-BA08-EC1EABCBA809}" type="sibTrans" cxnId="{E47485C0-9A3F-44D4-A053-40D67DA1F751}">
      <dgm:prSet/>
      <dgm:spPr/>
      <dgm:t>
        <a:bodyPr/>
        <a:lstStyle/>
        <a:p>
          <a:endParaRPr lang="en-US"/>
        </a:p>
      </dgm:t>
    </dgm:pt>
    <dgm:pt modelId="{EF86DC66-1CA2-447D-9448-46EFA7A5E96C}">
      <dgm:prSet/>
      <dgm:spPr>
        <a:solidFill>
          <a:srgbClr val="801C2C"/>
        </a:solidFill>
      </dgm:spPr>
      <dgm:t>
        <a:bodyPr/>
        <a:lstStyle/>
        <a:p>
          <a:r>
            <a:rPr kumimoji="1" lang="en-US" dirty="0">
              <a:solidFill>
                <a:schemeClr val="bg1"/>
              </a:solidFill>
              <a:latin typeface="Arial" panose="020B0604020202020204" pitchFamily="34" charset="0"/>
              <a:cs typeface="Arial" panose="020B0604020202020204" pitchFamily="34" charset="0"/>
            </a:rPr>
            <a:t>Analyzing Solution</a:t>
          </a:r>
          <a:endParaRPr lang="en-US" dirty="0">
            <a:solidFill>
              <a:schemeClr val="bg1"/>
            </a:solidFill>
            <a:latin typeface="Arial" panose="020B0604020202020204" pitchFamily="34" charset="0"/>
            <a:cs typeface="Arial" panose="020B0604020202020204" pitchFamily="34" charset="0"/>
          </a:endParaRPr>
        </a:p>
      </dgm:t>
    </dgm:pt>
    <dgm:pt modelId="{6526EE96-196B-442D-92F8-B889384BD2B7}" type="parTrans" cxnId="{AF680299-6AAF-476B-965E-749D49B5BBCD}">
      <dgm:prSet/>
      <dgm:spPr/>
      <dgm:t>
        <a:bodyPr/>
        <a:lstStyle/>
        <a:p>
          <a:endParaRPr lang="en-US"/>
        </a:p>
      </dgm:t>
    </dgm:pt>
    <dgm:pt modelId="{C3D2333A-C008-4A7B-AD4F-61C844CD870C}" type="sibTrans" cxnId="{AF680299-6AAF-476B-965E-749D49B5BBCD}">
      <dgm:prSet/>
      <dgm:spPr/>
      <dgm:t>
        <a:bodyPr/>
        <a:lstStyle/>
        <a:p>
          <a:endParaRPr lang="en-US"/>
        </a:p>
      </dgm:t>
    </dgm:pt>
    <dgm:pt modelId="{5829A88B-DF7E-49DE-84DD-DA0C8B67D8B2}">
      <dgm:prSet/>
      <dgm:spPr>
        <a:solidFill>
          <a:srgbClr val="801C2C"/>
        </a:solidFill>
      </dgm:spPr>
      <dgm:t>
        <a:bodyPr/>
        <a:lstStyle/>
        <a:p>
          <a:r>
            <a:rPr kumimoji="1" lang="en-US" dirty="0">
              <a:solidFill>
                <a:schemeClr val="bg1"/>
              </a:solidFill>
              <a:latin typeface="Arial" panose="020B0604020202020204" pitchFamily="34" charset="0"/>
              <a:cs typeface="Arial" panose="020B0604020202020204" pitchFamily="34" charset="0"/>
            </a:rPr>
            <a:t>Conclusion</a:t>
          </a:r>
          <a:endParaRPr lang="en-US" dirty="0">
            <a:solidFill>
              <a:schemeClr val="bg1"/>
            </a:solidFill>
            <a:latin typeface="Arial" panose="020B0604020202020204" pitchFamily="34" charset="0"/>
            <a:cs typeface="Arial" panose="020B0604020202020204" pitchFamily="34" charset="0"/>
          </a:endParaRPr>
        </a:p>
      </dgm:t>
    </dgm:pt>
    <dgm:pt modelId="{07372DFA-A747-4AE0-A03B-4FE92ABB17FB}" type="parTrans" cxnId="{3BB47FA7-81BA-457F-82FA-3349E03A1B0C}">
      <dgm:prSet/>
      <dgm:spPr/>
      <dgm:t>
        <a:bodyPr/>
        <a:lstStyle/>
        <a:p>
          <a:endParaRPr lang="en-US"/>
        </a:p>
      </dgm:t>
    </dgm:pt>
    <dgm:pt modelId="{A4D09207-B919-48AD-B54C-FDDA57E2CC3C}" type="sibTrans" cxnId="{3BB47FA7-81BA-457F-82FA-3349E03A1B0C}">
      <dgm:prSet/>
      <dgm:spPr/>
      <dgm:t>
        <a:bodyPr/>
        <a:lstStyle/>
        <a:p>
          <a:endParaRPr lang="en-US"/>
        </a:p>
      </dgm:t>
    </dgm:pt>
    <dgm:pt modelId="{E676CE90-B612-41C2-AD48-01F36BB41340}" type="pres">
      <dgm:prSet presAssocID="{A7CC41FD-518F-4C27-B60C-D6391D96DE41}" presName="linear" presStyleCnt="0">
        <dgm:presLayoutVars>
          <dgm:animLvl val="lvl"/>
          <dgm:resizeHandles val="exact"/>
        </dgm:presLayoutVars>
      </dgm:prSet>
      <dgm:spPr/>
    </dgm:pt>
    <dgm:pt modelId="{C1B34298-BA75-4646-9517-E863D62F9C62}" type="pres">
      <dgm:prSet presAssocID="{F1C6B8EF-B615-489A-B7EE-717C992FFD4F}" presName="parentText" presStyleLbl="node1" presStyleIdx="0" presStyleCnt="5">
        <dgm:presLayoutVars>
          <dgm:chMax val="0"/>
          <dgm:bulletEnabled val="1"/>
        </dgm:presLayoutVars>
      </dgm:prSet>
      <dgm:spPr/>
    </dgm:pt>
    <dgm:pt modelId="{204A887D-080D-45A8-ACF8-552A42ECDEB1}" type="pres">
      <dgm:prSet presAssocID="{664E3139-80C0-4E1F-B9E3-C84F34FA4E5C}" presName="spacer" presStyleCnt="0"/>
      <dgm:spPr/>
    </dgm:pt>
    <dgm:pt modelId="{843D8C5E-B396-424C-9F1F-4FC01A429CBC}" type="pres">
      <dgm:prSet presAssocID="{763B3F45-F336-46B9-B6C4-D2D4820BA8D3}" presName="parentText" presStyleLbl="node1" presStyleIdx="1" presStyleCnt="5">
        <dgm:presLayoutVars>
          <dgm:chMax val="0"/>
          <dgm:bulletEnabled val="1"/>
        </dgm:presLayoutVars>
      </dgm:prSet>
      <dgm:spPr/>
    </dgm:pt>
    <dgm:pt modelId="{D8BAC4D3-428B-46ED-A177-962D89D39B4B}" type="pres">
      <dgm:prSet presAssocID="{A65C4568-3F33-411E-97E5-4E8F3D6C0E9B}" presName="spacer" presStyleCnt="0"/>
      <dgm:spPr/>
    </dgm:pt>
    <dgm:pt modelId="{9C344917-07D1-456E-9D88-7F7FF4E2283A}" type="pres">
      <dgm:prSet presAssocID="{1E54C536-F4EC-4097-80C9-7AB43AFD783E}" presName="parentText" presStyleLbl="node1" presStyleIdx="2" presStyleCnt="5">
        <dgm:presLayoutVars>
          <dgm:chMax val="0"/>
          <dgm:bulletEnabled val="1"/>
        </dgm:presLayoutVars>
      </dgm:prSet>
      <dgm:spPr/>
    </dgm:pt>
    <dgm:pt modelId="{1784D3F4-59C2-40F2-BB28-64213942CFC7}" type="pres">
      <dgm:prSet presAssocID="{115810C5-B9EB-4ECA-BA08-EC1EABCBA809}" presName="spacer" presStyleCnt="0"/>
      <dgm:spPr/>
    </dgm:pt>
    <dgm:pt modelId="{F2A4BD1C-327E-417A-80E2-9CB485A72693}" type="pres">
      <dgm:prSet presAssocID="{EF86DC66-1CA2-447D-9448-46EFA7A5E96C}" presName="parentText" presStyleLbl="node1" presStyleIdx="3" presStyleCnt="5">
        <dgm:presLayoutVars>
          <dgm:chMax val="0"/>
          <dgm:bulletEnabled val="1"/>
        </dgm:presLayoutVars>
      </dgm:prSet>
      <dgm:spPr/>
    </dgm:pt>
    <dgm:pt modelId="{C24B2D83-9120-4D81-8332-BDCC5EA3E462}" type="pres">
      <dgm:prSet presAssocID="{C3D2333A-C008-4A7B-AD4F-61C844CD870C}" presName="spacer" presStyleCnt="0"/>
      <dgm:spPr/>
    </dgm:pt>
    <dgm:pt modelId="{595433F0-D7C4-47F2-8311-792E0B1F3E55}" type="pres">
      <dgm:prSet presAssocID="{5829A88B-DF7E-49DE-84DD-DA0C8B67D8B2}" presName="parentText" presStyleLbl="node1" presStyleIdx="4" presStyleCnt="5">
        <dgm:presLayoutVars>
          <dgm:chMax val="0"/>
          <dgm:bulletEnabled val="1"/>
        </dgm:presLayoutVars>
      </dgm:prSet>
      <dgm:spPr/>
    </dgm:pt>
  </dgm:ptLst>
  <dgm:cxnLst>
    <dgm:cxn modelId="{286F5104-B79D-4BC8-9A50-7CD541218DE3}" type="presOf" srcId="{F1C6B8EF-B615-489A-B7EE-717C992FFD4F}" destId="{C1B34298-BA75-4646-9517-E863D62F9C62}" srcOrd="0" destOrd="0" presId="urn:microsoft.com/office/officeart/2005/8/layout/vList2"/>
    <dgm:cxn modelId="{35D4FE66-1563-4603-8AD9-3583E8CA175B}" type="presOf" srcId="{A7CC41FD-518F-4C27-B60C-D6391D96DE41}" destId="{E676CE90-B612-41C2-AD48-01F36BB41340}" srcOrd="0" destOrd="0" presId="urn:microsoft.com/office/officeart/2005/8/layout/vList2"/>
    <dgm:cxn modelId="{AF680299-6AAF-476B-965E-749D49B5BBCD}" srcId="{A7CC41FD-518F-4C27-B60C-D6391D96DE41}" destId="{EF86DC66-1CA2-447D-9448-46EFA7A5E96C}" srcOrd="3" destOrd="0" parTransId="{6526EE96-196B-442D-92F8-B889384BD2B7}" sibTransId="{C3D2333A-C008-4A7B-AD4F-61C844CD870C}"/>
    <dgm:cxn modelId="{3BB47FA7-81BA-457F-82FA-3349E03A1B0C}" srcId="{A7CC41FD-518F-4C27-B60C-D6391D96DE41}" destId="{5829A88B-DF7E-49DE-84DD-DA0C8B67D8B2}" srcOrd="4" destOrd="0" parTransId="{07372DFA-A747-4AE0-A03B-4FE92ABB17FB}" sibTransId="{A4D09207-B919-48AD-B54C-FDDA57E2CC3C}"/>
    <dgm:cxn modelId="{E7DD21AB-2F46-4317-92BA-8AD276A8B7C1}" srcId="{A7CC41FD-518F-4C27-B60C-D6391D96DE41}" destId="{763B3F45-F336-46B9-B6C4-D2D4820BA8D3}" srcOrd="1" destOrd="0" parTransId="{1A46A8F8-8367-488A-976B-0275FCB657B4}" sibTransId="{A65C4568-3F33-411E-97E5-4E8F3D6C0E9B}"/>
    <dgm:cxn modelId="{E47485C0-9A3F-44D4-A053-40D67DA1F751}" srcId="{A7CC41FD-518F-4C27-B60C-D6391D96DE41}" destId="{1E54C536-F4EC-4097-80C9-7AB43AFD783E}" srcOrd="2" destOrd="0" parTransId="{EB9EA4E9-DF00-4678-A481-7CC8442C814A}" sibTransId="{115810C5-B9EB-4ECA-BA08-EC1EABCBA809}"/>
    <dgm:cxn modelId="{3F3B27C2-230E-41C2-BF1D-2204FBD52D2C}" srcId="{A7CC41FD-518F-4C27-B60C-D6391D96DE41}" destId="{F1C6B8EF-B615-489A-B7EE-717C992FFD4F}" srcOrd="0" destOrd="0" parTransId="{5D7C393E-2E25-4F5F-A4B0-8109E55DA8B3}" sibTransId="{664E3139-80C0-4E1F-B9E3-C84F34FA4E5C}"/>
    <dgm:cxn modelId="{B01CB6C8-5F45-44C7-9B6D-EBBB8A89D2F9}" type="presOf" srcId="{EF86DC66-1CA2-447D-9448-46EFA7A5E96C}" destId="{F2A4BD1C-327E-417A-80E2-9CB485A72693}" srcOrd="0" destOrd="0" presId="urn:microsoft.com/office/officeart/2005/8/layout/vList2"/>
    <dgm:cxn modelId="{2CA65BDE-73C2-4D54-AC08-1EE9F6519DED}" type="presOf" srcId="{763B3F45-F336-46B9-B6C4-D2D4820BA8D3}" destId="{843D8C5E-B396-424C-9F1F-4FC01A429CBC}" srcOrd="0" destOrd="0" presId="urn:microsoft.com/office/officeart/2005/8/layout/vList2"/>
    <dgm:cxn modelId="{0C44ACF2-EAA3-4E12-A949-7981AF98FF1E}" type="presOf" srcId="{1E54C536-F4EC-4097-80C9-7AB43AFD783E}" destId="{9C344917-07D1-456E-9D88-7F7FF4E2283A}" srcOrd="0" destOrd="0" presId="urn:microsoft.com/office/officeart/2005/8/layout/vList2"/>
    <dgm:cxn modelId="{565734F3-007E-4F22-B8CB-CBC076FF96E9}" type="presOf" srcId="{5829A88B-DF7E-49DE-84DD-DA0C8B67D8B2}" destId="{595433F0-D7C4-47F2-8311-792E0B1F3E55}" srcOrd="0" destOrd="0" presId="urn:microsoft.com/office/officeart/2005/8/layout/vList2"/>
    <dgm:cxn modelId="{F5791C57-1949-45BA-9CE8-79110BD7DCC9}" type="presParOf" srcId="{E676CE90-B612-41C2-AD48-01F36BB41340}" destId="{C1B34298-BA75-4646-9517-E863D62F9C62}" srcOrd="0" destOrd="0" presId="urn:microsoft.com/office/officeart/2005/8/layout/vList2"/>
    <dgm:cxn modelId="{2E8635E8-223A-4BFB-ADB0-4B0451FA8392}" type="presParOf" srcId="{E676CE90-B612-41C2-AD48-01F36BB41340}" destId="{204A887D-080D-45A8-ACF8-552A42ECDEB1}" srcOrd="1" destOrd="0" presId="urn:microsoft.com/office/officeart/2005/8/layout/vList2"/>
    <dgm:cxn modelId="{55092E50-5DED-4003-B593-991EC518ACC1}" type="presParOf" srcId="{E676CE90-B612-41C2-AD48-01F36BB41340}" destId="{843D8C5E-B396-424C-9F1F-4FC01A429CBC}" srcOrd="2" destOrd="0" presId="urn:microsoft.com/office/officeart/2005/8/layout/vList2"/>
    <dgm:cxn modelId="{10B8DC55-2DBB-4013-909D-556B51BC3F2B}" type="presParOf" srcId="{E676CE90-B612-41C2-AD48-01F36BB41340}" destId="{D8BAC4D3-428B-46ED-A177-962D89D39B4B}" srcOrd="3" destOrd="0" presId="urn:microsoft.com/office/officeart/2005/8/layout/vList2"/>
    <dgm:cxn modelId="{9A078FAE-C57A-4205-AAD0-1EB8CCBBCCDC}" type="presParOf" srcId="{E676CE90-B612-41C2-AD48-01F36BB41340}" destId="{9C344917-07D1-456E-9D88-7F7FF4E2283A}" srcOrd="4" destOrd="0" presId="urn:microsoft.com/office/officeart/2005/8/layout/vList2"/>
    <dgm:cxn modelId="{903BA67C-8226-4DE2-B281-167A1A6F15D9}" type="presParOf" srcId="{E676CE90-B612-41C2-AD48-01F36BB41340}" destId="{1784D3F4-59C2-40F2-BB28-64213942CFC7}" srcOrd="5" destOrd="0" presId="urn:microsoft.com/office/officeart/2005/8/layout/vList2"/>
    <dgm:cxn modelId="{8AFEC37C-8293-4EED-B8B7-0615D1891304}" type="presParOf" srcId="{E676CE90-B612-41C2-AD48-01F36BB41340}" destId="{F2A4BD1C-327E-417A-80E2-9CB485A72693}" srcOrd="6" destOrd="0" presId="urn:microsoft.com/office/officeart/2005/8/layout/vList2"/>
    <dgm:cxn modelId="{8080E0B4-16F6-4610-9838-CD5A1424B4C0}" type="presParOf" srcId="{E676CE90-B612-41C2-AD48-01F36BB41340}" destId="{C24B2D83-9120-4D81-8332-BDCC5EA3E462}" srcOrd="7" destOrd="0" presId="urn:microsoft.com/office/officeart/2005/8/layout/vList2"/>
    <dgm:cxn modelId="{3EE53DCF-C12B-48F2-A6CD-7B2EB4447265}" type="presParOf" srcId="{E676CE90-B612-41C2-AD48-01F36BB41340}" destId="{595433F0-D7C4-47F2-8311-792E0B1F3E55}"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34298-BA75-4646-9517-E863D62F9C62}">
      <dsp:nvSpPr>
        <dsp:cNvPr id="0" name=""/>
        <dsp:cNvSpPr/>
      </dsp:nvSpPr>
      <dsp:spPr>
        <a:xfrm>
          <a:off x="0" y="55088"/>
          <a:ext cx="10515600" cy="772200"/>
        </a:xfrm>
        <a:prstGeom prst="roundRect">
          <a:avLst/>
        </a:prstGeom>
        <a:solidFill>
          <a:srgbClr val="801C2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kumimoji="1" lang="en-US" sz="3300" kern="1200" dirty="0">
              <a:solidFill>
                <a:schemeClr val="bg1"/>
              </a:solidFill>
              <a:latin typeface="Arial" panose="020B0604020202020204" pitchFamily="34" charset="0"/>
              <a:cs typeface="Arial" panose="020B0604020202020204" pitchFamily="34" charset="0"/>
            </a:rPr>
            <a:t>Introduction</a:t>
          </a:r>
          <a:endParaRPr lang="en-US" sz="3300" kern="1200" dirty="0">
            <a:solidFill>
              <a:schemeClr val="bg1"/>
            </a:solidFill>
            <a:latin typeface="Arial" panose="020B0604020202020204" pitchFamily="34" charset="0"/>
            <a:cs typeface="Arial" panose="020B0604020202020204" pitchFamily="34" charset="0"/>
          </a:endParaRPr>
        </a:p>
      </dsp:txBody>
      <dsp:txXfrm>
        <a:off x="37696" y="92784"/>
        <a:ext cx="10440208" cy="696808"/>
      </dsp:txXfrm>
    </dsp:sp>
    <dsp:sp modelId="{843D8C5E-B396-424C-9F1F-4FC01A429CBC}">
      <dsp:nvSpPr>
        <dsp:cNvPr id="0" name=""/>
        <dsp:cNvSpPr/>
      </dsp:nvSpPr>
      <dsp:spPr>
        <a:xfrm>
          <a:off x="0" y="922329"/>
          <a:ext cx="10515600" cy="772200"/>
        </a:xfrm>
        <a:prstGeom prst="roundRect">
          <a:avLst/>
        </a:prstGeom>
        <a:solidFill>
          <a:srgbClr val="801C2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kumimoji="1" lang="en-US" sz="3300" kern="1200" dirty="0">
              <a:solidFill>
                <a:schemeClr val="bg1"/>
              </a:solidFill>
              <a:latin typeface="Arial" panose="020B0604020202020204" pitchFamily="34" charset="0"/>
              <a:cs typeface="Arial" panose="020B0604020202020204" pitchFamily="34" charset="0"/>
            </a:rPr>
            <a:t>Purpose</a:t>
          </a:r>
          <a:endParaRPr lang="en-US" sz="3300" kern="1200" dirty="0">
            <a:solidFill>
              <a:schemeClr val="bg1"/>
            </a:solidFill>
            <a:latin typeface="Arial" panose="020B0604020202020204" pitchFamily="34" charset="0"/>
            <a:cs typeface="Arial" panose="020B0604020202020204" pitchFamily="34" charset="0"/>
          </a:endParaRPr>
        </a:p>
      </dsp:txBody>
      <dsp:txXfrm>
        <a:off x="37696" y="960025"/>
        <a:ext cx="10440208" cy="696808"/>
      </dsp:txXfrm>
    </dsp:sp>
    <dsp:sp modelId="{9C344917-07D1-456E-9D88-7F7FF4E2283A}">
      <dsp:nvSpPr>
        <dsp:cNvPr id="0" name=""/>
        <dsp:cNvSpPr/>
      </dsp:nvSpPr>
      <dsp:spPr>
        <a:xfrm>
          <a:off x="0" y="1789569"/>
          <a:ext cx="10515600" cy="772200"/>
        </a:xfrm>
        <a:prstGeom prst="roundRect">
          <a:avLst/>
        </a:prstGeom>
        <a:solidFill>
          <a:srgbClr val="801C2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1"/>
              </a:solidFill>
              <a:latin typeface="Arial" panose="020B0604020202020204" pitchFamily="34" charset="0"/>
              <a:cs typeface="Arial" panose="020B0604020202020204" pitchFamily="34" charset="0"/>
            </a:rPr>
            <a:t>Proposed Solution</a:t>
          </a:r>
        </a:p>
      </dsp:txBody>
      <dsp:txXfrm>
        <a:off x="37696" y="1827265"/>
        <a:ext cx="10440208" cy="696808"/>
      </dsp:txXfrm>
    </dsp:sp>
    <dsp:sp modelId="{F2A4BD1C-327E-417A-80E2-9CB485A72693}">
      <dsp:nvSpPr>
        <dsp:cNvPr id="0" name=""/>
        <dsp:cNvSpPr/>
      </dsp:nvSpPr>
      <dsp:spPr>
        <a:xfrm>
          <a:off x="0" y="2656809"/>
          <a:ext cx="10515600" cy="772200"/>
        </a:xfrm>
        <a:prstGeom prst="roundRect">
          <a:avLst/>
        </a:prstGeom>
        <a:solidFill>
          <a:srgbClr val="801C2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kumimoji="1" lang="en-US" sz="3300" kern="1200" dirty="0">
              <a:solidFill>
                <a:schemeClr val="bg1"/>
              </a:solidFill>
              <a:latin typeface="Arial" panose="020B0604020202020204" pitchFamily="34" charset="0"/>
              <a:cs typeface="Arial" panose="020B0604020202020204" pitchFamily="34" charset="0"/>
            </a:rPr>
            <a:t>Analyzing Solution</a:t>
          </a:r>
          <a:endParaRPr lang="en-US" sz="3300" kern="1200" dirty="0">
            <a:solidFill>
              <a:schemeClr val="bg1"/>
            </a:solidFill>
            <a:latin typeface="Arial" panose="020B0604020202020204" pitchFamily="34" charset="0"/>
            <a:cs typeface="Arial" panose="020B0604020202020204" pitchFamily="34" charset="0"/>
          </a:endParaRPr>
        </a:p>
      </dsp:txBody>
      <dsp:txXfrm>
        <a:off x="37696" y="2694505"/>
        <a:ext cx="10440208" cy="696808"/>
      </dsp:txXfrm>
    </dsp:sp>
    <dsp:sp modelId="{595433F0-D7C4-47F2-8311-792E0B1F3E55}">
      <dsp:nvSpPr>
        <dsp:cNvPr id="0" name=""/>
        <dsp:cNvSpPr/>
      </dsp:nvSpPr>
      <dsp:spPr>
        <a:xfrm>
          <a:off x="0" y="3524049"/>
          <a:ext cx="10515600" cy="772200"/>
        </a:xfrm>
        <a:prstGeom prst="roundRect">
          <a:avLst/>
        </a:prstGeom>
        <a:solidFill>
          <a:srgbClr val="801C2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kumimoji="1" lang="en-US" sz="3300" kern="1200" dirty="0">
              <a:solidFill>
                <a:schemeClr val="bg1"/>
              </a:solidFill>
              <a:latin typeface="Arial" panose="020B0604020202020204" pitchFamily="34" charset="0"/>
              <a:cs typeface="Arial" panose="020B0604020202020204" pitchFamily="34" charset="0"/>
            </a:rPr>
            <a:t>Conclusion</a:t>
          </a:r>
          <a:endParaRPr lang="en-US" sz="3300" kern="1200" dirty="0">
            <a:solidFill>
              <a:schemeClr val="bg1"/>
            </a:solidFill>
            <a:latin typeface="Arial" panose="020B0604020202020204" pitchFamily="34" charset="0"/>
            <a:cs typeface="Arial" panose="020B0604020202020204" pitchFamily="34" charset="0"/>
          </a:endParaRPr>
        </a:p>
      </dsp:txBody>
      <dsp:txXfrm>
        <a:off x="37696" y="3561745"/>
        <a:ext cx="10440208"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Hello everyone, my name is Avery Schiro and I worked with my research partner Andrew Clements and we are going to be presenting our research on Geolocation and </a:t>
            </a:r>
            <a:r>
              <a:rPr lang="en-US" dirty="0" err="1"/>
              <a:t>Geoblocking</a:t>
            </a:r>
            <a:r>
              <a:rPr lang="en-US" dirty="0"/>
              <a:t>.</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For our agenda today, we are going to begin with an overview and some background knowledge of our topic, what our goals were throughout our research, followed by our proposed solution and analysis of this solution, and a conclusion to wrap it all up. This will be followed by a demonstration to help better understand what it is that we did.</a:t>
            </a:r>
          </a:p>
        </p:txBody>
      </p:sp>
    </p:spTree>
    <p:extLst>
      <p:ext uri="{BB962C8B-B14F-4D97-AF65-F5344CB8AC3E}">
        <p14:creationId xmlns:p14="http://schemas.microsoft.com/office/powerpoint/2010/main" val="331263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 introduce our topic, it is important to understand what geolocation and </a:t>
            </a:r>
            <a:r>
              <a:rPr lang="en-US" dirty="0" err="1"/>
              <a:t>geoblocking</a:t>
            </a:r>
            <a:r>
              <a:rPr lang="en-US" dirty="0"/>
              <a:t> are. Geolocation is the location of a device, and </a:t>
            </a:r>
            <a:r>
              <a:rPr lang="en-US" dirty="0" err="1"/>
              <a:t>geoblocking</a:t>
            </a:r>
            <a:r>
              <a:rPr lang="en-US" dirty="0"/>
              <a:t> is restricting data to or from a device based on its geolocation.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firewall controls what data is allowed to flow from one network to another.</a:t>
            </a:r>
            <a:endParaRPr dirty="0"/>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goal of our research was to create policies to restrict or allow access based upon a devices geolocation.</a:t>
            </a:r>
            <a:endParaRPr dirty="0"/>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solution that we have proposed is to create two policies in Palo Alto. The first policy is going to block incoming traffic from a specified source and the second will block outgoing packets from a specified source.</a:t>
            </a:r>
            <a:endParaRPr dirty="0"/>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is Geoblocking? It is</a:t>
            </a: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23700258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123700258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237002581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1237002581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37002581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1237002581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11" Type="http://schemas.openxmlformats.org/officeDocument/2006/relationships/image" Target="../media/image2.png"/><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1505758" y="849086"/>
            <a:ext cx="9180484" cy="4724400"/>
          </a:xfrm>
          <a:prstGeom prst="rect">
            <a:avLst/>
          </a:prstGeom>
          <a:solidFill>
            <a:srgbClr val="73000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dirty="0">
                <a:solidFill>
                  <a:schemeClr val="lt1"/>
                </a:solidFill>
                <a:latin typeface="Arial"/>
                <a:ea typeface="Arial"/>
                <a:cs typeface="Arial"/>
                <a:sym typeface="Arial"/>
              </a:rPr>
              <a:t>Implementation of </a:t>
            </a:r>
            <a:r>
              <a:rPr lang="en-US" sz="3000" b="0" i="0" u="none" strike="noStrike" cap="none" dirty="0" err="1">
                <a:solidFill>
                  <a:schemeClr val="lt1"/>
                </a:solidFill>
                <a:latin typeface="Arial"/>
                <a:ea typeface="Arial"/>
                <a:cs typeface="Arial"/>
                <a:sym typeface="Arial"/>
              </a:rPr>
              <a:t>Geoblocking</a:t>
            </a:r>
            <a:r>
              <a:rPr lang="en-US" sz="3000" b="0" i="0" u="none" strike="noStrike" cap="none" dirty="0">
                <a:solidFill>
                  <a:schemeClr val="lt1"/>
                </a:solidFill>
                <a:latin typeface="Arial"/>
                <a:ea typeface="Arial"/>
                <a:cs typeface="Arial"/>
                <a:sym typeface="Arial"/>
              </a:rPr>
              <a:t> in Palo Alto Next-Generation Firewalls using Geolocation</a:t>
            </a:r>
            <a:endParaRPr dirty="0"/>
          </a:p>
          <a:p>
            <a:pPr marL="0" marR="0" lvl="0" indent="0" algn="ctr" rtl="0">
              <a:spcBef>
                <a:spcPts val="0"/>
              </a:spcBef>
              <a:spcAft>
                <a:spcPts val="0"/>
              </a:spcAft>
              <a:buNone/>
            </a:pPr>
            <a:endParaRPr sz="2500" b="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1800" b="0" i="0" u="none" strike="noStrike" cap="none" dirty="0">
                <a:solidFill>
                  <a:schemeClr val="lt1"/>
                </a:solidFill>
                <a:latin typeface="Arial"/>
                <a:ea typeface="Arial"/>
                <a:cs typeface="Arial"/>
                <a:sym typeface="Arial"/>
              </a:rPr>
              <a:t>Avery Schiro, Andrew Clements</a:t>
            </a:r>
            <a:endParaRPr dirty="0"/>
          </a:p>
          <a:p>
            <a:pPr marL="0" marR="0" lvl="0" indent="0" algn="ctr" rtl="0">
              <a:spcBef>
                <a:spcPts val="0"/>
              </a:spcBef>
              <a:spcAft>
                <a:spcPts val="0"/>
              </a:spcAft>
              <a:buNone/>
            </a:pPr>
            <a:r>
              <a:rPr lang="en-US" sz="1800" b="0" i="0" u="none" strike="noStrike" cap="none" dirty="0">
                <a:solidFill>
                  <a:schemeClr val="lt1"/>
                </a:solidFill>
                <a:latin typeface="Arial"/>
                <a:ea typeface="Arial"/>
                <a:cs typeface="Arial"/>
                <a:sym typeface="Arial"/>
              </a:rPr>
              <a:t>Advisor: Ali </a:t>
            </a:r>
            <a:r>
              <a:rPr lang="en-US" sz="1800" b="0" i="0" u="none" strike="noStrike" cap="none" dirty="0" err="1">
                <a:solidFill>
                  <a:schemeClr val="lt1"/>
                </a:solidFill>
                <a:latin typeface="Arial"/>
                <a:ea typeface="Arial"/>
                <a:cs typeface="Arial"/>
                <a:sym typeface="Arial"/>
              </a:rPr>
              <a:t>AlSabeh</a:t>
            </a:r>
            <a:endParaRPr sz="1800" b="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sz="2500" b="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1800" b="0" i="0" u="none" strike="noStrike" cap="none" dirty="0">
                <a:solidFill>
                  <a:schemeClr val="lt1"/>
                </a:solidFill>
                <a:latin typeface="Arial"/>
                <a:ea typeface="Arial"/>
                <a:cs typeface="Arial"/>
                <a:sym typeface="Arial"/>
              </a:rPr>
              <a:t>Department of Integrated Information Technology</a:t>
            </a:r>
            <a:endParaRPr dirty="0"/>
          </a:p>
          <a:p>
            <a:pPr marL="0" marR="0" lvl="0" indent="0" algn="ctr" rtl="0">
              <a:spcBef>
                <a:spcPts val="0"/>
              </a:spcBef>
              <a:spcAft>
                <a:spcPts val="0"/>
              </a:spcAft>
              <a:buNone/>
            </a:pPr>
            <a:r>
              <a:rPr lang="en-US" sz="1800" b="0" i="0" u="none" strike="noStrike" cap="none" dirty="0">
                <a:solidFill>
                  <a:schemeClr val="lt1"/>
                </a:solidFill>
                <a:latin typeface="Arial"/>
                <a:ea typeface="Arial"/>
                <a:cs typeface="Arial"/>
                <a:sym typeface="Arial"/>
              </a:rPr>
              <a:t>University of South Carolina</a:t>
            </a:r>
            <a:endParaRPr dirty="0"/>
          </a:p>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1800" dirty="0">
                <a:solidFill>
                  <a:schemeClr val="lt1"/>
                </a:solidFill>
              </a:rPr>
              <a:t>22 April 2022</a:t>
            </a:r>
            <a:endParaRPr dirty="0"/>
          </a:p>
        </p:txBody>
      </p:sp>
      <p:sp>
        <p:nvSpPr>
          <p:cNvPr id="85" name="Google Shape;85;p13"/>
          <p:cNvSpPr/>
          <p:nvPr/>
        </p:nvSpPr>
        <p:spPr>
          <a:xfrm>
            <a:off x="0" y="6366933"/>
            <a:ext cx="12192000" cy="491067"/>
          </a:xfrm>
          <a:prstGeom prst="rect">
            <a:avLst/>
          </a:prstGeom>
          <a:solidFill>
            <a:srgbClr val="73000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3"/>
          <p:cNvSpPr/>
          <p:nvPr/>
        </p:nvSpPr>
        <p:spPr>
          <a:xfrm>
            <a:off x="114300" y="6419320"/>
            <a:ext cx="2143125" cy="386292"/>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7" name="Google Shape;87;p13"/>
          <p:cNvPicPr preferRelativeResize="0"/>
          <p:nvPr/>
        </p:nvPicPr>
        <p:blipFill rotWithShape="1">
          <a:blip r:embed="rId5">
            <a:alphaModFix/>
          </a:blip>
          <a:srcRect/>
          <a:stretch/>
        </p:blipFill>
        <p:spPr>
          <a:xfrm>
            <a:off x="325713" y="6440487"/>
            <a:ext cx="1720298" cy="365125"/>
          </a:xfrm>
          <a:prstGeom prst="rect">
            <a:avLst/>
          </a:prstGeom>
          <a:noFill/>
          <a:ln>
            <a:noFill/>
          </a:ln>
        </p:spPr>
      </p:pic>
      <p:pic>
        <p:nvPicPr>
          <p:cNvPr id="2" name="Audio 1">
            <a:hlinkClick r:id="" action="ppaction://media"/>
            <a:extLst>
              <a:ext uri="{FF2B5EF4-FFF2-40B4-BE49-F238E27FC236}">
                <a16:creationId xmlns:a16="http://schemas.microsoft.com/office/drawing/2014/main" id="{3A34E253-BC63-AB4A-B30A-5EB6131ED2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108"/>
    </mc:Choice>
    <mc:Fallback>
      <p:transition spd="slow" advTm="11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B128-D5AD-48AD-9D9B-1A571D2EC1D0}"/>
              </a:ext>
            </a:extLst>
          </p:cNvPr>
          <p:cNvSpPr>
            <a:spLocks noGrp="1"/>
          </p:cNvSpPr>
          <p:nvPr>
            <p:ph type="title"/>
          </p:nvPr>
        </p:nvSpPr>
        <p:spPr>
          <a:xfrm>
            <a:off x="838200" y="18255"/>
            <a:ext cx="10515600" cy="1325563"/>
          </a:xfrm>
        </p:spPr>
        <p:txBody>
          <a:bodyPr/>
          <a:lstStyle/>
          <a:p>
            <a:r>
              <a:rPr kumimoji="1" lang="en-US" altLang="ja-JP"/>
              <a:t>Agenda</a:t>
            </a:r>
            <a:endParaRPr kumimoji="1" lang="ja-JP" altLang="en-US"/>
          </a:p>
        </p:txBody>
      </p:sp>
      <p:graphicFrame>
        <p:nvGraphicFramePr>
          <p:cNvPr id="10" name="Content Placeholder 2">
            <a:extLst>
              <a:ext uri="{FF2B5EF4-FFF2-40B4-BE49-F238E27FC236}">
                <a16:creationId xmlns:a16="http://schemas.microsoft.com/office/drawing/2014/main" id="{86C362B1-A17B-4013-BAE5-BD4F09450F8B}"/>
              </a:ext>
            </a:extLst>
          </p:cNvPr>
          <p:cNvGraphicFramePr>
            <a:graphicFrameLocks noGrp="1"/>
          </p:cNvGraphicFramePr>
          <p:nvPr>
            <p:ph idx="1"/>
            <p:extLst>
              <p:ext uri="{D42A27DB-BD31-4B8C-83A1-F6EECF244321}">
                <p14:modId xmlns:p14="http://schemas.microsoft.com/office/powerpoint/2010/main" val="3605628900"/>
              </p:ext>
            </p:extLst>
          </p:nvPr>
        </p:nvGraphicFramePr>
        <p:xfrm>
          <a:off x="838200" y="1500822"/>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5" name="Straight Connector 4">
            <a:extLst>
              <a:ext uri="{FF2B5EF4-FFF2-40B4-BE49-F238E27FC236}">
                <a16:creationId xmlns:a16="http://schemas.microsoft.com/office/drawing/2014/main" id="{1B280089-0321-4995-9667-D8555B47A2A3}"/>
              </a:ext>
            </a:extLst>
          </p:cNvPr>
          <p:cNvCxnSpPr>
            <a:cxnSpLocks/>
          </p:cNvCxnSpPr>
          <p:nvPr/>
        </p:nvCxnSpPr>
        <p:spPr>
          <a:xfrm>
            <a:off x="905256" y="1005840"/>
            <a:ext cx="1865376" cy="0"/>
          </a:xfrm>
          <a:prstGeom prst="line">
            <a:avLst/>
          </a:prstGeom>
          <a:ln w="28575">
            <a:solidFill>
              <a:srgbClr val="801C2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5A9417C5-CBDC-4295-B20D-298EC369DB0F}"/>
              </a:ext>
            </a:extLst>
          </p:cNvPr>
          <p:cNvSpPr>
            <a:spLocks noGrp="1"/>
          </p:cNvSpPr>
          <p:nvPr>
            <p:ph type="ftr" sz="quarter" idx="11"/>
          </p:nvPr>
        </p:nvSpPr>
        <p:spPr/>
        <p:txBody>
          <a:bodyPr/>
          <a:lstStyle/>
          <a:p>
            <a:pPr algn="r"/>
            <a:fld id="{C3BA1C1F-7270-4B26-8278-D241937B7A0B}" type="slidenum">
              <a:rPr kumimoji="1" lang="ja-JP" altLang="en-US" smtClean="0">
                <a:solidFill>
                  <a:schemeClr val="bg2"/>
                </a:solidFill>
                <a:latin typeface="Arial" panose="020B0604020202020204" pitchFamily="34" charset="0"/>
                <a:cs typeface="Arial" panose="020B0604020202020204" pitchFamily="34" charset="0"/>
              </a:rPr>
              <a:t>2</a:t>
            </a:fld>
            <a:endParaRPr kumimoji="1" lang="ja-JP" altLang="en-US">
              <a:solidFill>
                <a:schemeClr val="bg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5B3340B-7092-4783-B6E4-68AA9015B2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424251"/>
            <a:ext cx="2328170" cy="501650"/>
          </a:xfrm>
          <a:prstGeom prst="rect">
            <a:avLst/>
          </a:prstGeom>
        </p:spPr>
      </p:pic>
      <p:pic>
        <p:nvPicPr>
          <p:cNvPr id="6" name="Audio 5">
            <a:hlinkClick r:id="" action="ppaction://media"/>
            <a:extLst>
              <a:ext uri="{FF2B5EF4-FFF2-40B4-BE49-F238E27FC236}">
                <a16:creationId xmlns:a16="http://schemas.microsoft.com/office/drawing/2014/main" id="{2BD73308-64D3-6048-BC1B-7EBBDFE2319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77028426"/>
      </p:ext>
    </p:extLst>
  </p:cSld>
  <p:clrMapOvr>
    <a:masterClrMapping/>
  </p:clrMapOvr>
  <mc:AlternateContent xmlns:mc="http://schemas.openxmlformats.org/markup-compatibility/2006">
    <mc:Choice xmlns:p14="http://schemas.microsoft.com/office/powerpoint/2010/main" Requires="p14">
      <p:transition spd="slow" p14:dur="2000" advTm="16877"/>
    </mc:Choice>
    <mc:Fallback>
      <p:transition spd="slow" advTm="16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17"/>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b="1" u="sng" dirty="0">
                <a:solidFill>
                  <a:schemeClr val="lt1"/>
                </a:solidFill>
                <a:latin typeface="Calibri"/>
                <a:ea typeface="Calibri"/>
                <a:cs typeface="Calibri"/>
                <a:sym typeface="Calibri"/>
              </a:rPr>
              <a:t>Introduction</a:t>
            </a:r>
            <a:endParaRPr dirty="0"/>
          </a:p>
        </p:txBody>
      </p:sp>
      <p:pic>
        <p:nvPicPr>
          <p:cNvPr id="125" name="Google Shape;125;p17" descr="Diagram&#10;&#10;Description automatically generated"/>
          <p:cNvPicPr preferRelativeResize="0">
            <a:picLocks noGrp="1"/>
          </p:cNvPicPr>
          <p:nvPr>
            <p:ph type="body" idx="1"/>
          </p:nvPr>
        </p:nvPicPr>
        <p:blipFill rotWithShape="1">
          <a:blip r:embed="rId5">
            <a:alphaModFix/>
          </a:blip>
          <a:srcRect/>
          <a:stretch/>
        </p:blipFill>
        <p:spPr>
          <a:xfrm>
            <a:off x="2594646" y="1675227"/>
            <a:ext cx="7002707" cy="4394199"/>
          </a:xfrm>
          <a:prstGeom prst="rect">
            <a:avLst/>
          </a:prstGeom>
          <a:noFill/>
          <a:ln>
            <a:noFill/>
          </a:ln>
        </p:spPr>
      </p:pic>
      <p:sp>
        <p:nvSpPr>
          <p:cNvPr id="126" name="Google Shape;126;p17"/>
          <p:cNvSpPr/>
          <p:nvPr/>
        </p:nvSpPr>
        <p:spPr>
          <a:xfrm>
            <a:off x="0" y="6366933"/>
            <a:ext cx="12192000" cy="491067"/>
          </a:xfrm>
          <a:prstGeom prst="rect">
            <a:avLst/>
          </a:prstGeom>
          <a:solidFill>
            <a:srgbClr val="73000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17"/>
          <p:cNvSpPr/>
          <p:nvPr/>
        </p:nvSpPr>
        <p:spPr>
          <a:xfrm>
            <a:off x="114300" y="6419320"/>
            <a:ext cx="2143125" cy="386292"/>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8" name="Google Shape;128;p17" descr="Logo, company name&#10;&#10;Description automatically generated"/>
          <p:cNvPicPr preferRelativeResize="0"/>
          <p:nvPr/>
        </p:nvPicPr>
        <p:blipFill rotWithShape="1">
          <a:blip r:embed="rId6">
            <a:alphaModFix/>
          </a:blip>
          <a:srcRect/>
          <a:stretch/>
        </p:blipFill>
        <p:spPr>
          <a:xfrm>
            <a:off x="325713" y="6440487"/>
            <a:ext cx="1720298" cy="365125"/>
          </a:xfrm>
          <a:prstGeom prst="rect">
            <a:avLst/>
          </a:prstGeom>
          <a:noFill/>
          <a:ln>
            <a:noFill/>
          </a:ln>
        </p:spPr>
      </p:pic>
      <p:pic>
        <p:nvPicPr>
          <p:cNvPr id="2" name="Audio 1">
            <a:hlinkClick r:id="" action="ppaction://media"/>
            <a:extLst>
              <a:ext uri="{FF2B5EF4-FFF2-40B4-BE49-F238E27FC236}">
                <a16:creationId xmlns:a16="http://schemas.microsoft.com/office/drawing/2014/main" id="{639AC989-6FD0-DB4F-8182-DB2183E2A6A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459"/>
    </mc:Choice>
    <mc:Fallback>
      <p:transition spd="slow" advTm="184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6"/>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b="1" u="sng">
                <a:solidFill>
                  <a:schemeClr val="lt1"/>
                </a:solidFill>
                <a:latin typeface="Calibri"/>
                <a:ea typeface="Calibri"/>
                <a:cs typeface="Calibri"/>
                <a:sym typeface="Calibri"/>
              </a:rPr>
              <a:t>Purpose</a:t>
            </a:r>
            <a:endParaRPr/>
          </a:p>
        </p:txBody>
      </p:sp>
      <p:sp>
        <p:nvSpPr>
          <p:cNvPr id="115" name="Google Shape;115;p16"/>
          <p:cNvSpPr/>
          <p:nvPr/>
        </p:nvSpPr>
        <p:spPr>
          <a:xfrm>
            <a:off x="0" y="6366933"/>
            <a:ext cx="12192000" cy="491067"/>
          </a:xfrm>
          <a:prstGeom prst="rect">
            <a:avLst/>
          </a:prstGeom>
          <a:solidFill>
            <a:srgbClr val="73000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16"/>
          <p:cNvSpPr/>
          <p:nvPr/>
        </p:nvSpPr>
        <p:spPr>
          <a:xfrm>
            <a:off x="114300" y="6419320"/>
            <a:ext cx="2143125" cy="386292"/>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7" name="Google Shape;117;p16" descr="Logo, company name&#10;&#10;Description automatically generated"/>
          <p:cNvPicPr preferRelativeResize="0"/>
          <p:nvPr/>
        </p:nvPicPr>
        <p:blipFill rotWithShape="1">
          <a:blip r:embed="rId5">
            <a:alphaModFix/>
          </a:blip>
          <a:srcRect/>
          <a:stretch/>
        </p:blipFill>
        <p:spPr>
          <a:xfrm>
            <a:off x="325713" y="6440487"/>
            <a:ext cx="1720298" cy="365125"/>
          </a:xfrm>
          <a:prstGeom prst="rect">
            <a:avLst/>
          </a:prstGeom>
          <a:noFill/>
          <a:ln>
            <a:noFill/>
          </a:ln>
        </p:spPr>
      </p:pic>
      <p:sp>
        <p:nvSpPr>
          <p:cNvPr id="118" name="Google Shape;118;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Clr>
                <a:schemeClr val="dk1"/>
              </a:buClr>
              <a:buSzPts val="2800"/>
              <a:buChar char="•"/>
            </a:pPr>
            <a:r>
              <a:rPr lang="en-US" dirty="0"/>
              <a:t>Understand </a:t>
            </a:r>
            <a:r>
              <a:rPr lang="en-US" dirty="0" err="1"/>
              <a:t>Geoblocking</a:t>
            </a:r>
            <a:endParaRPr dirty="0"/>
          </a:p>
          <a:p>
            <a:pPr marL="457200" lvl="0" indent="-406400" algn="l" rtl="0">
              <a:lnSpc>
                <a:spcPct val="90000"/>
              </a:lnSpc>
              <a:spcBef>
                <a:spcPts val="2800"/>
              </a:spcBef>
              <a:spcAft>
                <a:spcPts val="0"/>
              </a:spcAft>
              <a:buClr>
                <a:schemeClr val="dk1"/>
              </a:buClr>
              <a:buSzPts val="2800"/>
              <a:buChar char="•"/>
            </a:pPr>
            <a:r>
              <a:rPr lang="en-US" dirty="0"/>
              <a:t>Implement </a:t>
            </a:r>
            <a:r>
              <a:rPr lang="en-US" dirty="0" err="1"/>
              <a:t>Geoblocking</a:t>
            </a:r>
            <a:r>
              <a:rPr lang="en-US" dirty="0"/>
              <a:t> security policies</a:t>
            </a:r>
            <a:endParaRPr dirty="0"/>
          </a:p>
          <a:p>
            <a:pPr marL="457200" lvl="0" indent="-406400" algn="l" rtl="0">
              <a:lnSpc>
                <a:spcPct val="90000"/>
              </a:lnSpc>
              <a:spcBef>
                <a:spcPts val="2800"/>
              </a:spcBef>
              <a:spcAft>
                <a:spcPts val="0"/>
              </a:spcAft>
              <a:buClr>
                <a:schemeClr val="dk1"/>
              </a:buClr>
              <a:buSzPts val="2800"/>
              <a:buChar char="•"/>
            </a:pPr>
            <a:r>
              <a:rPr lang="en-US" dirty="0"/>
              <a:t>Test </a:t>
            </a:r>
            <a:r>
              <a:rPr lang="en-US" dirty="0" err="1"/>
              <a:t>Geoblocking</a:t>
            </a:r>
            <a:r>
              <a:rPr lang="en-US" dirty="0"/>
              <a:t> security policies</a:t>
            </a:r>
            <a:endParaRPr dirty="0"/>
          </a:p>
          <a:p>
            <a:pPr marL="457200" lvl="0" indent="-406400" algn="l" rtl="0">
              <a:lnSpc>
                <a:spcPct val="90000"/>
              </a:lnSpc>
              <a:spcBef>
                <a:spcPts val="2800"/>
              </a:spcBef>
              <a:spcAft>
                <a:spcPts val="0"/>
              </a:spcAft>
              <a:buClr>
                <a:schemeClr val="dk1"/>
              </a:buClr>
              <a:buSzPts val="2800"/>
              <a:buChar char="•"/>
            </a:pPr>
            <a:r>
              <a:rPr lang="en-US" dirty="0"/>
              <a:t>Analyze browser and router traffic on network</a:t>
            </a:r>
            <a:endParaRPr dirty="0"/>
          </a:p>
        </p:txBody>
      </p:sp>
      <p:pic>
        <p:nvPicPr>
          <p:cNvPr id="2" name="Audio 1">
            <a:hlinkClick r:id="" action="ppaction://media"/>
            <a:extLst>
              <a:ext uri="{FF2B5EF4-FFF2-40B4-BE49-F238E27FC236}">
                <a16:creationId xmlns:a16="http://schemas.microsoft.com/office/drawing/2014/main" id="{97885DBE-9E8B-A74E-9F98-47D22BF2705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816"/>
    </mc:Choice>
    <mc:Fallback>
      <p:transition spd="slow" advTm="8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19"/>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b="1" u="sng">
                <a:solidFill>
                  <a:schemeClr val="lt1"/>
                </a:solidFill>
              </a:rPr>
              <a:t>Proposed solution and implementation</a:t>
            </a:r>
            <a:endParaRPr/>
          </a:p>
        </p:txBody>
      </p:sp>
      <p:sp>
        <p:nvSpPr>
          <p:cNvPr id="145" name="Google Shape;145;p19"/>
          <p:cNvSpPr/>
          <p:nvPr/>
        </p:nvSpPr>
        <p:spPr>
          <a:xfrm>
            <a:off x="0" y="6366933"/>
            <a:ext cx="12192000" cy="491067"/>
          </a:xfrm>
          <a:prstGeom prst="rect">
            <a:avLst/>
          </a:prstGeom>
          <a:solidFill>
            <a:srgbClr val="73000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19"/>
          <p:cNvSpPr/>
          <p:nvPr/>
        </p:nvSpPr>
        <p:spPr>
          <a:xfrm>
            <a:off x="114300" y="6419320"/>
            <a:ext cx="2143125" cy="386292"/>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7" name="Google Shape;147;p19" descr="Logo, company name&#10;&#10;Description automatically generated"/>
          <p:cNvPicPr preferRelativeResize="0"/>
          <p:nvPr/>
        </p:nvPicPr>
        <p:blipFill rotWithShape="1">
          <a:blip r:embed="rId5">
            <a:alphaModFix/>
          </a:blip>
          <a:srcRect/>
          <a:stretch/>
        </p:blipFill>
        <p:spPr>
          <a:xfrm>
            <a:off x="325713" y="6440487"/>
            <a:ext cx="1720298" cy="365125"/>
          </a:xfrm>
          <a:prstGeom prst="rect">
            <a:avLst/>
          </a:prstGeom>
          <a:noFill/>
          <a:ln>
            <a:noFill/>
          </a:ln>
        </p:spPr>
      </p:pic>
      <p:sp>
        <p:nvSpPr>
          <p:cNvPr id="148" name="Google Shape;148;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a:t>Create two policies; one to restrict incoming packets and one to restrict outgoing packets from a selected location.</a:t>
            </a:r>
            <a:endParaRPr/>
          </a:p>
        </p:txBody>
      </p:sp>
      <p:pic>
        <p:nvPicPr>
          <p:cNvPr id="149" name="Google Shape;149;p19"/>
          <p:cNvPicPr preferRelativeResize="0"/>
          <p:nvPr/>
        </p:nvPicPr>
        <p:blipFill>
          <a:blip r:embed="rId6">
            <a:alphaModFix/>
          </a:blip>
          <a:stretch>
            <a:fillRect/>
          </a:stretch>
        </p:blipFill>
        <p:spPr>
          <a:xfrm>
            <a:off x="877538" y="3568204"/>
            <a:ext cx="10436924" cy="2214275"/>
          </a:xfrm>
          <a:prstGeom prst="rect">
            <a:avLst/>
          </a:prstGeom>
          <a:noFill/>
          <a:ln>
            <a:noFill/>
          </a:ln>
        </p:spPr>
      </p:pic>
      <p:pic>
        <p:nvPicPr>
          <p:cNvPr id="2" name="Audio 1">
            <a:hlinkClick r:id="" action="ppaction://media"/>
            <a:extLst>
              <a:ext uri="{FF2B5EF4-FFF2-40B4-BE49-F238E27FC236}">
                <a16:creationId xmlns:a16="http://schemas.microsoft.com/office/drawing/2014/main" id="{3DCA0D29-B918-D549-8D42-DA8B32909F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286"/>
    </mc:Choice>
    <mc:Fallback>
      <p:transition spd="slow" advTm="13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5"/>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5"/>
          <p:cNvSpPr txBox="1">
            <a:spLocks noGrp="1"/>
          </p:cNvSpPr>
          <p:nvPr>
            <p:ph type="title"/>
          </p:nvPr>
        </p:nvSpPr>
        <p:spPr>
          <a:xfrm>
            <a:off x="556532" y="643467"/>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b="1" u="sng" dirty="0">
                <a:solidFill>
                  <a:schemeClr val="lt1"/>
                </a:solidFill>
                <a:latin typeface="Calibri"/>
                <a:ea typeface="Calibri"/>
                <a:cs typeface="Calibri"/>
                <a:sym typeface="Calibri"/>
              </a:rPr>
              <a:t>Analyzing Solution</a:t>
            </a:r>
            <a:endParaRPr dirty="0"/>
          </a:p>
        </p:txBody>
      </p:sp>
      <p:pic>
        <p:nvPicPr>
          <p:cNvPr id="104" name="Google Shape;104;p15" descr="Diagram&#10;&#10;Description automatically generated"/>
          <p:cNvPicPr preferRelativeResize="0">
            <a:picLocks noGrp="1"/>
          </p:cNvPicPr>
          <p:nvPr>
            <p:ph type="body" idx="1"/>
          </p:nvPr>
        </p:nvPicPr>
        <p:blipFill rotWithShape="1">
          <a:blip r:embed="rId5">
            <a:alphaModFix/>
          </a:blip>
          <a:srcRect/>
          <a:stretch/>
        </p:blipFill>
        <p:spPr>
          <a:xfrm>
            <a:off x="643467" y="1544652"/>
            <a:ext cx="10905000" cy="3980400"/>
          </a:xfrm>
          <a:prstGeom prst="rect">
            <a:avLst/>
          </a:prstGeom>
          <a:noFill/>
          <a:ln>
            <a:noFill/>
          </a:ln>
        </p:spPr>
      </p:pic>
      <p:sp>
        <p:nvSpPr>
          <p:cNvPr id="105" name="Google Shape;105;p15"/>
          <p:cNvSpPr/>
          <p:nvPr/>
        </p:nvSpPr>
        <p:spPr>
          <a:xfrm>
            <a:off x="0" y="6366933"/>
            <a:ext cx="12192000" cy="491067"/>
          </a:xfrm>
          <a:prstGeom prst="rect">
            <a:avLst/>
          </a:prstGeom>
          <a:solidFill>
            <a:srgbClr val="73000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5"/>
          <p:cNvSpPr/>
          <p:nvPr/>
        </p:nvSpPr>
        <p:spPr>
          <a:xfrm>
            <a:off x="114300" y="6419320"/>
            <a:ext cx="2143125" cy="386292"/>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7" name="Google Shape;107;p15" descr="Logo, company name&#10;&#10;Description automatically generated"/>
          <p:cNvPicPr preferRelativeResize="0"/>
          <p:nvPr/>
        </p:nvPicPr>
        <p:blipFill rotWithShape="1">
          <a:blip r:embed="rId6">
            <a:alphaModFix/>
          </a:blip>
          <a:srcRect/>
          <a:stretch/>
        </p:blipFill>
        <p:spPr>
          <a:xfrm>
            <a:off x="325713" y="6440487"/>
            <a:ext cx="1720298" cy="365125"/>
          </a:xfrm>
          <a:prstGeom prst="rect">
            <a:avLst/>
          </a:prstGeom>
          <a:noFill/>
          <a:ln>
            <a:noFill/>
          </a:ln>
        </p:spPr>
      </p:pic>
      <p:sp>
        <p:nvSpPr>
          <p:cNvPr id="108" name="Google Shape;108;p15"/>
          <p:cNvSpPr txBox="1"/>
          <p:nvPr/>
        </p:nvSpPr>
        <p:spPr>
          <a:xfrm>
            <a:off x="0" y="5643000"/>
            <a:ext cx="12192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Calibri"/>
                <a:ea typeface="Calibri"/>
                <a:cs typeface="Calibri"/>
                <a:sym typeface="Calibri"/>
              </a:rPr>
              <a:t>Blocking all traffic going to and from China using those two policies.</a:t>
            </a:r>
            <a:endParaRPr sz="2000" dirty="0">
              <a:latin typeface="Calibri"/>
              <a:ea typeface="Calibri"/>
              <a:cs typeface="Calibri"/>
              <a:sym typeface="Calibri"/>
            </a:endParaRPr>
          </a:p>
        </p:txBody>
      </p:sp>
      <p:pic>
        <p:nvPicPr>
          <p:cNvPr id="11" name="Audio 2">
            <a:hlinkClick r:id="" action="ppaction://media"/>
            <a:extLst>
              <a:ext uri="{FF2B5EF4-FFF2-40B4-BE49-F238E27FC236}">
                <a16:creationId xmlns:a16="http://schemas.microsoft.com/office/drawing/2014/main" id="{81B78A1D-B5CF-E148-9563-05BDAD39E5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14" name="TextBox 15">
            <a:extLst>
              <a:ext uri="{FF2B5EF4-FFF2-40B4-BE49-F238E27FC236}">
                <a16:creationId xmlns:a16="http://schemas.microsoft.com/office/drawing/2014/main" id="{7C3D0ADB-2B1E-4F90-8106-D7C353EA3D34}"/>
              </a:ext>
            </a:extLst>
          </p:cNvPr>
          <p:cNvSpPr txBox="1"/>
          <p:nvPr/>
        </p:nvSpPr>
        <p:spPr>
          <a:xfrm>
            <a:off x="418895" y="1527142"/>
            <a:ext cx="10750896" cy="201856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33363" indent="-233363">
              <a:lnSpc>
                <a:spcPct val="200000"/>
              </a:lnSpc>
              <a:buClr>
                <a:schemeClr val="accent2"/>
              </a:buClr>
              <a:buFont typeface="Arial" panose="020B0604020202020204" pitchFamily="34" charset="0"/>
              <a:buChar char="•"/>
            </a:pPr>
            <a:r>
              <a:rPr lang="en-US" sz="2200" dirty="0">
                <a:latin typeface="Arial" panose="020B0604020202020204" pitchFamily="34" charset="0"/>
                <a:cs typeface="Arial" panose="020B0604020202020204" pitchFamily="34" charset="0"/>
              </a:rPr>
              <a:t>Search traffic logs by the website.</a:t>
            </a:r>
          </a:p>
          <a:p>
            <a:pPr lvl="1" indent="-223838">
              <a:lnSpc>
                <a:spcPct val="200000"/>
              </a:lnSpc>
              <a:buClr>
                <a:schemeClr val="accent2"/>
              </a:buClr>
              <a:buFont typeface="Arial" panose="020B0604020202020204" pitchFamily="34" charset="0"/>
              <a:buChar char="•"/>
            </a:pPr>
            <a:r>
              <a:rPr lang="en-US" sz="2200" dirty="0">
                <a:latin typeface="Arial" panose="020B0604020202020204" pitchFamily="34" charset="0"/>
                <a:cs typeface="Arial" panose="020B0604020202020204" pitchFamily="34" charset="0"/>
              </a:rPr>
              <a:t>Ability to know the web address in China.</a:t>
            </a:r>
          </a:p>
          <a:p>
            <a:pPr lvl="1" indent="-223838">
              <a:lnSpc>
                <a:spcPct val="200000"/>
              </a:lnSpc>
              <a:buClr>
                <a:schemeClr val="accent2"/>
              </a:buClr>
              <a:buFont typeface="Arial" panose="020B0604020202020204" pitchFamily="34" charset="0"/>
              <a:buChar char="•"/>
            </a:pPr>
            <a:r>
              <a:rPr lang="en-US" sz="2200" dirty="0">
                <a:latin typeface="Arial" panose="020B0604020202020204" pitchFamily="34" charset="0"/>
                <a:cs typeface="Arial" panose="020B0604020202020204" pitchFamily="34" charset="0"/>
              </a:rPr>
              <a:t>Identify to rule and session end reason.</a:t>
            </a:r>
          </a:p>
        </p:txBody>
      </p:sp>
      <p:sp>
        <p:nvSpPr>
          <p:cNvPr id="229" name="Google Shape;229;p26"/>
          <p:cNvSpPr/>
          <p:nvPr/>
        </p:nvSpPr>
        <p:spPr>
          <a:xfrm>
            <a:off x="0" y="651752"/>
            <a:ext cx="12192000" cy="736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26"/>
          <p:cNvSpPr txBox="1">
            <a:spLocks noGrp="1"/>
          </p:cNvSpPr>
          <p:nvPr>
            <p:ph type="title"/>
          </p:nvPr>
        </p:nvSpPr>
        <p:spPr>
          <a:xfrm>
            <a:off x="556532" y="643467"/>
            <a:ext cx="11211000" cy="744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Calibri"/>
              <a:buNone/>
            </a:pPr>
            <a:r>
              <a:rPr lang="en-US" sz="3200" b="1" u="sng">
                <a:solidFill>
                  <a:schemeClr val="lt1"/>
                </a:solidFill>
              </a:rPr>
              <a:t>Analyzing Solution</a:t>
            </a:r>
            <a:endParaRPr/>
          </a:p>
        </p:txBody>
      </p:sp>
      <p:sp>
        <p:nvSpPr>
          <p:cNvPr id="231" name="Google Shape;231;p26"/>
          <p:cNvSpPr/>
          <p:nvPr/>
        </p:nvSpPr>
        <p:spPr>
          <a:xfrm>
            <a:off x="0" y="6366933"/>
            <a:ext cx="12192000" cy="491100"/>
          </a:xfrm>
          <a:prstGeom prst="rect">
            <a:avLst/>
          </a:prstGeom>
          <a:solidFill>
            <a:srgbClr val="73000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2" name="Google Shape;232;p26"/>
          <p:cNvSpPr/>
          <p:nvPr/>
        </p:nvSpPr>
        <p:spPr>
          <a:xfrm>
            <a:off x="114300" y="6419320"/>
            <a:ext cx="2143200" cy="3864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3" name="Google Shape;233;p26" descr="Logo, company name&#10;&#10;Description automatically generated"/>
          <p:cNvPicPr preferRelativeResize="0"/>
          <p:nvPr/>
        </p:nvPicPr>
        <p:blipFill rotWithShape="1">
          <a:blip r:embed="rId5">
            <a:alphaModFix/>
          </a:blip>
          <a:srcRect/>
          <a:stretch/>
        </p:blipFill>
        <p:spPr>
          <a:xfrm>
            <a:off x="325713" y="6440487"/>
            <a:ext cx="1720298" cy="365125"/>
          </a:xfrm>
          <a:prstGeom prst="rect">
            <a:avLst/>
          </a:prstGeom>
          <a:noFill/>
          <a:ln>
            <a:noFill/>
          </a:ln>
        </p:spPr>
      </p:pic>
      <p:pic>
        <p:nvPicPr>
          <p:cNvPr id="234" name="Google Shape;234;p26"/>
          <p:cNvPicPr preferRelativeResize="0"/>
          <p:nvPr/>
        </p:nvPicPr>
        <p:blipFill rotWithShape="1">
          <a:blip r:embed="rId6">
            <a:alphaModFix/>
          </a:blip>
          <a:srcRect b="48121"/>
          <a:stretch/>
        </p:blipFill>
        <p:spPr>
          <a:xfrm>
            <a:off x="222489" y="3781833"/>
            <a:ext cx="9920752" cy="1318068"/>
          </a:xfrm>
          <a:prstGeom prst="rect">
            <a:avLst/>
          </a:prstGeom>
          <a:noFill/>
          <a:ln>
            <a:noFill/>
          </a:ln>
        </p:spPr>
      </p:pic>
      <p:sp>
        <p:nvSpPr>
          <p:cNvPr id="11" name="Rectangle 10">
            <a:extLst>
              <a:ext uri="{FF2B5EF4-FFF2-40B4-BE49-F238E27FC236}">
                <a16:creationId xmlns:a16="http://schemas.microsoft.com/office/drawing/2014/main" id="{997AB738-C7D8-41B9-959D-32CA8E2798E8}"/>
              </a:ext>
            </a:extLst>
          </p:cNvPr>
          <p:cNvSpPr/>
          <p:nvPr/>
        </p:nvSpPr>
        <p:spPr>
          <a:xfrm>
            <a:off x="1613457" y="4378205"/>
            <a:ext cx="7928354" cy="1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udio 7">
            <a:hlinkClick r:id="" action="ppaction://media"/>
            <a:extLst>
              <a:ext uri="{FF2B5EF4-FFF2-40B4-BE49-F238E27FC236}">
                <a16:creationId xmlns:a16="http://schemas.microsoft.com/office/drawing/2014/main" id="{A8E6C7E0-9AB9-4E40-BBAA-6AA2B834319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674"/>
    </mc:Choice>
    <mc:Fallback xmlns="">
      <p:transition spd="slow" advTm="256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29"/>
          <p:cNvSpPr/>
          <p:nvPr/>
        </p:nvSpPr>
        <p:spPr>
          <a:xfrm>
            <a:off x="0" y="651752"/>
            <a:ext cx="12192000" cy="736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6" name="Google Shape;266;p29"/>
          <p:cNvSpPr txBox="1">
            <a:spLocks noGrp="1"/>
          </p:cNvSpPr>
          <p:nvPr>
            <p:ph type="title"/>
          </p:nvPr>
        </p:nvSpPr>
        <p:spPr>
          <a:xfrm>
            <a:off x="556532" y="643467"/>
            <a:ext cx="11211000" cy="744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Calibri"/>
              <a:buNone/>
            </a:pPr>
            <a:r>
              <a:rPr lang="en-US" sz="3200" b="1" u="sng">
                <a:solidFill>
                  <a:schemeClr val="lt1"/>
                </a:solidFill>
              </a:rPr>
              <a:t>Analyzing Solution</a:t>
            </a:r>
            <a:endParaRPr sz="3200" b="1" u="sng">
              <a:solidFill>
                <a:schemeClr val="lt1"/>
              </a:solidFill>
            </a:endParaRPr>
          </a:p>
        </p:txBody>
      </p:sp>
      <p:sp>
        <p:nvSpPr>
          <p:cNvPr id="267" name="Google Shape;267;p29"/>
          <p:cNvSpPr/>
          <p:nvPr/>
        </p:nvSpPr>
        <p:spPr>
          <a:xfrm>
            <a:off x="0" y="6366933"/>
            <a:ext cx="12192000" cy="491100"/>
          </a:xfrm>
          <a:prstGeom prst="rect">
            <a:avLst/>
          </a:prstGeom>
          <a:solidFill>
            <a:srgbClr val="73000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8" name="Google Shape;268;p29"/>
          <p:cNvSpPr/>
          <p:nvPr/>
        </p:nvSpPr>
        <p:spPr>
          <a:xfrm>
            <a:off x="114300" y="6419320"/>
            <a:ext cx="2143200" cy="3864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9" name="Google Shape;269;p29" descr="Logo, company name&#10;&#10;Description automatically generated"/>
          <p:cNvPicPr preferRelativeResize="0"/>
          <p:nvPr/>
        </p:nvPicPr>
        <p:blipFill rotWithShape="1">
          <a:blip r:embed="rId5">
            <a:alphaModFix/>
          </a:blip>
          <a:srcRect/>
          <a:stretch/>
        </p:blipFill>
        <p:spPr>
          <a:xfrm>
            <a:off x="325713" y="6440487"/>
            <a:ext cx="1720298" cy="365125"/>
          </a:xfrm>
          <a:prstGeom prst="rect">
            <a:avLst/>
          </a:prstGeom>
          <a:noFill/>
          <a:ln>
            <a:noFill/>
          </a:ln>
        </p:spPr>
      </p:pic>
      <p:pic>
        <p:nvPicPr>
          <p:cNvPr id="270" name="Google Shape;270;p29"/>
          <p:cNvPicPr preferRelativeResize="0"/>
          <p:nvPr/>
        </p:nvPicPr>
        <p:blipFill rotWithShape="1">
          <a:blip r:embed="rId6">
            <a:alphaModFix/>
          </a:blip>
          <a:srcRect r="-513"/>
          <a:stretch/>
        </p:blipFill>
        <p:spPr>
          <a:xfrm>
            <a:off x="217997" y="3789471"/>
            <a:ext cx="11862508" cy="1541387"/>
          </a:xfrm>
          <a:prstGeom prst="rect">
            <a:avLst/>
          </a:prstGeom>
          <a:noFill/>
          <a:ln>
            <a:noFill/>
          </a:ln>
        </p:spPr>
      </p:pic>
      <p:sp>
        <p:nvSpPr>
          <p:cNvPr id="10" name="Rectangle 9">
            <a:extLst>
              <a:ext uri="{FF2B5EF4-FFF2-40B4-BE49-F238E27FC236}">
                <a16:creationId xmlns:a16="http://schemas.microsoft.com/office/drawing/2014/main" id="{A3AD10C4-D8D3-498E-9DB6-F3A600C1F143}"/>
              </a:ext>
            </a:extLst>
          </p:cNvPr>
          <p:cNvSpPr/>
          <p:nvPr/>
        </p:nvSpPr>
        <p:spPr>
          <a:xfrm>
            <a:off x="2257500" y="4361892"/>
            <a:ext cx="7965650" cy="249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5">
            <a:extLst>
              <a:ext uri="{FF2B5EF4-FFF2-40B4-BE49-F238E27FC236}">
                <a16:creationId xmlns:a16="http://schemas.microsoft.com/office/drawing/2014/main" id="{BBD55CD8-7D0E-45E3-A87B-D7706142D6B4}"/>
              </a:ext>
            </a:extLst>
          </p:cNvPr>
          <p:cNvSpPr txBox="1"/>
          <p:nvPr/>
        </p:nvSpPr>
        <p:spPr>
          <a:xfrm>
            <a:off x="418895" y="1527142"/>
            <a:ext cx="10750896" cy="201856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33363" indent="-233363">
              <a:lnSpc>
                <a:spcPct val="200000"/>
              </a:lnSpc>
              <a:buClr>
                <a:schemeClr val="accent2"/>
              </a:buClr>
              <a:buFont typeface="Arial" panose="020B0604020202020204" pitchFamily="34" charset="0"/>
              <a:buChar char="•"/>
            </a:pPr>
            <a:r>
              <a:rPr lang="en-US" sz="2200" dirty="0">
                <a:latin typeface="Arial" panose="020B0604020202020204" pitchFamily="34" charset="0"/>
                <a:cs typeface="Arial" panose="020B0604020202020204" pitchFamily="34" charset="0"/>
              </a:rPr>
              <a:t>Search traffic logs by PC address / Destination.</a:t>
            </a:r>
          </a:p>
          <a:p>
            <a:pPr lvl="1" indent="-223838">
              <a:lnSpc>
                <a:spcPct val="200000"/>
              </a:lnSpc>
              <a:buClr>
                <a:schemeClr val="accent2"/>
              </a:buClr>
              <a:buFont typeface="Arial" panose="020B0604020202020204" pitchFamily="34" charset="0"/>
              <a:buChar char="•"/>
            </a:pPr>
            <a:r>
              <a:rPr lang="en-US" sz="2200" dirty="0">
                <a:latin typeface="Arial" panose="020B0604020202020204" pitchFamily="34" charset="0"/>
                <a:cs typeface="Arial" panose="020B0604020202020204" pitchFamily="34" charset="0"/>
              </a:rPr>
              <a:t>Ability to know the destination address of ping.</a:t>
            </a:r>
          </a:p>
          <a:p>
            <a:pPr lvl="1" indent="-223838">
              <a:lnSpc>
                <a:spcPct val="200000"/>
              </a:lnSpc>
              <a:buClr>
                <a:schemeClr val="accent2"/>
              </a:buClr>
              <a:buFont typeface="Arial" panose="020B0604020202020204" pitchFamily="34" charset="0"/>
              <a:buChar char="•"/>
            </a:pPr>
            <a:r>
              <a:rPr lang="en-US" sz="2200" dirty="0">
                <a:latin typeface="Arial" panose="020B0604020202020204" pitchFamily="34" charset="0"/>
                <a:cs typeface="Arial" panose="020B0604020202020204" pitchFamily="34" charset="0"/>
              </a:rPr>
              <a:t>Identify to rule and session end reason.</a:t>
            </a:r>
          </a:p>
        </p:txBody>
      </p:sp>
      <p:pic>
        <p:nvPicPr>
          <p:cNvPr id="2" name="Audio 1">
            <a:hlinkClick r:id="" action="ppaction://media"/>
            <a:extLst>
              <a:ext uri="{FF2B5EF4-FFF2-40B4-BE49-F238E27FC236}">
                <a16:creationId xmlns:a16="http://schemas.microsoft.com/office/drawing/2014/main" id="{C8E647AE-9D8D-4830-AA6F-C8C9B31CD09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011"/>
    </mc:Choice>
    <mc:Fallback xmlns="">
      <p:transition spd="slow" advTm="25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32"/>
          <p:cNvSpPr/>
          <p:nvPr/>
        </p:nvSpPr>
        <p:spPr>
          <a:xfrm>
            <a:off x="0" y="651752"/>
            <a:ext cx="12192000" cy="736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7" name="Google Shape;297;p32"/>
          <p:cNvSpPr txBox="1">
            <a:spLocks noGrp="1"/>
          </p:cNvSpPr>
          <p:nvPr>
            <p:ph type="title"/>
          </p:nvPr>
        </p:nvSpPr>
        <p:spPr>
          <a:xfrm>
            <a:off x="556532" y="643467"/>
            <a:ext cx="11211000" cy="744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US" sz="3200" b="1" u="sng">
                <a:solidFill>
                  <a:schemeClr val="lt1"/>
                </a:solidFill>
              </a:rPr>
              <a:t>Conclusion</a:t>
            </a:r>
            <a:endParaRPr/>
          </a:p>
        </p:txBody>
      </p:sp>
      <p:sp>
        <p:nvSpPr>
          <p:cNvPr id="298" name="Google Shape;298;p32"/>
          <p:cNvSpPr/>
          <p:nvPr/>
        </p:nvSpPr>
        <p:spPr>
          <a:xfrm>
            <a:off x="0" y="6366933"/>
            <a:ext cx="12192000" cy="491100"/>
          </a:xfrm>
          <a:prstGeom prst="rect">
            <a:avLst/>
          </a:prstGeom>
          <a:solidFill>
            <a:srgbClr val="73000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32"/>
          <p:cNvSpPr/>
          <p:nvPr/>
        </p:nvSpPr>
        <p:spPr>
          <a:xfrm>
            <a:off x="114300" y="6419320"/>
            <a:ext cx="2143200" cy="3864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0" name="Google Shape;300;p32" descr="Logo, company name&#10;&#10;Description automatically generated"/>
          <p:cNvPicPr preferRelativeResize="0"/>
          <p:nvPr/>
        </p:nvPicPr>
        <p:blipFill rotWithShape="1">
          <a:blip r:embed="rId5">
            <a:alphaModFix/>
          </a:blip>
          <a:srcRect/>
          <a:stretch/>
        </p:blipFill>
        <p:spPr>
          <a:xfrm>
            <a:off x="325713" y="6440487"/>
            <a:ext cx="1720298" cy="365125"/>
          </a:xfrm>
          <a:prstGeom prst="rect">
            <a:avLst/>
          </a:prstGeom>
          <a:noFill/>
          <a:ln>
            <a:noFill/>
          </a:ln>
        </p:spPr>
      </p:pic>
      <p:sp>
        <p:nvSpPr>
          <p:cNvPr id="301" name="Google Shape;301;p3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1092200" lvl="1" indent="-457200">
              <a:lnSpc>
                <a:spcPct val="150000"/>
              </a:lnSpc>
              <a:spcBef>
                <a:spcPts val="0"/>
              </a:spcBef>
              <a:spcAft>
                <a:spcPts val="600"/>
              </a:spcAft>
              <a:buSzPts val="2800"/>
            </a:pPr>
            <a:r>
              <a:rPr lang="en-US" dirty="0"/>
              <a:t>Implementation successful of 2 policies</a:t>
            </a:r>
          </a:p>
          <a:p>
            <a:pPr marL="1549400" lvl="2" indent="-457200">
              <a:lnSpc>
                <a:spcPct val="150000"/>
              </a:lnSpc>
              <a:spcBef>
                <a:spcPts val="0"/>
              </a:spcBef>
              <a:spcAft>
                <a:spcPts val="600"/>
              </a:spcAft>
              <a:buSzPts val="2800"/>
            </a:pPr>
            <a:r>
              <a:rPr lang="en-US" dirty="0"/>
              <a:t>Incoming traffic blocked successful</a:t>
            </a:r>
          </a:p>
          <a:p>
            <a:pPr marL="1549400" lvl="2" indent="-457200">
              <a:lnSpc>
                <a:spcPct val="150000"/>
              </a:lnSpc>
              <a:spcBef>
                <a:spcPts val="0"/>
              </a:spcBef>
              <a:spcAft>
                <a:spcPts val="600"/>
              </a:spcAft>
              <a:buSzPts val="2800"/>
            </a:pPr>
            <a:r>
              <a:rPr lang="en-US" dirty="0"/>
              <a:t>Outgoing traffic blocked successful</a:t>
            </a:r>
          </a:p>
          <a:p>
            <a:pPr marL="1549400" lvl="2" indent="-457200">
              <a:lnSpc>
                <a:spcPct val="150000"/>
              </a:lnSpc>
              <a:spcBef>
                <a:spcPts val="0"/>
              </a:spcBef>
              <a:spcAft>
                <a:spcPts val="600"/>
              </a:spcAft>
              <a:buSzPts val="2800"/>
            </a:pPr>
            <a:r>
              <a:rPr lang="en-US" dirty="0"/>
              <a:t>Verification of blocked packets with logs</a:t>
            </a:r>
          </a:p>
          <a:p>
            <a:pPr marL="1092200" lvl="1" indent="-457200">
              <a:lnSpc>
                <a:spcPct val="150000"/>
              </a:lnSpc>
              <a:spcBef>
                <a:spcPts val="0"/>
              </a:spcBef>
              <a:spcAft>
                <a:spcPts val="600"/>
              </a:spcAft>
              <a:buSzPts val="2800"/>
            </a:pPr>
            <a:r>
              <a:rPr lang="en-US" dirty="0"/>
              <a:t>Question?</a:t>
            </a:r>
          </a:p>
          <a:p>
            <a:pPr marL="1092200" lvl="1" indent="-457200">
              <a:lnSpc>
                <a:spcPct val="150000"/>
              </a:lnSpc>
              <a:spcBef>
                <a:spcPts val="0"/>
              </a:spcBef>
              <a:spcAft>
                <a:spcPts val="600"/>
              </a:spcAft>
              <a:buSzPts val="2800"/>
            </a:pPr>
            <a:r>
              <a:rPr lang="en-US" dirty="0"/>
              <a:t>Thank You for listening and watching</a:t>
            </a:r>
          </a:p>
          <a:p>
            <a:pPr marL="1092200" lvl="1" indent="-457200">
              <a:lnSpc>
                <a:spcPct val="150000"/>
              </a:lnSpc>
              <a:spcBef>
                <a:spcPts val="0"/>
              </a:spcBef>
              <a:spcAft>
                <a:spcPts val="600"/>
              </a:spcAft>
              <a:buSzPts val="2800"/>
            </a:pPr>
            <a:r>
              <a:rPr lang="en-US" dirty="0"/>
              <a:t>Net Lab demonstration</a:t>
            </a:r>
          </a:p>
        </p:txBody>
      </p:sp>
      <p:pic>
        <p:nvPicPr>
          <p:cNvPr id="2" name="Audio 1">
            <a:hlinkClick r:id="" action="ppaction://media"/>
            <a:extLst>
              <a:ext uri="{FF2B5EF4-FFF2-40B4-BE49-F238E27FC236}">
                <a16:creationId xmlns:a16="http://schemas.microsoft.com/office/drawing/2014/main" id="{C61745A2-572F-47E8-8CF1-4551F04F828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440"/>
    </mc:Choice>
    <mc:Fallback xmlns="">
      <p:transition spd="slow" advTm="37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401</Words>
  <Application>Microsoft Macintosh PowerPoint</Application>
  <PresentationFormat>Widescreen</PresentationFormat>
  <Paragraphs>51</Paragraphs>
  <Slides>9</Slides>
  <Notes>9</Notes>
  <HiddenSlides>0</HiddenSlides>
  <MMClips>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Agenda</vt:lpstr>
      <vt:lpstr>Introduction</vt:lpstr>
      <vt:lpstr>Purpose</vt:lpstr>
      <vt:lpstr>Proposed solution and implementation</vt:lpstr>
      <vt:lpstr>Analyzing Solution</vt:lpstr>
      <vt:lpstr>Analyzing Solution</vt:lpstr>
      <vt:lpstr>Analyzing Solution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Clements</dc:creator>
  <cp:lastModifiedBy>Avery Schiro</cp:lastModifiedBy>
  <cp:revision>24</cp:revision>
  <dcterms:modified xsi:type="dcterms:W3CDTF">2022-04-13T05:04:12Z</dcterms:modified>
</cp:coreProperties>
</file>