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4"/>
  </p:notesMasterIdLst>
  <p:handoutMasterIdLst>
    <p:handoutMasterId r:id="rId75"/>
  </p:handoutMasterIdLst>
  <p:sldIdLst>
    <p:sldId id="408" r:id="rId2"/>
    <p:sldId id="353" r:id="rId3"/>
    <p:sldId id="2175" r:id="rId4"/>
    <p:sldId id="2060" r:id="rId5"/>
    <p:sldId id="2146" r:id="rId6"/>
    <p:sldId id="1221" r:id="rId7"/>
    <p:sldId id="2223" r:id="rId8"/>
    <p:sldId id="2149" r:id="rId9"/>
    <p:sldId id="2152" r:id="rId10"/>
    <p:sldId id="2154" r:id="rId11"/>
    <p:sldId id="2225" r:id="rId12"/>
    <p:sldId id="2155" r:id="rId13"/>
    <p:sldId id="2156" r:id="rId14"/>
    <p:sldId id="2157" r:id="rId15"/>
    <p:sldId id="2160" r:id="rId16"/>
    <p:sldId id="2159" r:id="rId17"/>
    <p:sldId id="2190" r:id="rId18"/>
    <p:sldId id="2217" r:id="rId19"/>
    <p:sldId id="2218" r:id="rId20"/>
    <p:sldId id="2221" r:id="rId21"/>
    <p:sldId id="2222" r:id="rId22"/>
    <p:sldId id="2229" r:id="rId23"/>
    <p:sldId id="2230" r:id="rId24"/>
    <p:sldId id="2161" r:id="rId25"/>
    <p:sldId id="2162" r:id="rId26"/>
    <p:sldId id="2171" r:id="rId27"/>
    <p:sldId id="2192" r:id="rId28"/>
    <p:sldId id="2173" r:id="rId29"/>
    <p:sldId id="2174" r:id="rId30"/>
    <p:sldId id="2177" r:id="rId31"/>
    <p:sldId id="2179" r:id="rId32"/>
    <p:sldId id="2186" r:id="rId33"/>
    <p:sldId id="2163" r:id="rId34"/>
    <p:sldId id="2185" r:id="rId35"/>
    <p:sldId id="2187" r:id="rId36"/>
    <p:sldId id="2189" r:id="rId37"/>
    <p:sldId id="2188" r:id="rId38"/>
    <p:sldId id="2191" r:id="rId39"/>
    <p:sldId id="2172" r:id="rId40"/>
    <p:sldId id="2216" r:id="rId41"/>
    <p:sldId id="2219" r:id="rId42"/>
    <p:sldId id="2195" r:id="rId43"/>
    <p:sldId id="2197" r:id="rId44"/>
    <p:sldId id="2198" r:id="rId45"/>
    <p:sldId id="2200" r:id="rId46"/>
    <p:sldId id="2199" r:id="rId47"/>
    <p:sldId id="2201" r:id="rId48"/>
    <p:sldId id="2202" r:id="rId49"/>
    <p:sldId id="2203" r:id="rId50"/>
    <p:sldId id="2205" r:id="rId51"/>
    <p:sldId id="2206" r:id="rId52"/>
    <p:sldId id="2207" r:id="rId53"/>
    <p:sldId id="2208" r:id="rId54"/>
    <p:sldId id="2209" r:id="rId55"/>
    <p:sldId id="2210" r:id="rId56"/>
    <p:sldId id="2212" r:id="rId57"/>
    <p:sldId id="2211" r:id="rId58"/>
    <p:sldId id="2213" r:id="rId59"/>
    <p:sldId id="2214" r:id="rId60"/>
    <p:sldId id="2215" r:id="rId61"/>
    <p:sldId id="2228" r:id="rId62"/>
    <p:sldId id="2224" r:id="rId63"/>
    <p:sldId id="2153" r:id="rId64"/>
    <p:sldId id="2226" r:id="rId65"/>
    <p:sldId id="2227" r:id="rId66"/>
    <p:sldId id="2180" r:id="rId67"/>
    <p:sldId id="2181" r:id="rId68"/>
    <p:sldId id="2182" r:id="rId69"/>
    <p:sldId id="2184" r:id="rId70"/>
    <p:sldId id="2133" r:id="rId71"/>
    <p:sldId id="2178" r:id="rId72"/>
    <p:sldId id="2148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86528-4D4C-4C7B-964A-33018A052458}" v="3" dt="2024-04-20T19:19:33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260" autoAdjust="0"/>
  </p:normalViewPr>
  <p:slideViewPr>
    <p:cSldViewPr snapToGrid="0" snapToObjects="1">
      <p:cViewPr varScale="1">
        <p:scale>
          <a:sx n="68" d="100"/>
          <a:sy n="68" d="100"/>
        </p:scale>
        <p:origin x="50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3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91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5135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3768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7355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1182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3410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5933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959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9517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718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919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1710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5339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978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4032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7825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6221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115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4312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7747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1560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2072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9130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55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64899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3333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06650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5063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0076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2721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04983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708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622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314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6176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0222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6672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1035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2981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2403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02776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3246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908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Testing and measuring the performance of data transfers on high-throughput high-latency environments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Enhancing the performance of 5G networks using millimeter-wave links 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Developing security applications (e.g., firewalls, IDS/IPS) in the data plane that run at line rate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Securing Science Demilitarized Zones (DMZs) without sacrificing performance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Detecting and classifying malware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Developing deep learning classifiers to fingerprint IoT devices</a:t>
            </a:r>
          </a:p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4971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74245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85004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18328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8565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9010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4008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04248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99167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00641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514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80003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The proposed system outperforms the throughput-based system and the RSSI-based system, at which the recovery speed of the proposed system is 5x faster than the throughput-based system and 10x faster than the RSSI-based system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137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71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64469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2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943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669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599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1811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719349AC-65AB-168E-307A-1DECEBCAA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62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3a8jn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nsf.gov/funding/opportunities/community-infrastructure-research-comput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9jWcpBFsRs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GQHUdrQ80M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_7jsXsn_YU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WaWxsqVAgc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inyurl.com/2p978tm9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fiBuao6YZl0&amp;t=631s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Buao6YZl0&amp;t=631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emf"/><Relationship Id="rId4" Type="http://schemas.openxmlformats.org/officeDocument/2006/relationships/hyperlink" Target="https://tinyurl.com/4pnpy44n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1F3A99-91F5-44A2-9A29-778E2BCA2F9C}"/>
              </a:ext>
            </a:extLst>
          </p:cNvPr>
          <p:cNvSpPr/>
          <p:nvPr/>
        </p:nvSpPr>
        <p:spPr>
          <a:xfrm>
            <a:off x="0" y="0"/>
            <a:ext cx="12192000" cy="6824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Overview of the Cyberinfrastructure Lab (CI) at USC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https://research.cec.sc.edu/cyberinfra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Jorge Crichigno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Department of Integrated Information Technology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jcrichigno@cec.sc.edu</a:t>
            </a:r>
          </a:p>
          <a:p>
            <a:pPr algn="ctr"/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Idaho National Laboratory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Idaho Falls, Idaho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16-17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DFD71-6C4B-430D-0A7D-F7BC9239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5" y="197997"/>
            <a:ext cx="2103965" cy="13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98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13276" y="726225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Expand the Academic Cloud to support large-scale learning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OT/ICS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IT cybersecurity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0B1B1C0-7CCF-8BB4-DCF9-D70236800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33504"/>
              </p:ext>
            </p:extLst>
          </p:nvPr>
        </p:nvGraphicFramePr>
        <p:xfrm>
          <a:off x="643976" y="1849732"/>
          <a:ext cx="10924674" cy="4522717"/>
        </p:xfrm>
        <a:graphic>
          <a:graphicData uri="http://schemas.openxmlformats.org/drawingml/2006/table">
            <a:tbl>
              <a:tblPr firstRow="1" firstCol="1" bandRow="1"/>
              <a:tblGrid>
                <a:gridCol w="671824">
                  <a:extLst>
                    <a:ext uri="{9D8B030D-6E8A-4147-A177-3AD203B41FA5}">
                      <a16:colId xmlns:a16="http://schemas.microsoft.com/office/drawing/2014/main" val="3576036447"/>
                    </a:ext>
                  </a:extLst>
                </a:gridCol>
                <a:gridCol w="2413257">
                  <a:extLst>
                    <a:ext uri="{9D8B030D-6E8A-4147-A177-3AD203B41FA5}">
                      <a16:colId xmlns:a16="http://schemas.microsoft.com/office/drawing/2014/main" val="1562638338"/>
                    </a:ext>
                  </a:extLst>
                </a:gridCol>
                <a:gridCol w="4636636">
                  <a:extLst>
                    <a:ext uri="{9D8B030D-6E8A-4147-A177-3AD203B41FA5}">
                      <a16:colId xmlns:a16="http://schemas.microsoft.com/office/drawing/2014/main" val="1278141498"/>
                    </a:ext>
                  </a:extLst>
                </a:gridCol>
                <a:gridCol w="1727590">
                  <a:extLst>
                    <a:ext uri="{9D8B030D-6E8A-4147-A177-3AD203B41FA5}">
                      <a16:colId xmlns:a16="http://schemas.microsoft.com/office/drawing/2014/main" val="1298037830"/>
                    </a:ext>
                  </a:extLst>
                </a:gridCol>
                <a:gridCol w="1475367">
                  <a:extLst>
                    <a:ext uri="{9D8B030D-6E8A-4147-A177-3AD203B41FA5}">
                      <a16:colId xmlns:a16="http://schemas.microsoft.com/office/drawing/2014/main" val="969790402"/>
                    </a:ext>
                  </a:extLst>
                </a:gridCol>
              </a:tblGrid>
              <a:tr h="288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#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Name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Sample Outcomes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CIE’s Pillar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Level 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99408"/>
                  </a:ext>
                </a:extLst>
              </a:tr>
              <a:tr h="2885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1, 2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OT / ICS Cybersecurity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the fundamentals of PLCs used in critical infrastructures.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Write basic apps 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OpenPLC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using Ladder diagrams.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the elements of a SCADA system.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Awareness.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high school.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55869"/>
                  </a:ext>
                </a:extLst>
              </a:tr>
              <a:tr h="488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Awareness, Education.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97169"/>
                  </a:ext>
                </a:extLst>
              </a:tr>
              <a:tr h="90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ICS Protocols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the Modbus Remote Terminal Unit (RTU) and Modbus over TCP.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 SCADA system with Modbus.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Secure SCADA systems and protocols for 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00457"/>
                  </a:ext>
                </a:extLst>
              </a:tr>
              <a:tr h="884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Adv. Cybersecurity for OT / ICS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Use passive and active discovery tools to map ICS devices.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Launch C2 attacks against an ICS using Metasploit.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Exploit the vulnerability of a SCADA/PLC system.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52969"/>
                  </a:ext>
                </a:extLst>
              </a:tr>
              <a:tr h="1165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Quality (WQ) Critical Infrastructure Models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how to model WQ within critical ICSs.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Replay attacks to water distribution networks (WDNs).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Characterize and analyze attacks on WDNs, including reconnaissance, DDoS, MITM.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mitigation algorithms for WDN attacks.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5519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265299-1685-18DE-3F6A-564EBCC8819D}"/>
              </a:ext>
            </a:extLst>
          </p:cNvPr>
          <p:cNvSpPr txBox="1"/>
          <p:nvPr/>
        </p:nvSpPr>
        <p:spPr>
          <a:xfrm>
            <a:off x="546756" y="6390046"/>
            <a:ext cx="65720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CIE: Cyber Informed Engineering (national strategy): </a:t>
            </a:r>
            <a:r>
              <a:rPr lang="en-US" sz="1500" dirty="0">
                <a:hlinkClick r:id="rId3"/>
              </a:rPr>
              <a:t>https://tinyurl.com/y3a8jntm</a:t>
            </a:r>
            <a:r>
              <a:rPr lang="en-US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94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13276" y="726225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Expand the Academic Cloud to support large-scale learning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OT/ICS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IT cybersecurity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15C516-680F-F054-31CC-82B584DA1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205750"/>
              </p:ext>
            </p:extLst>
          </p:nvPr>
        </p:nvGraphicFramePr>
        <p:xfrm>
          <a:off x="550228" y="1895212"/>
          <a:ext cx="10956757" cy="4747133"/>
        </p:xfrm>
        <a:graphic>
          <a:graphicData uri="http://schemas.openxmlformats.org/drawingml/2006/table">
            <a:tbl>
              <a:tblPr firstRow="1" firstCol="1" bandRow="1"/>
              <a:tblGrid>
                <a:gridCol w="681950">
                  <a:extLst>
                    <a:ext uri="{9D8B030D-6E8A-4147-A177-3AD203B41FA5}">
                      <a16:colId xmlns:a16="http://schemas.microsoft.com/office/drawing/2014/main" val="2784090534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1724947179"/>
                    </a:ext>
                  </a:extLst>
                </a:gridCol>
                <a:gridCol w="5673627">
                  <a:extLst>
                    <a:ext uri="{9D8B030D-6E8A-4147-A177-3AD203B41FA5}">
                      <a16:colId xmlns:a16="http://schemas.microsoft.com/office/drawing/2014/main" val="1721468835"/>
                    </a:ext>
                  </a:extLst>
                </a:gridCol>
                <a:gridCol w="1505062">
                  <a:extLst>
                    <a:ext uri="{9D8B030D-6E8A-4147-A177-3AD203B41FA5}">
                      <a16:colId xmlns:a16="http://schemas.microsoft.com/office/drawing/2014/main" val="1654280243"/>
                    </a:ext>
                  </a:extLst>
                </a:gridCol>
                <a:gridCol w="1505062">
                  <a:extLst>
                    <a:ext uri="{9D8B030D-6E8A-4147-A177-3AD203B41FA5}">
                      <a16:colId xmlns:a16="http://schemas.microsoft.com/office/drawing/2014/main" val="1451986711"/>
                    </a:ext>
                  </a:extLst>
                </a:gridCol>
              </a:tblGrid>
              <a:tr h="1177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#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Name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Sample Outcomes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Cert</a:t>
                      </a:r>
                      <a:endParaRPr lang="en-US" sz="12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Level </a:t>
                      </a:r>
                      <a:endParaRPr lang="en-US" sz="12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61939"/>
                  </a:ext>
                </a:extLst>
              </a:tr>
              <a:tr h="27068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6, 7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to IT Cybersecurity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and explain the types of attack surfaces.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Execute malwares using real deployments and investigate their behavior.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and characterize C2 communication used against IT / OT systems.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CompTIA Security+.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390306"/>
                  </a:ext>
                </a:extLst>
              </a:tr>
              <a:tr h="38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CCST Cyber.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high school.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758457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to IT Networks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TCP sessions using a protocol analyzer.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network hardening.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secure protocols for network management.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CCNA.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356678"/>
                  </a:ext>
                </a:extLst>
              </a:tr>
              <a:tr h="5464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Cybersecurity Operations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features of OS (Linux, Windows) used for cybersecurity analysis.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tools and log files (e.g., PowerShell, syslog) to identify anomalies.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the security onion to protect systems.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CyberOps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Intermediate-level college.</a:t>
                      </a: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71626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Open-Source Intelligence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Internet scanning and probing events.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log files using Suricata.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ML classifiers for malwares with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Zeek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969542"/>
                  </a:ext>
                </a:extLst>
              </a:tr>
              <a:tr h="27068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11, 12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Threat Detection w/ NGFWs, I and II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and implement security and NAT policies.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IDS and IPS using an NGFW.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deep packet inspection to identify applications and users.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PCCE (Technician).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923"/>
                  </a:ext>
                </a:extLst>
              </a:tr>
              <a:tr h="349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PCNSA (engineer).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353091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Cloud Security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virtual patching in the cloud.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 up and manage a cloud infrastructure using APIs.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 familiar with Azure and AWS toolsets.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AWS Cloud Foundations, AWS Sec. Foundations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591035"/>
                  </a:ext>
                </a:extLst>
              </a:tr>
              <a:tr h="655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14, 15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Fine-gained Telemetry w/ P4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the architectures of P4 devices.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and block attacks in the data plane.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security apps with P4 switches and smart NICs.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 (state-of-the-art, research).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714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52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of virtual labs into high-school and college programs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B7F50-C970-90EB-B416-25B8D9BD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48" y="1800519"/>
            <a:ext cx="7448525" cy="3473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A339E-2D98-CD0B-0F4A-BF4412717BD2}"/>
              </a:ext>
            </a:extLst>
          </p:cNvPr>
          <p:cNvSpPr txBox="1"/>
          <p:nvPr/>
        </p:nvSpPr>
        <p:spPr>
          <a:xfrm>
            <a:off x="1734533" y="5604091"/>
            <a:ext cx="809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Virtual lab libraries marked with a ribbon will be aligned with stackable industry certificates</a:t>
            </a:r>
          </a:p>
        </p:txBody>
      </p:sp>
    </p:spTree>
    <p:extLst>
      <p:ext uri="{BB962C8B-B14F-4D97-AF65-F5344CB8AC3E}">
        <p14:creationId xmlns:p14="http://schemas.microsoft.com/office/powerpoint/2010/main" val="279974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Develop an internship program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Pre-internship seminars will help connect interns with organizations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 enables students to acquire soft skills, teamwork, time management, and communication skills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263E70-E867-8EB4-712F-1D96602B70FF}"/>
              </a:ext>
            </a:extLst>
          </p:cNvPr>
          <p:cNvGrpSpPr/>
          <p:nvPr/>
        </p:nvGrpSpPr>
        <p:grpSpPr>
          <a:xfrm>
            <a:off x="2515450" y="3329069"/>
            <a:ext cx="3110273" cy="1080000"/>
            <a:chOff x="5023" y="1927201"/>
            <a:chExt cx="3110273" cy="1080000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6D323C2D-9A81-158A-252A-325E977B8988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307A474C-70BD-3603-0B81-B5AE446D3096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Pre-internship Seminars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D3F82-8D09-7DFA-6607-75365540B821}"/>
              </a:ext>
            </a:extLst>
          </p:cNvPr>
          <p:cNvGrpSpPr/>
          <p:nvPr/>
        </p:nvGrpSpPr>
        <p:grpSpPr>
          <a:xfrm>
            <a:off x="6462610" y="3329069"/>
            <a:ext cx="3110273" cy="1080000"/>
            <a:chOff x="5023" y="1927201"/>
            <a:chExt cx="3110273" cy="108000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13BA3293-B044-012D-7D8E-EE5347467994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4B572CDB-E28D-20EE-863C-2EBE2C868B6D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Internships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F57A1E-9019-37A8-74E8-1E11676137A6}"/>
              </a:ext>
            </a:extLst>
          </p:cNvPr>
          <p:cNvSpPr txBox="1"/>
          <p:nvPr/>
        </p:nvSpPr>
        <p:spPr>
          <a:xfrm>
            <a:off x="2515450" y="4474164"/>
            <a:ext cx="2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Spring and Fall semesters</a:t>
            </a:r>
          </a:p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(Monday-Wednesday-Friday)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AB5DB8-C053-F903-5688-2589AD911BBA}"/>
              </a:ext>
            </a:extLst>
          </p:cNvPr>
          <p:cNvSpPr txBox="1"/>
          <p:nvPr/>
        </p:nvSpPr>
        <p:spPr>
          <a:xfrm>
            <a:off x="6600426" y="4474163"/>
            <a:ext cx="2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Summer semester</a:t>
            </a:r>
          </a:p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(400 hours)</a:t>
            </a:r>
          </a:p>
        </p:txBody>
      </p:sp>
    </p:spTree>
    <p:extLst>
      <p:ext uri="{BB962C8B-B14F-4D97-AF65-F5344CB8AC3E}">
        <p14:creationId xmlns:p14="http://schemas.microsoft.com/office/powerpoint/2010/main" val="155064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Develop an internship program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end of the Pre-internship Seminars, the goal is to secure 100+ paid internships each summer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37C06-56E8-A929-9190-7BEFC48B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4" y="2991963"/>
            <a:ext cx="1816642" cy="681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F37A2-6BA1-49F1-6404-E76311D1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8" y="4169723"/>
            <a:ext cx="2312475" cy="589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1CB97-4711-6BB0-3B12-0AF06BC2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204" y="3084573"/>
            <a:ext cx="2379144" cy="58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F39FE-747A-8A7E-260B-3C5FA78B3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493" y="3884509"/>
            <a:ext cx="1837751" cy="629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AC8F5-15A7-2ACF-39D8-6B4E6DD6E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033" y="2079937"/>
            <a:ext cx="2421736" cy="695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0FCDA-2406-B36E-0293-118DF41F0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063" y="3068188"/>
            <a:ext cx="1354358" cy="858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8A415-51C6-78C2-F8B9-5234D5F4C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97" y="1940907"/>
            <a:ext cx="2489069" cy="61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97121-BB47-ECA7-1EDE-203AD4FAA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228" y="2030864"/>
            <a:ext cx="1649875" cy="7938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0A2132-D72C-A473-BA7A-5EEC989675B6}"/>
              </a:ext>
            </a:extLst>
          </p:cNvPr>
          <p:cNvSpPr/>
          <p:nvPr/>
        </p:nvSpPr>
        <p:spPr>
          <a:xfrm>
            <a:off x="327998" y="1940906"/>
            <a:ext cx="6960986" cy="28606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1CCAE9-BDB0-4255-5A16-E01AD2A0EB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746" y="4133097"/>
            <a:ext cx="2671759" cy="643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94EA51-FC4A-F04E-241B-897676140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342" y="5149523"/>
            <a:ext cx="4316661" cy="1630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8E5B8-CBAC-BC69-A00C-579366D8D79F}"/>
              </a:ext>
            </a:extLst>
          </p:cNvPr>
          <p:cNvSpPr txBox="1"/>
          <p:nvPr/>
        </p:nvSpPr>
        <p:spPr>
          <a:xfrm>
            <a:off x="2912826" y="5296311"/>
            <a:ext cx="465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Visit to the Defense Information Systems Agency (DISA)</a:t>
            </a:r>
          </a:p>
          <a:p>
            <a:pPr algn="ctr"/>
            <a:r>
              <a:rPr lang="en-US" sz="1400" dirty="0"/>
              <a:t>August 2</a:t>
            </a:r>
            <a:r>
              <a:rPr lang="en-US" sz="1400" baseline="30000" dirty="0"/>
              <a:t>nd</a:t>
            </a:r>
            <a:r>
              <a:rPr lang="en-US" sz="1400" dirty="0"/>
              <a:t> 2023 - Baltimore, MD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FB6264-0AD3-1646-4B7D-1C89239A5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2582" y="1855739"/>
            <a:ext cx="3470724" cy="277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560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3: Advance formal and informal communities for OT/ICS and IT cybersecurity training and education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9986FF-BB61-3021-B1D7-F0C267DE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36028"/>
              </p:ext>
            </p:extLst>
          </p:nvPr>
        </p:nvGraphicFramePr>
        <p:xfrm>
          <a:off x="609601" y="1970093"/>
          <a:ext cx="10972799" cy="3896273"/>
        </p:xfrm>
        <a:graphic>
          <a:graphicData uri="http://schemas.openxmlformats.org/drawingml/2006/table">
            <a:tbl>
              <a:tblPr firstRow="1" firstCol="1" bandRow="1"/>
              <a:tblGrid>
                <a:gridCol w="342506">
                  <a:extLst>
                    <a:ext uri="{9D8B030D-6E8A-4147-A177-3AD203B41FA5}">
                      <a16:colId xmlns:a16="http://schemas.microsoft.com/office/drawing/2014/main" val="145572435"/>
                    </a:ext>
                  </a:extLst>
                </a:gridCol>
                <a:gridCol w="2375555">
                  <a:extLst>
                    <a:ext uri="{9D8B030D-6E8A-4147-A177-3AD203B41FA5}">
                      <a16:colId xmlns:a16="http://schemas.microsoft.com/office/drawing/2014/main" val="2565138167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10795851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31391913"/>
                    </a:ext>
                  </a:extLst>
                </a:gridCol>
                <a:gridCol w="3814713">
                  <a:extLst>
                    <a:ext uri="{9D8B030D-6E8A-4147-A177-3AD203B41FA5}">
                      <a16:colId xmlns:a16="http://schemas.microsoft.com/office/drawing/2014/main" val="1103693401"/>
                    </a:ext>
                  </a:extLst>
                </a:gridCol>
              </a:tblGrid>
              <a:tr h="472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Subject / Libraries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Support Type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83381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Academic courses (16-week – 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Colleges in the Carolinas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62153"/>
                  </a:ext>
                </a:extLst>
              </a:tr>
              <a:tr h="282804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 courses, 16+16- (formal,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schools in the Carolinas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Intro to OT/ICS Cybersecurity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86908"/>
                  </a:ext>
                </a:extLst>
              </a:tr>
              <a:tr h="308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Intro to IT Cybersecurity and Intro to IT Networks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551664"/>
                  </a:ext>
                </a:extLst>
              </a:tr>
              <a:tr h="4486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Third party academic courses (formal, unsupervised)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Other high schools, colleges, universities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the Academic Cloud (unsupervised);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01308"/>
                  </a:ext>
                </a:extLst>
              </a:tr>
              <a:tr h="5467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Train-the-trainer courses (formal,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CSSIA, WASTC, SCC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330754"/>
                  </a:ext>
                </a:extLst>
              </a:tr>
              <a:tr h="5279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ICS courses (informal, unsupervised)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ICS COP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OT / CCS cybersecurity libraries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54543"/>
                  </a:ext>
                </a:extLst>
              </a:tr>
              <a:tr h="56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IT tutorials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Internet2 and LBNL’s COP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IT cybersecurity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Training tutorials.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63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3: Advance formal and informal communities for OT/ICS and IT cybersecurity training and education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9986FF-BB61-3021-B1D7-F0C267DE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15697"/>
              </p:ext>
            </p:extLst>
          </p:nvPr>
        </p:nvGraphicFramePr>
        <p:xfrm>
          <a:off x="609601" y="1965436"/>
          <a:ext cx="10972799" cy="2846255"/>
        </p:xfrm>
        <a:graphic>
          <a:graphicData uri="http://schemas.openxmlformats.org/drawingml/2006/table">
            <a:tbl>
              <a:tblPr firstRow="1" firstCol="1" bandRow="1"/>
              <a:tblGrid>
                <a:gridCol w="342506">
                  <a:extLst>
                    <a:ext uri="{9D8B030D-6E8A-4147-A177-3AD203B41FA5}">
                      <a16:colId xmlns:a16="http://schemas.microsoft.com/office/drawing/2014/main" val="145572435"/>
                    </a:ext>
                  </a:extLst>
                </a:gridCol>
                <a:gridCol w="2375555">
                  <a:extLst>
                    <a:ext uri="{9D8B030D-6E8A-4147-A177-3AD203B41FA5}">
                      <a16:colId xmlns:a16="http://schemas.microsoft.com/office/drawing/2014/main" val="2565138167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10795851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31391913"/>
                    </a:ext>
                  </a:extLst>
                </a:gridCol>
                <a:gridCol w="3814713">
                  <a:extLst>
                    <a:ext uri="{9D8B030D-6E8A-4147-A177-3AD203B41FA5}">
                      <a16:colId xmlns:a16="http://schemas.microsoft.com/office/drawing/2014/main" val="1103693401"/>
                    </a:ext>
                  </a:extLst>
                </a:gridCol>
              </a:tblGrid>
              <a:tr h="20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Subject / Libraries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Support Type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83381"/>
                  </a:ext>
                </a:extLst>
              </a:tr>
              <a:tr h="6388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Self-paced training courses for military-connected personnel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CIAB, U.S. National Guard, NIWC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the Academic Cloud; (2) Courses to train military instructors (train-the-trainer).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621186"/>
                  </a:ext>
                </a:extLst>
              </a:tr>
              <a:tr h="8564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FABRIC tutorials (informal, unsupervised)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FABRIC COP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 programmable networks (smart NICs and P4 programmable switches)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Co-located training tutorials to FABRIC community events.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498627"/>
                  </a:ext>
                </a:extLst>
              </a:tr>
              <a:tr h="10394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Cybersecurity Competitions: DOE’s </a:t>
                      </a:r>
                      <a:r>
                        <a:rPr lang="en-US" sz="1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CyberForce</a:t>
                      </a: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and SC’s PCDC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schools and colleges in the Carolinas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Libraries 1-2 for DOE’s </a:t>
                      </a:r>
                      <a:r>
                        <a:rPr lang="en-US" sz="1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CyberForce</a:t>
                      </a: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Competition, and libraries 6-8 for PCDC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 to high-school and college instructors and their students, participating in the competitions.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39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00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10570724" cy="726225"/>
          </a:xfrm>
        </p:spPr>
        <p:txBody>
          <a:bodyPr>
            <a:noAutofit/>
          </a:bodyPr>
          <a:lstStyle/>
          <a:p>
            <a:r>
              <a:rPr lang="en-US" sz="3600" dirty="0"/>
              <a:t>Potential Collaboration with INL – Current 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015550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Adoption of virtual lab libraries developed by INL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new virtual lab libraries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internships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Workshops, face-to-face and/or online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Capstones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7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Potential Collaboration with INL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777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CIRC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1050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Community Infrastructure for Research in Computer and Information Science and Engineering (CIRC) program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research agendas in computer and information science and engineering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advances not possible with existing research infrastructure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that have access to such infrastructure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 Community Infrastructure (Medium): up to $2M per three years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https://new.nsf.gov/funding/opportunities/community-infrastructure-research-computer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6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Cyberinfrastructure Lab at the University of South Carolina (USC)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 and projects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NSF Advanced Technological Education (ATE) project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Capability / Other projects: DARPA’s 5G, ONR Cybersecurity, NSF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Cybertraining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List of virtual labs libraries developed by USC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3589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 flipV="1">
            <a:off x="597551" y="876301"/>
            <a:ext cx="1851269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2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CIRC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1050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Broader impact by leveraging NDG’s Academic Cloud and NETLAB+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map of the united states with red pins&#10;&#10;Description automatically generated">
            <a:extLst>
              <a:ext uri="{FF2B5EF4-FFF2-40B4-BE49-F238E27FC236}">
                <a16:creationId xmlns:a16="http://schemas.microsoft.com/office/drawing/2014/main" id="{30C30058-0162-3CCF-8435-FE50F4315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17" y="1452449"/>
            <a:ext cx="9210566" cy="51423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576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CIRC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1050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Broader impact by leveraging NDG’s Academic Cloud and NETLAB+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9064DC6C-BADB-97EA-4762-006D9576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13" y="1452449"/>
            <a:ext cx="9999773" cy="49568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263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CIRC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1050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Cloud + NETLAB System + Developers’ Expertise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3CBC39-6E29-94D6-C3B3-B33766F8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896" y="1355085"/>
            <a:ext cx="8022207" cy="40390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73056B8-AD89-8C44-479E-22AD0693F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189720"/>
              </p:ext>
            </p:extLst>
          </p:nvPr>
        </p:nvGraphicFramePr>
        <p:xfrm>
          <a:off x="3803842" y="5637983"/>
          <a:ext cx="4584313" cy="967032"/>
        </p:xfrm>
        <a:graphic>
          <a:graphicData uri="http://schemas.openxmlformats.org/drawingml/2006/table">
            <a:tbl>
              <a:tblPr/>
              <a:tblGrid>
                <a:gridCol w="1727423">
                  <a:extLst>
                    <a:ext uri="{9D8B030D-6E8A-4147-A177-3AD203B41FA5}">
                      <a16:colId xmlns:a16="http://schemas.microsoft.com/office/drawing/2014/main" val="1753888822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1847431473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387529432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1723307373"/>
                    </a:ext>
                  </a:extLst>
                </a:gridCol>
              </a:tblGrid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PLATFORM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385578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Cloud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249153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263305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357397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NETLAB+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573605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318178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1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71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CIRC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1050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Cloud + NETLAB System + Developers’ Expertise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3CBC39-6E29-94D6-C3B3-B33766F8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896" y="1355085"/>
            <a:ext cx="8022207" cy="40390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73056B8-AD89-8C44-479E-22AD0693F550}"/>
              </a:ext>
            </a:extLst>
          </p:cNvPr>
          <p:cNvGraphicFramePr>
            <a:graphicFrameLocks noGrp="1"/>
          </p:cNvGraphicFramePr>
          <p:nvPr/>
        </p:nvGraphicFramePr>
        <p:xfrm>
          <a:off x="3803842" y="5637983"/>
          <a:ext cx="4584313" cy="967032"/>
        </p:xfrm>
        <a:graphic>
          <a:graphicData uri="http://schemas.openxmlformats.org/drawingml/2006/table">
            <a:tbl>
              <a:tblPr/>
              <a:tblGrid>
                <a:gridCol w="1727423">
                  <a:extLst>
                    <a:ext uri="{9D8B030D-6E8A-4147-A177-3AD203B41FA5}">
                      <a16:colId xmlns:a16="http://schemas.microsoft.com/office/drawing/2014/main" val="1753888822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1847431473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387529432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1723307373"/>
                    </a:ext>
                  </a:extLst>
                </a:gridCol>
              </a:tblGrid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PLATFORM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385578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Cloud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249153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263305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357397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NETLAB+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573605"/>
                  </a:ext>
                </a:extLst>
              </a:tr>
              <a:tr h="241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318178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18036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26F5DD3-9E47-45F3-2CD0-1427DA306581}"/>
              </a:ext>
            </a:extLst>
          </p:cNvPr>
          <p:cNvGrpSpPr/>
          <p:nvPr/>
        </p:nvGrpSpPr>
        <p:grpSpPr>
          <a:xfrm>
            <a:off x="3685880" y="3214541"/>
            <a:ext cx="2894029" cy="2179608"/>
            <a:chOff x="8944099" y="3990683"/>
            <a:chExt cx="2988741" cy="2070919"/>
          </a:xfrm>
        </p:grpSpPr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61B818F9-ACC6-4CC9-273B-8A0D1B1AD079}"/>
                </a:ext>
              </a:extLst>
            </p:cNvPr>
            <p:cNvSpPr txBox="1"/>
            <p:nvPr/>
          </p:nvSpPr>
          <p:spPr>
            <a:xfrm>
              <a:off x="8944099" y="3990683"/>
              <a:ext cx="2988741" cy="318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DHS CISA 301 Labs</a:t>
              </a:r>
            </a:p>
          </p:txBody>
        </p:sp>
        <p:pic>
          <p:nvPicPr>
            <p:cNvPr id="16" name="Picture 1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88408887-49DD-728B-5835-B39CC7DB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099" y="4298460"/>
              <a:ext cx="2988741" cy="1763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17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7968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Cyberinfrastructure Lab Capability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“5G Performance </a:t>
            </a:r>
            <a:r>
              <a:rPr lang="en-US" sz="2000"/>
              <a:t>and Security”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January 1 2024– June 30 2026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Amount: $120,000 (USC Share)</a:t>
            </a:r>
          </a:p>
        </p:txBody>
      </p:sp>
    </p:spTree>
    <p:extLst>
      <p:ext uri="{BB962C8B-B14F-4D97-AF65-F5344CB8AC3E}">
        <p14:creationId xmlns:p14="http://schemas.microsoft.com/office/powerpoint/2010/main" val="3436397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6790576" cy="726225"/>
          </a:xfrm>
        </p:spPr>
        <p:txBody>
          <a:bodyPr>
            <a:noAutofit/>
          </a:bodyPr>
          <a:lstStyle/>
          <a:p>
            <a:r>
              <a:rPr lang="en-US" sz="3600" dirty="0"/>
              <a:t>5G Performance and Security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82860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Develop applications for enhancing performance and detecting/mitigating cyber-attacks on 5G networks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FE1EFCE-F1FD-CB75-81A2-4EC9A2E6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66" y="1748424"/>
            <a:ext cx="7312068" cy="42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07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6611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Millimeter-wave blockage detection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https://www.youtube.com/watch?v=b9jWcpBFsRs</a:t>
            </a:r>
            <a:r>
              <a:rPr lang="en-US" sz="3200" dirty="0"/>
              <a:t> 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17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Demo_mmWave">
            <a:hlinkClick r:id="" action="ppaction://media"/>
            <a:extLst>
              <a:ext uri="{FF2B5EF4-FFF2-40B4-BE49-F238E27FC236}">
                <a16:creationId xmlns:a16="http://schemas.microsoft.com/office/drawing/2014/main" id="{4243628C-D003-2394-C4CB-666DA8CC2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091"/>
            <a:ext cx="12192000" cy="67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2161"/>
            <a:ext cx="11348720" cy="1706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Customized Application for DoS Detection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https://youtu.be/EGQHUdrQ80M</a:t>
            </a: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YN Flood video">
            <a:hlinkClick r:id="" action="ppaction://media"/>
            <a:extLst>
              <a:ext uri="{FF2B5EF4-FFF2-40B4-BE49-F238E27FC236}">
                <a16:creationId xmlns:a16="http://schemas.microsoft.com/office/drawing/2014/main" id="{BEA2FB46-73C8-FF05-8779-BB6C8DEDE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Cyberinfrastructure Lab – Overview</a:t>
            </a:r>
          </a:p>
        </p:txBody>
      </p:sp>
    </p:spTree>
    <p:extLst>
      <p:ext uri="{BB962C8B-B14F-4D97-AF65-F5344CB8AC3E}">
        <p14:creationId xmlns:p14="http://schemas.microsoft.com/office/powerpoint/2010/main" val="1233720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Cyberinfrastructure Lab Capability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DoD – Office of Naval Research</a:t>
            </a:r>
          </a:p>
          <a:p>
            <a:pPr algn="ctr"/>
            <a:r>
              <a:rPr lang="en-US" sz="2000" dirty="0"/>
              <a:t>“Preparing Cyber Warfare Professionals by Integration of Curriculum, Experiences, and Internships”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February 1 2023 – January 30 2026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Amount: $600,000</a:t>
            </a:r>
          </a:p>
        </p:txBody>
      </p:sp>
    </p:spTree>
    <p:extLst>
      <p:ext uri="{BB962C8B-B14F-4D97-AF65-F5344CB8AC3E}">
        <p14:creationId xmlns:p14="http://schemas.microsoft.com/office/powerpoint/2010/main" val="570214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Twelve-week C4ISR1 research experience (formal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333CD-1280-D7AD-F0EA-A7FC308F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6" y="1522617"/>
            <a:ext cx="1933575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CFDADF-DCEE-E70D-92A8-C9CB7D935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514" y="1584529"/>
            <a:ext cx="1895475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161DB-8201-CFA5-28F8-E95C2AE7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793" y="1603579"/>
            <a:ext cx="1866900" cy="1581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8E3328-51D8-1479-51E9-EA16F0214FAA}"/>
              </a:ext>
            </a:extLst>
          </p:cNvPr>
          <p:cNvSpPr txBox="1"/>
          <p:nvPr/>
        </p:nvSpPr>
        <p:spPr>
          <a:xfrm>
            <a:off x="811331" y="6530454"/>
            <a:ext cx="8650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400" dirty="0"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0AE5F8-738D-B296-BB5B-ECCC214C4B54}"/>
              </a:ext>
            </a:extLst>
          </p:cNvPr>
          <p:cNvCxnSpPr>
            <a:cxnSpLocks/>
          </p:cNvCxnSpPr>
          <p:nvPr/>
        </p:nvCxnSpPr>
        <p:spPr>
          <a:xfrm>
            <a:off x="930923" y="6490986"/>
            <a:ext cx="75626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08F209-FC39-2311-BC81-5BAA76265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1" y="3929409"/>
            <a:ext cx="4168164" cy="234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29A50-0033-A8EC-D07A-C370A76B6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755" y="2113036"/>
            <a:ext cx="3507104" cy="2631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565F8-375C-F49A-9F4B-D5696A145187}"/>
              </a:ext>
            </a:extLst>
          </p:cNvPr>
          <p:cNvSpPr txBox="1"/>
          <p:nvPr/>
        </p:nvSpPr>
        <p:spPr>
          <a:xfrm>
            <a:off x="5001358" y="4342226"/>
            <a:ext cx="233921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Security Applications with P4, FABRIC Community Workshop, Austin, TX, April 24, 2023 (with Texas Advanced Computing Center).</a:t>
            </a:r>
            <a:endParaRPr lang="en-US" sz="1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D631E-3B12-AA53-E4BF-5D7E4D66BC49}"/>
              </a:ext>
            </a:extLst>
          </p:cNvPr>
          <p:cNvSpPr txBox="1"/>
          <p:nvPr/>
        </p:nvSpPr>
        <p:spPr>
          <a:xfrm>
            <a:off x="7734561" y="4815447"/>
            <a:ext cx="40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Fine-grained Network Measurements with P4, Internet2 Technology Exchange Conference, Minneapolis, MN, Sep. 18, 2023 (with LBNL / ESnet).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5992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Expand the Academic Cloud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Lab library on “Fundamentals of Cybersecurity”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2DEFFDBF-2E75-126E-F3B3-425CD42A7DB4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8" y="1715176"/>
            <a:ext cx="5893572" cy="41822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2DF8D-DBC7-51EE-DE0C-09F27825676D}"/>
              </a:ext>
            </a:extLst>
          </p:cNvPr>
          <p:cNvSpPr txBox="1"/>
          <p:nvPr/>
        </p:nvSpPr>
        <p:spPr>
          <a:xfrm>
            <a:off x="477928" y="5926126"/>
            <a:ext cx="5893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601" lvl="1" algn="ctr">
              <a:spcBef>
                <a:spcPts val="600"/>
              </a:spcBef>
              <a:spcAft>
                <a:spcPts val="0"/>
              </a:spcAft>
            </a:pPr>
            <a:r>
              <a:rPr lang="en-US" sz="1400" dirty="0"/>
              <a:t>Border router implements policy rules to protect internal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30A64-CDDF-EB5F-DE5F-B9234076E849}"/>
              </a:ext>
            </a:extLst>
          </p:cNvPr>
          <p:cNvSpPr txBox="1"/>
          <p:nvPr/>
        </p:nvSpPr>
        <p:spPr>
          <a:xfrm>
            <a:off x="6846217" y="1067102"/>
            <a:ext cx="501778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Reconnaissance: Scanning with NMAP, Vulnerability Assessment with OpenVAS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2: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Remote Access Trojan (RAT) using Reverse TCP Meterpreter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3: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Escalating Privileges and Installing a Backdoor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4: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Collecting Information with Spyware: Screen Captures and Keyloggers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5: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Social Engineering Attack: Credentials Harvesting and Remote Access through Phishing Emails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6: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SQL Injection Attack on a Web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7: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Cross-site Scripting (XSS) Attack on a Web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8: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Denial of Service (DoS) Attacks: SYN/FIN/RST Flood, Smurf attack, and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SlowLoris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9: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Cryptographic Hashing and Symmetric Encryption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10: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Asymmetric Encryption: RSA, Digital Signatures, Diffie-Hellman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11: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Public Key Infrastructure: Certificate Authority, Digital Certificate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12: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Configuring a Stateful Packet Filter using iptables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13: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Online Dictionary Attack against a Login Webpage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14: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Intrusion Detection and Prevention using Suricata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15: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Packet Sniffing and Relay Attack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16: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DNS Cache Poisoning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17: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Man in the Middle Attack using ARP Spoofing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18: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Understanding Buffer Overflow Attacks in a Vulnerable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19: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Conducting Offline Password Attacks</a:t>
            </a:r>
            <a:endParaRPr lang="en-US" sz="1200" b="0" i="0" u="none" strike="noStrike" dirty="0"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62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579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Spyware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https://youtu.be/x_7jsXsn_YU</a:t>
            </a:r>
            <a:r>
              <a:rPr lang="en-US" sz="3200" dirty="0"/>
              <a:t> 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9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F546B-8223-4D9B-4090-6AD23D19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6451-C177-E6BE-C4A8-7BC011E7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49FA-375C-B8A5-AD69-73872BCA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34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2CF020-D342-0FAC-62BB-56789CE332E9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148525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" name="SPYWARE">
            <a:hlinkClick r:id="" action="ppaction://media"/>
            <a:extLst>
              <a:ext uri="{FF2B5EF4-FFF2-40B4-BE49-F238E27FC236}">
                <a16:creationId xmlns:a16="http://schemas.microsoft.com/office/drawing/2014/main" id="{01541AA8-C054-F3B7-A197-BC2FD5E2C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Cyberinfrastructure Lab Capability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National Science Foundation</a:t>
            </a:r>
          </a:p>
          <a:p>
            <a:pPr algn="ctr"/>
            <a:r>
              <a:rPr lang="en-US" sz="2000" dirty="0"/>
              <a:t>“</a:t>
            </a:r>
            <a:r>
              <a:rPr lang="en-US" sz="2000" dirty="0" err="1"/>
              <a:t>Cybertraining</a:t>
            </a:r>
            <a:r>
              <a:rPr lang="en-US" sz="2000" dirty="0"/>
              <a:t> on P4 Programmable Devices using an Online Scalable Platform with Physical and Virtual Switches and Real Protocol Stacks”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October 1 2021– September 30 2025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Amount: $500,000</a:t>
            </a:r>
          </a:p>
        </p:txBody>
      </p:sp>
    </p:spTree>
    <p:extLst>
      <p:ext uri="{BB962C8B-B14F-4D97-AF65-F5344CB8AC3E}">
        <p14:creationId xmlns:p14="http://schemas.microsoft.com/office/powerpoint/2010/main" val="172695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</a:t>
            </a:r>
            <a:r>
              <a:rPr lang="en-US" sz="3600" dirty="0" err="1"/>
              <a:t>Cybertraining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363215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Develop virtual labs to facilitate the adoption of P4 devices by CI professionals.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libraries have been developed: five fully virtualized and one with hardware switches.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virtual lab library is a systematic set of 10-15 lab experiments.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3371E-BD7D-5BE3-1103-D04D655F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982" y="2235115"/>
            <a:ext cx="8550036" cy="35526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E7CF0-078E-E909-31F0-5B76D40D8E4B}"/>
              </a:ext>
            </a:extLst>
          </p:cNvPr>
          <p:cNvSpPr txBox="1"/>
          <p:nvPr/>
        </p:nvSpPr>
        <p:spPr>
          <a:xfrm>
            <a:off x="1658391" y="5837960"/>
            <a:ext cx="8910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8E0000"/>
              </a:buClr>
            </a:pP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A learner conducting a lab experiment on the cloud. The pod includes physical hardware (programmable data plane and network connectivity via 100Gbps multi-mode fiber.</a:t>
            </a:r>
          </a:p>
        </p:txBody>
      </p:sp>
    </p:spTree>
    <p:extLst>
      <p:ext uri="{BB962C8B-B14F-4D97-AF65-F5344CB8AC3E}">
        <p14:creationId xmlns:p14="http://schemas.microsoft.com/office/powerpoint/2010/main" val="3057911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</a:t>
            </a:r>
            <a:r>
              <a:rPr lang="en-US" sz="3600" dirty="0" err="1"/>
              <a:t>Cybertraining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363215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Facilitate the integration of P4 into academic degrees.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Hands-on lab libraries, textbooks, technical tutorials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060CDA-CF9F-B98F-8F18-FF1BD46D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9" y="1792655"/>
            <a:ext cx="2323329" cy="34739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1CC54-7ECD-F5D7-B276-681150CED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211" y="1595576"/>
            <a:ext cx="4907617" cy="33064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EB054-1A35-AB26-4A02-64373BBA4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618" y="3537983"/>
            <a:ext cx="4615406" cy="30234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352CC-748A-F5EA-0609-E9F14E119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094" y="1956002"/>
            <a:ext cx="5143323" cy="33064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3EE76-A3E4-EC44-8726-2920A53E0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503" y="4231789"/>
            <a:ext cx="4244504" cy="24556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5585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6611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High-resolution Measurements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https://youtu.be/cWaWxsqVAgc</a:t>
            </a:r>
            <a:br>
              <a:rPr lang="en-US" sz="3200" dirty="0"/>
            </a:b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27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DP">
            <a:hlinkClick r:id="" action="ppaction://media"/>
            <a:extLst>
              <a:ext uri="{FF2B5EF4-FFF2-40B4-BE49-F238E27FC236}">
                <a16:creationId xmlns:a16="http://schemas.microsoft.com/office/drawing/2014/main" id="{02AB3C93-7E21-6E2B-31FC-A88511AC6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6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Data Plane 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53647"/>
            <a:ext cx="10984851" cy="4662867"/>
          </a:xfrm>
        </p:spPr>
        <p:txBody>
          <a:bodyPr>
            <a:normAutofit/>
          </a:bodyPr>
          <a:lstStyle/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Evolution of the computing industry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2" y="876303"/>
            <a:ext cx="7622621" cy="12697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</a:t>
            </a:fld>
            <a:endParaRPr lang="en-US" sz="1200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2451F-14BE-8948-82EC-C529EEA021A3}"/>
              </a:ext>
            </a:extLst>
          </p:cNvPr>
          <p:cNvSpPr txBox="1"/>
          <p:nvPr/>
        </p:nvSpPr>
        <p:spPr>
          <a:xfrm>
            <a:off x="1656735" y="5716514"/>
            <a:ext cx="934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1970s	     1970s-80s        1990s-2000s	          2010s	               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34763D-AE7F-A0E4-1B0E-BADB139C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47" y="1732717"/>
            <a:ext cx="10004255" cy="398379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BBE610-3E2D-8926-FC3D-018D6C2C288F}"/>
              </a:ext>
            </a:extLst>
          </p:cNvPr>
          <p:cNvCxnSpPr/>
          <p:nvPr/>
        </p:nvCxnSpPr>
        <p:spPr>
          <a:xfrm>
            <a:off x="1185384" y="6146390"/>
            <a:ext cx="10272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BAABC4A-3869-A46A-11E4-C1F8482B6E7D}"/>
              </a:ext>
            </a:extLst>
          </p:cNvPr>
          <p:cNvSpPr txBox="1"/>
          <p:nvPr/>
        </p:nvSpPr>
        <p:spPr>
          <a:xfrm>
            <a:off x="597550" y="6255490"/>
            <a:ext cx="1108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1. Vladimir </a:t>
            </a:r>
            <a:r>
              <a:rPr lang="en-US" sz="1600" dirty="0" err="1"/>
              <a:t>Gurevich</a:t>
            </a:r>
            <a:r>
              <a:rPr lang="en-US" sz="1600" dirty="0"/>
              <a:t>, “Introduction to P4 and Data Plane Programmability,” </a:t>
            </a:r>
            <a:r>
              <a:rPr lang="en-US" sz="1600" dirty="0">
                <a:hlinkClick r:id="rId4"/>
              </a:rPr>
              <a:t>https://tinyurl.com/2p978tm9</a:t>
            </a:r>
            <a:r>
              <a:rPr lang="en-US" sz="1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85988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Virtual Lab Libraries Developed by the Cyberinfrastructure Lab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2019 – 2024 </a:t>
            </a:r>
          </a:p>
        </p:txBody>
      </p:sp>
    </p:spTree>
    <p:extLst>
      <p:ext uri="{BB962C8B-B14F-4D97-AF65-F5344CB8AC3E}">
        <p14:creationId xmlns:p14="http://schemas.microsoft.com/office/powerpoint/2010/main" val="1012543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Virtual Lab Libraries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01865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 fontScale="92500" lnSpcReduction="10000"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IPv6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Cybersecurity Tools and Applications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Zeek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Intrusion Detection and Prevention Systems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Cybersecurity Applications on P4 Programmable Data Planes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Programmable Data Planes: Applications, Stateful Elements, and Custom Packet Processing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Programmable Data Plane Switches based on BMv2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Programmable Data Plane Switches based on Intel’s Tofino Chip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Software Defined Networking (SDN)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Shortest Path First (OSPF)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Border Gateway Protocol (BGP)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MPLS and Advanced BGP Topics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vSwitch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Management Tools (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Netflow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IPFix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sFlow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perfSONAR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PerfSONAR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5.0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Tools and Protocols (NTP)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70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Introduction to IPv6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390553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83C05-D6E0-1455-07C6-D3AF616C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6" y="1601003"/>
            <a:ext cx="6350220" cy="3531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D559A5-9D8B-9424-72AE-E436981C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06" y="1601003"/>
            <a:ext cx="4999846" cy="3531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251247" y="1191963"/>
            <a:ext cx="635022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IPv6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6828147" y="1191965"/>
            <a:ext cx="48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</p:spTree>
    <p:extLst>
      <p:ext uri="{BB962C8B-B14F-4D97-AF65-F5344CB8AC3E}">
        <p14:creationId xmlns:p14="http://schemas.microsoft.com/office/powerpoint/2010/main" val="8350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6350220" cy="726225"/>
          </a:xfrm>
        </p:spPr>
        <p:txBody>
          <a:bodyPr>
            <a:noAutofit/>
          </a:bodyPr>
          <a:lstStyle/>
          <a:p>
            <a:r>
              <a:rPr lang="en-US" sz="3600" dirty="0"/>
              <a:t>Introduction to </a:t>
            </a:r>
            <a:r>
              <a:rPr lang="en-US" sz="3600" dirty="0" err="1"/>
              <a:t>perfSONAR</a:t>
            </a:r>
            <a:r>
              <a:rPr lang="en-US" sz="3600" dirty="0"/>
              <a:t> 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69662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251247" y="1191963"/>
            <a:ext cx="635022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</a:t>
            </a:r>
            <a:r>
              <a:rPr lang="en-US" dirty="0" err="1"/>
              <a:t>perfSONAR</a:t>
            </a:r>
            <a:r>
              <a:rPr lang="en-US" dirty="0"/>
              <a:t> 5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6828147" y="1191965"/>
            <a:ext cx="48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E54BB-2B8F-F2C6-6077-692461CC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2" y="1558939"/>
            <a:ext cx="6528993" cy="39073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D2FE5A-723E-A1CF-E8A3-4639A376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223" y="1558939"/>
            <a:ext cx="4871461" cy="23050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9698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Cybersecurity Applications on P4 Programmable Data Planes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07493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251247" y="1191963"/>
            <a:ext cx="677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Cybersecurity Applications on P4 Programmable Data Planes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475455" y="1191965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7DFB4-18D3-5D31-69B8-6615C8A8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04" y="1758503"/>
            <a:ext cx="4464799" cy="34938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75D68D-3471-C8C3-E5E7-95769891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28" y="1631778"/>
            <a:ext cx="6135552" cy="41624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1056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2600" dirty="0"/>
              <a:t>P4 Programmable Data Planes: Applications and Custom Packet Processing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083423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3" y="974335"/>
            <a:ext cx="61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P4 Programmable Data Planes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0BCF1-8B17-7B59-72EA-940BE4C9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26" y="1511740"/>
            <a:ext cx="4113946" cy="31442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D48A8-61B4-1C16-6EEC-8CEA595B5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28" y="1511740"/>
            <a:ext cx="6827038" cy="44116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3884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Introduction to P4 Programmable Data Plane Switches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95804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3" y="974335"/>
            <a:ext cx="61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P4 Programmable Data Plane Switches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7654E-3D58-A3D4-1C8D-CA4759E77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25" y="1426408"/>
            <a:ext cx="5662002" cy="49066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F1972E-0D09-D17E-2337-FDDEDAE5F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524" y="1426408"/>
            <a:ext cx="4613390" cy="22222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5319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Network Tools and Protocols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04617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Tools and Protocols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DE086-E1E2-CF37-7245-9C88F18D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23" y="1374910"/>
            <a:ext cx="4769444" cy="24532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BB0B5-7623-8447-34E8-D0A560C3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85" y="1338890"/>
            <a:ext cx="6418358" cy="43726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4981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Network Tools and Protocols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04617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Tools and Protocols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DE086-E1E2-CF37-7245-9C88F18D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23" y="1374910"/>
            <a:ext cx="4769444" cy="24532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BEEA4-982D-BF74-5AFD-5C8AF4BE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54" y="1344980"/>
            <a:ext cx="6264884" cy="43693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4013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Network Tools and Protocols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04617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Tools and Protocols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DE086-E1E2-CF37-7245-9C88F18D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23" y="1374910"/>
            <a:ext cx="4769444" cy="24532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20299-3FE2-602F-459B-DB6C378A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29" y="1374910"/>
            <a:ext cx="6423680" cy="15106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544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50" y="0"/>
            <a:ext cx="6008150" cy="726225"/>
          </a:xfrm>
        </p:spPr>
        <p:txBody>
          <a:bodyPr>
            <a:noAutofit/>
          </a:bodyPr>
          <a:lstStyle/>
          <a:p>
            <a:r>
              <a:rPr lang="en-US" dirty="0"/>
              <a:t>Cyberinfrastructure Lab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7" y="867193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CI lab studies the performance and security of IT systems</a:t>
            </a:r>
          </a:p>
          <a:p>
            <a:pPr marL="562356" lvl="1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/>
              <a:t>Developing high-performance and security applications for high-speed networks, using P4 programmable devices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6C3FDD-4C72-7A5A-5451-A3CD76083797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942484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1F41F0E-BA03-E146-9010-13579A7A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8" y="2226438"/>
            <a:ext cx="5388922" cy="30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E21138A-3937-5142-DFFC-B428D20B3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673" y="5280761"/>
            <a:ext cx="936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P4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9664F-BA2F-12E4-FF6C-72892B18CC40}"/>
              </a:ext>
            </a:extLst>
          </p:cNvPr>
          <p:cNvSpPr txBox="1"/>
          <p:nvPr/>
        </p:nvSpPr>
        <p:spPr>
          <a:xfrm>
            <a:off x="648088" y="6428425"/>
            <a:ext cx="9777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P4 stands for stands for Programming Protocol-independent Packet Processors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B1A38A-EE75-C48D-48E1-880D8D57CCDA}"/>
              </a:ext>
            </a:extLst>
          </p:cNvPr>
          <p:cNvCxnSpPr>
            <a:cxnSpLocks/>
          </p:cNvCxnSpPr>
          <p:nvPr/>
        </p:nvCxnSpPr>
        <p:spPr>
          <a:xfrm>
            <a:off x="723534" y="6414916"/>
            <a:ext cx="64691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>
            <a:extLst>
              <a:ext uri="{FF2B5EF4-FFF2-40B4-BE49-F238E27FC236}">
                <a16:creationId xmlns:a16="http://schemas.microsoft.com/office/drawing/2014/main" id="{EDFAF359-41A5-7067-2085-F1FAFD2F0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310" y="4356935"/>
            <a:ext cx="1962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Programmable chip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04BE7B-973C-BC74-C66D-E9C613EF3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670" y="2183006"/>
            <a:ext cx="2736411" cy="21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2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Network Management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393381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Management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E2F1D-07F1-69E3-CAF5-9996CB5FC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18" y="1511740"/>
            <a:ext cx="4197995" cy="4348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6674F-E232-2565-5D80-5DFEFF134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23" y="1521294"/>
            <a:ext cx="6880746" cy="3131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1054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Introduction to Software-Defined Networking (SDN)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9005437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SDN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5618F-AD6A-976B-096E-0111354DB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0" y="1452449"/>
            <a:ext cx="7394634" cy="42735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7E85D7-81D8-1106-5561-0E3FC7941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220" y="1452449"/>
            <a:ext cx="4350289" cy="33447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1221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Open Shortest Path First (OSPF)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9228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OSPF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57D65-07C7-DFD7-0813-138F863D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898" y="1359823"/>
            <a:ext cx="4171955" cy="5001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D0A0A-DEC0-0D23-7F73-7F95BAE5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01" y="1338890"/>
            <a:ext cx="5185164" cy="51330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7827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Introduction to Border Gateway Protocol (BGP)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8204159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BGP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AE7A6-B55A-61FC-4D7F-979936B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8" y="1521294"/>
            <a:ext cx="6527939" cy="44824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8909C-D0B3-6FAA-EEF0-575E62711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466" y="1452449"/>
            <a:ext cx="4655537" cy="41325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2458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Introduction to Border Gateway Protocol (BGP)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8204159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8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BGP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51EB5-840D-A89D-6688-6D12E76B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8" y="1452449"/>
            <a:ext cx="6592590" cy="32932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4E569-CCAC-AAB5-83AB-FA90F02BE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466" y="1452449"/>
            <a:ext cx="4655537" cy="41325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0507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MPLS and Advanced BGP Topics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94172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MPLS and Advanced BGP Topics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51D74-2EBF-2D41-D939-8A63A540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47" y="1452449"/>
            <a:ext cx="4511096" cy="22272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12C83-FF16-C30D-777D-D68F4C969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9" y="1452449"/>
            <a:ext cx="5571960" cy="44635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7763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Open Virtual Switch (OVS)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885924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83822-6A69-2F5D-5617-FEAAABCB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8" y="1360357"/>
            <a:ext cx="4425934" cy="4137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86A2E-4C0A-2C9D-47FE-C4017FB3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68" y="1338890"/>
            <a:ext cx="6162392" cy="43716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6475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Open Virtual Switch (OVS)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885924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80054-56AF-F5C8-9B77-4C6FBDB5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29" y="1343666"/>
            <a:ext cx="6232899" cy="3435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483822-6A69-2F5D-5617-FEAAABCBA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498" y="1360357"/>
            <a:ext cx="4425934" cy="4137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6609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Open Virtual Switch (OVS)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885924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80054-56AF-F5C8-9B77-4C6FBDB5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29" y="1343666"/>
            <a:ext cx="6232899" cy="3435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483822-6A69-2F5D-5617-FEAAABCBA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498" y="1360357"/>
            <a:ext cx="4425934" cy="4137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1695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/>
              <a:t>Introduction to </a:t>
            </a:r>
            <a:r>
              <a:rPr lang="en-US" sz="3200" dirty="0" err="1"/>
              <a:t>perfSONAR</a:t>
            </a:r>
            <a:endParaRPr lang="en-US" sz="3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4885924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 to </a:t>
            </a:r>
            <a:r>
              <a:rPr lang="en-US" dirty="0" err="1"/>
              <a:t>perfSONAR</a:t>
            </a:r>
            <a:r>
              <a:rPr lang="en-US" dirty="0"/>
              <a:t>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59269-F21B-499E-D531-D1591DD3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75" y="1409373"/>
            <a:ext cx="4653068" cy="38003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834B4-B77F-673B-DEBD-1F9AE68F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57" y="1409373"/>
            <a:ext cx="6422905" cy="36319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037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976253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 programmable switches permit </a:t>
            </a: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programmers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to program the data plane 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Customize packet processing functions in the chip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Measure events occurring in the data plane with </a:t>
            </a:r>
          </a:p>
          <a:p>
            <a:pPr marL="292601" lvl="1" indent="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None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high precision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Offload applications to the data plane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81F34-93EC-4CED-8AC2-0CD09B8EEEEB}"/>
              </a:ext>
            </a:extLst>
          </p:cNvPr>
          <p:cNvSpPr txBox="1"/>
          <p:nvPr/>
        </p:nvSpPr>
        <p:spPr>
          <a:xfrm>
            <a:off x="1364937" y="5724406"/>
            <a:ext cx="977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9B2D1F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N. McKeown. Creating an End-to-End Programming Model for Packet Forwarding. Available: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https://www.youtube.com/watch?v=fiBuao6YZl0&amp;t=631s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5E439B9-3CBC-DF79-BCAE-6EFC5FFB7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310" y="4356935"/>
            <a:ext cx="1962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Programmable chip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DA21E-C836-5C09-B198-603C5033D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670" y="2183006"/>
            <a:ext cx="2736411" cy="21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9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8" y="0"/>
            <a:ext cx="11871623" cy="726225"/>
          </a:xfrm>
        </p:spPr>
        <p:txBody>
          <a:bodyPr>
            <a:noAutofit/>
          </a:bodyPr>
          <a:lstStyle/>
          <a:p>
            <a:r>
              <a:rPr lang="en-US" sz="3200" dirty="0" err="1"/>
              <a:t>Zeek</a:t>
            </a:r>
            <a:r>
              <a:rPr lang="en-US" sz="3200" dirty="0"/>
              <a:t> Intrusion Detection System (IDS)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6695870" cy="1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F60F-C368-C688-25E4-195FF74D7D4D}"/>
              </a:ext>
            </a:extLst>
          </p:cNvPr>
          <p:cNvSpPr txBox="1"/>
          <p:nvPr/>
        </p:nvSpPr>
        <p:spPr>
          <a:xfrm>
            <a:off x="775364" y="974335"/>
            <a:ext cx="555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Zeek</a:t>
            </a:r>
            <a:r>
              <a:rPr lang="en-US" dirty="0"/>
              <a:t> IDS lab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013EB-B938-27A1-0AA5-AB54FFD1714D}"/>
              </a:ext>
            </a:extLst>
          </p:cNvPr>
          <p:cNvSpPr txBox="1"/>
          <p:nvPr/>
        </p:nvSpPr>
        <p:spPr>
          <a:xfrm>
            <a:off x="7244989" y="969558"/>
            <a:ext cx="45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Pod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305AE-BDE2-9AAD-24D3-E55D3887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339" y="1409373"/>
            <a:ext cx="4215733" cy="3160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A8029C-5A51-D466-F8C8-6BDBF3C2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50" y="1409373"/>
            <a:ext cx="6693439" cy="43598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334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Additional Slides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65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13276" y="726225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Expand the Academic Cloud to support large-scale learning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the Academic Cloud’s capacity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OT/ICS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IT cybersecurity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1A47A8-06EA-4AD6-74E5-7FE30281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514" y="2255456"/>
            <a:ext cx="7056971" cy="34695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AB2836-7B5B-53FD-2AC5-719C21AF07EE}"/>
              </a:ext>
            </a:extLst>
          </p:cNvPr>
          <p:cNvSpPr txBox="1"/>
          <p:nvPr/>
        </p:nvSpPr>
        <p:spPr>
          <a:xfrm>
            <a:off x="2567514" y="5806079"/>
            <a:ext cx="70569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Academic Cloud. (a) A learner enters the cloud, (b) reserves a pod, and (c) interacts with the pod equipment. (d) By clicking on a device (e.g., PLC), a new window is opened, and the device can be manipulated. </a:t>
            </a:r>
          </a:p>
        </p:txBody>
      </p:sp>
    </p:spTree>
    <p:extLst>
      <p:ext uri="{BB962C8B-B14F-4D97-AF65-F5344CB8AC3E}">
        <p14:creationId xmlns:p14="http://schemas.microsoft.com/office/powerpoint/2010/main" val="703082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Develop an internship program on OT/ICS and IT cybersecurity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7B04576F-CA00-EE5E-7D34-CF3889A4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59" y="2104138"/>
            <a:ext cx="5485881" cy="236153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F336D-4709-ACD5-D929-D493199A989D}"/>
              </a:ext>
            </a:extLst>
          </p:cNvPr>
          <p:cNvSpPr txBox="1"/>
          <p:nvPr/>
        </p:nvSpPr>
        <p:spPr>
          <a:xfrm>
            <a:off x="3353059" y="4460696"/>
            <a:ext cx="5485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ea typeface="Calibri" panose="020F0502020204030204" pitchFamily="34" charset="0"/>
                <a:cs typeface="TimesNewRomanPSMT"/>
              </a:rPr>
              <a:t>Bloom’s taxonomy in the context of the project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10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Twelve-week C4ISR1 research experience (formal learning) - Between 50-75 undergraduates per year conducting research on cybersecurity at the University of South Carolina, South Carolina State University, UT San Antonio, LSU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333CD-1280-D7AD-F0EA-A7FC308F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02" y="2168983"/>
            <a:ext cx="1933575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CFDADF-DCEE-E70D-92A8-C9CB7D935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25" y="2176057"/>
            <a:ext cx="1895475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161DB-8201-CFA5-28F8-E95C2AE7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628" y="2168983"/>
            <a:ext cx="1866900" cy="1581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F6400B-C58B-C1FA-546F-2A3B87602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294" y="4333867"/>
            <a:ext cx="1857375" cy="146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470D53-03EB-7436-184B-B7ACD8F49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748" y="4240928"/>
            <a:ext cx="1866900" cy="1666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8E3328-51D8-1479-51E9-EA16F0214FAA}"/>
              </a:ext>
            </a:extLst>
          </p:cNvPr>
          <p:cNvSpPr txBox="1"/>
          <p:nvPr/>
        </p:nvSpPr>
        <p:spPr>
          <a:xfrm>
            <a:off x="811331" y="6530454"/>
            <a:ext cx="8650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400" dirty="0"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0AE5F8-738D-B296-BB5B-ECCC214C4B54}"/>
              </a:ext>
            </a:extLst>
          </p:cNvPr>
          <p:cNvCxnSpPr>
            <a:cxnSpLocks/>
          </p:cNvCxnSpPr>
          <p:nvPr/>
        </p:nvCxnSpPr>
        <p:spPr>
          <a:xfrm>
            <a:off x="930923" y="6490986"/>
            <a:ext cx="75626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30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42B95-F26C-A1C0-8FD2-F39B97F15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88" y="2060502"/>
            <a:ext cx="4678427" cy="263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82AFA-0DC2-A92C-3ACB-A34F0AA11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14" y="2060502"/>
            <a:ext cx="3507104" cy="2631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F33737-C29A-8555-66A7-0D08E03712A6}"/>
              </a:ext>
            </a:extLst>
          </p:cNvPr>
          <p:cNvSpPr txBox="1"/>
          <p:nvPr/>
        </p:nvSpPr>
        <p:spPr>
          <a:xfrm>
            <a:off x="978388" y="4768057"/>
            <a:ext cx="4678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Security Applications with P4, FABRIC Community Workshop, Austin, TX, April 24, 2023 (with Texas Advanced Computing Center).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85536-E9C4-80C4-93F9-0908C195511C}"/>
              </a:ext>
            </a:extLst>
          </p:cNvPr>
          <p:cNvSpPr txBox="1"/>
          <p:nvPr/>
        </p:nvSpPr>
        <p:spPr>
          <a:xfrm>
            <a:off x="7071462" y="4762913"/>
            <a:ext cx="40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Fine-grained Network Measurements with P4, Internet2 Technology Exchange Conference, Minneapolis, MN, Sep. 18, 2023 (with LBNL / ESnet).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8508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6B4359-198A-F674-1A4A-C15F0C51C2F1}"/>
              </a:ext>
            </a:extLst>
          </p:cNvPr>
          <p:cNvGraphicFramePr>
            <a:graphicFrameLocks noGrp="1"/>
          </p:cNvGraphicFramePr>
          <p:nvPr/>
        </p:nvGraphicFramePr>
        <p:xfrm>
          <a:off x="1151811" y="2119388"/>
          <a:ext cx="10408131" cy="4213672"/>
        </p:xfrm>
        <a:graphic>
          <a:graphicData uri="http://schemas.openxmlformats.org/drawingml/2006/table">
            <a:tbl>
              <a:tblPr/>
              <a:tblGrid>
                <a:gridCol w="424410">
                  <a:extLst>
                    <a:ext uri="{9D8B030D-6E8A-4147-A177-3AD203B41FA5}">
                      <a16:colId xmlns:a16="http://schemas.microsoft.com/office/drawing/2014/main" val="1376248279"/>
                    </a:ext>
                  </a:extLst>
                </a:gridCol>
                <a:gridCol w="4345140">
                  <a:extLst>
                    <a:ext uri="{9D8B030D-6E8A-4147-A177-3AD203B41FA5}">
                      <a16:colId xmlns:a16="http://schemas.microsoft.com/office/drawing/2014/main" val="4029373382"/>
                    </a:ext>
                  </a:extLst>
                </a:gridCol>
                <a:gridCol w="2061417">
                  <a:extLst>
                    <a:ext uri="{9D8B030D-6E8A-4147-A177-3AD203B41FA5}">
                      <a16:colId xmlns:a16="http://schemas.microsoft.com/office/drawing/2014/main" val="825356625"/>
                    </a:ext>
                  </a:extLst>
                </a:gridCol>
                <a:gridCol w="2829396">
                  <a:extLst>
                    <a:ext uri="{9D8B030D-6E8A-4147-A177-3AD203B41FA5}">
                      <a16:colId xmlns:a16="http://schemas.microsoft.com/office/drawing/2014/main" val="324453920"/>
                    </a:ext>
                  </a:extLst>
                </a:gridCol>
                <a:gridCol w="747768">
                  <a:extLst>
                    <a:ext uri="{9D8B030D-6E8A-4147-A177-3AD203B41FA5}">
                      <a16:colId xmlns:a16="http://schemas.microsoft.com/office/drawing/2014/main" val="1141570711"/>
                    </a:ext>
                  </a:extLst>
                </a:gridCol>
              </a:tblGrid>
              <a:tr h="167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/ Tutorial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/ Place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Website and Materials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Att.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77746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on IPv6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Feb. 15-16, 2024, NYC, NY (8am-5pm)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https://tinyurl.com/mt45fasn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92213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on Cybersecurity with P4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Feb. 9, 2024, Tampa, FL (8am - 4pm)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https://tinyurl.com/ms229396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05679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Cybersecurity (Security+) and P4 Programmable Switches Workshop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4-5, 2024, San Jose, CA (8am-5pm)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https://tinyurl.com/yazac6n6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126789"/>
                  </a:ext>
                </a:extLst>
              </a:tr>
              <a:tr h="473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Writing Fine-grained Measurements App with P4 Programmable Switches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(8am-12pm)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https://tinyurl.com/uw4t3nca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06650"/>
                  </a:ext>
                </a:extLst>
              </a:tr>
              <a:tr h="629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Hands-on Workshop on Science DMZs and Networking for All. Co-organizer: Minority Serving Cyberinfrastructure Consortium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 (1-5pm)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https://tinyurl.com/3dje732n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199046"/>
                  </a:ext>
                </a:extLst>
              </a:tr>
              <a:tr h="473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Security Applications with P4 Programmable Switches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(1-5pm)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https://tinyurl.com/58p6yrf6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5625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 Workshop on Cybersecurity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Jun. 17 –21, 2023, Online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https://tinyurl.com/yyrwjucj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6729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 Community Workshop - Workshop on Security Applications with P4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Apr. 24, 2023, Austin, TX (1-3pm)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http://tinyurl.com/2p8tcw8n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66738"/>
                  </a:ext>
                </a:extLst>
              </a:tr>
              <a:tr h="167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3317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DAB5A8-635A-AC51-2FD0-AA6F93BCAF2E}"/>
              </a:ext>
            </a:extLst>
          </p:cNvPr>
          <p:cNvSpPr txBox="1"/>
          <p:nvPr/>
        </p:nvSpPr>
        <p:spPr>
          <a:xfrm>
            <a:off x="1151811" y="1811611"/>
            <a:ext cx="10090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0" i="0" dirty="0">
                <a:effectLst/>
              </a:rPr>
              <a:t>Workshops </a:t>
            </a:r>
            <a:r>
              <a:rPr lang="fr-FR" sz="1600" b="0" i="0" dirty="0" err="1">
                <a:effectLst/>
              </a:rPr>
              <a:t>organized</a:t>
            </a:r>
            <a:r>
              <a:rPr lang="fr-FR" sz="1600" b="0" i="0" dirty="0">
                <a:effectLst/>
              </a:rPr>
              <a:t> </a:t>
            </a:r>
            <a:r>
              <a:rPr lang="fr-FR" sz="1600" b="0" i="0" dirty="0" err="1">
                <a:effectLst/>
              </a:rPr>
              <a:t>between</a:t>
            </a:r>
            <a:r>
              <a:rPr lang="fr-FR" sz="1600" b="0" i="0" dirty="0">
                <a:effectLst/>
              </a:rPr>
              <a:t> 2023-2024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76911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42B95-F26C-A1C0-8FD2-F39B97F15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88" y="2060502"/>
            <a:ext cx="4678427" cy="263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82AFA-0DC2-A92C-3ACB-A34F0AA11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14" y="2060502"/>
            <a:ext cx="3507104" cy="2631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F33737-C29A-8555-66A7-0D08E03712A6}"/>
              </a:ext>
            </a:extLst>
          </p:cNvPr>
          <p:cNvSpPr txBox="1"/>
          <p:nvPr/>
        </p:nvSpPr>
        <p:spPr>
          <a:xfrm>
            <a:off x="978388" y="4768057"/>
            <a:ext cx="4678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Security Applications with P4, FABRIC Community Workshop, Austin, TX, April 24, 2023 (with Texas Advanced Computing Center).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85536-E9C4-80C4-93F9-0908C195511C}"/>
              </a:ext>
            </a:extLst>
          </p:cNvPr>
          <p:cNvSpPr txBox="1"/>
          <p:nvPr/>
        </p:nvSpPr>
        <p:spPr>
          <a:xfrm>
            <a:off x="7071462" y="4762913"/>
            <a:ext cx="40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Fine-grained Network Measurements with P4, Internet2 Technology Exchange Conference, Minneapolis, MN, Sep. 18, 2023 (with LBNL / ESnet).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2432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06151-087D-7F28-E083-3CC2FD4F00C7}"/>
              </a:ext>
            </a:extLst>
          </p:cNvPr>
          <p:cNvSpPr txBox="1"/>
          <p:nvPr/>
        </p:nvSpPr>
        <p:spPr>
          <a:xfrm>
            <a:off x="803748" y="5077382"/>
            <a:ext cx="422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IPv6 and Cybersecurity, New York State Research and Education Network, NYC, Feb. 15-16, 2024 (with LBNL / ESnet and Texas Advanced Computing Center).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863DA-8F2F-D921-6592-BF96EBB2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48" y="1807717"/>
            <a:ext cx="4220739" cy="3165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12DDD-7496-A03A-C6A4-E8E53EA9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428" y="1807716"/>
            <a:ext cx="4220740" cy="3165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E835C4-89E0-E2F6-7A6F-C79AA3DF9D84}"/>
              </a:ext>
            </a:extLst>
          </p:cNvPr>
          <p:cNvSpPr txBox="1"/>
          <p:nvPr/>
        </p:nvSpPr>
        <p:spPr>
          <a:xfrm>
            <a:off x="6931426" y="5095509"/>
            <a:ext cx="4220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Cybersecurity (Security+) and P4 Programmable Switches, San Jose, CA, Jan. 4-5, 2024 (with NDG).</a:t>
            </a:r>
          </a:p>
        </p:txBody>
      </p:sp>
    </p:spTree>
    <p:extLst>
      <p:ext uri="{BB962C8B-B14F-4D97-AF65-F5344CB8AC3E}">
        <p14:creationId xmlns:p14="http://schemas.microsoft.com/office/powerpoint/2010/main" val="1054872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888BC-8F13-95F2-0BEE-06534282F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10" y="1544481"/>
            <a:ext cx="9049379" cy="45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8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976253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 programmable switches permit </a:t>
            </a: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programmers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to program the data plane 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Customize packet processing functions in the chip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Measure events occurring in the data plane with </a:t>
            </a:r>
          </a:p>
          <a:p>
            <a:pPr marL="292601" lvl="1" indent="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None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high precision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Offload applications to the data plane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27137-D0AA-497D-9760-FD51A598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41" y="1765301"/>
            <a:ext cx="4669080" cy="3222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F81F34-93EC-4CED-8AC2-0CD09B8EEEEB}"/>
              </a:ext>
            </a:extLst>
          </p:cNvPr>
          <p:cNvSpPr txBox="1"/>
          <p:nvPr/>
        </p:nvSpPr>
        <p:spPr>
          <a:xfrm>
            <a:off x="1364937" y="5724406"/>
            <a:ext cx="977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9B2D1F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N. McKeown. Creating an End-to-End Programming Model for Packet Forwarding. Available: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https://www.youtube.com/watch?v=fiBuao6YZl0&amp;t=631s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350531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70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49" y="1028701"/>
            <a:ext cx="4602524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In clear LOS, the average IAT is 7 microseconds (us)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93.3% of IATs are less than 1 us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recovery speed from blockage was evaluated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line of sight (LOS) was blocked for 2 seconds 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proposed system required around 160 milliseconds to fully recover from the blockage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9DA414-B700-91E0-5B5E-D4A436FD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305" y="1213446"/>
            <a:ext cx="5917550" cy="4902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F360AD-7974-7079-9FE0-A589F62869AD}"/>
              </a:ext>
            </a:extLst>
          </p:cNvPr>
          <p:cNvSpPr txBox="1"/>
          <p:nvPr/>
        </p:nvSpPr>
        <p:spPr>
          <a:xfrm>
            <a:off x="7812478" y="3807926"/>
            <a:ext cx="27002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7DCBB-2271-1F03-D38A-27F5A9569088}"/>
              </a:ext>
            </a:extLst>
          </p:cNvPr>
          <p:cNvSpPr txBox="1"/>
          <p:nvPr/>
        </p:nvSpPr>
        <p:spPr>
          <a:xfrm>
            <a:off x="375645" y="6221155"/>
            <a:ext cx="1154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Y. Oguma et. al. “Implementation and evaluation of reactive base station selection for human blockage in mmWave communications,” Asia-Pacific Conference on Communications (APCC), 2015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D078BE-5E58-4460-A86B-511A9A6C6CB9}"/>
              </a:ext>
            </a:extLst>
          </p:cNvPr>
          <p:cNvCxnSpPr>
            <a:cxnSpLocks/>
          </p:cNvCxnSpPr>
          <p:nvPr/>
        </p:nvCxnSpPr>
        <p:spPr>
          <a:xfrm>
            <a:off x="478437" y="6221155"/>
            <a:ext cx="10918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0125185-D393-121C-B6A3-3CE8287F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6790576" cy="726225"/>
          </a:xfrm>
        </p:spPr>
        <p:txBody>
          <a:bodyPr>
            <a:noAutofit/>
          </a:bodyPr>
          <a:lstStyle/>
          <a:p>
            <a:r>
              <a:rPr lang="en-US" sz="3600" dirty="0"/>
              <a:t>5G Performance and Security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C3CBF9-A82C-C596-4073-C1AFEE23E71F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582860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1311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creating a pipeline of cyber-professionals from college to Navy and military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, venn diagram&#10;&#10;Description automatically generated">
            <a:extLst>
              <a:ext uri="{FF2B5EF4-FFF2-40B4-BE49-F238E27FC236}">
                <a16:creationId xmlns:a16="http://schemas.microsoft.com/office/drawing/2014/main" id="{A53D7524-6A75-D7E8-36C7-C11F49C26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112" y="2028183"/>
            <a:ext cx="3036304" cy="280163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CF3FA-C2A5-90CF-9DFC-FC1F0CCB7E87}"/>
              </a:ext>
            </a:extLst>
          </p:cNvPr>
          <p:cNvSpPr txBox="1"/>
          <p:nvPr/>
        </p:nvSpPr>
        <p:spPr>
          <a:xfrm>
            <a:off x="8634714" y="4900300"/>
            <a:ext cx="29010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ea typeface="Calibri" panose="020F0502020204030204" pitchFamily="34" charset="0"/>
              </a:rPr>
              <a:t>IT capability, Naval Information Warfare Systems Command</a:t>
            </a:r>
            <a:r>
              <a:rPr lang="en-US" sz="1400" baseline="30000" dirty="0">
                <a:effectLst/>
                <a:ea typeface="Calibri" panose="020F0502020204030204" pitchFamily="34" charset="0"/>
              </a:rPr>
              <a:t>1</a:t>
            </a:r>
            <a:endParaRPr lang="en-US" sz="1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733F8-277E-1DD3-751B-D0A99E638A22}"/>
              </a:ext>
            </a:extLst>
          </p:cNvPr>
          <p:cNvSpPr txBox="1"/>
          <p:nvPr/>
        </p:nvSpPr>
        <p:spPr>
          <a:xfrm>
            <a:off x="886187" y="6490986"/>
            <a:ext cx="8766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1. Naval Information Warfare Systems Command, Generic View. February 2022. URL: 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https://tinyurl.com/4pnpy44n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endParaRPr lang="en-US" sz="1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BB7721-4D28-CBFA-779D-4D18D94F3E70}"/>
              </a:ext>
            </a:extLst>
          </p:cNvPr>
          <p:cNvCxnSpPr>
            <a:cxnSpLocks/>
          </p:cNvCxnSpPr>
          <p:nvPr/>
        </p:nvCxnSpPr>
        <p:spPr>
          <a:xfrm>
            <a:off x="930923" y="6490986"/>
            <a:ext cx="8411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9926BF7-5ABF-37A2-D260-1F160C2DF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23" y="1892274"/>
            <a:ext cx="6000750" cy="3543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9D9AED-84CA-447F-71DD-990E96D174A0}"/>
              </a:ext>
            </a:extLst>
          </p:cNvPr>
          <p:cNvSpPr txBox="1"/>
          <p:nvPr/>
        </p:nvSpPr>
        <p:spPr>
          <a:xfrm>
            <a:off x="886188" y="5575920"/>
            <a:ext cx="6045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ea typeface="Calibri" panose="020F0502020204030204" pitchFamily="34" charset="0"/>
              </a:rPr>
              <a:t>Organizations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859464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- Cyberinfrastructure Lab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2"/>
            <a:ext cx="7547208" cy="12698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72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3C501-11A0-645C-47D7-4AD97DA28116}"/>
              </a:ext>
            </a:extLst>
          </p:cNvPr>
          <p:cNvSpPr txBox="1"/>
          <p:nvPr/>
        </p:nvSpPr>
        <p:spPr>
          <a:xfrm>
            <a:off x="1858811" y="2883375"/>
            <a:ext cx="2197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Elie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Kfoury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Assistant Professor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FD4A007-8236-E40D-99B0-6FCBA086CD42}"/>
              </a:ext>
            </a:extLst>
          </p:cNvPr>
          <p:cNvSpPr txBox="1"/>
          <p:nvPr/>
        </p:nvSpPr>
        <p:spPr>
          <a:xfrm>
            <a:off x="5361797" y="2932457"/>
            <a:ext cx="152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Jose Gomez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3C69A7-4EE9-EF46-F235-B6F0823CF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15" y="1439547"/>
            <a:ext cx="1621328" cy="1429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778EFD-094E-007B-1C50-29C19022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100" y="1439547"/>
            <a:ext cx="1520618" cy="1532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B5182-F8D6-F088-8FFD-6478C9BF8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15" y="3782807"/>
            <a:ext cx="1784069" cy="153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C0D464-601E-EEF8-2C22-ECCF9FBBA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765" y="3985834"/>
            <a:ext cx="1532072" cy="1382195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A75C856E-2264-675A-5E14-6DF11E2E29C8}"/>
              </a:ext>
            </a:extLst>
          </p:cNvPr>
          <p:cNvSpPr txBox="1"/>
          <p:nvPr/>
        </p:nvSpPr>
        <p:spPr>
          <a:xfrm>
            <a:off x="5220318" y="5315351"/>
            <a:ext cx="162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Ali Mazloum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EEDB3F6-F8D9-E596-A822-A2A74885163F}"/>
              </a:ext>
            </a:extLst>
          </p:cNvPr>
          <p:cNvSpPr txBox="1"/>
          <p:nvPr/>
        </p:nvSpPr>
        <p:spPr>
          <a:xfrm>
            <a:off x="8743375" y="2892222"/>
            <a:ext cx="162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Samia Choueiri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B1648726-B246-6984-3A17-250474D25597}"/>
              </a:ext>
            </a:extLst>
          </p:cNvPr>
          <p:cNvSpPr txBox="1"/>
          <p:nvPr/>
        </p:nvSpPr>
        <p:spPr>
          <a:xfrm>
            <a:off x="2036015" y="5302630"/>
            <a:ext cx="152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AlSabeh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20E733-ACF3-A97D-A7F8-B763EBBF6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5905" y="1527419"/>
            <a:ext cx="1468136" cy="1382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501ACC-80BD-418C-EBC8-D4EB6B708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143" y="4009141"/>
            <a:ext cx="1528561" cy="1409312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DDB55316-2D1C-42C4-C722-4CEEB14572A2}"/>
              </a:ext>
            </a:extLst>
          </p:cNvPr>
          <p:cNvSpPr txBox="1"/>
          <p:nvPr/>
        </p:nvSpPr>
        <p:spPr>
          <a:xfrm>
            <a:off x="8819190" y="5338658"/>
            <a:ext cx="162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Christian Vega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PhD Student</a:t>
            </a:r>
          </a:p>
        </p:txBody>
      </p:sp>
    </p:spTree>
    <p:extLst>
      <p:ext uri="{BB962C8B-B14F-4D97-AF65-F5344CB8AC3E}">
        <p14:creationId xmlns:p14="http://schemas.microsoft.com/office/powerpoint/2010/main" val="97194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NSF Advanced Technological Education Project:</a:t>
            </a:r>
          </a:p>
          <a:p>
            <a:pPr algn="ctr"/>
            <a:r>
              <a:rPr lang="en-US" sz="2000" dirty="0"/>
              <a:t>Cyber-con</a:t>
            </a:r>
            <a:r>
              <a:rPr lang="en-US" sz="2000" baseline="30000" dirty="0"/>
              <a:t>2</a:t>
            </a:r>
            <a:r>
              <a:rPr lang="en-US" sz="2000" dirty="0"/>
              <a:t>: “Multi-sector Convergence to Advance the Preparation of Learners for OT and IT Cybersecurity Convergence Workforce”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July 1 2024 – June 30 2027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Amount: $650,000</a:t>
            </a:r>
          </a:p>
        </p:txBody>
      </p:sp>
    </p:spTree>
    <p:extLst>
      <p:ext uri="{BB962C8B-B14F-4D97-AF65-F5344CB8AC3E}">
        <p14:creationId xmlns:p14="http://schemas.microsoft.com/office/powerpoint/2010/main" val="410295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Cyber-con</a:t>
            </a:r>
            <a:r>
              <a:rPr lang="en-US" sz="2400" baseline="30000" dirty="0"/>
              <a:t>2</a:t>
            </a:r>
            <a:r>
              <a:rPr lang="en-US" sz="2400" dirty="0"/>
              <a:t>: “Multi-sector Convergence to Advance the Preparation of Learners for OT and IT Cybersecurity Convergence Workforce”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4C0A6-2656-DE55-6CC8-23F5A3C8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9" y="2020597"/>
            <a:ext cx="5618072" cy="393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BA5C4-F628-C7EC-AFA6-BC9F1488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85" y="1768636"/>
            <a:ext cx="4178078" cy="43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9277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14696</TotalTime>
  <Words>3871</Words>
  <Application>Microsoft Office PowerPoint</Application>
  <PresentationFormat>Widescreen</PresentationFormat>
  <Paragraphs>879</Paragraphs>
  <Slides>72</Slides>
  <Notes>62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1_Retrospect</vt:lpstr>
      <vt:lpstr>PowerPoint Presentation</vt:lpstr>
      <vt:lpstr>Agenda</vt:lpstr>
      <vt:lpstr>PowerPoint Presentation</vt:lpstr>
      <vt:lpstr>Programmable Data Plane Switches</vt:lpstr>
      <vt:lpstr>Cyberinfrastructure Lab</vt:lpstr>
      <vt:lpstr>P4 Programmable Switches</vt:lpstr>
      <vt:lpstr>P4 Programmable Switches</vt:lpstr>
      <vt:lpstr>PowerPoint Presentation</vt:lpstr>
      <vt:lpstr>NSF ATE</vt:lpstr>
      <vt:lpstr>NSF ATE</vt:lpstr>
      <vt:lpstr>NSF ATE</vt:lpstr>
      <vt:lpstr>NSF ATE</vt:lpstr>
      <vt:lpstr>NSF ATE</vt:lpstr>
      <vt:lpstr>NSF ATE</vt:lpstr>
      <vt:lpstr>NSF ATE</vt:lpstr>
      <vt:lpstr>NSF ATE</vt:lpstr>
      <vt:lpstr>Potential Collaboration with INL – Current NSF ATE</vt:lpstr>
      <vt:lpstr>PowerPoint Presentation</vt:lpstr>
      <vt:lpstr>NSF CIRC</vt:lpstr>
      <vt:lpstr>NSF CIRC</vt:lpstr>
      <vt:lpstr>NSF CIRC</vt:lpstr>
      <vt:lpstr>NSF CIRC</vt:lpstr>
      <vt:lpstr>NSF CIRC</vt:lpstr>
      <vt:lpstr>PowerPoint Presentation</vt:lpstr>
      <vt:lpstr>5G Performance and Security</vt:lpstr>
      <vt:lpstr>DEMO – Millimeter-wave blockage detection  https://www.youtube.com/watch?v=b9jWcpBFsRs  </vt:lpstr>
      <vt:lpstr>PowerPoint Presentation</vt:lpstr>
      <vt:lpstr>DEMO – Customized Application for DoS Detection  https://youtu.be/EGQHUdrQ80M </vt:lpstr>
      <vt:lpstr>P4 PDP Switches based on Intel’s Tofino Chip - Demo</vt:lpstr>
      <vt:lpstr>PowerPoint Presentation</vt:lpstr>
      <vt:lpstr>ONR Cyber</vt:lpstr>
      <vt:lpstr>ONR Cyber</vt:lpstr>
      <vt:lpstr>DEMO – Spyware  https://youtu.be/x_7jsXsn_YU  </vt:lpstr>
      <vt:lpstr>Demo</vt:lpstr>
      <vt:lpstr>PowerPoint Presentation</vt:lpstr>
      <vt:lpstr>NSF Cybertraining</vt:lpstr>
      <vt:lpstr>NSF Cybertraining</vt:lpstr>
      <vt:lpstr>DEMO – High-resolution Measurements  https://youtu.be/cWaWxsqVAgc  </vt:lpstr>
      <vt:lpstr>P4 PDP Switches based on Intel’s Tofino Chip - Demo</vt:lpstr>
      <vt:lpstr>PowerPoint Presentation</vt:lpstr>
      <vt:lpstr>Virtual Lab Libraries</vt:lpstr>
      <vt:lpstr>Introduction to IPv6</vt:lpstr>
      <vt:lpstr>Introduction to perfSONAR 5</vt:lpstr>
      <vt:lpstr>Cybersecurity Applications on P4 Programmable Data Planes</vt:lpstr>
      <vt:lpstr>P4 Programmable Data Planes: Applications and Custom Packet Processing</vt:lpstr>
      <vt:lpstr>Introduction to P4 Programmable Data Plane Switches</vt:lpstr>
      <vt:lpstr>Network Tools and Protocols </vt:lpstr>
      <vt:lpstr>Network Tools and Protocols </vt:lpstr>
      <vt:lpstr>Network Tools and Protocols </vt:lpstr>
      <vt:lpstr>Network Management</vt:lpstr>
      <vt:lpstr>Introduction to Software-Defined Networking (SDN)</vt:lpstr>
      <vt:lpstr>Open Shortest Path First (OSPF)</vt:lpstr>
      <vt:lpstr>Introduction to Border Gateway Protocol (BGP)</vt:lpstr>
      <vt:lpstr>Introduction to Border Gateway Protocol (BGP)</vt:lpstr>
      <vt:lpstr>MPLS and Advanced BGP Topics</vt:lpstr>
      <vt:lpstr>Open Virtual Switch (OVS)</vt:lpstr>
      <vt:lpstr>Open Virtual Switch (OVS)</vt:lpstr>
      <vt:lpstr>Open Virtual Switch (OVS)</vt:lpstr>
      <vt:lpstr>Introduction to perfSONAR</vt:lpstr>
      <vt:lpstr>Zeek Intrusion Detection System (IDS)</vt:lpstr>
      <vt:lpstr>PowerPoint Presentation</vt:lpstr>
      <vt:lpstr>NSF ATE</vt:lpstr>
      <vt:lpstr>NSF ATE</vt:lpstr>
      <vt:lpstr>ONR Cyber</vt:lpstr>
      <vt:lpstr>ONR Cyber</vt:lpstr>
      <vt:lpstr>ONR Cyber</vt:lpstr>
      <vt:lpstr>ONR Cyber</vt:lpstr>
      <vt:lpstr>ONR Cyber</vt:lpstr>
      <vt:lpstr>ONR Cyber</vt:lpstr>
      <vt:lpstr>5G Performance and Security</vt:lpstr>
      <vt:lpstr>ONR Cyber</vt:lpstr>
      <vt:lpstr>Capability - Cyberinfrastructure 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229</cp:revision>
  <dcterms:created xsi:type="dcterms:W3CDTF">2020-04-03T21:33:21Z</dcterms:created>
  <dcterms:modified xsi:type="dcterms:W3CDTF">2024-04-20T19:30:33Z</dcterms:modified>
</cp:coreProperties>
</file>