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729C263-52D1-4C0D-82B5-D9CE84FC309C}">
  <a:tblStyle styleId="{8729C263-52D1-4C0D-82B5-D9CE84FC309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b51e4e135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b51e4e135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682cf8b4d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682cf8b4d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68fde729f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68fde729f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68fde729f6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68fde729f6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68fde729f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68fde729f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68fde729f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68fde729f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f19dc9116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f19dc9116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fd7113a22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fd7113a22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f19dc91162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f19dc9116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f19dc91162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f19dc91162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b7734f2b92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b7734f2b92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6924e6afa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6924e6afa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6924e6afa8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6924e6afa8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f19dc91162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f19dc9116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f19dc9116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f19dc9116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f19dc9116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f19dc9116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f19dc9116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f19dc9116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b7734f2b9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b7734f2b9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b7734f2b92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b7734f2b92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2b7734f2b92_0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b7734f2b92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b7734f2b92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b7734f2b92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b7734f2b92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859485c0d2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859485c0d2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b7734f2b92_0_1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b7734f2b92_0_1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2b7734f2b92_0_1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66afa8c9ad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66afa8c9a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b7734f2b92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b7734f2b92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2b7734f2b92_0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b7734f2b92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b7734f2b92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2b7734f2b92_0_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b958aba3d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b958aba3d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b958aba3d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b958aba3d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b958aba3d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b958aba3d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b958aba3d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b958aba3d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b7734f2b92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b7734f2b92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g2b7734f2b92_0_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b7734f2b92_0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b7734f2b92_0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g2b7734f2b92_0_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66afa8c9a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66afa8c9a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fd7113a226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fd7113a226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g2fd7113a226_0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b7734f2b92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b7734f2b92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b7734f2b92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b7734f2b92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66afa8c9a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66afa8c9a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66afa8c9a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266afa8c9a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fd7113a22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2fd7113a22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b7734f2b92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2b7734f2b92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b7734f2b92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2b7734f2b92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b7734f2b92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2b7734f2b92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66afa8c9ad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266afa8c9ad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b51e4e135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b51e4e135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66afa8c9ad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266afa8c9ad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66afa8c9ad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266afa8c9ad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fd7113a226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2fd7113a22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859485c0d2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859485c0d2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859485c0d2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859485c0d2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859485c0d2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859485c0d2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682cf8b4d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682cf8b4d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1132275" y="1342263"/>
            <a:ext cx="6858000" cy="629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b="1" sz="4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132275" y="2514468"/>
            <a:ext cx="68580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7143"/>
            <a:ext cx="3093245" cy="1546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76524" y="4161122"/>
            <a:ext cx="1620252" cy="47750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/>
          <p:nvPr>
            <p:ph idx="11" type="ftr"/>
          </p:nvPr>
        </p:nvSpPr>
        <p:spPr>
          <a:xfrm>
            <a:off x="2916982" y="4764225"/>
            <a:ext cx="3255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0" name="Google Shape;20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8596" y="4127147"/>
            <a:ext cx="1149353" cy="545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628650" y="273844"/>
            <a:ext cx="7886700" cy="6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601238" y="904294"/>
            <a:ext cx="7886700" cy="32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" name="Google Shape;26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54479" y="4270712"/>
            <a:ext cx="1260873" cy="63043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/>
          <p:nvPr>
            <p:ph idx="11" type="ftr"/>
          </p:nvPr>
        </p:nvSpPr>
        <p:spPr>
          <a:xfrm>
            <a:off x="2916982" y="4764225"/>
            <a:ext cx="3255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628650" y="273844"/>
            <a:ext cx="78867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628650" y="775820"/>
            <a:ext cx="3886200" cy="3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2" type="body"/>
          </p:nvPr>
        </p:nvSpPr>
        <p:spPr>
          <a:xfrm>
            <a:off x="4629150" y="772296"/>
            <a:ext cx="38862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" name="Google Shape;34;p4"/>
          <p:cNvSpPr txBox="1"/>
          <p:nvPr>
            <p:ph idx="11" type="ftr"/>
          </p:nvPr>
        </p:nvSpPr>
        <p:spPr>
          <a:xfrm>
            <a:off x="2916982" y="4764225"/>
            <a:ext cx="3255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5" name="Google Shape;35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54479" y="4270712"/>
            <a:ext cx="1260873" cy="630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>
            <p:ph type="title"/>
          </p:nvPr>
        </p:nvSpPr>
        <p:spPr>
          <a:xfrm>
            <a:off x="629850" y="273844"/>
            <a:ext cx="78867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>
            <a:off x="629850" y="762094"/>
            <a:ext cx="3868500" cy="38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2" type="body"/>
          </p:nvPr>
        </p:nvSpPr>
        <p:spPr>
          <a:xfrm>
            <a:off x="4629150" y="762135"/>
            <a:ext cx="3887400" cy="38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" name="Google Shape;42;p5"/>
          <p:cNvSpPr txBox="1"/>
          <p:nvPr>
            <p:ph idx="11" type="ftr"/>
          </p:nvPr>
        </p:nvSpPr>
        <p:spPr>
          <a:xfrm>
            <a:off x="2916982" y="4764225"/>
            <a:ext cx="3255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3" name="Google Shape;43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54479" y="4270712"/>
            <a:ext cx="1260873" cy="630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/>
          <p:nvPr>
            <p:ph type="title"/>
          </p:nvPr>
        </p:nvSpPr>
        <p:spPr>
          <a:xfrm>
            <a:off x="628650" y="273844"/>
            <a:ext cx="78867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2916982" y="4764225"/>
            <a:ext cx="3255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9" name="Google Shape;49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54479" y="4270712"/>
            <a:ext cx="1260873" cy="630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2916982" y="4764225"/>
            <a:ext cx="3255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4" name="Google Shape;54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54479" y="4270712"/>
            <a:ext cx="1260873" cy="630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>
              <a:spcBef>
                <a:spcPts val="800"/>
              </a:spcBef>
              <a:spcAft>
                <a:spcPts val="0"/>
              </a:spcAft>
              <a:buSzPts val="2400"/>
              <a:buChar char="•"/>
              <a:defRPr/>
            </a:lvl1pPr>
            <a:lvl2pPr indent="-381000" lvl="1" marL="914400" rtl="0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2pPr>
            <a:lvl3pPr indent="-381000" lvl="2" marL="1371600" rtl="0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1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775819"/>
            <a:ext cx="7886700" cy="3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2916982" y="4764225"/>
            <a:ext cx="3255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0" y="0"/>
            <a:ext cx="102900" cy="5136300"/>
          </a:xfrm>
          <a:prstGeom prst="rect">
            <a:avLst/>
          </a:prstGeom>
          <a:gradFill>
            <a:gsLst>
              <a:gs pos="0">
                <a:srgbClr val="6CBFDC">
                  <a:alpha val="48235"/>
                </a:srgbClr>
              </a:gs>
              <a:gs pos="20000">
                <a:srgbClr val="459582">
                  <a:alpha val="48235"/>
                </a:srgbClr>
              </a:gs>
              <a:gs pos="42000">
                <a:srgbClr val="BAC851">
                  <a:alpha val="48235"/>
                </a:srgbClr>
              </a:gs>
              <a:gs pos="62000">
                <a:srgbClr val="A42E40">
                  <a:alpha val="48235"/>
                </a:srgbClr>
              </a:gs>
              <a:gs pos="85000">
                <a:srgbClr val="84C8D3">
                  <a:alpha val="48235"/>
                </a:srgbClr>
              </a:gs>
              <a:gs pos="100000">
                <a:srgbClr val="84C8D3">
                  <a:alpha val="48235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  <a:effectLst>
            <a:outerShdw blurRad="40000" rotWithShape="0" dir="5400000" dist="23000">
              <a:srgbClr val="000000">
                <a:alpha val="32941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github.com/acobaugh/arpwatch-v6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en.wikipedia.org/wiki/ARPANET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datatracker.ietf.org/doc/html/rfc1886" TargetMode="External"/><Relationship Id="rId4" Type="http://schemas.openxmlformats.org/officeDocument/2006/relationships/hyperlink" Target="https://datatracker.ietf.org/doc/html/rfc2874" TargetMode="Externa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www.isc.org/kea/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isc.org/download/#Stork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Relationship Id="rId3" Type="http://schemas.openxmlformats.org/officeDocument/2006/relationships/hyperlink" Target="https://bind9.readthedocs.io/en/v9.18.14/chapter3.html" TargetMode="Externa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Relationship Id="rId3" Type="http://schemas.openxmlformats.org/officeDocument/2006/relationships/hyperlink" Target="http://www.bcp38.info/index.php/Main_Page" TargetMode="Externa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malwaretech.com/2024/08/exploiting-CVE-2024-38063.html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>
            <p:ph type="ctrTitle"/>
          </p:nvPr>
        </p:nvSpPr>
        <p:spPr>
          <a:xfrm>
            <a:off x="1264350" y="2959913"/>
            <a:ext cx="6858000" cy="6291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DNS Records (AAAA), DNS Server Configurations, IPv6 Security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600">
                <a:highlight>
                  <a:srgbClr val="FFFFFF"/>
                </a:highlight>
              </a:rPr>
              <a:t>IPv6 Security - </a:t>
            </a:r>
            <a:r>
              <a:rPr lang="en" sz="2600">
                <a:highlight>
                  <a:srgbClr val="FFFFFF"/>
                </a:highlight>
              </a:rPr>
              <a:t>ICMPv6 Filtering (WAN)</a:t>
            </a:r>
            <a:endParaRPr/>
          </a:p>
        </p:txBody>
      </p:sp>
      <p:sp>
        <p:nvSpPr>
          <p:cNvPr id="116" name="Google Shape;11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</a:rPr>
              <a:t>Allow:</a:t>
            </a: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292100" lvl="0" marL="4572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Type 1, &lt;All Codes&gt; - Destination Unreachable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292100" lvl="0" marL="4572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Type 2 - Packet Too Big (PMTUD)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292100" lvl="0" marL="4572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Type 3, Code 0 - Time Exceeded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292100" lvl="0" marL="4572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Type 4, Codes 1 &amp; 2 - Parameter Problem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292100" lvl="0" marL="4572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Type 128 - Echo Request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292100" lvl="0" marL="4572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Type 129 - Echo Response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292100" lvl="0" marL="4572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Type 135 and Type 136 - Neighbor Solicitation and Neighbor Advertisement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</a:rPr>
              <a:t>Block:</a:t>
            </a: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292100" lvl="0" marL="4572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Types 5-99, 100, 101, 102-126, 154-199, 200, 201, 202- 254</a:t>
            </a:r>
            <a:endParaRPr sz="1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600">
                <a:highlight>
                  <a:schemeClr val="lt1"/>
                </a:highlight>
              </a:rPr>
              <a:t>IPv6 Security - ICMPv6 Filtering (LAN)</a:t>
            </a:r>
            <a:endParaRPr/>
          </a:p>
        </p:txBody>
      </p:sp>
      <p:sp>
        <p:nvSpPr>
          <p:cNvPr id="122" name="Google Shape;12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highlight>
                  <a:schemeClr val="lt1"/>
                </a:highlight>
              </a:rPr>
              <a:t>Allow:</a:t>
            </a:r>
            <a:endParaRPr sz="14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292100" lvl="0" marL="4572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" sz="1000">
                <a:solidFill>
                  <a:schemeClr val="dk1"/>
                </a:solidFill>
                <a:highlight>
                  <a:schemeClr val="lt1"/>
                </a:highlight>
              </a:rPr>
              <a:t>Type 1, &lt;All Codes&gt; - Destination Unreachable</a:t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292100" lvl="0" marL="4572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" sz="1000">
                <a:solidFill>
                  <a:schemeClr val="dk1"/>
                </a:solidFill>
                <a:highlight>
                  <a:schemeClr val="lt1"/>
                </a:highlight>
              </a:rPr>
              <a:t>Type 2 - Packet Too Big (PMTUD)</a:t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292100" lvl="0" marL="4572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" sz="1000">
                <a:solidFill>
                  <a:schemeClr val="dk1"/>
                </a:solidFill>
                <a:highlight>
                  <a:schemeClr val="lt1"/>
                </a:highlight>
              </a:rPr>
              <a:t>Type 3, Code 0 - Time Exceeded</a:t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292100" lvl="0" marL="4572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" sz="1000">
                <a:solidFill>
                  <a:schemeClr val="dk1"/>
                </a:solidFill>
                <a:highlight>
                  <a:schemeClr val="lt1"/>
                </a:highlight>
              </a:rPr>
              <a:t>Type 4, Codes 1 &amp; 2 - Parameter Problem</a:t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292100" lvl="0" marL="4572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" sz="1000">
                <a:solidFill>
                  <a:schemeClr val="dk1"/>
                </a:solidFill>
                <a:highlight>
                  <a:schemeClr val="lt1"/>
                </a:highlight>
              </a:rPr>
              <a:t>Type 130, 131, 132, 143 - Multicast Listener Discovery (link local source address)</a:t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292100" lvl="0" marL="4572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" sz="1000">
                <a:solidFill>
                  <a:schemeClr val="dk1"/>
                </a:solidFill>
                <a:highlight>
                  <a:schemeClr val="lt1"/>
                </a:highlight>
              </a:rPr>
              <a:t>Type 133 and Type 134 - Router Solicitation and Router Advertisement</a:t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292100" lvl="0" marL="4572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" sz="1000">
                <a:solidFill>
                  <a:schemeClr val="dk1"/>
                </a:solidFill>
                <a:highlight>
                  <a:schemeClr val="lt1"/>
                </a:highlight>
              </a:rPr>
              <a:t>Type 135 and Type 136 - Neighbor Solicitation and Neighbor Advertisement</a:t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292100" lvl="0" marL="4572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" sz="1000">
                <a:solidFill>
                  <a:schemeClr val="dk1"/>
                </a:solidFill>
                <a:highlight>
                  <a:schemeClr val="lt1"/>
                </a:highlight>
              </a:rPr>
              <a:t>Type 141 and Type 142 - Inverse Neighbor Solicitation and Advertisement</a:t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highlight>
                  <a:schemeClr val="lt1"/>
                </a:highlight>
              </a:rPr>
              <a:t>Block:</a:t>
            </a:r>
            <a:endParaRPr sz="14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292100" lvl="0" marL="4572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" sz="1000">
                <a:solidFill>
                  <a:schemeClr val="dk1"/>
                </a:solidFill>
                <a:highlight>
                  <a:schemeClr val="lt1"/>
                </a:highlight>
              </a:rPr>
              <a:t>Types 5-99, 100, 101, 102-126, 154-199, 200, 201, 202- 254</a:t>
            </a:r>
            <a:endParaRPr sz="10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IPv6 Host Security - ip6tables Examples</a:t>
            </a:r>
            <a:endParaRPr/>
          </a:p>
        </p:txBody>
      </p:sp>
      <p:sp>
        <p:nvSpPr>
          <p:cNvPr id="128" name="Google Shape;128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ip6tables is the IPv6 equivalent of iptables*</a:t>
            </a:r>
            <a:endParaRPr/>
          </a:p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Command syntax is the same</a:t>
            </a:r>
            <a:endParaRPr/>
          </a:p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Example:</a:t>
            </a:r>
            <a:endParaRPr/>
          </a:p>
          <a:p>
            <a:pPr indent="-381000" lvl="1" marL="914400" rtl="0" algn="l"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 ip6tables -A INPUT -d fe80::/64 -p udp -m udp --dport 546 -m state --state NEW -j ACCEPT</a:t>
            </a:r>
            <a:endParaRPr/>
          </a:p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i="1" lang="en"/>
              <a:t>*Disclaimer: Yes, IPTABLES is moving toward deprecated. Much like old servers, old habits linger. </a:t>
            </a:r>
            <a:endParaRPr i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IPv6 Security - nftables Examples</a:t>
            </a:r>
            <a:endParaRPr/>
          </a:p>
        </p:txBody>
      </p:sp>
      <p:sp>
        <p:nvSpPr>
          <p:cNvPr id="134" name="Google Shape;134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77500" lnSpcReduction="10000"/>
          </a:bodyPr>
          <a:lstStyle/>
          <a:p>
            <a:pPr indent="-346710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NFTables Families</a:t>
            </a:r>
            <a:endParaRPr/>
          </a:p>
          <a:p>
            <a:pPr indent="-34671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ip - Used for IPv4</a:t>
            </a:r>
            <a:endParaRPr/>
          </a:p>
          <a:p>
            <a:pPr indent="-34671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ip6 - Used for IPv6</a:t>
            </a:r>
            <a:endParaRPr/>
          </a:p>
          <a:p>
            <a:pPr indent="-34671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inet - Support for IPv4 and IPv6. Best used for dual-stack servers/hosts</a:t>
            </a:r>
            <a:endParaRPr/>
          </a:p>
          <a:p>
            <a:pPr indent="-346710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Example:</a:t>
            </a:r>
            <a:endParaRPr/>
          </a:p>
          <a:p>
            <a:pPr indent="-34671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# This rule affects only IPv4 packets:</a:t>
            </a:r>
            <a:endParaRPr/>
          </a:p>
          <a:p>
            <a:pPr indent="-346710" lvl="2" marL="13716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add rule inet filter input ip saddr 1.1.1.1 counter accept</a:t>
            </a:r>
            <a:endParaRPr/>
          </a:p>
          <a:p>
            <a:pPr indent="-34671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# This rule affects only IPv6 packets:</a:t>
            </a:r>
            <a:endParaRPr/>
          </a:p>
          <a:p>
            <a:pPr indent="-346710" lvl="2" marL="13716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add rule inet filter input ip6 daddr fe00::2 counter accept</a:t>
            </a:r>
            <a:endParaRPr/>
          </a:p>
          <a:p>
            <a:pPr indent="-34671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# These rules affect both IPv4 and IPv6 packets:</a:t>
            </a:r>
            <a:endParaRPr/>
          </a:p>
          <a:p>
            <a:pPr indent="-346710" lvl="2" marL="13716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add rule inet filter input ct state established,related counter accept</a:t>
            </a:r>
            <a:endParaRPr/>
          </a:p>
          <a:p>
            <a:pPr indent="-346710" lvl="2" marL="13716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add rule inet filter input udp dport 53 accept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IPv6 Security - UFW Examples</a:t>
            </a:r>
            <a:endParaRPr/>
          </a:p>
        </p:txBody>
      </p:sp>
      <p:sp>
        <p:nvSpPr>
          <p:cNvPr id="140" name="Google Shape;14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-369570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Check if UFW has IPv6 enabled</a:t>
            </a:r>
            <a:endParaRPr/>
          </a:p>
          <a:p>
            <a:pPr indent="-369569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cat /etc/default/ufw | grep IPV6</a:t>
            </a:r>
            <a:endParaRPr/>
          </a:p>
          <a:p>
            <a:pPr indent="-369569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If “IPV6=no”, then UFW is only allowing V6 traffic on the loopback interface</a:t>
            </a:r>
            <a:endParaRPr/>
          </a:p>
          <a:p>
            <a:pPr indent="-369569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Edit the file, change this to option to yes and then reload with “sudo ufw reload” or “sudo ufw disable-then-enable"</a:t>
            </a:r>
            <a:endParaRPr/>
          </a:p>
          <a:p>
            <a:pPr indent="-369570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Add your first rules</a:t>
            </a:r>
            <a:endParaRPr/>
          </a:p>
          <a:p>
            <a:pPr indent="-369569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UFW doesn’t require different syntax between IPv4 and IPv6 rules. It will automatically detect and add the respective rules to the correct chain</a:t>
            </a:r>
            <a:endParaRPr/>
          </a:p>
          <a:p>
            <a:pPr indent="-369569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“ufw allow from fe80::/64”</a:t>
            </a:r>
            <a:endParaRPr/>
          </a:p>
          <a:p>
            <a:pPr indent="-369569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etc.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IPv6 Security - Firewalld Examples</a:t>
            </a:r>
            <a:endParaRPr/>
          </a:p>
        </p:txBody>
      </p:sp>
      <p:sp>
        <p:nvSpPr>
          <p:cNvPr id="146" name="Google Shape;146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Firewalld zone config mostly relies on ports and services</a:t>
            </a:r>
            <a:endParaRPr/>
          </a:p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Rich Rules</a:t>
            </a:r>
            <a:endParaRPr/>
          </a:p>
          <a:p>
            <a:pPr indent="-381000" lvl="1" marL="914400" rtl="0" algn="l"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rule family="ipv4" source address="x.x.x.x/24" service name="tftp" log prefix="tftp" level="info" limit value="1/m" accept</a:t>
            </a:r>
            <a:endParaRPr/>
          </a:p>
          <a:p>
            <a:pPr indent="-381000" lvl="1" marL="914400" rtl="0" algn="l"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rule family="ipv6" source address="2001:DB8::/32" service name="tftp" log prefix="tftp" level="info" limit value="1/m" accept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IPv6 Security - RA Guard Overview</a:t>
            </a:r>
            <a:endParaRPr/>
          </a:p>
        </p:txBody>
      </p:sp>
      <p:sp>
        <p:nvSpPr>
          <p:cNvPr id="152" name="Google Shape;15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77500" lnSpcReduction="20000"/>
          </a:bodyPr>
          <a:lstStyle/>
          <a:p>
            <a:pPr indent="-346710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RA messages are unsecured, how do we protect against misconfigured or rogue routers?</a:t>
            </a:r>
            <a:endParaRPr/>
          </a:p>
          <a:p>
            <a:pPr indent="-346710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RA Guard</a:t>
            </a:r>
            <a:endParaRPr/>
          </a:p>
          <a:p>
            <a:pPr indent="-34671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Similar to STP BPDU Guard, etc. </a:t>
            </a:r>
            <a:endParaRPr/>
          </a:p>
          <a:p>
            <a:pPr indent="-34671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Allows filtering based on the following:</a:t>
            </a:r>
            <a:endParaRPr/>
          </a:p>
          <a:p>
            <a:pPr indent="-224155" lvl="2" marL="1028700" rtl="0" algn="l">
              <a:spcBef>
                <a:spcPts val="400"/>
              </a:spcBef>
              <a:spcAft>
                <a:spcPts val="0"/>
              </a:spcAft>
              <a:buClr>
                <a:srgbClr val="4D5259"/>
              </a:buClr>
              <a:buSzPct val="50000"/>
              <a:buChar char="•"/>
            </a:pPr>
            <a:r>
              <a:rPr lang="en"/>
              <a:t>Source MAC address</a:t>
            </a:r>
            <a:endParaRPr/>
          </a:p>
          <a:p>
            <a:pPr indent="-224155" lvl="2" marL="1028700" rtl="0" algn="l">
              <a:spcBef>
                <a:spcPts val="400"/>
              </a:spcBef>
              <a:spcAft>
                <a:spcPts val="0"/>
              </a:spcAft>
              <a:buClr>
                <a:srgbClr val="4D5259"/>
              </a:buClr>
              <a:buSzPct val="50000"/>
              <a:buChar char="•"/>
            </a:pPr>
            <a:r>
              <a:rPr lang="en"/>
              <a:t>Source IPv6 address</a:t>
            </a:r>
            <a:endParaRPr/>
          </a:p>
          <a:p>
            <a:pPr indent="-224155" lvl="2" marL="1028700" rtl="0" algn="l">
              <a:spcBef>
                <a:spcPts val="400"/>
              </a:spcBef>
              <a:spcAft>
                <a:spcPts val="0"/>
              </a:spcAft>
              <a:buClr>
                <a:srgbClr val="4D5259"/>
              </a:buClr>
              <a:buSzPct val="50000"/>
              <a:buChar char="•"/>
            </a:pPr>
            <a:r>
              <a:rPr lang="en"/>
              <a:t>Source IPv6 address prefix</a:t>
            </a:r>
            <a:endParaRPr/>
          </a:p>
          <a:p>
            <a:pPr indent="-224155" lvl="2" marL="1028700" rtl="0" algn="l">
              <a:spcBef>
                <a:spcPts val="400"/>
              </a:spcBef>
              <a:spcAft>
                <a:spcPts val="0"/>
              </a:spcAft>
              <a:buClr>
                <a:srgbClr val="4D5259"/>
              </a:buClr>
              <a:buSzPct val="50000"/>
              <a:buChar char="•"/>
            </a:pPr>
            <a:r>
              <a:rPr lang="en"/>
              <a:t>Hop-count limit</a:t>
            </a:r>
            <a:endParaRPr/>
          </a:p>
          <a:p>
            <a:pPr indent="-224155" lvl="2" marL="1028700" rtl="0" algn="l">
              <a:spcBef>
                <a:spcPts val="400"/>
              </a:spcBef>
              <a:spcAft>
                <a:spcPts val="0"/>
              </a:spcAft>
              <a:buClr>
                <a:srgbClr val="4D5259"/>
              </a:buClr>
              <a:buSzPct val="50000"/>
              <a:buChar char="•"/>
            </a:pPr>
            <a:r>
              <a:rPr lang="en"/>
              <a:t>Router preference priority</a:t>
            </a:r>
            <a:endParaRPr/>
          </a:p>
          <a:p>
            <a:pPr indent="-224155" lvl="2" marL="1028700" rtl="0" algn="l">
              <a:spcBef>
                <a:spcPts val="400"/>
              </a:spcBef>
              <a:spcAft>
                <a:spcPts val="0"/>
              </a:spcAft>
              <a:buClr>
                <a:srgbClr val="4D5259"/>
              </a:buClr>
              <a:buSzPct val="50000"/>
              <a:buChar char="•"/>
            </a:pPr>
            <a:r>
              <a:rPr lang="en"/>
              <a:t>Managed configuration flag</a:t>
            </a:r>
            <a:endParaRPr/>
          </a:p>
          <a:p>
            <a:pPr indent="-224155" lvl="2" marL="1028700" rtl="0" algn="l">
              <a:spcBef>
                <a:spcPts val="400"/>
              </a:spcBef>
              <a:spcAft>
                <a:spcPts val="0"/>
              </a:spcAft>
              <a:buClr>
                <a:srgbClr val="4D5259"/>
              </a:buClr>
              <a:buSzPct val="50000"/>
              <a:buChar char="•"/>
            </a:pPr>
            <a:r>
              <a:rPr lang="en"/>
              <a:t>Other configuration flag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IPv6 Security - RA Guard Overview</a:t>
            </a:r>
            <a:endParaRPr/>
          </a:p>
        </p:txBody>
      </p:sp>
      <p:sp>
        <p:nvSpPr>
          <p:cNvPr id="158" name="Google Shape;158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62500" lnSpcReduction="20000"/>
          </a:bodyPr>
          <a:lstStyle/>
          <a:p>
            <a:pPr indent="-323850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RA messages are unsecured, how do we protect against misconfigured or rogue routers?</a:t>
            </a:r>
            <a:endParaRPr/>
          </a:p>
          <a:p>
            <a:pPr indent="-276225" lvl="0" marL="457200" rtl="0" algn="l">
              <a:spcBef>
                <a:spcPts val="800"/>
              </a:spcBef>
              <a:spcAft>
                <a:spcPts val="0"/>
              </a:spcAft>
              <a:buClr>
                <a:srgbClr val="4D5259"/>
              </a:buClr>
              <a:buSzPct val="50000"/>
              <a:buChar char="•"/>
            </a:pPr>
            <a:r>
              <a:rPr lang="en"/>
              <a:t>Stateless vs Stateful mode</a:t>
            </a:r>
            <a:endParaRPr/>
          </a:p>
          <a:p>
            <a:pPr indent="-276225" lvl="1" marL="914400" rtl="0" algn="l">
              <a:spcBef>
                <a:spcPts val="400"/>
              </a:spcBef>
              <a:spcAft>
                <a:spcPts val="0"/>
              </a:spcAft>
              <a:buClr>
                <a:srgbClr val="4D5259"/>
              </a:buClr>
              <a:buSzPct val="50000"/>
              <a:buChar char="•"/>
            </a:pPr>
            <a:r>
              <a:rPr lang="en"/>
              <a:t>Stateless mode</a:t>
            </a:r>
            <a:endParaRPr/>
          </a:p>
          <a:p>
            <a:pPr indent="-276225" lvl="2" marL="1371600" rtl="0" algn="l">
              <a:spcBef>
                <a:spcPts val="400"/>
              </a:spcBef>
              <a:spcAft>
                <a:spcPts val="0"/>
              </a:spcAft>
              <a:buClr>
                <a:srgbClr val="4D5259"/>
              </a:buClr>
              <a:buSzPct val="50000"/>
              <a:buChar char="•"/>
            </a:pPr>
            <a:r>
              <a:rPr lang="en"/>
              <a:t>With policy: Interfaces marked as “trusted” validate the RA message against the set policy and then forward if it matches</a:t>
            </a:r>
            <a:endParaRPr/>
          </a:p>
          <a:p>
            <a:pPr indent="-276225" lvl="2" marL="1371600" rtl="0" algn="l">
              <a:spcBef>
                <a:spcPts val="400"/>
              </a:spcBef>
              <a:spcAft>
                <a:spcPts val="0"/>
              </a:spcAft>
              <a:buClr>
                <a:srgbClr val="4D5259"/>
              </a:buClr>
              <a:buSzPct val="50000"/>
              <a:buChar char="•"/>
            </a:pPr>
            <a:r>
              <a:rPr lang="en"/>
              <a:t>Without policy: Interfaces marked as “trusted” forward RA packet without being validated against a policy</a:t>
            </a:r>
            <a:endParaRPr/>
          </a:p>
          <a:p>
            <a:pPr indent="-276225" lvl="2" marL="1371600" rtl="0" algn="l">
              <a:spcBef>
                <a:spcPts val="400"/>
              </a:spcBef>
              <a:spcAft>
                <a:spcPts val="0"/>
              </a:spcAft>
              <a:buClr>
                <a:srgbClr val="4D5259"/>
              </a:buClr>
              <a:buSzPct val="50000"/>
              <a:buChar char="•"/>
            </a:pPr>
            <a:r>
              <a:rPr lang="en"/>
              <a:t>With/without policy: Interfaces marked as “blocked” block all RA packets</a:t>
            </a:r>
            <a:endParaRPr/>
          </a:p>
          <a:p>
            <a:pPr indent="-276225" lvl="1" marL="914400" rtl="0" algn="l">
              <a:spcBef>
                <a:spcPts val="400"/>
              </a:spcBef>
              <a:spcAft>
                <a:spcPts val="0"/>
              </a:spcAft>
              <a:buClr>
                <a:srgbClr val="4D5259"/>
              </a:buClr>
              <a:buSzPct val="50000"/>
              <a:buChar char="•"/>
            </a:pPr>
            <a:r>
              <a:rPr lang="en"/>
              <a:t>Stateful mode</a:t>
            </a:r>
            <a:endParaRPr/>
          </a:p>
          <a:p>
            <a:pPr indent="-276225" lvl="2" marL="1371600" rtl="0" algn="l">
              <a:spcBef>
                <a:spcPts val="400"/>
              </a:spcBef>
              <a:spcAft>
                <a:spcPts val="0"/>
              </a:spcAft>
              <a:buClr>
                <a:srgbClr val="4D5259"/>
              </a:buClr>
              <a:buSzPct val="50000"/>
              <a:buChar char="•"/>
            </a:pPr>
            <a:r>
              <a:rPr lang="en"/>
              <a:t>Allows dynamically transitioning ports based on RA packets received during the learning process</a:t>
            </a:r>
            <a:endParaRPr/>
          </a:p>
          <a:p>
            <a:pPr indent="-276225" lvl="2" marL="1371600" rtl="0" algn="l">
              <a:spcBef>
                <a:spcPts val="400"/>
              </a:spcBef>
              <a:spcAft>
                <a:spcPts val="0"/>
              </a:spcAft>
              <a:buClr>
                <a:srgbClr val="4D5259"/>
              </a:buClr>
              <a:buSzPct val="50000"/>
              <a:buChar char="•"/>
            </a:pPr>
            <a:r>
              <a:rPr lang="en"/>
              <a:t>Ports that receive RA messages that match the policy during the learning process transition to forwarding</a:t>
            </a:r>
            <a:endParaRPr/>
          </a:p>
          <a:p>
            <a:pPr indent="-276225" lvl="2" marL="1371600" rtl="0" algn="l">
              <a:spcBef>
                <a:spcPts val="400"/>
              </a:spcBef>
              <a:spcAft>
                <a:spcPts val="0"/>
              </a:spcAft>
              <a:buClr>
                <a:srgbClr val="4D5259"/>
              </a:buClr>
              <a:buSzPct val="50000"/>
              <a:buChar char="•"/>
            </a:pPr>
            <a:r>
              <a:rPr lang="en"/>
              <a:t>Ports that do no receive RA messages or receive RA messages that do not match the policy during the learning process transition to blocking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IPv6 Security - RA Guard States</a:t>
            </a:r>
            <a:endParaRPr/>
          </a:p>
        </p:txBody>
      </p:sp>
      <p:graphicFrame>
        <p:nvGraphicFramePr>
          <p:cNvPr id="164" name="Google Shape;164;p26"/>
          <p:cNvGraphicFramePr/>
          <p:nvPr/>
        </p:nvGraphicFramePr>
        <p:xfrm>
          <a:off x="532925" y="1184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{8729C263-52D1-4C0D-82B5-D9CE84FC309C}</a:tableStyleId>
              </a:tblPr>
              <a:tblGrid>
                <a:gridCol w="1399075"/>
                <a:gridCol w="5563600"/>
                <a:gridCol w="1080475"/>
              </a:tblGrid>
              <a:tr h="336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1000">
                          <a:solidFill>
                            <a:srgbClr val="4D5259"/>
                          </a:solidFill>
                          <a:highlight>
                            <a:srgbClr val="FFFFFF"/>
                          </a:highlight>
                        </a:rPr>
                        <a:t>Off</a:t>
                      </a:r>
                      <a:endParaRPr b="1" sz="1000">
                        <a:solidFill>
                          <a:srgbClr val="4D5259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000">
                          <a:solidFill>
                            <a:srgbClr val="4D5259"/>
                          </a:solidFill>
                          <a:highlight>
                            <a:srgbClr val="FFFFFF"/>
                          </a:highlight>
                        </a:rPr>
                        <a:t>The interface operates as if RA guard is not available.</a:t>
                      </a:r>
                      <a:endParaRPr sz="1000">
                        <a:solidFill>
                          <a:srgbClr val="4D5259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000">
                          <a:solidFill>
                            <a:srgbClr val="4D5259"/>
                          </a:solidFill>
                          <a:highlight>
                            <a:srgbClr val="FFFFFF"/>
                          </a:highlight>
                        </a:rPr>
                        <a:t>Stateless/stateful</a:t>
                      </a:r>
                      <a:endParaRPr sz="1000">
                        <a:solidFill>
                          <a:srgbClr val="4D5259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34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1000">
                          <a:solidFill>
                            <a:srgbClr val="4D5259"/>
                          </a:solidFill>
                          <a:highlight>
                            <a:srgbClr val="FFFFFF"/>
                          </a:highlight>
                        </a:rPr>
                        <a:t>Untrusted</a:t>
                      </a:r>
                      <a:endParaRPr b="1" sz="1000">
                        <a:solidFill>
                          <a:srgbClr val="4D5259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000">
                          <a:solidFill>
                            <a:srgbClr val="4D5259"/>
                          </a:solidFill>
                          <a:highlight>
                            <a:srgbClr val="FFFFFF"/>
                          </a:highlight>
                        </a:rPr>
                        <a:t>The interface forwards ingress RA messages if received RA messages are validated against the configured policy rules; otherwise, it drops the RA message. Untrusted state is the default state of an interface enabled for RA guard.</a:t>
                      </a:r>
                      <a:endParaRPr sz="1000">
                        <a:solidFill>
                          <a:srgbClr val="4D5259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000">
                          <a:solidFill>
                            <a:srgbClr val="4D5259"/>
                          </a:solidFill>
                          <a:highlight>
                            <a:srgbClr val="FFFFFF"/>
                          </a:highlight>
                        </a:rPr>
                        <a:t>Stateless/stateful</a:t>
                      </a:r>
                      <a:endParaRPr sz="1000">
                        <a:solidFill>
                          <a:srgbClr val="4D5259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6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1000">
                          <a:solidFill>
                            <a:srgbClr val="4D5259"/>
                          </a:solidFill>
                          <a:highlight>
                            <a:srgbClr val="FFFFFF"/>
                          </a:highlight>
                        </a:rPr>
                        <a:t>Blocked</a:t>
                      </a:r>
                      <a:endParaRPr b="1" sz="1000">
                        <a:solidFill>
                          <a:srgbClr val="4D5259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000">
                          <a:solidFill>
                            <a:srgbClr val="4D5259"/>
                          </a:solidFill>
                          <a:highlight>
                            <a:srgbClr val="FFFFFF"/>
                          </a:highlight>
                        </a:rPr>
                        <a:t>The interface blocks ingress RA messages.</a:t>
                      </a:r>
                      <a:endParaRPr sz="1000">
                        <a:solidFill>
                          <a:srgbClr val="4D5259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000">
                          <a:solidFill>
                            <a:srgbClr val="4D5259"/>
                          </a:solidFill>
                          <a:highlight>
                            <a:srgbClr val="FFFFFF"/>
                          </a:highlight>
                        </a:rPr>
                        <a:t>Stateless/stateful</a:t>
                      </a:r>
                      <a:endParaRPr sz="1000">
                        <a:solidFill>
                          <a:srgbClr val="4D5259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5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1000">
                          <a:solidFill>
                            <a:srgbClr val="4D5259"/>
                          </a:solidFill>
                          <a:highlight>
                            <a:srgbClr val="FFFFFF"/>
                          </a:highlight>
                        </a:rPr>
                        <a:t>Forwarding</a:t>
                      </a:r>
                      <a:endParaRPr b="1" sz="1000">
                        <a:solidFill>
                          <a:srgbClr val="4D5259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000">
                          <a:solidFill>
                            <a:srgbClr val="4D5259"/>
                          </a:solidFill>
                          <a:highlight>
                            <a:srgbClr val="FFFFFF"/>
                          </a:highlight>
                        </a:rPr>
                        <a:t>The interface forwards ingress RA messages if received RA messages are validated against the configured policy rules; otherwise, it drops the RA messages.</a:t>
                      </a:r>
                      <a:endParaRPr sz="1000">
                        <a:solidFill>
                          <a:srgbClr val="4D5259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000">
                          <a:solidFill>
                            <a:srgbClr val="4D5259"/>
                          </a:solidFill>
                          <a:highlight>
                            <a:srgbClr val="FFFFFF"/>
                          </a:highlight>
                        </a:rPr>
                        <a:t>Stateful</a:t>
                      </a:r>
                      <a:endParaRPr sz="1000">
                        <a:solidFill>
                          <a:srgbClr val="4D5259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5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1000">
                          <a:solidFill>
                            <a:srgbClr val="4D5259"/>
                          </a:solidFill>
                          <a:highlight>
                            <a:srgbClr val="FFFFFF"/>
                          </a:highlight>
                        </a:rPr>
                        <a:t>Learning</a:t>
                      </a:r>
                      <a:endParaRPr b="1" sz="1000">
                        <a:solidFill>
                          <a:srgbClr val="4D5259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000">
                          <a:solidFill>
                            <a:srgbClr val="4D5259"/>
                          </a:solidFill>
                          <a:highlight>
                            <a:srgbClr val="FFFFFF"/>
                          </a:highlight>
                        </a:rPr>
                        <a:t>The switch actively acquires information about the IPv6 routing device connected to the interface. The learning process takes place over a predefined period of time.</a:t>
                      </a:r>
                      <a:endParaRPr sz="1000">
                        <a:solidFill>
                          <a:srgbClr val="4D5259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000">
                          <a:solidFill>
                            <a:srgbClr val="4D5259"/>
                          </a:solidFill>
                          <a:highlight>
                            <a:srgbClr val="FFFFFF"/>
                          </a:highlight>
                        </a:rPr>
                        <a:t>Stateful</a:t>
                      </a:r>
                      <a:endParaRPr sz="1000">
                        <a:solidFill>
                          <a:srgbClr val="4D5259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6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1000">
                          <a:solidFill>
                            <a:srgbClr val="4D5259"/>
                          </a:solidFill>
                          <a:highlight>
                            <a:srgbClr val="FFFFFF"/>
                          </a:highlight>
                        </a:rPr>
                        <a:t>Trusted</a:t>
                      </a:r>
                      <a:endParaRPr b="1" sz="1000">
                        <a:solidFill>
                          <a:srgbClr val="4D5259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000">
                          <a:solidFill>
                            <a:srgbClr val="4D5259"/>
                          </a:solidFill>
                          <a:highlight>
                            <a:srgbClr val="FFFFFF"/>
                          </a:highlight>
                        </a:rPr>
                        <a:t>The interface forwards all RA messages directly, without validating them against the policy.</a:t>
                      </a:r>
                      <a:endParaRPr sz="1000">
                        <a:solidFill>
                          <a:srgbClr val="4D5259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000">
                          <a:solidFill>
                            <a:srgbClr val="4D5259"/>
                          </a:solidFill>
                          <a:highlight>
                            <a:srgbClr val="FFFFFF"/>
                          </a:highlight>
                        </a:rPr>
                        <a:t>Stateless/stateful</a:t>
                      </a:r>
                      <a:endParaRPr sz="1000">
                        <a:solidFill>
                          <a:srgbClr val="4D5259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6E6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IPv6 Security - RA Guard States (Flow Chart)</a:t>
            </a:r>
            <a:endParaRPr/>
          </a:p>
        </p:txBody>
      </p:sp>
      <p:pic>
        <p:nvPicPr>
          <p:cNvPr id="170" name="Google Shape;17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0750" y="1017725"/>
            <a:ext cx="5599252" cy="4024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ctrTitle"/>
          </p:nvPr>
        </p:nvSpPr>
        <p:spPr>
          <a:xfrm>
            <a:off x="1132275" y="1342263"/>
            <a:ext cx="6858000" cy="6291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IPv6 Security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/>
              <a:t>IPv6 Security - RA Guard Example (Juniper Stateless w/ Policy)</a:t>
            </a:r>
            <a:endParaRPr sz="2320"/>
          </a:p>
        </p:txBody>
      </p:sp>
      <p:sp>
        <p:nvSpPr>
          <p:cNvPr id="176" name="Google Shape;17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77500" lnSpcReduction="20000"/>
          </a:bodyPr>
          <a:lstStyle/>
          <a:p>
            <a:pPr indent="-346710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Configure a RA guard policy:</a:t>
            </a:r>
            <a:endParaRPr/>
          </a:p>
          <a:p>
            <a:pPr indent="-34671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</a:t>
            </a:r>
            <a:r>
              <a:rPr lang="en"/>
              <a:t>et policy-options prefix-list accept-ra-address $address</a:t>
            </a:r>
            <a:endParaRPr/>
          </a:p>
          <a:p>
            <a:pPr indent="-34671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</a:t>
            </a:r>
            <a:r>
              <a:rPr lang="en"/>
              <a:t>et policy-options prefix-list accept-ra-prefix $prefix</a:t>
            </a:r>
            <a:endParaRPr/>
          </a:p>
          <a:p>
            <a:pPr indent="-34671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set policy-options prefix-list accept-ra-mac $macAddress</a:t>
            </a:r>
            <a:endParaRPr/>
          </a:p>
          <a:p>
            <a:pPr indent="-346710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Apply the policy:</a:t>
            </a:r>
            <a:endParaRPr/>
          </a:p>
          <a:p>
            <a:pPr indent="-34671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set forwarding-options access-security router-advertisement-guard policy accept-ra accept match-list match-criteria match-all</a:t>
            </a:r>
            <a:endParaRPr/>
          </a:p>
          <a:p>
            <a:pPr indent="-34671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set forwarding-options access-security router-advertisement-guard policy accept-ra accept match-list source-prefix-list accept-ra-prefix</a:t>
            </a:r>
            <a:endParaRPr/>
          </a:p>
          <a:p>
            <a:pPr indent="-346710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Configure RA Guard:</a:t>
            </a:r>
            <a:endParaRPr/>
          </a:p>
          <a:p>
            <a:pPr indent="-34671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set forwarding-options access-security router-advertisement-guard interface $interface policy $policy stateless</a:t>
            </a:r>
            <a:endParaRPr/>
          </a:p>
          <a:p>
            <a:pPr indent="-34671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set forwarding-options access-security router-advertisement-guard vlans $vlan policy $policy stateless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672"/>
              <a:buFont typeface="Arial"/>
              <a:buNone/>
            </a:pPr>
            <a:r>
              <a:rPr lang="en" sz="2320"/>
              <a:t>IPv6 Security - RA Guard Example (Juniper Stateless w/o Policy)</a:t>
            </a:r>
            <a:endParaRPr sz="23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Configure RA Guard:</a:t>
            </a:r>
            <a:endParaRPr/>
          </a:p>
          <a:p>
            <a:pPr indent="-381000" lvl="1" marL="914400" rtl="0" algn="l"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set forwarding-options access-security router-advertisement-guard interface $interface mark-interface trusted</a:t>
            </a:r>
            <a:endParaRPr/>
          </a:p>
          <a:p>
            <a:pPr indent="-381000" lvl="1" marL="914400" rtl="0" algn="l"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set forwarding-options access-security router-advertisement-guard interface $interface mark-interface block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IPv6 Security - RA Guard Example (Juniper Stateful)</a:t>
            </a:r>
            <a:endParaRPr/>
          </a:p>
        </p:txBody>
      </p:sp>
      <p:sp>
        <p:nvSpPr>
          <p:cNvPr id="188" name="Google Shape;188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62500" lnSpcReduction="20000"/>
          </a:bodyPr>
          <a:lstStyle/>
          <a:p>
            <a:pPr indent="-323850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Configure a RA Guard Policy</a:t>
            </a:r>
            <a:endParaRPr/>
          </a:p>
          <a:p>
            <a:pPr indent="-32385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Example:</a:t>
            </a:r>
            <a:endParaRPr/>
          </a:p>
          <a:p>
            <a:pPr indent="-323850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Configure RA Guard </a:t>
            </a:r>
            <a:endParaRPr/>
          </a:p>
          <a:p>
            <a:pPr indent="-32385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set forwarding-options access-security router-advertisement-guard interface $interface policy $policy stateful</a:t>
            </a:r>
            <a:endParaRPr/>
          </a:p>
          <a:p>
            <a:pPr indent="-32385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set forwarding-options access-security router-advertisement-guard vlans $vlan policy $policy stateful</a:t>
            </a:r>
            <a:endParaRPr/>
          </a:p>
          <a:p>
            <a:pPr indent="-323850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Enable RA Guard</a:t>
            </a:r>
            <a:endParaRPr/>
          </a:p>
          <a:p>
            <a:pPr indent="-32385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By default, RA guard is off. You have to request on a per interface/vlan basis.</a:t>
            </a:r>
            <a:endParaRPr/>
          </a:p>
          <a:p>
            <a:pPr indent="-32385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Forward during learning: request access-security router-advertisement-guard-learn interface $interface  duration $seconds forward</a:t>
            </a:r>
            <a:endParaRPr/>
          </a:p>
          <a:p>
            <a:pPr indent="-32385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Block during learning: request access-security router-advertisement-guard-learn interface $interface  duration $seconds block</a:t>
            </a:r>
            <a:endParaRPr/>
          </a:p>
          <a:p>
            <a:pPr indent="-32385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Static forward: request access-security router-advertisement-guard-forward interface $interface</a:t>
            </a:r>
            <a:endParaRPr/>
          </a:p>
          <a:p>
            <a:pPr indent="-32385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Static block: request access-security router-advertisement-guard-block interface $interface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IPv6 Security - RA Guard Example (Cisco)</a:t>
            </a:r>
            <a:endParaRPr/>
          </a:p>
        </p:txBody>
      </p:sp>
      <p:sp>
        <p:nvSpPr>
          <p:cNvPr id="194" name="Google Shape;194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55000" lnSpcReduction="10000"/>
          </a:bodyPr>
          <a:lstStyle/>
          <a:p>
            <a:pPr indent="-312420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Cisco RA Guard Device Roles</a:t>
            </a:r>
            <a:endParaRPr/>
          </a:p>
          <a:p>
            <a:pPr indent="-312419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H</a:t>
            </a:r>
            <a:r>
              <a:rPr lang="en"/>
              <a:t>ost - Interface or VLAN where you connect a host. This where you apply the IPV6 RA Guard policy. The device-role host allows incoming RS packets, and blocks incoming RA or RR packets. RS packets that are received on another interface, are not redirected to the device-role host. Only RA and RR packets (that are allowed) are redirected to the device-role host.</a:t>
            </a:r>
            <a:endParaRPr/>
          </a:p>
          <a:p>
            <a:pPr indent="-312419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Switch - The device-role switch behaves similar to the device-role host. For example, you can use it as a label for a trunk port.</a:t>
            </a:r>
            <a:endParaRPr/>
          </a:p>
          <a:p>
            <a:pPr indent="-312419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Monitor - This device monitors network traffic. It behaves similar to the device-role host, except that RS packets are also sent to this interface. This helps capture traffic.</a:t>
            </a:r>
            <a:endParaRPr/>
          </a:p>
          <a:p>
            <a:pPr indent="-312419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Router - Interface that connects to the router. This interface allows incoming RS, RA, or RR packets.</a:t>
            </a:r>
            <a:endParaRPr/>
          </a:p>
          <a:p>
            <a:pPr indent="-312420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Config Example - Host Port</a:t>
            </a:r>
            <a:endParaRPr/>
          </a:p>
          <a:p>
            <a:pPr indent="-312419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c</a:t>
            </a:r>
            <a:r>
              <a:rPr lang="en"/>
              <a:t>onf t</a:t>
            </a:r>
            <a:endParaRPr/>
          </a:p>
          <a:p>
            <a:pPr indent="-312419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i</a:t>
            </a:r>
            <a:r>
              <a:rPr lang="en"/>
              <a:t>pv6 nd raguard policy host</a:t>
            </a:r>
            <a:endParaRPr/>
          </a:p>
          <a:p>
            <a:pPr indent="-312419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device-role host</a:t>
            </a:r>
            <a:endParaRPr/>
          </a:p>
          <a:p>
            <a:pPr indent="-312419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exit</a:t>
            </a:r>
            <a:endParaRPr/>
          </a:p>
          <a:p>
            <a:pPr indent="-312419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interface $interface</a:t>
            </a:r>
            <a:endParaRPr/>
          </a:p>
          <a:p>
            <a:pPr indent="-312419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ipv6 nd raguard attach-policy host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IPv6 Security - Local Network Monitoring</a:t>
            </a:r>
            <a:endParaRPr/>
          </a:p>
        </p:txBody>
      </p:sp>
      <p:sp>
        <p:nvSpPr>
          <p:cNvPr id="200" name="Google Shape;200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NDPMon:</a:t>
            </a:r>
            <a:endParaRPr/>
          </a:p>
          <a:p>
            <a:pPr indent="-381000" lvl="1" marL="914400" rtl="0" algn="l"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Deprecated</a:t>
            </a:r>
            <a:endParaRPr/>
          </a:p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Arpwatch-V6:</a:t>
            </a:r>
            <a:endParaRPr/>
          </a:p>
          <a:p>
            <a:pPr indent="-381000" lvl="1" marL="914400" rtl="0" algn="l"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https://github.com/acobaugh/arpwatch-v6</a:t>
            </a:r>
            <a:endParaRPr/>
          </a:p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Addrwatch:</a:t>
            </a:r>
            <a:endParaRPr/>
          </a:p>
          <a:p>
            <a:pPr indent="-381000" lvl="1" marL="914400" rtl="0" algn="l"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https://github.com/fln/addrwatch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IPv6 Security - Local Network Monitoring (2)</a:t>
            </a:r>
            <a:endParaRPr/>
          </a:p>
        </p:txBody>
      </p:sp>
      <p:sp>
        <p:nvSpPr>
          <p:cNvPr id="206" name="Google Shape;206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882">
                <a:solidFill>
                  <a:srgbClr val="202122"/>
                </a:solidFill>
                <a:highlight>
                  <a:srgbClr val="FFFFFF"/>
                </a:highlight>
              </a:rPr>
              <a:t>Things To Look Out For:</a:t>
            </a:r>
            <a:endParaRPr sz="1882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-314325" lvl="0" marL="457200" rtl="0" algn="l">
              <a:spcBef>
                <a:spcPts val="300"/>
              </a:spcBef>
              <a:spcAft>
                <a:spcPts val="0"/>
              </a:spcAft>
              <a:buClr>
                <a:srgbClr val="202122"/>
              </a:buClr>
              <a:buSzPts val="1350"/>
              <a:buChar char="•"/>
            </a:pPr>
            <a:r>
              <a:rPr lang="en" sz="1350">
                <a:solidFill>
                  <a:srgbClr val="202122"/>
                </a:solidFill>
                <a:highlight>
                  <a:srgbClr val="FFFFFF"/>
                </a:highlight>
              </a:rPr>
              <a:t>Wrong router MAC: invalid MAC address</a:t>
            </a:r>
            <a:endParaRPr sz="13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-314325" lvl="0" marL="457200" rtl="0" algn="l">
              <a:spcBef>
                <a:spcPts val="300"/>
              </a:spcBef>
              <a:spcAft>
                <a:spcPts val="0"/>
              </a:spcAft>
              <a:buClr>
                <a:srgbClr val="202122"/>
              </a:buClr>
              <a:buSzPts val="1350"/>
              <a:buChar char="•"/>
            </a:pPr>
            <a:r>
              <a:rPr lang="en" sz="1350">
                <a:solidFill>
                  <a:srgbClr val="202122"/>
                </a:solidFill>
                <a:highlight>
                  <a:srgbClr val="FFFFFF"/>
                </a:highlight>
              </a:rPr>
              <a:t>Wrong router IP address, invalid IP address</a:t>
            </a:r>
            <a:endParaRPr sz="13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-314325" lvl="0" marL="457200" rtl="0" algn="l">
              <a:spcBef>
                <a:spcPts val="300"/>
              </a:spcBef>
              <a:spcAft>
                <a:spcPts val="0"/>
              </a:spcAft>
              <a:buClr>
                <a:srgbClr val="202122"/>
              </a:buClr>
              <a:buSzPts val="1350"/>
              <a:buChar char="•"/>
            </a:pPr>
            <a:r>
              <a:rPr lang="en" sz="1350">
                <a:solidFill>
                  <a:srgbClr val="202122"/>
                </a:solidFill>
                <a:highlight>
                  <a:srgbClr val="FFFFFF"/>
                </a:highlight>
              </a:rPr>
              <a:t>Wrong prefix: invalid IPv6 prefix</a:t>
            </a:r>
            <a:endParaRPr sz="13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-314325" lvl="0" marL="457200" rtl="0" algn="l">
              <a:spcBef>
                <a:spcPts val="300"/>
              </a:spcBef>
              <a:spcAft>
                <a:spcPts val="0"/>
              </a:spcAft>
              <a:buClr>
                <a:srgbClr val="202122"/>
              </a:buClr>
              <a:buSzPts val="1350"/>
              <a:buChar char="•"/>
            </a:pPr>
            <a:r>
              <a:rPr lang="en" sz="1350">
                <a:solidFill>
                  <a:srgbClr val="202122"/>
                </a:solidFill>
                <a:highlight>
                  <a:srgbClr val="FFFFFF"/>
                </a:highlight>
              </a:rPr>
              <a:t>Wrong RA flags: invalid flags in the RA</a:t>
            </a:r>
            <a:endParaRPr sz="13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-314325" lvl="0" marL="457200" rtl="0" algn="l">
              <a:spcBef>
                <a:spcPts val="300"/>
              </a:spcBef>
              <a:spcAft>
                <a:spcPts val="0"/>
              </a:spcAft>
              <a:buClr>
                <a:srgbClr val="202122"/>
              </a:buClr>
              <a:buSzPts val="1350"/>
              <a:buChar char="•"/>
            </a:pPr>
            <a:r>
              <a:rPr lang="en" sz="1350">
                <a:solidFill>
                  <a:srgbClr val="202122"/>
                </a:solidFill>
                <a:highlight>
                  <a:srgbClr val="FFFFFF"/>
                </a:highlight>
              </a:rPr>
              <a:t>Wrong RA params: wrong parameter in the RA (lifetimes, timers...)</a:t>
            </a:r>
            <a:endParaRPr sz="13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-314325" lvl="0" marL="457200" rtl="0" algn="l">
              <a:spcBef>
                <a:spcPts val="300"/>
              </a:spcBef>
              <a:spcAft>
                <a:spcPts val="0"/>
              </a:spcAft>
              <a:buClr>
                <a:srgbClr val="202122"/>
              </a:buClr>
              <a:buSzPts val="1350"/>
              <a:buChar char="•"/>
            </a:pPr>
            <a:r>
              <a:rPr lang="en" sz="1350">
                <a:solidFill>
                  <a:srgbClr val="202122"/>
                </a:solidFill>
                <a:highlight>
                  <a:srgbClr val="FFFFFF"/>
                </a:highlight>
              </a:rPr>
              <a:t>Wrong router redirect: the router which emitted the redirect is not valid</a:t>
            </a:r>
            <a:endParaRPr sz="13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-314325" lvl="0" marL="457200" rtl="0" algn="l">
              <a:spcBef>
                <a:spcPts val="300"/>
              </a:spcBef>
              <a:spcAft>
                <a:spcPts val="0"/>
              </a:spcAft>
              <a:buClr>
                <a:srgbClr val="202122"/>
              </a:buClr>
              <a:buSzPts val="1350"/>
              <a:buChar char="•"/>
            </a:pPr>
            <a:r>
              <a:rPr lang="en" sz="1350">
                <a:solidFill>
                  <a:srgbClr val="202122"/>
                </a:solidFill>
                <a:highlight>
                  <a:srgbClr val="FFFFFF"/>
                </a:highlight>
              </a:rPr>
              <a:t>Router flag in Neighbor Advertisement: a node not declared as a router announced itself as one</a:t>
            </a:r>
            <a:endParaRPr sz="13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-314325" lvl="0" marL="457200" rtl="0" algn="l">
              <a:spcBef>
                <a:spcPts val="300"/>
              </a:spcBef>
              <a:spcAft>
                <a:spcPts val="0"/>
              </a:spcAft>
              <a:buClr>
                <a:srgbClr val="202122"/>
              </a:buClr>
              <a:buSzPts val="1350"/>
              <a:buChar char="•"/>
            </a:pPr>
            <a:r>
              <a:rPr lang="en" sz="1350">
                <a:solidFill>
                  <a:srgbClr val="202122"/>
                </a:solidFill>
                <a:highlight>
                  <a:srgbClr val="FFFFFF"/>
                </a:highlight>
              </a:rPr>
              <a:t>Duplicate Address Detection DOS: duplicate address detection denial of service</a:t>
            </a:r>
            <a:endParaRPr sz="13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-314325" lvl="0" marL="457200" rtl="0" algn="l">
              <a:spcBef>
                <a:spcPts val="300"/>
              </a:spcBef>
              <a:spcAft>
                <a:spcPts val="0"/>
              </a:spcAft>
              <a:buClr>
                <a:srgbClr val="202122"/>
              </a:buClr>
              <a:buSzPts val="1350"/>
              <a:buChar char="•"/>
            </a:pPr>
            <a:r>
              <a:rPr lang="en" sz="1350">
                <a:solidFill>
                  <a:srgbClr val="202122"/>
                </a:solidFill>
                <a:highlight>
                  <a:srgbClr val="FFFFFF"/>
                </a:highlight>
              </a:rPr>
              <a:t>Changed ethernet address: a Global IPv6 address has a new MAC address</a:t>
            </a:r>
            <a:endParaRPr sz="13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-314325" lvl="0" marL="457200" rtl="0" algn="l">
              <a:spcBef>
                <a:spcPts val="300"/>
              </a:spcBef>
              <a:spcAft>
                <a:spcPts val="0"/>
              </a:spcAft>
              <a:buClr>
                <a:srgbClr val="202122"/>
              </a:buClr>
              <a:buSzPts val="1350"/>
              <a:buChar char="•"/>
            </a:pPr>
            <a:r>
              <a:rPr lang="en" sz="1350">
                <a:solidFill>
                  <a:srgbClr val="202122"/>
                </a:solidFill>
                <a:highlight>
                  <a:srgbClr val="FFFFFF"/>
                </a:highlight>
              </a:rPr>
              <a:t>Unknown MAC Manufacturer: MAC vendor unknown, might be a forged one</a:t>
            </a:r>
            <a:endParaRPr sz="13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-314325" lvl="0" marL="457200" rtl="0" algn="l">
              <a:spcBef>
                <a:spcPts val="300"/>
              </a:spcBef>
              <a:spcAft>
                <a:spcPts val="0"/>
              </a:spcAft>
              <a:buClr>
                <a:srgbClr val="202122"/>
              </a:buClr>
              <a:buSzPts val="1350"/>
              <a:buChar char="•"/>
            </a:pPr>
            <a:r>
              <a:rPr lang="en" sz="1350">
                <a:solidFill>
                  <a:srgbClr val="202122"/>
                </a:solidFill>
                <a:highlight>
                  <a:srgbClr val="FFFFFF"/>
                </a:highlight>
              </a:rPr>
              <a:t>New node on the wire</a:t>
            </a:r>
            <a:endParaRPr sz="13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-314325" lvl="0" marL="457200" rtl="0" algn="l">
              <a:spcBef>
                <a:spcPts val="300"/>
              </a:spcBef>
              <a:spcAft>
                <a:spcPts val="0"/>
              </a:spcAft>
              <a:buClr>
                <a:srgbClr val="202122"/>
              </a:buClr>
              <a:buSzPts val="1350"/>
              <a:buChar char="•"/>
            </a:pPr>
            <a:r>
              <a:rPr lang="en" sz="1350">
                <a:solidFill>
                  <a:srgbClr val="202122"/>
                </a:solidFill>
                <a:highlight>
                  <a:srgbClr val="FFFFFF"/>
                </a:highlight>
              </a:rPr>
              <a:t>New IPv6 Global Address: new IPv6 Global address for a node</a:t>
            </a:r>
            <a:endParaRPr sz="13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-314325" lvl="0" marL="457200" rtl="0" algn="l">
              <a:spcBef>
                <a:spcPts val="300"/>
              </a:spcBef>
              <a:spcAft>
                <a:spcPts val="0"/>
              </a:spcAft>
              <a:buClr>
                <a:srgbClr val="202122"/>
              </a:buClr>
              <a:buSzPts val="1350"/>
              <a:buChar char="•"/>
            </a:pPr>
            <a:r>
              <a:rPr lang="en" sz="1350">
                <a:solidFill>
                  <a:srgbClr val="202122"/>
                </a:solidFill>
                <a:highlight>
                  <a:srgbClr val="FFFFFF"/>
                </a:highlight>
              </a:rPr>
              <a:t>New IPv6 Link Local Address: new IPv6 Link Local address for a node</a:t>
            </a:r>
            <a:endParaRPr sz="13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-314325" lvl="0" marL="457200" rtl="0" algn="l">
              <a:spcBef>
                <a:spcPts val="300"/>
              </a:spcBef>
              <a:spcAft>
                <a:spcPts val="100"/>
              </a:spcAft>
              <a:buClr>
                <a:srgbClr val="202122"/>
              </a:buClr>
              <a:buSzPts val="1350"/>
              <a:buChar char="•"/>
            </a:pPr>
            <a:r>
              <a:rPr lang="en" sz="1350">
                <a:solidFill>
                  <a:srgbClr val="202122"/>
                </a:solidFill>
                <a:highlight>
                  <a:srgbClr val="FFFFFF"/>
                </a:highlight>
              </a:rPr>
              <a:t>Etc.</a:t>
            </a:r>
            <a:endParaRPr sz="1350">
              <a:solidFill>
                <a:srgbClr val="2021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/>
          <p:nvPr>
            <p:ph type="ctrTitle"/>
          </p:nvPr>
        </p:nvSpPr>
        <p:spPr>
          <a:xfrm>
            <a:off x="1132275" y="1342263"/>
            <a:ext cx="6858000" cy="6291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IPv6 DNS - General</a:t>
            </a:r>
            <a:endParaRPr/>
          </a:p>
        </p:txBody>
      </p:sp>
      <p:sp>
        <p:nvSpPr>
          <p:cNvPr id="212" name="Google Shape;212;p34"/>
          <p:cNvSpPr txBox="1"/>
          <p:nvPr>
            <p:ph idx="1" type="subTitle"/>
          </p:nvPr>
        </p:nvSpPr>
        <p:spPr>
          <a:xfrm>
            <a:off x="1132275" y="2514468"/>
            <a:ext cx="6858000" cy="1431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5"/>
          <p:cNvSpPr txBox="1"/>
          <p:nvPr>
            <p:ph type="title"/>
          </p:nvPr>
        </p:nvSpPr>
        <p:spPr>
          <a:xfrm>
            <a:off x="628650" y="273844"/>
            <a:ext cx="7886700" cy="630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DNS</a:t>
            </a:r>
            <a:endParaRPr/>
          </a:p>
        </p:txBody>
      </p:sp>
      <p:sp>
        <p:nvSpPr>
          <p:cNvPr id="219" name="Google Shape;219;p35"/>
          <p:cNvSpPr txBox="1"/>
          <p:nvPr>
            <p:ph idx="1" type="body"/>
          </p:nvPr>
        </p:nvSpPr>
        <p:spPr>
          <a:xfrm>
            <a:off x="601238" y="904294"/>
            <a:ext cx="7886700" cy="324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300"/>
              <a:t>“</a:t>
            </a:r>
            <a:r>
              <a:rPr lang="en" sz="2300"/>
              <a:t>Just a sign post to a resource.”</a:t>
            </a:r>
            <a:endParaRPr sz="23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 txBox="1"/>
          <p:nvPr>
            <p:ph type="title"/>
          </p:nvPr>
        </p:nvSpPr>
        <p:spPr>
          <a:xfrm>
            <a:off x="628650" y="273844"/>
            <a:ext cx="7886700" cy="630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Domain Name System ( DNS ) refresher</a:t>
            </a:r>
            <a:endParaRPr/>
          </a:p>
        </p:txBody>
      </p:sp>
      <p:sp>
        <p:nvSpPr>
          <p:cNvPr id="226" name="Google Shape;226;p36"/>
          <p:cNvSpPr txBox="1"/>
          <p:nvPr>
            <p:ph idx="1" type="body"/>
          </p:nvPr>
        </p:nvSpPr>
        <p:spPr>
          <a:xfrm>
            <a:off x="601238" y="904294"/>
            <a:ext cx="7886700" cy="324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History: 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Roots back in the </a:t>
            </a:r>
            <a:r>
              <a:rPr lang="en" u="sng">
                <a:solidFill>
                  <a:schemeClr val="hlink"/>
                </a:solidFill>
                <a:hlinkClick r:id="rId3"/>
              </a:rPr>
              <a:t>ARPANET</a:t>
            </a:r>
            <a:r>
              <a:rPr lang="en"/>
              <a:t> era (1969 - 1990) where a text file maintained a lookup table of numerical addresses to computer hostnames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/etc/hosts and host files still exist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1983 first form of DNS as we know it today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1984 - Berkeley Internet Name Domain ( BIND )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1994 - Internet Systems Consortium ( ISC ) founded</a:t>
            </a:r>
            <a:endParaRPr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7"/>
          <p:cNvSpPr txBox="1"/>
          <p:nvPr>
            <p:ph type="title"/>
          </p:nvPr>
        </p:nvSpPr>
        <p:spPr>
          <a:xfrm>
            <a:off x="628650" y="273844"/>
            <a:ext cx="7886700" cy="630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Domain Name System ( DNS ) refresher</a:t>
            </a:r>
            <a:endParaRPr/>
          </a:p>
        </p:txBody>
      </p:sp>
      <p:sp>
        <p:nvSpPr>
          <p:cNvPr id="232" name="Google Shape;232;p37"/>
          <p:cNvSpPr txBox="1"/>
          <p:nvPr>
            <p:ph idx="1" type="body"/>
          </p:nvPr>
        </p:nvSpPr>
        <p:spPr>
          <a:xfrm>
            <a:off x="601238" y="904294"/>
            <a:ext cx="7886700" cy="324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70000" lnSpcReduction="1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Purpose:</a:t>
            </a:r>
            <a:endParaRPr/>
          </a:p>
          <a:p>
            <a:pPr indent="-290830" lvl="0" marL="457200" rtl="0" algn="l">
              <a:spcBef>
                <a:spcPts val="800"/>
              </a:spcBef>
              <a:spcAft>
                <a:spcPts val="0"/>
              </a:spcAft>
              <a:buSzPct val="58333"/>
              <a:buChar char="•"/>
            </a:pPr>
            <a:r>
              <a:rPr lang="en"/>
              <a:t>Phone book analogy</a:t>
            </a:r>
            <a:endParaRPr/>
          </a:p>
          <a:p>
            <a:pPr indent="-290830" lvl="1" marL="914400" rtl="0" algn="l">
              <a:spcBef>
                <a:spcPts val="0"/>
              </a:spcBef>
              <a:spcAft>
                <a:spcPts val="0"/>
              </a:spcAft>
              <a:buSzPct val="58333"/>
              <a:buChar char="•"/>
            </a:pPr>
            <a:r>
              <a:rPr lang="en"/>
              <a:t>Name to number and number to name.</a:t>
            </a:r>
            <a:endParaRPr/>
          </a:p>
          <a:p>
            <a:pPr indent="-290830" lvl="2" marL="1371600" rtl="0" algn="l">
              <a:spcBef>
                <a:spcPts val="0"/>
              </a:spcBef>
              <a:spcAft>
                <a:spcPts val="0"/>
              </a:spcAft>
              <a:buSzPct val="58333"/>
              <a:buChar char="•"/>
            </a:pPr>
            <a:r>
              <a:rPr lang="en"/>
              <a:t>My kids have never used a phonebook!!</a:t>
            </a:r>
            <a:endParaRPr/>
          </a:p>
          <a:p>
            <a:pPr indent="-290830" lvl="1" marL="914400" rtl="0" algn="l">
              <a:spcBef>
                <a:spcPts val="0"/>
              </a:spcBef>
              <a:spcAft>
                <a:spcPts val="0"/>
              </a:spcAft>
              <a:buSzPct val="58333"/>
              <a:buChar char="•"/>
            </a:pPr>
            <a:r>
              <a:rPr lang="en"/>
              <a:t>Database in the sky with </a:t>
            </a:r>
            <a:r>
              <a:rPr lang="en"/>
              <a:t>resilient</a:t>
            </a:r>
            <a:r>
              <a:rPr lang="en"/>
              <a:t> distributed Top Level Domain ( TLD ) 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0830" lvl="0" marL="457200" rtl="0" algn="l">
              <a:spcBef>
                <a:spcPts val="800"/>
              </a:spcBef>
              <a:spcAft>
                <a:spcPts val="0"/>
              </a:spcAft>
              <a:buSzPct val="58333"/>
              <a:buChar char="•"/>
            </a:pPr>
            <a:r>
              <a:rPr lang="en"/>
              <a:t>Has adjusted organically as needs change</a:t>
            </a:r>
            <a:endParaRPr/>
          </a:p>
          <a:p>
            <a:pPr indent="-290830" lvl="1" marL="914400" rtl="0" algn="l">
              <a:spcBef>
                <a:spcPts val="0"/>
              </a:spcBef>
              <a:spcAft>
                <a:spcPts val="0"/>
              </a:spcAft>
              <a:buSzPct val="58333"/>
              <a:buChar char="•"/>
            </a:pPr>
            <a:r>
              <a:rPr lang="en"/>
              <a:t>RFCs are very active in this space</a:t>
            </a:r>
            <a:endParaRPr/>
          </a:p>
          <a:p>
            <a:pPr indent="-290830" lvl="1" marL="914400" rtl="0" algn="l">
              <a:spcBef>
                <a:spcPts val="0"/>
              </a:spcBef>
              <a:spcAft>
                <a:spcPts val="0"/>
              </a:spcAft>
              <a:buSzPct val="58333"/>
              <a:buChar char="•"/>
            </a:pPr>
            <a:r>
              <a:rPr lang="en"/>
              <a:t>DNS over HTTPs / ToR / TLS / and more…</a:t>
            </a:r>
            <a:endParaRPr/>
          </a:p>
          <a:p>
            <a:pPr indent="-290830" lvl="1" marL="914400" rtl="0" algn="l">
              <a:spcBef>
                <a:spcPts val="0"/>
              </a:spcBef>
              <a:spcAft>
                <a:spcPts val="0"/>
              </a:spcAft>
              <a:buSzPct val="58333"/>
              <a:buChar char="•"/>
            </a:pPr>
            <a:r>
              <a:rPr lang="en"/>
              <a:t>DynDNS</a:t>
            </a:r>
            <a:endParaRPr/>
          </a:p>
          <a:p>
            <a:pPr indent="-290830" lvl="1" marL="914400" rtl="0" algn="l">
              <a:spcBef>
                <a:spcPts val="0"/>
              </a:spcBef>
              <a:spcAft>
                <a:spcPts val="0"/>
              </a:spcAft>
              <a:buSzPct val="58333"/>
              <a:buChar char="•"/>
            </a:pPr>
            <a:r>
              <a:rPr lang="en"/>
              <a:t>LOC records / ssh public keys / and other “fun” distributed DB in the sky tricks.</a:t>
            </a:r>
            <a:endParaRPr/>
          </a:p>
          <a:p>
            <a:pPr indent="-290830" lvl="1" marL="914400" rtl="0" algn="l">
              <a:spcBef>
                <a:spcPts val="0"/>
              </a:spcBef>
              <a:spcAft>
                <a:spcPts val="0"/>
              </a:spcAft>
              <a:buSzPct val="58333"/>
              <a:buChar char="•"/>
            </a:pPr>
            <a:r>
              <a:rPr lang="en"/>
              <a:t>DNSSEC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Progress Bar:</a:t>
            </a:r>
            <a:endParaRPr/>
          </a:p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2094425" y="1265075"/>
            <a:ext cx="5352900" cy="3237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1:00p -  2:00p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Questions or Discussion topics?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8"/>
          <p:cNvSpPr txBox="1"/>
          <p:nvPr>
            <p:ph type="title"/>
          </p:nvPr>
        </p:nvSpPr>
        <p:spPr>
          <a:xfrm>
            <a:off x="628650" y="273844"/>
            <a:ext cx="7886700" cy="630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DNS</a:t>
            </a:r>
            <a:endParaRPr/>
          </a:p>
        </p:txBody>
      </p:sp>
      <p:sp>
        <p:nvSpPr>
          <p:cNvPr id="239" name="Google Shape;239;p38"/>
          <p:cNvSpPr txBox="1"/>
          <p:nvPr>
            <p:ph idx="1" type="body"/>
          </p:nvPr>
        </p:nvSpPr>
        <p:spPr>
          <a:xfrm>
            <a:off x="601238" y="904294"/>
            <a:ext cx="7886700" cy="324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This section covers: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54000" lvl="0" marL="342900" rtl="0" algn="l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Public IPv6 DNS</a:t>
            </a:r>
            <a:endParaRPr/>
          </a:p>
          <a:p>
            <a:pPr indent="-254000" lvl="0" marL="3429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BIND / Kea - perhaps with Stork</a:t>
            </a:r>
            <a:endParaRPr/>
          </a:p>
          <a:p>
            <a:pPr indent="-254000" lvl="0" marL="3429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Idas for test labs ( pihole and such )</a:t>
            </a:r>
            <a:endParaRPr/>
          </a:p>
        </p:txBody>
      </p:sp>
      <p:sp>
        <p:nvSpPr>
          <p:cNvPr id="240" name="Google Shape;240;p3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IPv6 DNS stewardship - DNS</a:t>
            </a:r>
            <a:endParaRPr/>
          </a:p>
        </p:txBody>
      </p:sp>
      <p:pic>
        <p:nvPicPr>
          <p:cNvPr id="246" name="Google Shape;24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7400" y="1154750"/>
            <a:ext cx="2972470" cy="382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375" y="1931398"/>
            <a:ext cx="4110425" cy="244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0"/>
          <p:cNvSpPr txBox="1"/>
          <p:nvPr>
            <p:ph type="title"/>
          </p:nvPr>
        </p:nvSpPr>
        <p:spPr>
          <a:xfrm>
            <a:off x="628650" y="273844"/>
            <a:ext cx="7886700" cy="630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 IPv6 DNS services</a:t>
            </a:r>
            <a:endParaRPr/>
          </a:p>
        </p:txBody>
      </p:sp>
      <p:sp>
        <p:nvSpPr>
          <p:cNvPr id="254" name="Google Shape;254;p40"/>
          <p:cNvSpPr txBox="1"/>
          <p:nvPr>
            <p:ph idx="1" type="body"/>
          </p:nvPr>
        </p:nvSpPr>
        <p:spPr>
          <a:xfrm>
            <a:off x="601238" y="904294"/>
            <a:ext cx="7886700" cy="324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Quick search for: “ </a:t>
            </a:r>
            <a:r>
              <a:rPr lang="en">
                <a:highlight>
                  <a:srgbClr val="C9DAF8"/>
                </a:highlight>
              </a:rPr>
              <a:t>public ipv6 DNS servers</a:t>
            </a:r>
            <a:r>
              <a:rPr lang="en"/>
              <a:t> “</a:t>
            </a:r>
            <a:endParaRPr/>
          </a:p>
          <a:p>
            <a:pPr indent="-247332" lvl="0" marL="685800" rtl="0" algn="l">
              <a:spcBef>
                <a:spcPts val="800"/>
              </a:spcBef>
              <a:spcAft>
                <a:spcPts val="0"/>
              </a:spcAft>
              <a:buSzPct val="58333"/>
              <a:buChar char="•"/>
            </a:pPr>
            <a:r>
              <a:rPr lang="en"/>
              <a:t>Google</a:t>
            </a:r>
            <a:endParaRPr/>
          </a:p>
          <a:p>
            <a:pPr indent="-247332" lvl="1" marL="1028700" rtl="0" algn="l">
              <a:spcBef>
                <a:spcPts val="0"/>
              </a:spcBef>
              <a:spcAft>
                <a:spcPts val="0"/>
              </a:spcAft>
              <a:buSzPct val="58333"/>
              <a:buChar char="•"/>
            </a:pPr>
            <a:r>
              <a:rPr lang="en"/>
              <a:t>2001:4860:4860::8888</a:t>
            </a:r>
            <a:endParaRPr/>
          </a:p>
          <a:p>
            <a:pPr indent="-247332" lvl="1" marL="1028700" rtl="0" algn="l">
              <a:spcBef>
                <a:spcPts val="0"/>
              </a:spcBef>
              <a:spcAft>
                <a:spcPts val="0"/>
              </a:spcAft>
              <a:buSzPct val="58333"/>
              <a:buChar char="•"/>
            </a:pPr>
            <a:r>
              <a:rPr lang="en"/>
              <a:t>2001:4860:4860::8844</a:t>
            </a:r>
            <a:endParaRPr/>
          </a:p>
          <a:p>
            <a:pPr indent="-247332" lvl="0" marL="685800" rtl="0" algn="l">
              <a:spcBef>
                <a:spcPts val="0"/>
              </a:spcBef>
              <a:spcAft>
                <a:spcPts val="0"/>
              </a:spcAft>
              <a:buSzPct val="58333"/>
              <a:buChar char="•"/>
            </a:pPr>
            <a:r>
              <a:rPr lang="en"/>
              <a:t>Quad 9</a:t>
            </a:r>
            <a:endParaRPr/>
          </a:p>
          <a:p>
            <a:pPr indent="-247332" lvl="1" marL="1028700" rtl="0" algn="l">
              <a:spcBef>
                <a:spcPts val="0"/>
              </a:spcBef>
              <a:spcAft>
                <a:spcPts val="0"/>
              </a:spcAft>
              <a:buSzPct val="58333"/>
              <a:buChar char="•"/>
            </a:pPr>
            <a:r>
              <a:rPr lang="en"/>
              <a:t>2620:fe::fe</a:t>
            </a:r>
            <a:endParaRPr/>
          </a:p>
          <a:p>
            <a:pPr indent="-247332" lvl="1" marL="1028700" rtl="0" algn="l">
              <a:spcBef>
                <a:spcPts val="0"/>
              </a:spcBef>
              <a:spcAft>
                <a:spcPts val="0"/>
              </a:spcAft>
              <a:buSzPct val="58333"/>
              <a:buChar char="•"/>
            </a:pPr>
            <a:r>
              <a:rPr lang="en"/>
              <a:t>2620:fe::9</a:t>
            </a:r>
            <a:endParaRPr/>
          </a:p>
          <a:p>
            <a:pPr indent="-247332" lvl="0" marL="685800" rtl="0" algn="l">
              <a:spcBef>
                <a:spcPts val="0"/>
              </a:spcBef>
              <a:spcAft>
                <a:spcPts val="0"/>
              </a:spcAft>
              <a:buSzPct val="58333"/>
              <a:buChar char="•"/>
            </a:pPr>
            <a:r>
              <a:rPr lang="en"/>
              <a:t>Cloudflare</a:t>
            </a:r>
            <a:endParaRPr/>
          </a:p>
          <a:p>
            <a:pPr indent="-247332" lvl="1" marL="1028700" rtl="0" algn="l">
              <a:spcBef>
                <a:spcPts val="0"/>
              </a:spcBef>
              <a:spcAft>
                <a:spcPts val="0"/>
              </a:spcAft>
              <a:buSzPct val="58333"/>
              <a:buChar char="•"/>
            </a:pPr>
            <a:r>
              <a:rPr lang="en"/>
              <a:t>2606:4700:4700::1111</a:t>
            </a:r>
            <a:endParaRPr/>
          </a:p>
          <a:p>
            <a:pPr indent="-247332" lvl="1" marL="1028700" rtl="0" algn="l">
              <a:spcBef>
                <a:spcPts val="0"/>
              </a:spcBef>
              <a:spcAft>
                <a:spcPts val="0"/>
              </a:spcAft>
              <a:buSzPct val="58333"/>
              <a:buChar char="•"/>
            </a:pPr>
            <a:r>
              <a:rPr lang="en"/>
              <a:t>2606:4700:4700::1001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And many many more with various feature sets.</a:t>
            </a:r>
            <a:endParaRPr/>
          </a:p>
        </p:txBody>
      </p:sp>
      <p:sp>
        <p:nvSpPr>
          <p:cNvPr id="255" name="Google Shape;255;p4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1"/>
          <p:cNvSpPr txBox="1"/>
          <p:nvPr>
            <p:ph type="title"/>
          </p:nvPr>
        </p:nvSpPr>
        <p:spPr>
          <a:xfrm>
            <a:off x="628650" y="273844"/>
            <a:ext cx="7886700" cy="630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DNS - ISC products - bind9, kea DHCP ( stork )</a:t>
            </a:r>
            <a:endParaRPr/>
          </a:p>
        </p:txBody>
      </p:sp>
      <p:sp>
        <p:nvSpPr>
          <p:cNvPr id="262" name="Google Shape;262;p41"/>
          <p:cNvSpPr txBox="1"/>
          <p:nvPr>
            <p:ph idx="1" type="body"/>
          </p:nvPr>
        </p:nvSpPr>
        <p:spPr>
          <a:xfrm>
            <a:off x="601238" y="904294"/>
            <a:ext cx="7886700" cy="324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isc.org - Internet Systems Consortium as maintainers</a:t>
            </a:r>
            <a:endParaRPr/>
          </a:p>
          <a:p>
            <a:pPr indent="0" lvl="0" marL="3429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54000" lvl="0" marL="342900" rtl="0" algn="l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BIND 9 - named: Berkeley Internet Name Domain</a:t>
            </a:r>
            <a:endParaRPr/>
          </a:p>
          <a:p>
            <a:pPr indent="-254000" lvl="1" marL="6858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Released in early 1980s as part of a DARPA grant on Berkeley Software Distribution (BSD) 4.3</a:t>
            </a:r>
            <a:endParaRPr/>
          </a:p>
          <a:p>
            <a:pPr indent="-254000" lvl="1" marL="6858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Currently BIND can store zones in flat files ( zone files ) or DB backed</a:t>
            </a:r>
            <a:endParaRPr/>
          </a:p>
          <a:p>
            <a:pPr indent="-254000" lvl="1" marL="6858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Ability to interact with DHCP ( in house dynamic DNS )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4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2"/>
          <p:cNvSpPr txBox="1"/>
          <p:nvPr>
            <p:ph type="title"/>
          </p:nvPr>
        </p:nvSpPr>
        <p:spPr>
          <a:xfrm>
            <a:off x="628650" y="273844"/>
            <a:ext cx="7886700" cy="630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BIND9 - (named.conf)</a:t>
            </a:r>
            <a:endParaRPr/>
          </a:p>
        </p:txBody>
      </p:sp>
      <p:sp>
        <p:nvSpPr>
          <p:cNvPr id="269" name="Google Shape;269;p42"/>
          <p:cNvSpPr txBox="1"/>
          <p:nvPr>
            <p:ph idx="1" type="body"/>
          </p:nvPr>
        </p:nvSpPr>
        <p:spPr>
          <a:xfrm>
            <a:off x="601238" y="904294"/>
            <a:ext cx="7886700" cy="324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77500" lnSpcReduction="2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Have IPv6 listening on all ports ( or a </a:t>
            </a:r>
            <a:r>
              <a:rPr lang="en"/>
              <a:t>select</a:t>
            </a:r>
            <a:r>
              <a:rPr lang="en"/>
              <a:t> port! )</a:t>
            </a:r>
            <a:endParaRPr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 </a:t>
            </a:r>
            <a:br>
              <a:rPr lang="en">
                <a:latin typeface="Consolas"/>
                <a:ea typeface="Consolas"/>
                <a:cs typeface="Consolas"/>
                <a:sym typeface="Consolas"/>
              </a:rPr>
            </a:br>
            <a:r>
              <a:rPr lang="en">
                <a:highlight>
                  <a:srgbClr val="C9DAF8"/>
                </a:highlight>
                <a:latin typeface="Consolas"/>
                <a:ea typeface="Consolas"/>
                <a:cs typeface="Consolas"/>
                <a:sym typeface="Consolas"/>
              </a:rPr>
              <a:t>options { </a:t>
            </a:r>
            <a:endParaRPr>
              <a:highlight>
                <a:srgbClr val="C9DAF8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highlight>
                  <a:srgbClr val="C9DAF8"/>
                </a:highlight>
                <a:latin typeface="Consolas"/>
                <a:ea typeface="Consolas"/>
                <a:cs typeface="Consolas"/>
                <a:sym typeface="Consolas"/>
              </a:rPr>
              <a:t>	Listen-on-v6 port 53 { any; };</a:t>
            </a:r>
            <a:br>
              <a:rPr lang="en">
                <a:highlight>
                  <a:srgbClr val="C9DAF8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en">
                <a:highlight>
                  <a:srgbClr val="C9DAF8"/>
                </a:highlight>
                <a:latin typeface="Consolas"/>
                <a:ea typeface="Consolas"/>
                <a:cs typeface="Consolas"/>
                <a:sym typeface="Consolas"/>
              </a:rPr>
              <a:t>};</a:t>
            </a:r>
            <a:endParaRPr>
              <a:highlight>
                <a:srgbClr val="C9DAF8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Allow transfers ( XFR ) from the following </a:t>
            </a:r>
            <a:r>
              <a:rPr lang="en"/>
              <a:t>example</a:t>
            </a:r>
            <a:r>
              <a:rPr lang="en"/>
              <a:t> host:</a:t>
            </a:r>
            <a:endParaRPr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highlight>
                  <a:srgbClr val="CFE2F3"/>
                </a:highlight>
                <a:latin typeface="Consolas"/>
                <a:ea typeface="Consolas"/>
                <a:cs typeface="Consolas"/>
                <a:sym typeface="Consolas"/>
              </a:rPr>
              <a:t>Transfer-source-v6 2001:db8::53/128;</a:t>
            </a:r>
            <a:endParaRPr>
              <a:highlight>
                <a:srgbClr val="CFE2F3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Convert </a:t>
            </a:r>
            <a:r>
              <a:rPr lang="en" u="sng">
                <a:solidFill>
                  <a:schemeClr val="hlink"/>
                </a:solidFill>
                <a:hlinkClick r:id="rId3"/>
              </a:rPr>
              <a:t>RFC-1886</a:t>
            </a:r>
            <a:r>
              <a:rPr lang="en"/>
              <a:t> automatically to </a:t>
            </a:r>
            <a:r>
              <a:rPr lang="en" u="sng">
                <a:solidFill>
                  <a:schemeClr val="hlink"/>
                </a:solidFill>
                <a:hlinkClick r:id="rId4"/>
              </a:rPr>
              <a:t>RFC-2874</a:t>
            </a:r>
            <a:r>
              <a:rPr lang="en"/>
              <a:t> lookups:</a:t>
            </a:r>
            <a:endParaRPr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highlight>
                  <a:srgbClr val="C9DAF8"/>
                </a:highlight>
                <a:latin typeface="Consolas"/>
                <a:ea typeface="Consolas"/>
                <a:cs typeface="Consolas"/>
                <a:sym typeface="Consolas"/>
              </a:rPr>
              <a:t>allow-v6-synthesis;</a:t>
            </a:r>
            <a:endParaRPr>
              <a:highlight>
                <a:srgbClr val="C9DAF8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3"/>
          <p:cNvSpPr txBox="1"/>
          <p:nvPr>
            <p:ph type="title"/>
          </p:nvPr>
        </p:nvSpPr>
        <p:spPr>
          <a:xfrm>
            <a:off x="628650" y="273844"/>
            <a:ext cx="7886700" cy="630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BIND9 - named.conf - Dynamic DNS updates</a:t>
            </a:r>
            <a:endParaRPr/>
          </a:p>
        </p:txBody>
      </p:sp>
      <p:sp>
        <p:nvSpPr>
          <p:cNvPr id="275" name="Google Shape;275;p43"/>
          <p:cNvSpPr txBox="1"/>
          <p:nvPr>
            <p:ph idx="1" type="body"/>
          </p:nvPr>
        </p:nvSpPr>
        <p:spPr>
          <a:xfrm>
            <a:off x="601238" y="904294"/>
            <a:ext cx="7886700" cy="324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77500" lnSpcReduction="1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</a:t>
            </a:r>
            <a:r>
              <a:rPr lang="en"/>
              <a:t>llow updates to zone awesome.example from the following example host: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9144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highlight>
                  <a:srgbClr val="C9DAF8"/>
                </a:highlight>
                <a:latin typeface="Consolas"/>
                <a:ea typeface="Consolas"/>
                <a:cs typeface="Consolas"/>
                <a:sym typeface="Consolas"/>
              </a:rPr>
              <a:t>zone “awesome.example” IN {</a:t>
            </a:r>
            <a:endParaRPr>
              <a:highlight>
                <a:srgbClr val="C9DAF8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9144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highlight>
                  <a:srgbClr val="C9DAF8"/>
                </a:highlight>
                <a:latin typeface="Consolas"/>
                <a:ea typeface="Consolas"/>
                <a:cs typeface="Consolas"/>
                <a:sym typeface="Consolas"/>
              </a:rPr>
              <a:t>  type master;</a:t>
            </a:r>
            <a:br>
              <a:rPr lang="en">
                <a:highlight>
                  <a:srgbClr val="C9DAF8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en">
                <a:highlight>
                  <a:srgbClr val="C9DAF8"/>
                </a:highlight>
                <a:latin typeface="Consolas"/>
                <a:ea typeface="Consolas"/>
                <a:cs typeface="Consolas"/>
                <a:sym typeface="Consolas"/>
              </a:rPr>
              <a:t>  file “primary.fwd”;</a:t>
            </a:r>
            <a:endParaRPr>
              <a:highlight>
                <a:srgbClr val="C9DAF8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9144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highlight>
                  <a:srgbClr val="C9DAF8"/>
                </a:highlight>
                <a:latin typeface="Consolas"/>
                <a:ea typeface="Consolas"/>
                <a:cs typeface="Consolas"/>
                <a:sym typeface="Consolas"/>
              </a:rPr>
              <a:t>  allow-update{2001:db8::99/128};</a:t>
            </a:r>
            <a:endParaRPr>
              <a:highlight>
                <a:srgbClr val="C9DAF8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9144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highlight>
                  <a:srgbClr val="C9DAF8"/>
                </a:highlight>
                <a:latin typeface="Consolas"/>
                <a:ea typeface="Consolas"/>
                <a:cs typeface="Consolas"/>
                <a:sym typeface="Consolas"/>
              </a:rPr>
              <a:t>};</a:t>
            </a:r>
            <a:endParaRPr>
              <a:highlight>
                <a:srgbClr val="C9DAF8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4"/>
          <p:cNvSpPr txBox="1"/>
          <p:nvPr>
            <p:ph type="title"/>
          </p:nvPr>
        </p:nvSpPr>
        <p:spPr>
          <a:xfrm>
            <a:off x="628650" y="273844"/>
            <a:ext cx="7886700" cy="630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BIND9 - named.conf - Dynamic DNS updates</a:t>
            </a:r>
            <a:endParaRPr/>
          </a:p>
        </p:txBody>
      </p:sp>
      <p:sp>
        <p:nvSpPr>
          <p:cNvPr id="281" name="Google Shape;281;p44"/>
          <p:cNvSpPr txBox="1"/>
          <p:nvPr>
            <p:ph idx="1" type="body"/>
          </p:nvPr>
        </p:nvSpPr>
        <p:spPr>
          <a:xfrm>
            <a:off x="601238" y="904294"/>
            <a:ext cx="7886700" cy="324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77500" lnSpcReduction="1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Allow updates to zone awesome.example from the following example host: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9144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highlight>
                  <a:srgbClr val="C9DAF8"/>
                </a:highlight>
                <a:latin typeface="Consolas"/>
                <a:ea typeface="Consolas"/>
                <a:cs typeface="Consolas"/>
                <a:sym typeface="Consolas"/>
              </a:rPr>
              <a:t>zone “8.d.b.0.1.0.0.2-in-addr.arpa” in{</a:t>
            </a:r>
            <a:endParaRPr>
              <a:highlight>
                <a:srgbClr val="C9DAF8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9144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highlight>
                  <a:srgbClr val="C9DAF8"/>
                </a:highlight>
                <a:latin typeface="Consolas"/>
                <a:ea typeface="Consolas"/>
                <a:cs typeface="Consolas"/>
                <a:sym typeface="Consolas"/>
              </a:rPr>
              <a:t>  type master;</a:t>
            </a:r>
            <a:br>
              <a:rPr lang="en">
                <a:highlight>
                  <a:srgbClr val="C9DAF8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en">
                <a:highlight>
                  <a:srgbClr val="C9DAF8"/>
                </a:highlight>
                <a:latin typeface="Consolas"/>
                <a:ea typeface="Consolas"/>
                <a:cs typeface="Consolas"/>
                <a:sym typeface="Consolas"/>
              </a:rPr>
              <a:t>  file “primary.rev”;</a:t>
            </a:r>
            <a:endParaRPr>
              <a:highlight>
                <a:srgbClr val="C9DAF8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9144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highlight>
                  <a:srgbClr val="C9DAF8"/>
                </a:highlight>
                <a:latin typeface="Consolas"/>
                <a:ea typeface="Consolas"/>
                <a:cs typeface="Consolas"/>
                <a:sym typeface="Consolas"/>
              </a:rPr>
              <a:t>  allow-update{2001:db8::99/128};</a:t>
            </a:r>
            <a:endParaRPr>
              <a:highlight>
                <a:srgbClr val="C9DAF8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9144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highlight>
                  <a:srgbClr val="C9DAF8"/>
                </a:highlight>
                <a:latin typeface="Consolas"/>
                <a:ea typeface="Consolas"/>
                <a:cs typeface="Consolas"/>
                <a:sym typeface="Consolas"/>
              </a:rPr>
              <a:t>};</a:t>
            </a:r>
            <a:endParaRPr>
              <a:highlight>
                <a:srgbClr val="C9DAF8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9144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C9DAF8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5"/>
          <p:cNvSpPr txBox="1"/>
          <p:nvPr>
            <p:ph type="title"/>
          </p:nvPr>
        </p:nvSpPr>
        <p:spPr>
          <a:xfrm>
            <a:off x="628650" y="273844"/>
            <a:ext cx="7886700" cy="630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BIND9 - named.conf - Dynamic DNS updates</a:t>
            </a:r>
            <a:endParaRPr/>
          </a:p>
        </p:txBody>
      </p:sp>
      <p:sp>
        <p:nvSpPr>
          <p:cNvPr id="287" name="Google Shape;287;p45"/>
          <p:cNvSpPr txBox="1"/>
          <p:nvPr>
            <p:ph idx="1" type="body"/>
          </p:nvPr>
        </p:nvSpPr>
        <p:spPr>
          <a:xfrm>
            <a:off x="601238" y="904294"/>
            <a:ext cx="7886700" cy="324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85000" lnSpcReduction="2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DHCPv6 will now interact </a:t>
            </a:r>
            <a:r>
              <a:rPr lang="en"/>
              <a:t>with</a:t>
            </a:r>
            <a:r>
              <a:rPr lang="en"/>
              <a:t> BIND9 to provide hostname updates </a:t>
            </a:r>
            <a:r>
              <a:rPr lang="en"/>
              <a:t>dynamically</a:t>
            </a:r>
            <a:endParaRPr/>
          </a:p>
          <a:p>
            <a:pPr indent="-304165" lvl="0" marL="457200" rtl="0" algn="l">
              <a:spcBef>
                <a:spcPts val="800"/>
              </a:spcBef>
              <a:spcAft>
                <a:spcPts val="0"/>
              </a:spcAft>
              <a:buSzPct val="58333"/>
              <a:buChar char="•"/>
            </a:pPr>
            <a:r>
              <a:rPr lang="en"/>
              <a:t>Absolutely fantastic for HPC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58333"/>
              <a:buFont typeface="Consolas"/>
              <a:buChar char="•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cluster2-node33.awesome.example.com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58333"/>
              <a:buFont typeface="Consolas"/>
              <a:buChar char="•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cluster2-node34.awesome.example.com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58333"/>
              <a:buFont typeface="Consolas"/>
              <a:buChar char="•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cluster2-login4.awesome.example.com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-304165" lvl="0" marL="457200" rtl="0" algn="l">
              <a:spcBef>
                <a:spcPts val="0"/>
              </a:spcBef>
              <a:spcAft>
                <a:spcPts val="0"/>
              </a:spcAft>
              <a:buSzPct val="58333"/>
              <a:buChar char="•"/>
            </a:pPr>
            <a:r>
              <a:rPr lang="en"/>
              <a:t>Not so great when you have wi-fi clouds: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58333"/>
              <a:buFont typeface="Consolas"/>
              <a:buChar char="•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iphone.awesome.example.lan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58333"/>
              <a:buFont typeface="Consolas"/>
              <a:buChar char="•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iphone.awesome.example.lan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58333"/>
              <a:buFont typeface="Consolas"/>
              <a:buChar char="•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chromecast.awesome.example.lan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58333"/>
              <a:buFont typeface="Consolas"/>
              <a:buChar char="•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….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-304165" lvl="0" marL="457200" rtl="0" algn="l">
              <a:spcBef>
                <a:spcPts val="0"/>
              </a:spcBef>
              <a:spcAft>
                <a:spcPts val="0"/>
              </a:spcAft>
              <a:buSzPct val="58333"/>
              <a:buChar char="•"/>
            </a:pPr>
            <a:r>
              <a:rPr lang="en"/>
              <a:t>Reservations can help for edge cases</a:t>
            </a:r>
            <a:endParaRPr/>
          </a:p>
          <a:p>
            <a:pPr indent="-304165" lvl="0" marL="457200" rtl="0" algn="l">
              <a:spcBef>
                <a:spcPts val="0"/>
              </a:spcBef>
              <a:spcAft>
                <a:spcPts val="0"/>
              </a:spcAft>
              <a:buSzPct val="58333"/>
              <a:buChar char="•"/>
            </a:pPr>
            <a:r>
              <a:rPr lang="en"/>
              <a:t>Is DNS really needed for the clients?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6"/>
          <p:cNvSpPr txBox="1"/>
          <p:nvPr>
            <p:ph type="title"/>
          </p:nvPr>
        </p:nvSpPr>
        <p:spPr>
          <a:xfrm>
            <a:off x="628650" y="273844"/>
            <a:ext cx="7886700" cy="630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DNS - ISC products - bind9, kea DHCP ( Stork )</a:t>
            </a:r>
            <a:endParaRPr/>
          </a:p>
        </p:txBody>
      </p:sp>
      <p:sp>
        <p:nvSpPr>
          <p:cNvPr id="294" name="Google Shape;294;p46"/>
          <p:cNvSpPr txBox="1"/>
          <p:nvPr>
            <p:ph idx="1" type="body"/>
          </p:nvPr>
        </p:nvSpPr>
        <p:spPr>
          <a:xfrm>
            <a:off x="601238" y="904294"/>
            <a:ext cx="7886700" cy="324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85000" lnSpcReduction="2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isc.org - Internet Systems Consortium as maintainers</a:t>
            </a:r>
            <a:endParaRPr/>
          </a:p>
          <a:p>
            <a:pPr indent="0" lvl="0" marL="3429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40665" lvl="0" marL="342900" rtl="0" algn="l">
              <a:spcBef>
                <a:spcPts val="800"/>
              </a:spcBef>
              <a:spcAft>
                <a:spcPts val="0"/>
              </a:spcAft>
              <a:buSzPct val="58333"/>
              <a:buChar char="•"/>
            </a:pPr>
            <a:r>
              <a:rPr lang="en"/>
              <a:t>ISC DHCP - End of Life </a:t>
            </a:r>
            <a:endParaRPr/>
          </a:p>
          <a:p>
            <a:pPr indent="-240665" lvl="1" marL="685800" rtl="0" algn="l">
              <a:spcBef>
                <a:spcPts val="0"/>
              </a:spcBef>
              <a:spcAft>
                <a:spcPts val="0"/>
              </a:spcAft>
              <a:buSzPct val="58333"/>
              <a:buChar char="•"/>
            </a:pPr>
            <a:r>
              <a:rPr lang="en"/>
              <a:t>Still included in a vast array of products</a:t>
            </a:r>
            <a:endParaRPr/>
          </a:p>
          <a:p>
            <a:pPr indent="-240665" lvl="1" marL="685800" rtl="0" algn="l">
              <a:spcBef>
                <a:spcPts val="0"/>
              </a:spcBef>
              <a:spcAft>
                <a:spcPts val="0"/>
              </a:spcAft>
              <a:buSzPct val="58333"/>
              <a:buChar char="•"/>
            </a:pPr>
            <a:r>
              <a:rPr lang="en"/>
              <a:t>Plan upgrade roadmap now…</a:t>
            </a:r>
            <a:endParaRPr/>
          </a:p>
          <a:p>
            <a:pPr indent="0" lvl="0" marL="6858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40665" lvl="0" marL="342900" rtl="0" algn="l">
              <a:spcBef>
                <a:spcPts val="800"/>
              </a:spcBef>
              <a:spcAft>
                <a:spcPts val="0"/>
              </a:spcAft>
              <a:buSzPct val="58333"/>
              <a:buChar char="•"/>
            </a:pPr>
            <a:r>
              <a:rPr lang="en" u="sng">
                <a:solidFill>
                  <a:schemeClr val="hlink"/>
                </a:solidFill>
                <a:hlinkClick r:id="rId3"/>
              </a:rPr>
              <a:t>Kea DHCP</a:t>
            </a:r>
            <a:endParaRPr/>
          </a:p>
          <a:p>
            <a:pPr indent="-240665" lvl="1" marL="685800" rtl="0" algn="l">
              <a:spcBef>
                <a:spcPts val="0"/>
              </a:spcBef>
              <a:spcAft>
                <a:spcPts val="0"/>
              </a:spcAft>
              <a:buSzPct val="58333"/>
              <a:buChar char="•"/>
            </a:pPr>
            <a:r>
              <a:rPr lang="en"/>
              <a:t>IPv6 / IPv4 native</a:t>
            </a:r>
            <a:endParaRPr/>
          </a:p>
          <a:p>
            <a:pPr indent="-240665" lvl="1" marL="685800" rtl="0" algn="l">
              <a:spcBef>
                <a:spcPts val="0"/>
              </a:spcBef>
              <a:spcAft>
                <a:spcPts val="0"/>
              </a:spcAft>
              <a:buSzPct val="58333"/>
              <a:buChar char="•"/>
            </a:pPr>
            <a:r>
              <a:rPr lang="en"/>
              <a:t>Modular with excellent API hooks ( some require support license )</a:t>
            </a:r>
            <a:endParaRPr/>
          </a:p>
          <a:p>
            <a:pPr indent="-240665" lvl="1" marL="685800" rtl="0" algn="l">
              <a:spcBef>
                <a:spcPts val="0"/>
              </a:spcBef>
              <a:spcAft>
                <a:spcPts val="0"/>
              </a:spcAft>
              <a:buSzPct val="58333"/>
              <a:buChar char="•"/>
            </a:pPr>
            <a:r>
              <a:rPr lang="en"/>
              <a:t>Hooks enable Stork passive or active web UI.</a:t>
            </a:r>
            <a:endParaRPr/>
          </a:p>
          <a:p>
            <a:pPr indent="-240665" lvl="1" marL="685800" rtl="0" algn="l">
              <a:spcBef>
                <a:spcPts val="0"/>
              </a:spcBef>
              <a:spcAft>
                <a:spcPts val="0"/>
              </a:spcAft>
              <a:buSzPct val="58333"/>
              <a:buChar char="•"/>
            </a:pPr>
            <a:r>
              <a:rPr lang="en"/>
              <a:t>Excellent “import” tools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4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7"/>
          <p:cNvSpPr txBox="1"/>
          <p:nvPr>
            <p:ph type="title"/>
          </p:nvPr>
        </p:nvSpPr>
        <p:spPr>
          <a:xfrm>
            <a:off x="628650" y="273844"/>
            <a:ext cx="7886700" cy="630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DNS - ISC products - bind9, kea DHCP ( stork )</a:t>
            </a:r>
            <a:endParaRPr/>
          </a:p>
        </p:txBody>
      </p:sp>
      <p:sp>
        <p:nvSpPr>
          <p:cNvPr id="302" name="Google Shape;302;p47"/>
          <p:cNvSpPr txBox="1"/>
          <p:nvPr>
            <p:ph idx="1" type="body"/>
          </p:nvPr>
        </p:nvSpPr>
        <p:spPr>
          <a:xfrm>
            <a:off x="601238" y="904294"/>
            <a:ext cx="7886700" cy="324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isc.org - Internet Systems Consortium as maintainers</a:t>
            </a:r>
            <a:endParaRPr/>
          </a:p>
          <a:p>
            <a:pPr indent="0" lvl="0" marL="3429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54000" lvl="1" marL="685800" rtl="0" algn="l"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 u="sng">
                <a:solidFill>
                  <a:schemeClr val="hlink"/>
                </a:solidFill>
                <a:hlinkClick r:id="rId3"/>
              </a:rPr>
              <a:t>Stork</a:t>
            </a:r>
            <a:r>
              <a:rPr lang="en"/>
              <a:t> - Graphical dashboard for monitoring and interactions with BIND and DHCP</a:t>
            </a:r>
            <a:endParaRPr/>
          </a:p>
          <a:p>
            <a:pPr indent="-254000" lvl="1" marL="6858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One stop shop for monitoring and reservations</a:t>
            </a:r>
            <a:endParaRPr/>
          </a:p>
          <a:p>
            <a:pPr indent="-254000" lvl="1" marL="6858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Can ‘point and click’ all your DHCP / BIND needs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4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IPv6 Security - Unit Overview</a:t>
            </a:r>
            <a:endParaRPr/>
          </a:p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IPv6 Security Myths</a:t>
            </a:r>
            <a:endParaRPr/>
          </a:p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IPv6 Privacy Extensions</a:t>
            </a:r>
            <a:endParaRPr/>
          </a:p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ICMPv6 Filtering</a:t>
            </a:r>
            <a:endParaRPr/>
          </a:p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Host Security</a:t>
            </a:r>
            <a:endParaRPr/>
          </a:p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RA Guard</a:t>
            </a:r>
            <a:endParaRPr/>
          </a:p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Local Network Monitoring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8"/>
          <p:cNvSpPr txBox="1"/>
          <p:nvPr>
            <p:ph type="title"/>
          </p:nvPr>
        </p:nvSpPr>
        <p:spPr>
          <a:xfrm>
            <a:off x="628650" y="273844"/>
            <a:ext cx="7886700" cy="630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DNS - ISC products - bind9, kea DHCP ( stork )</a:t>
            </a:r>
            <a:endParaRPr/>
          </a:p>
        </p:txBody>
      </p:sp>
      <p:sp>
        <p:nvSpPr>
          <p:cNvPr id="310" name="Google Shape;310;p4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1" name="Google Shape;31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875" y="1029900"/>
            <a:ext cx="8480225" cy="3146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9"/>
          <p:cNvSpPr txBox="1"/>
          <p:nvPr>
            <p:ph type="title"/>
          </p:nvPr>
        </p:nvSpPr>
        <p:spPr>
          <a:xfrm>
            <a:off x="628650" y="273844"/>
            <a:ext cx="7886700" cy="630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 setups</a:t>
            </a:r>
            <a:endParaRPr/>
          </a:p>
        </p:txBody>
      </p:sp>
      <p:sp>
        <p:nvSpPr>
          <p:cNvPr id="317" name="Google Shape;317;p49"/>
          <p:cNvSpPr txBox="1"/>
          <p:nvPr>
            <p:ph idx="1" type="body"/>
          </p:nvPr>
        </p:nvSpPr>
        <p:spPr>
          <a:xfrm>
            <a:off x="601238" y="904294"/>
            <a:ext cx="7886700" cy="324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Take advantage of documentation space to play!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2001:db8::/32 AND 3fff::/20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Just a few addresses…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Your </a:t>
            </a:r>
            <a:r>
              <a:rPr lang="en"/>
              <a:t>documentation</a:t>
            </a:r>
            <a:r>
              <a:rPr lang="en"/>
              <a:t> is pretty and “works!”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Safety nets and crash mats are ‘deployed’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You also have a built in backup protocol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IPv4 as a ‘back door’ for lock outs.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What is being measured?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What is best possible outcome?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Have fun learning while at it!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Failures are an option and where learning comes in.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0"/>
          <p:cNvSpPr txBox="1"/>
          <p:nvPr>
            <p:ph type="ctrTitle"/>
          </p:nvPr>
        </p:nvSpPr>
        <p:spPr>
          <a:xfrm>
            <a:off x="1143000" y="2022363"/>
            <a:ext cx="6858000" cy="6291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IPv6 AAAA Records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IPv6 DNS stewardship - DNS - AAAA records</a:t>
            </a:r>
            <a:endParaRPr/>
          </a:p>
        </p:txBody>
      </p:sp>
      <p:sp>
        <p:nvSpPr>
          <p:cNvPr id="328" name="Google Shape;328;p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Fundamentals</a:t>
            </a:r>
            <a:r>
              <a:rPr lang="en"/>
              <a:t> showed us that IPv6 space is ‘not’ tiny in any way shape or form with its true 128-bit sizes.</a:t>
            </a:r>
            <a:endParaRPr/>
          </a:p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Prevent </a:t>
            </a:r>
            <a:r>
              <a:rPr lang="en"/>
              <a:t>fragmentations</a:t>
            </a:r>
            <a:r>
              <a:rPr lang="en"/>
              <a:t> to be a good </a:t>
            </a:r>
            <a:r>
              <a:rPr lang="en"/>
              <a:t>netizen!</a:t>
            </a:r>
            <a:endParaRPr/>
          </a:p>
          <a:p>
            <a:pPr indent="-381000" lvl="1" marL="914400" rtl="0" algn="l"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Just like we wish to keep route-table sizes as small as possible ( try to advertise contiguous blocks or your entire allocation… keep it contiguous )</a:t>
            </a:r>
            <a:endParaRPr/>
          </a:p>
          <a:p>
            <a:pPr indent="-381000" lvl="1" marL="914400" rtl="0" algn="l"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Keep it easy, keep it elegant.</a:t>
            </a:r>
            <a:endParaRPr/>
          </a:p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Likewise think of the zone files!</a:t>
            </a:r>
            <a:endParaRPr/>
          </a:p>
          <a:p>
            <a:pPr indent="-381000" lvl="1" marL="914400" rtl="0" algn="l"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Automation ( CM, git-ops, DHCPv6+DDNS, etc… )</a:t>
            </a:r>
            <a:endParaRPr/>
          </a:p>
          <a:p>
            <a:pPr indent="-381000" lvl="1" marL="914400" rtl="0" algn="l"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IPAM </a:t>
            </a:r>
            <a:endParaRPr/>
          </a:p>
          <a:p>
            <a:pPr indent="-381000" lvl="1" marL="914400" rtl="0" algn="l"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Careful planning now vs. later… Be kind to future you!</a:t>
            </a:r>
            <a:endParaRPr/>
          </a:p>
        </p:txBody>
      </p:sp>
      <p:pic>
        <p:nvPicPr>
          <p:cNvPr id="329" name="Google Shape;32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4097" y="4510972"/>
            <a:ext cx="1788200" cy="162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IPv6 DNS stewardship - DNS zone files</a:t>
            </a:r>
            <a:endParaRPr/>
          </a:p>
        </p:txBody>
      </p:sp>
      <p:sp>
        <p:nvSpPr>
          <p:cNvPr id="335" name="Google Shape;335;p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/>
              <a:t>Loose Definition:</a:t>
            </a:r>
            <a:r>
              <a:rPr lang="en"/>
              <a:t>  </a:t>
            </a:r>
            <a:r>
              <a:rPr lang="en" u="sng">
                <a:solidFill>
                  <a:schemeClr val="hlink"/>
                </a:solidFill>
                <a:hlinkClick r:id="rId3"/>
              </a:rPr>
              <a:t>Zone files</a:t>
            </a:r>
            <a:r>
              <a:rPr lang="en"/>
              <a:t> are a file that help ISC’s bind9 to “lookup” DNS names to addresses ( forward ) or addresses to names ( reverse ).</a:t>
            </a:r>
            <a:endParaRPr/>
          </a:p>
          <a:p>
            <a:pPr indent="0" lvl="0" marL="0" marR="114300" rtl="0" algn="l">
              <a:lnSpc>
                <a:spcPct val="14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40404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Think of the security implications TO and FROM your DNS infrastructure…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IPv6 DNS stewardship - DNS zone files</a:t>
            </a:r>
            <a:endParaRPr/>
          </a:p>
        </p:txBody>
      </p:sp>
      <p:sp>
        <p:nvSpPr>
          <p:cNvPr id="341" name="Google Shape;341;p5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77500" lnSpcReduction="1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Our scope today is to explore IPv6 and bind, continue to apply optimal security to your DNS infrastructure such as not limited to:</a:t>
            </a:r>
            <a:endParaRPr/>
          </a:p>
          <a:p>
            <a:pPr indent="-346710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Ingress filtering with </a:t>
            </a:r>
            <a:r>
              <a:rPr lang="en" u="sng">
                <a:solidFill>
                  <a:schemeClr val="hlink"/>
                </a:solidFill>
                <a:hlinkClick r:id="rId3"/>
              </a:rPr>
              <a:t>BCP38</a:t>
            </a:r>
            <a:r>
              <a:rPr lang="en"/>
              <a:t> ( stop that spoof! ) </a:t>
            </a:r>
            <a:endParaRPr/>
          </a:p>
          <a:p>
            <a:pPr indent="-346710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DNSSEC ( keep it real ) </a:t>
            </a:r>
            <a:endParaRPr/>
          </a:p>
          <a:p>
            <a:pPr indent="-346710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Well known well tested ‘simple’ architectures ( simple starts ):</a:t>
            </a:r>
            <a:endParaRPr/>
          </a:p>
          <a:p>
            <a:pPr indent="-34671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Authoritative and primary DNS servers hidden, on a patch cadence, logged, etc..</a:t>
            </a:r>
            <a:endParaRPr/>
          </a:p>
          <a:p>
            <a:pPr indent="-34671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Recursive DNS servers ( locked caches ) exist as “results” of primaries, have logical and sane timeouts, live in an anycast pool, patched and logged, etc…</a:t>
            </a:r>
            <a:endParaRPr/>
          </a:p>
          <a:p>
            <a:pPr indent="-34671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ACLs! ( in BIND and on the network ) </a:t>
            </a:r>
            <a:endParaRPr/>
          </a:p>
          <a:p>
            <a:pPr indent="-34671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Who can transfer and lookup? </a:t>
            </a:r>
            <a:endParaRPr/>
          </a:p>
          <a:p>
            <a:pPr indent="-283210" lvl="2" marL="10287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Has that hypothesis been tested.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IPv6 DNS records</a:t>
            </a:r>
            <a:endParaRPr/>
          </a:p>
        </p:txBody>
      </p:sp>
      <p:sp>
        <p:nvSpPr>
          <p:cNvPr id="347" name="Google Shape;347;p5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Also known as quad-”A” records or AAAA</a:t>
            </a:r>
            <a:endParaRPr/>
          </a:p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Similar to IPv4 (just A records )</a:t>
            </a:r>
            <a:endParaRPr/>
          </a:p>
          <a:p>
            <a:pPr indent="-381000" lvl="1" marL="914400" rtl="0" algn="l"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Can be in the same ‘zone’ files ( not advised but, doable. )</a:t>
            </a:r>
            <a:endParaRPr/>
          </a:p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Forward and Reverse record client checks</a:t>
            </a:r>
            <a:endParaRPr/>
          </a:p>
          <a:p>
            <a:pPr indent="-381000" lvl="1" marL="914400" rtl="0" algn="l">
              <a:spcBef>
                <a:spcPts val="400"/>
              </a:spcBef>
              <a:spcAft>
                <a:spcPts val="0"/>
              </a:spcAft>
              <a:buSzPts val="2400"/>
              <a:buFont typeface="Consolas"/>
              <a:buChar char="•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dig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-381000" lvl="1" marL="914400" rtl="0" algn="l">
              <a:spcBef>
                <a:spcPts val="400"/>
              </a:spcBef>
              <a:spcAft>
                <a:spcPts val="0"/>
              </a:spcAft>
              <a:buSzPts val="2400"/>
              <a:buFont typeface="Consolas"/>
              <a:buChar char="•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host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-381000" lvl="1" marL="914400" rtl="0" algn="l">
              <a:spcBef>
                <a:spcPts val="400"/>
              </a:spcBef>
              <a:spcAft>
                <a:spcPts val="0"/>
              </a:spcAft>
              <a:buSzPts val="2400"/>
              <a:buFont typeface="Consolas"/>
              <a:buChar char="•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nslookup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quick `host` refresher</a:t>
            </a:r>
            <a:endParaRPr/>
          </a:p>
        </p:txBody>
      </p:sp>
      <p:sp>
        <p:nvSpPr>
          <p:cNvPr id="353" name="Google Shape;353;p5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Forward and reverse with dig asking for quad-a:</a:t>
            </a:r>
            <a:endParaRPr/>
          </a:p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"/>
              <a:t>Forward</a:t>
            </a:r>
            <a:endParaRPr/>
          </a:p>
          <a:p>
            <a:pPr indent="-381000" lvl="1" marL="914400" rtl="0" algn="l">
              <a:spcBef>
                <a:spcPts val="400"/>
              </a:spcBef>
              <a:spcAft>
                <a:spcPts val="0"/>
              </a:spcAft>
              <a:buSzPts val="2400"/>
              <a:buFont typeface="Consolas"/>
              <a:buChar char="•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host es.net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"/>
              <a:t>Reverse ( note no reverse PTR )</a:t>
            </a:r>
            <a:endParaRPr/>
          </a:p>
          <a:p>
            <a:pPr indent="-381000" lvl="1" marL="914400" rtl="0" algn="l">
              <a:spcBef>
                <a:spcPts val="400"/>
              </a:spcBef>
              <a:spcAft>
                <a:spcPts val="0"/>
              </a:spcAft>
              <a:buSzPts val="2400"/>
              <a:buFont typeface="Consolas"/>
              <a:buChar char="•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host 2604:a880:800:c1::105:b001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"/>
              <a:t>Specific DNS server use server at the end</a:t>
            </a:r>
            <a:endParaRPr/>
          </a:p>
          <a:p>
            <a:pPr indent="-381000" lvl="1" marL="914400" rtl="0" algn="l">
              <a:spcBef>
                <a:spcPts val="400"/>
              </a:spcBef>
              <a:spcAft>
                <a:spcPts val="0"/>
              </a:spcAft>
              <a:buSzPts val="2400"/>
              <a:buFont typeface="Consolas"/>
              <a:buChar char="•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Host es.net </a:t>
            </a:r>
            <a:r>
              <a:rPr lang="en">
                <a:highlight>
                  <a:srgbClr val="00FFFF"/>
                </a:highlight>
                <a:latin typeface="Consolas"/>
                <a:ea typeface="Consolas"/>
                <a:cs typeface="Consolas"/>
                <a:sym typeface="Consolas"/>
              </a:rPr>
              <a:t>2602:43:61f:ad00::53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IPv6 second verse same as the first with DNS </a:t>
            </a:r>
            <a:endParaRPr/>
          </a:p>
        </p:txBody>
      </p:sp>
      <p:sp>
        <p:nvSpPr>
          <p:cNvPr id="359" name="Google Shape;359;p5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Configurations are </a:t>
            </a:r>
            <a:r>
              <a:rPr lang="en" strike="sngStrike"/>
              <a:t>similar</a:t>
            </a:r>
            <a:r>
              <a:rPr lang="en"/>
              <a:t> identical…</a:t>
            </a:r>
            <a:endParaRPr/>
          </a:p>
          <a:p>
            <a:pPr indent="-369570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-"/>
            </a:pPr>
            <a:r>
              <a:rPr b="1" lang="en"/>
              <a:t>Glue records </a:t>
            </a:r>
            <a:r>
              <a:rPr lang="en"/>
              <a:t>act and behave the same as in IPv4</a:t>
            </a:r>
            <a:endParaRPr/>
          </a:p>
          <a:p>
            <a:pPr indent="-369569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Often used with </a:t>
            </a:r>
            <a:endParaRPr/>
          </a:p>
          <a:p>
            <a:pPr indent="-369569" lvl="2" marL="1371600" rtl="0" algn="l">
              <a:spcBef>
                <a:spcPts val="4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load balancers</a:t>
            </a:r>
            <a:endParaRPr/>
          </a:p>
          <a:p>
            <a:pPr indent="-369569" lvl="2" marL="1371600" rtl="0" algn="l">
              <a:spcBef>
                <a:spcPts val="4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storage clusters</a:t>
            </a:r>
            <a:endParaRPr/>
          </a:p>
          <a:p>
            <a:pPr indent="-369569" lvl="2" marL="1371600" rtl="0" algn="l">
              <a:spcBef>
                <a:spcPts val="4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Directory Services enclaves ( AD / LDAP / Etc… ) </a:t>
            </a:r>
            <a:endParaRPr/>
          </a:p>
          <a:p>
            <a:pPr indent="-369569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Delegate a </a:t>
            </a:r>
            <a:r>
              <a:rPr lang="en"/>
              <a:t>subdomain</a:t>
            </a:r>
            <a:r>
              <a:rPr lang="en"/>
              <a:t> with ease</a:t>
            </a:r>
            <a:endParaRPr/>
          </a:p>
          <a:p>
            <a:pPr indent="-369569" lvl="2" marL="1371600" rtl="0" algn="l">
              <a:spcBef>
                <a:spcPts val="4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*.lb.example.com handed off to by your ns1 and ns2 in *.example.com</a:t>
            </a:r>
            <a:endParaRPr/>
          </a:p>
          <a:p>
            <a:pPr indent="-369569" lvl="2" marL="1371600" rtl="0" algn="l">
              <a:spcBef>
                <a:spcPts val="400"/>
              </a:spcBef>
              <a:spcAft>
                <a:spcPts val="0"/>
              </a:spcAft>
              <a:buSzPct val="100000"/>
              <a:buChar char="-"/>
            </a:pPr>
            <a:r>
              <a:rPr b="1" lang="en"/>
              <a:t>CNAME</a:t>
            </a:r>
            <a:r>
              <a:rPr lang="en"/>
              <a:t> and </a:t>
            </a:r>
            <a:r>
              <a:rPr b="1" lang="en"/>
              <a:t>Aliases</a:t>
            </a:r>
            <a:r>
              <a:rPr lang="en"/>
              <a:t> will do the right thing just as in IPv4</a:t>
            </a:r>
            <a:endParaRPr/>
          </a:p>
          <a:p>
            <a:pPr indent="-369570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Use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dig</a:t>
            </a:r>
            <a:r>
              <a:rPr lang="en"/>
              <a:t> with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+trace +additional</a:t>
            </a:r>
            <a:r>
              <a:rPr lang="en"/>
              <a:t> and look at </a:t>
            </a:r>
            <a:r>
              <a:rPr b="1" lang="en"/>
              <a:t>SOA</a:t>
            </a:r>
            <a:r>
              <a:rPr lang="en"/>
              <a:t> records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Arial"/>
              <a:buNone/>
            </a:pPr>
            <a:r>
              <a:rPr lang="en"/>
              <a:t>IPv6 DNS stewardship - DNS zone files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5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Compatible</a:t>
            </a:r>
            <a:r>
              <a:rPr lang="en"/>
              <a:t> and similar to IPv4 zones and management.</a:t>
            </a:r>
            <a:endParaRPr/>
          </a:p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“Can” mix</a:t>
            </a:r>
            <a:r>
              <a:rPr lang="en"/>
              <a:t> v4 and v6 into a single file ← &lt; insert words of caution &gt;</a:t>
            </a:r>
            <a:endParaRPr/>
          </a:p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Try and keep things: Simple, elegant, and resilient…</a:t>
            </a:r>
            <a:endParaRPr/>
          </a:p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localhost-forward basic example from documentation and ‘mixed’ v4 and v6 </a:t>
            </a:r>
            <a:endParaRPr/>
          </a:p>
          <a:p>
            <a:pPr indent="0" lvl="0" marL="13716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" sz="900">
                <a:solidFill>
                  <a:srgbClr val="40404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rgbClr val="404040"/>
                </a:solidFill>
                <a:highlight>
                  <a:srgbClr val="C9DAF8"/>
                </a:highlight>
                <a:latin typeface="Consolas"/>
                <a:ea typeface="Consolas"/>
                <a:cs typeface="Consolas"/>
                <a:sym typeface="Consolas"/>
              </a:rPr>
              <a:t>$TTL 3h</a:t>
            </a:r>
            <a:endParaRPr sz="1200">
              <a:solidFill>
                <a:srgbClr val="404040"/>
              </a:solidFill>
              <a:highlight>
                <a:srgbClr val="C9DAF8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13716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04040"/>
                </a:solidFill>
                <a:highlight>
                  <a:srgbClr val="C9DAF8"/>
                </a:highlight>
                <a:latin typeface="Consolas"/>
                <a:ea typeface="Consolas"/>
                <a:cs typeface="Consolas"/>
                <a:sym typeface="Consolas"/>
              </a:rPr>
              <a:t>localhost.  SOA      localhost.  nobody.localhost. 42  1d  12h  1w  3h</a:t>
            </a:r>
            <a:endParaRPr sz="1200">
              <a:solidFill>
                <a:srgbClr val="404040"/>
              </a:solidFill>
              <a:highlight>
                <a:srgbClr val="C9DAF8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13716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04040"/>
                </a:solidFill>
                <a:highlight>
                  <a:srgbClr val="C9DAF8"/>
                </a:highlight>
                <a:latin typeface="Consolas"/>
                <a:ea typeface="Consolas"/>
                <a:cs typeface="Consolas"/>
                <a:sym typeface="Consolas"/>
              </a:rPr>
              <a:t>            NS       localhost.</a:t>
            </a:r>
            <a:endParaRPr sz="1200">
              <a:solidFill>
                <a:srgbClr val="404040"/>
              </a:solidFill>
              <a:highlight>
                <a:srgbClr val="C9DAF8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13716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04040"/>
                </a:solidFill>
                <a:highlight>
                  <a:srgbClr val="C9DAF8"/>
                </a:highlight>
                <a:latin typeface="Consolas"/>
                <a:ea typeface="Consolas"/>
                <a:cs typeface="Consolas"/>
                <a:sym typeface="Consolas"/>
              </a:rPr>
              <a:t>            A        127.0.0.1</a:t>
            </a:r>
            <a:endParaRPr sz="1200">
              <a:solidFill>
                <a:srgbClr val="404040"/>
              </a:solidFill>
              <a:highlight>
                <a:srgbClr val="C9DAF8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1371600" marR="114300" rtl="0" algn="l">
              <a:lnSpc>
                <a:spcPct val="14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04040"/>
                </a:solidFill>
                <a:highlight>
                  <a:srgbClr val="C9DAF8"/>
                </a:highlight>
                <a:latin typeface="Consolas"/>
                <a:ea typeface="Consolas"/>
                <a:cs typeface="Consolas"/>
                <a:sym typeface="Consolas"/>
              </a:rPr>
              <a:t>            AAAA     ::1</a:t>
            </a:r>
            <a:endParaRPr sz="2700">
              <a:highlight>
                <a:srgbClr val="C9DAF8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IPv6 Security - 3 Myths</a:t>
            </a:r>
            <a:endParaRPr/>
          </a:p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Myth #1: </a:t>
            </a:r>
            <a:r>
              <a:rPr b="1" lang="en"/>
              <a:t>I haven’t enabled IPv6 on my network, I don’t need to secure it.</a:t>
            </a:r>
            <a:endParaRPr b="1"/>
          </a:p>
          <a:p>
            <a:pPr indent="0" lvl="0" marL="3429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Myth #2: </a:t>
            </a:r>
            <a:r>
              <a:rPr b="1" lang="en"/>
              <a:t>IPv6 isn’t vulnerable to port scans due to how large the IP space is.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Myth #3: </a:t>
            </a:r>
            <a:r>
              <a:rPr b="1" lang="en"/>
              <a:t>IPv6 is too new to have vulnerabilities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8"/>
          <p:cNvSpPr txBox="1"/>
          <p:nvPr>
            <p:ph type="title"/>
          </p:nvPr>
        </p:nvSpPr>
        <p:spPr>
          <a:xfrm>
            <a:off x="311700" y="1166050"/>
            <a:ext cx="8601300" cy="3677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highlight>
                  <a:srgbClr val="EEEEEE"/>
                </a:highlight>
                <a:latin typeface="Courier New"/>
                <a:ea typeface="Courier New"/>
                <a:cs typeface="Courier New"/>
                <a:sym typeface="Courier New"/>
              </a:rPr>
              <a:t>; reverse IPV6 zone file for example.com</a:t>
            </a:r>
            <a:endParaRPr sz="1150">
              <a:highlight>
                <a:srgbClr val="EEEEE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highlight>
                  <a:srgbClr val="EEEEEE"/>
                </a:highlight>
                <a:latin typeface="Courier New"/>
                <a:ea typeface="Courier New"/>
                <a:cs typeface="Courier New"/>
                <a:sym typeface="Courier New"/>
              </a:rPr>
              <a:t>$TTL 2d    ; default TTL for zone</a:t>
            </a:r>
            <a:endParaRPr sz="1150">
              <a:highlight>
                <a:srgbClr val="EEEEE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highlight>
                  <a:schemeClr val="accent6"/>
                </a:highlight>
                <a:latin typeface="Courier New"/>
                <a:ea typeface="Courier New"/>
                <a:cs typeface="Courier New"/>
                <a:sym typeface="Courier New"/>
              </a:rPr>
              <a:t>$ORIGIN 0.0.0.0.8.b.d.0.1.0.0.2.IP6.ARPA.</a:t>
            </a:r>
            <a:endParaRPr sz="1150">
              <a:highlight>
                <a:schemeClr val="accent6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highlight>
                  <a:srgbClr val="EEEEEE"/>
                </a:highlight>
                <a:latin typeface="Courier New"/>
                <a:ea typeface="Courier New"/>
                <a:cs typeface="Courier New"/>
                <a:sym typeface="Courier New"/>
              </a:rPr>
              <a:t>; Start of Authority RR defining the key characteristics of the zone (domain)</a:t>
            </a:r>
            <a:endParaRPr sz="1150">
              <a:highlight>
                <a:srgbClr val="EEEEE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highlight>
                  <a:srgbClr val="EEEEEE"/>
                </a:highlight>
                <a:latin typeface="Courier New"/>
                <a:ea typeface="Courier New"/>
                <a:cs typeface="Courier New"/>
                <a:sym typeface="Courier New"/>
              </a:rPr>
              <a:t>@         IN      SOA   ns1.example.com. hostmaster.example.com. (</a:t>
            </a:r>
            <a:endParaRPr sz="1150">
              <a:highlight>
                <a:srgbClr val="EEEEE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highlight>
                  <a:srgbClr val="EEEEEE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     2010121500 ; sn = serial number</a:t>
            </a:r>
            <a:endParaRPr sz="1150">
              <a:highlight>
                <a:srgbClr val="EEEEE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highlight>
                  <a:srgbClr val="EEEEEE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     12h        ; refresh = refresh</a:t>
            </a:r>
            <a:endParaRPr sz="1150">
              <a:highlight>
                <a:srgbClr val="EEEEE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highlight>
                  <a:srgbClr val="EEEEEE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     15m        ; retry = refresh retry</a:t>
            </a:r>
            <a:endParaRPr sz="1150">
              <a:highlight>
                <a:srgbClr val="EEEEE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highlight>
                  <a:srgbClr val="EEEEEE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     3w         ; expiry = expiry</a:t>
            </a:r>
            <a:endParaRPr sz="1150">
              <a:highlight>
                <a:srgbClr val="EEEEE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highlight>
                  <a:srgbClr val="EEEEEE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     2h         ; nx = nxdomain ttl</a:t>
            </a:r>
            <a:endParaRPr sz="1150">
              <a:highlight>
                <a:srgbClr val="EEEEE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highlight>
                  <a:srgbClr val="EEEEEE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     )</a:t>
            </a:r>
            <a:endParaRPr sz="1150">
              <a:highlight>
                <a:srgbClr val="EEEEE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highlight>
                  <a:srgbClr val="EEEEEE"/>
                </a:highlight>
                <a:latin typeface="Courier New"/>
                <a:ea typeface="Courier New"/>
                <a:cs typeface="Courier New"/>
                <a:sym typeface="Courier New"/>
              </a:rPr>
              <a:t>; name server RRs for the domain</a:t>
            </a:r>
            <a:endParaRPr sz="1150">
              <a:highlight>
                <a:srgbClr val="EEEEE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highlight>
                  <a:srgbClr val="EEEEEE"/>
                </a:highlight>
                <a:latin typeface="Courier New"/>
                <a:ea typeface="Courier New"/>
                <a:cs typeface="Courier New"/>
                <a:sym typeface="Courier New"/>
              </a:rPr>
              <a:t>          IN      NS      ns1.example.com.</a:t>
            </a:r>
            <a:endParaRPr sz="1150">
              <a:highlight>
                <a:srgbClr val="EEEEE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highlight>
                  <a:srgbClr val="EEEEEE"/>
                </a:highlight>
                <a:latin typeface="Courier New"/>
                <a:ea typeface="Courier New"/>
                <a:cs typeface="Courier New"/>
                <a:sym typeface="Courier New"/>
              </a:rPr>
              <a:t>; the second name server is</a:t>
            </a:r>
            <a:endParaRPr sz="1150">
              <a:highlight>
                <a:srgbClr val="EEEEE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highlight>
                  <a:srgbClr val="EEEEEE"/>
                </a:highlight>
                <a:latin typeface="Courier New"/>
                <a:ea typeface="Courier New"/>
                <a:cs typeface="Courier New"/>
                <a:sym typeface="Courier New"/>
              </a:rPr>
              <a:t>; external to this zone (domain).</a:t>
            </a:r>
            <a:endParaRPr sz="1150">
              <a:highlight>
                <a:srgbClr val="EEEEE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highlight>
                  <a:srgbClr val="EEEEEE"/>
                </a:highlight>
                <a:latin typeface="Courier New"/>
                <a:ea typeface="Courier New"/>
                <a:cs typeface="Courier New"/>
                <a:sym typeface="Courier New"/>
              </a:rPr>
              <a:t>          IN      NS      ns2.example.net.</a:t>
            </a:r>
            <a:endParaRPr sz="1150">
              <a:highlight>
                <a:srgbClr val="EEEEE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highlight>
                  <a:srgbClr val="EEEEEE"/>
                </a:highlight>
                <a:latin typeface="Courier New"/>
                <a:ea typeface="Courier New"/>
                <a:cs typeface="Courier New"/>
                <a:sym typeface="Courier New"/>
              </a:rPr>
              <a:t>; PTR RR maps a IPv6 address to a host name</a:t>
            </a:r>
            <a:endParaRPr sz="1150">
              <a:highlight>
                <a:srgbClr val="EEEEE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highlight>
                <a:srgbClr val="EEEEE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highlight>
                  <a:schemeClr val="accent6"/>
                </a:highlight>
                <a:latin typeface="Courier New"/>
                <a:ea typeface="Courier New"/>
                <a:cs typeface="Courier New"/>
                <a:sym typeface="Courier New"/>
              </a:rPr>
              <a:t>1.0.0.0.0.0.0.0.0.0.0.0.0.0.0.0.0.0.0.0         IN      PTR     ns1.example.com.</a:t>
            </a:r>
            <a:endParaRPr sz="1150">
              <a:highlight>
                <a:schemeClr val="accent6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highlight>
                  <a:srgbClr val="EEEEEE"/>
                </a:highlight>
                <a:latin typeface="Courier New"/>
                <a:ea typeface="Courier New"/>
                <a:cs typeface="Courier New"/>
                <a:sym typeface="Courier New"/>
              </a:rPr>
              <a:t>2.0.0.0.0.0.0.0.0.0.0.0.0.0.0.0.0.0.0.0         IN      PTR     mail.example.com.</a:t>
            </a:r>
            <a:endParaRPr sz="1150">
              <a:highlight>
                <a:srgbClr val="EEEEE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highlight>
                  <a:schemeClr val="accent1"/>
                </a:highlight>
                <a:latin typeface="Courier New"/>
                <a:ea typeface="Courier New"/>
                <a:cs typeface="Courier New"/>
                <a:sym typeface="Courier New"/>
              </a:rPr>
              <a:t>....</a:t>
            </a:r>
            <a:endParaRPr sz="1150">
              <a:highlight>
                <a:schemeClr val="accen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highlight>
                  <a:schemeClr val="accent6"/>
                </a:highlight>
                <a:latin typeface="Courier New"/>
                <a:ea typeface="Courier New"/>
                <a:cs typeface="Courier New"/>
                <a:sym typeface="Courier New"/>
              </a:rPr>
              <a:t>F.F.0.0.0.0.0.0.0.0.0.0.0.0.0.0.0.0.0.0         IN      PTR     fred.example.com.</a:t>
            </a:r>
            <a:endParaRPr sz="3400"/>
          </a:p>
        </p:txBody>
      </p:sp>
      <p:sp>
        <p:nvSpPr>
          <p:cNvPr id="371" name="Google Shape;371;p58"/>
          <p:cNvSpPr txBox="1"/>
          <p:nvPr>
            <p:ph idx="1" type="body"/>
          </p:nvPr>
        </p:nvSpPr>
        <p:spPr>
          <a:xfrm>
            <a:off x="311700" y="617600"/>
            <a:ext cx="8520600" cy="635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77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IPv6 DNS stewardship - DNS zone files REVERSE of a ‘tiny’ /120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9"/>
          <p:cNvSpPr txBox="1"/>
          <p:nvPr>
            <p:ph type="title"/>
          </p:nvPr>
        </p:nvSpPr>
        <p:spPr>
          <a:xfrm>
            <a:off x="311700" y="1253000"/>
            <a:ext cx="8520600" cy="3544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highlight>
                  <a:srgbClr val="EEEEEE"/>
                </a:highlight>
                <a:latin typeface="Courier New"/>
                <a:ea typeface="Courier New"/>
                <a:cs typeface="Courier New"/>
                <a:sym typeface="Courier New"/>
              </a:rPr>
              <a:t>; forward IPV6 zone file for example.com </a:t>
            </a:r>
            <a:endParaRPr sz="1150">
              <a:highlight>
                <a:schemeClr val="lt2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highlight>
                  <a:schemeClr val="lt2"/>
                </a:highlight>
                <a:latin typeface="Courier New"/>
                <a:ea typeface="Courier New"/>
                <a:cs typeface="Courier New"/>
                <a:sym typeface="Courier New"/>
              </a:rPr>
              <a:t>$TTL 2d    ; default TTL for zone</a:t>
            </a:r>
            <a:endParaRPr sz="1150">
              <a:highlight>
                <a:schemeClr val="lt2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highlight>
                  <a:schemeClr val="accent6"/>
                </a:highlight>
                <a:latin typeface="Courier New"/>
                <a:ea typeface="Courier New"/>
                <a:cs typeface="Courier New"/>
                <a:sym typeface="Courier New"/>
              </a:rPr>
              <a:t>$ORIGIN example.com.</a:t>
            </a:r>
            <a:endParaRPr sz="1150">
              <a:highlight>
                <a:schemeClr val="accent6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highlight>
                  <a:schemeClr val="lt2"/>
                </a:highlight>
                <a:latin typeface="Courier New"/>
                <a:ea typeface="Courier New"/>
                <a:cs typeface="Courier New"/>
                <a:sym typeface="Courier New"/>
              </a:rPr>
              <a:t>; Start of Authority RR defining the key characteristics of the zone (domain)</a:t>
            </a:r>
            <a:endParaRPr sz="1150">
              <a:highlight>
                <a:schemeClr val="lt2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highlight>
                  <a:schemeClr val="lt2"/>
                </a:highlight>
                <a:latin typeface="Courier New"/>
                <a:ea typeface="Courier New"/>
                <a:cs typeface="Courier New"/>
                <a:sym typeface="Courier New"/>
              </a:rPr>
              <a:t>@         IN      SOA   ns1.example.com. hostmaster.example.com. (</a:t>
            </a:r>
            <a:endParaRPr sz="1150">
              <a:highlight>
                <a:schemeClr val="lt2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highlight>
                  <a:schemeClr val="lt2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     2010121500 ; sn = serial number</a:t>
            </a:r>
            <a:endParaRPr sz="1150">
              <a:highlight>
                <a:schemeClr val="lt2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highlight>
                  <a:schemeClr val="lt2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     12h        ; refresh = refresh</a:t>
            </a:r>
            <a:endParaRPr sz="1150">
              <a:highlight>
                <a:schemeClr val="lt2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highlight>
                  <a:schemeClr val="lt2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     15m        ; retry = refresh retry</a:t>
            </a:r>
            <a:endParaRPr sz="1150">
              <a:highlight>
                <a:schemeClr val="lt2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highlight>
                  <a:schemeClr val="lt2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     3w         ; expiry = expiry</a:t>
            </a:r>
            <a:endParaRPr sz="1150">
              <a:highlight>
                <a:schemeClr val="lt2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highlight>
                  <a:schemeClr val="lt2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     2h         ; nx = nxdomain ttl</a:t>
            </a:r>
            <a:endParaRPr sz="1150">
              <a:highlight>
                <a:schemeClr val="lt2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highlight>
                  <a:schemeClr val="lt2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     )</a:t>
            </a:r>
            <a:endParaRPr sz="1150">
              <a:highlight>
                <a:schemeClr val="lt2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highlight>
                  <a:schemeClr val="lt2"/>
                </a:highlight>
                <a:latin typeface="Courier New"/>
                <a:ea typeface="Courier New"/>
                <a:cs typeface="Courier New"/>
                <a:sym typeface="Courier New"/>
              </a:rPr>
              <a:t>; name server RRs for the domain</a:t>
            </a:r>
            <a:endParaRPr sz="1150">
              <a:highlight>
                <a:schemeClr val="lt2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highlight>
                  <a:schemeClr val="lt2"/>
                </a:highlight>
                <a:latin typeface="Courier New"/>
                <a:ea typeface="Courier New"/>
                <a:cs typeface="Courier New"/>
                <a:sym typeface="Courier New"/>
              </a:rPr>
              <a:t>          IN      NS      ns1.example.com.</a:t>
            </a:r>
            <a:endParaRPr sz="1150">
              <a:highlight>
                <a:schemeClr val="lt2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highlight>
                  <a:schemeClr val="lt2"/>
                </a:highlight>
                <a:latin typeface="Courier New"/>
                <a:ea typeface="Courier New"/>
                <a:cs typeface="Courier New"/>
                <a:sym typeface="Courier New"/>
              </a:rPr>
              <a:t>; the second name server is</a:t>
            </a:r>
            <a:endParaRPr sz="1150">
              <a:highlight>
                <a:schemeClr val="lt2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highlight>
                  <a:schemeClr val="lt2"/>
                </a:highlight>
                <a:latin typeface="Courier New"/>
                <a:ea typeface="Courier New"/>
                <a:cs typeface="Courier New"/>
                <a:sym typeface="Courier New"/>
              </a:rPr>
              <a:t>; external to this zone (domain).</a:t>
            </a:r>
            <a:endParaRPr sz="1150">
              <a:highlight>
                <a:schemeClr val="lt2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highlight>
                  <a:schemeClr val="lt2"/>
                </a:highlight>
                <a:latin typeface="Courier New"/>
                <a:ea typeface="Courier New"/>
                <a:cs typeface="Courier New"/>
                <a:sym typeface="Courier New"/>
              </a:rPr>
              <a:t>          IN      NS      ns2.example.net.</a:t>
            </a:r>
            <a:endParaRPr sz="1150">
              <a:highlight>
                <a:schemeClr val="lt2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highlight>
                  <a:schemeClr val="lt2"/>
                </a:highlight>
                <a:latin typeface="Courier New"/>
                <a:ea typeface="Courier New"/>
                <a:cs typeface="Courier New"/>
                <a:sym typeface="Courier New"/>
              </a:rPr>
              <a:t>; PTR RR maps a IPv6 address to a host name</a:t>
            </a:r>
            <a:endParaRPr sz="1150">
              <a:highlight>
                <a:schemeClr val="lt2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50">
              <a:highlight>
                <a:schemeClr val="lt2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highlight>
                  <a:srgbClr val="FFFF00"/>
                </a:highlight>
                <a:latin typeface="Courier New"/>
                <a:ea typeface="Courier New"/>
                <a:cs typeface="Courier New"/>
                <a:sym typeface="Courier New"/>
              </a:rPr>
              <a:t>ns1          IN      AAAA     2001:db8::1</a:t>
            </a:r>
            <a:endParaRPr sz="1150">
              <a:highlight>
                <a:srgbClr val="FFFF00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highlight>
                  <a:schemeClr val="lt2"/>
                </a:highlight>
                <a:latin typeface="Courier New"/>
                <a:ea typeface="Courier New"/>
                <a:cs typeface="Courier New"/>
                <a:sym typeface="Courier New"/>
              </a:rPr>
              <a:t>mail         IN      AAAA     2001:db8::2</a:t>
            </a:r>
            <a:endParaRPr sz="1150">
              <a:highlight>
                <a:schemeClr val="lt2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highlight>
                  <a:schemeClr val="accent1"/>
                </a:highlight>
                <a:latin typeface="Courier New"/>
                <a:ea typeface="Courier New"/>
                <a:cs typeface="Courier New"/>
                <a:sym typeface="Courier New"/>
              </a:rPr>
              <a:t>....</a:t>
            </a:r>
            <a:endParaRPr sz="1150">
              <a:highlight>
                <a:schemeClr val="accen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highlight>
                  <a:schemeClr val="accent6"/>
                </a:highlight>
                <a:latin typeface="Courier New"/>
                <a:ea typeface="Courier New"/>
                <a:cs typeface="Courier New"/>
                <a:sym typeface="Courier New"/>
              </a:rPr>
              <a:t>fred         IN      AAAA     2001:db8::ff</a:t>
            </a:r>
            <a:endParaRPr sz="3500"/>
          </a:p>
        </p:txBody>
      </p:sp>
      <p:sp>
        <p:nvSpPr>
          <p:cNvPr id="377" name="Google Shape;377;p59"/>
          <p:cNvSpPr txBox="1"/>
          <p:nvPr>
            <p:ph idx="1" type="body"/>
          </p:nvPr>
        </p:nvSpPr>
        <p:spPr>
          <a:xfrm>
            <a:off x="311700" y="617600"/>
            <a:ext cx="8520600" cy="635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77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IPv6 DNS stewardship - DNS zone files FORWARD of a ‘tiny’ /120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 and </a:t>
            </a:r>
            <a:r>
              <a:rPr lang="en"/>
              <a:t>Questions</a:t>
            </a:r>
            <a:endParaRPr/>
          </a:p>
        </p:txBody>
      </p:sp>
      <p:sp>
        <p:nvSpPr>
          <p:cNvPr id="383" name="Google Shape;383;p6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IPv6  Security Myth - 1</a:t>
            </a:r>
            <a:endParaRPr/>
          </a:p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Myth #1: </a:t>
            </a:r>
            <a:r>
              <a:rPr b="1" lang="en"/>
              <a:t>I haven’t enabled IPv6 on my network, I don’t need to secure it.</a:t>
            </a:r>
            <a:endParaRPr b="1"/>
          </a:p>
          <a:p>
            <a:pPr indent="-381000" lvl="1" marL="914400" rtl="0" algn="l"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Hosts are already running IPv6 on your network</a:t>
            </a:r>
            <a:endParaRPr/>
          </a:p>
          <a:p>
            <a:pPr indent="-381000" lvl="1" marL="914400" rtl="0" algn="l"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All modern OS’s have IPv6 enabled by default</a:t>
            </a:r>
            <a:endParaRPr/>
          </a:p>
          <a:p>
            <a:pPr indent="-381000" lvl="1" marL="914400" rtl="0" algn="l"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Have they been secured?</a:t>
            </a:r>
            <a:endParaRPr/>
          </a:p>
          <a:p>
            <a:pPr indent="-381000" lvl="1" marL="914400" rtl="0" algn="l"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Configuration for firewall rules and applications is typically separate</a:t>
            </a:r>
            <a:endParaRPr/>
          </a:p>
          <a:p>
            <a:pPr indent="-381000" lvl="1" marL="914400" rtl="0" algn="l"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Ports running services will listen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IPv6  Security Myth - 2</a:t>
            </a:r>
            <a:endParaRPr/>
          </a:p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Myth #2: </a:t>
            </a:r>
            <a:r>
              <a:rPr b="1" lang="en"/>
              <a:t>IPv6 isn’t vulnerable to port scans due to how large the IP space is.</a:t>
            </a:r>
            <a:endParaRPr b="1"/>
          </a:p>
          <a:p>
            <a:pPr indent="-317500" lvl="1" marL="685800" rtl="0" algn="l"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While running `nmap -v -sn 2620:2800::/64` takes forever, there are “best guess” ways to scan and find hosts that cuts down on scan times.</a:t>
            </a:r>
            <a:endParaRPr/>
          </a:p>
          <a:p>
            <a:pPr indent="-317500" lvl="1" marL="685800" rtl="0" algn="l"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Neighbor Discovery Protocol (NDP) can show all ‘friends’ near you based on how IPv6 works.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IPv6  Security Myth - 3</a:t>
            </a:r>
            <a:endParaRPr/>
          </a:p>
        </p:txBody>
      </p:sp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Myth #3: </a:t>
            </a:r>
            <a:r>
              <a:rPr b="1" lang="en"/>
              <a:t>IPv6 is too new to have vulnerabilities…</a:t>
            </a:r>
            <a:endParaRPr b="1"/>
          </a:p>
          <a:p>
            <a:pPr indent="-381000" lvl="1" marL="914400" rtl="0" algn="l"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IPv6 has been around for 20+ years. Bugs and vulnerabilities exist and are something that needs to be watched/patched just like you have been for IPv4</a:t>
            </a:r>
            <a:endParaRPr/>
          </a:p>
          <a:p>
            <a:pPr indent="-381000" lvl="1" marL="914400" rtl="0" algn="l"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 CVE-2024-38063 - </a:t>
            </a:r>
            <a:r>
              <a:rPr lang="en" u="sng">
                <a:solidFill>
                  <a:schemeClr val="hlink"/>
                </a:solidFill>
                <a:hlinkClick r:id="rId3"/>
              </a:rPr>
              <a:t>Remotely Exploiting The Kernel Via IPv6</a:t>
            </a:r>
            <a:r>
              <a:rPr lang="en"/>
              <a:t> a nice write up and code analysis.</a:t>
            </a:r>
            <a:endParaRPr/>
          </a:p>
          <a:p>
            <a:pPr indent="-254000" lvl="3" marL="1371600" rtl="0" algn="l"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Recently found. This one goes back to Windows 10 and Windows Server 2008R2 - You patched, right?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IPv6 Security - Privacy Addresses</a:t>
            </a:r>
            <a:endParaRPr/>
          </a:p>
        </p:txBody>
      </p:sp>
      <p:sp>
        <p:nvSpPr>
          <p:cNvPr id="110" name="Google Shape;11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77500" lnSpcReduction="20000"/>
          </a:bodyPr>
          <a:lstStyle/>
          <a:p>
            <a:pPr indent="-346710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What are privacy addresses?</a:t>
            </a:r>
            <a:endParaRPr/>
          </a:p>
          <a:p>
            <a:pPr indent="-34671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For networks using SLAAC, having your device use the EUI-64 method means your device can be easily tracked from network to network.</a:t>
            </a:r>
            <a:endParaRPr/>
          </a:p>
          <a:p>
            <a:pPr indent="-34671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Defined in RFC 4941. </a:t>
            </a:r>
            <a:endParaRPr/>
          </a:p>
          <a:p>
            <a:pPr indent="-34671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Most devices rotate IP’s every 24 hours.</a:t>
            </a:r>
            <a:endParaRPr/>
          </a:p>
          <a:p>
            <a:pPr indent="-34671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Typically the old IP is kept for another 24 hours to receive responses to old connections, but no new connections are initiated.</a:t>
            </a:r>
            <a:endParaRPr/>
          </a:p>
          <a:p>
            <a:pPr indent="-346710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Why do devices use privacy addresses?</a:t>
            </a:r>
            <a:endParaRPr/>
          </a:p>
          <a:p>
            <a:pPr indent="-34671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For networks using SLAAC, having your device use the EUI-64 method means your device can be easily tracked from network to network.</a:t>
            </a:r>
            <a:endParaRPr/>
          </a:p>
          <a:p>
            <a:pPr indent="-34671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Enable privacy extensions</a:t>
            </a:r>
            <a:endParaRPr/>
          </a:p>
          <a:p>
            <a:pPr indent="-346710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How do I configure this on my device?</a:t>
            </a:r>
            <a:endParaRPr/>
          </a:p>
          <a:p>
            <a:pPr indent="-34671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Enabled by default on most modern OS’s*</a:t>
            </a:r>
            <a:endParaRPr/>
          </a:p>
          <a:p>
            <a:pPr indent="-287655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i="1" lang="en" sz="1200"/>
              <a:t>*Disclaimer: Trust, but verify. We can’t keep track of all the different OS’s and devices in circulation. </a:t>
            </a:r>
            <a:endParaRPr i="1"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