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9246ed25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9246ed25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9246ed25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69246ed25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9246ed254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69246ed254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840dd6c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840dd6c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19dc648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f19dc648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f19dc648e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f19dc648e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69246ed25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69246ed25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9246ed25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9246ed25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9246ed25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69246ed25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9246ed254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69246ed254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9246ed254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69246ed254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132275" y="1342263"/>
            <a:ext cx="68580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b="1" sz="4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132275" y="2514468"/>
            <a:ext cx="6858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7143"/>
            <a:ext cx="3093245" cy="154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6524" y="4161122"/>
            <a:ext cx="1620252" cy="4775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0" name="Google Shape;2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8596" y="4127147"/>
            <a:ext cx="1149353" cy="545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28650" y="273844"/>
            <a:ext cx="78867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628650" y="775820"/>
            <a:ext cx="3886200" cy="3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2" type="body"/>
          </p:nvPr>
        </p:nvSpPr>
        <p:spPr>
          <a:xfrm>
            <a:off x="4629150" y="772296"/>
            <a:ext cx="38862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629850" y="273844"/>
            <a:ext cx="78867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629850" y="762094"/>
            <a:ext cx="3868500" cy="3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4629150" y="762135"/>
            <a:ext cx="3887400" cy="3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628650" y="273844"/>
            <a:ext cx="78867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1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775819"/>
            <a:ext cx="7886700" cy="3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102900" cy="5136300"/>
          </a:xfrm>
          <a:prstGeom prst="rect">
            <a:avLst/>
          </a:prstGeom>
          <a:gradFill>
            <a:gsLst>
              <a:gs pos="0">
                <a:srgbClr val="6CBFDC">
                  <a:alpha val="48235"/>
                </a:srgbClr>
              </a:gs>
              <a:gs pos="20000">
                <a:srgbClr val="459582">
                  <a:alpha val="48235"/>
                </a:srgbClr>
              </a:gs>
              <a:gs pos="42000">
                <a:srgbClr val="BAC851">
                  <a:alpha val="48235"/>
                </a:srgbClr>
              </a:gs>
              <a:gs pos="62000">
                <a:srgbClr val="A42E40">
                  <a:alpha val="48235"/>
                </a:srgbClr>
              </a:gs>
              <a:gs pos="85000">
                <a:srgbClr val="84C8D3">
                  <a:alpha val="48235"/>
                </a:srgbClr>
              </a:gs>
              <a:gs pos="100000">
                <a:srgbClr val="84C8D3">
                  <a:alpha val="48235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ceichelberger@tacc.utexas.edu" TargetMode="External"/><Relationship Id="rId4" Type="http://schemas.openxmlformats.org/officeDocument/2006/relationships/hyperlink" Target="mailto:grobb3@es.ne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c24.supercomputing.org/scinet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ctrTitle"/>
          </p:nvPr>
        </p:nvSpPr>
        <p:spPr>
          <a:xfrm>
            <a:off x="1189225" y="2257188"/>
            <a:ext cx="6858000" cy="629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Workshop - IPv6 Wireless / SC23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Wireless - SCinet IPv6 Only Stats/Problems/Wins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85000" lnSpcReduction="10000"/>
          </a:bodyPr>
          <a:lstStyle/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IPv6 connection counts hovered between 35-55% of total connections!</a:t>
            </a:r>
            <a:endParaRPr>
              <a:solidFill>
                <a:schemeClr val="dk1"/>
              </a:solidFill>
            </a:endParaRPr>
          </a:p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Had to enable </a:t>
            </a:r>
            <a:r>
              <a:rPr lang="en"/>
              <a:t>DHCP</a:t>
            </a:r>
            <a:r>
              <a:rPr lang="en">
                <a:solidFill>
                  <a:schemeClr val="dk1"/>
                </a:solidFill>
              </a:rPr>
              <a:t>v6 for Windows hosts to use IPv6.</a:t>
            </a:r>
            <a:endParaRPr>
              <a:solidFill>
                <a:schemeClr val="dk1"/>
              </a:solidFill>
            </a:endParaRPr>
          </a:p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Stateless autoconfig (SLAAC) support not standard and can be hit or miss.</a:t>
            </a:r>
            <a:endParaRPr>
              <a:solidFill>
                <a:schemeClr val="dk1"/>
              </a:solidFill>
            </a:endParaRPr>
          </a:p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Lots of IPv6 DNS queries sent out with no answer</a:t>
            </a:r>
            <a:endParaRPr>
              <a:solidFill>
                <a:schemeClr val="dk1"/>
              </a:solidFill>
            </a:endParaRPr>
          </a:p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Applications still handle V6 and V4 differently. </a:t>
            </a:r>
            <a:endParaRPr>
              <a:solidFill>
                <a:schemeClr val="dk1"/>
              </a:solidFill>
            </a:endParaRPr>
          </a:p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Timeouts when V6 doesn’t respond before failing over to V4</a:t>
            </a:r>
            <a:endParaRPr>
              <a:solidFill>
                <a:schemeClr val="dk1"/>
              </a:solidFill>
            </a:endParaRPr>
          </a:p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Some use RFC8305 (happy eyeballs) and send out queries at same time. (https://www.rfc-editor.org/rfc/rfc8305)</a:t>
            </a:r>
            <a:endParaRPr>
              <a:solidFill>
                <a:schemeClr val="dk1"/>
              </a:solidFill>
            </a:endParaRPr>
          </a:p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Need to remember your firewall rules for V4 AND V6.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Wireless - Open Discussion</a:t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Questions? Concerns? Want example configs? Reach out.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Corey Eichelberger - </a:t>
            </a:r>
            <a:r>
              <a:rPr lang="en" u="sng">
                <a:solidFill>
                  <a:schemeClr val="hlink"/>
                </a:solidFill>
                <a:hlinkClick r:id="rId3"/>
              </a:rPr>
              <a:t>ceichelberger@tacc.utexas.edu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George Robb - </a:t>
            </a:r>
            <a:r>
              <a:rPr lang="en" u="sng">
                <a:solidFill>
                  <a:schemeClr val="hlink"/>
                </a:solidFill>
                <a:hlinkClick r:id="rId4"/>
              </a:rPr>
              <a:t>grobb3@es.net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Wireless - Planning</a:t>
            </a:r>
            <a:endParaRPr/>
          </a:p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311700" y="1152475"/>
            <a:ext cx="8520600" cy="3480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Client Planning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Devices Per User</a:t>
            </a:r>
            <a:endParaRPr/>
          </a:p>
          <a:p>
            <a:pPr indent="-346710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Laptop</a:t>
            </a:r>
            <a:endParaRPr/>
          </a:p>
          <a:p>
            <a:pPr indent="-346710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Phone</a:t>
            </a:r>
            <a:endParaRPr/>
          </a:p>
          <a:p>
            <a:pPr indent="-346710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Tablet</a:t>
            </a:r>
            <a:endParaRPr/>
          </a:p>
          <a:p>
            <a:pPr indent="-346710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Etc.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IP’s Per Device</a:t>
            </a:r>
            <a:endParaRPr/>
          </a:p>
          <a:p>
            <a:pPr indent="-346710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Link local address (fe80::/10)</a:t>
            </a:r>
            <a:endParaRPr/>
          </a:p>
          <a:p>
            <a:pPr indent="-346710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G</a:t>
            </a:r>
            <a:r>
              <a:rPr lang="en"/>
              <a:t>lobally Unique Address (SLAAC or DHCPv6)</a:t>
            </a:r>
            <a:endParaRPr/>
          </a:p>
          <a:p>
            <a:pPr indent="-346710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Privacy Address (Host Generated)</a:t>
            </a:r>
            <a:endParaRPr/>
          </a:p>
          <a:p>
            <a:pPr indent="-346710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Unique Local Address (fc00::/7)</a:t>
            </a:r>
            <a:endParaRPr/>
          </a:p>
          <a:p>
            <a:pPr indent="-34671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Check with your vendors to make sure they can handle this many IP’s</a:t>
            </a:r>
            <a:endParaRPr/>
          </a:p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SLAAC vs DHCPv6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Wireless - SLAAC vs DHCPv6</a:t>
            </a:r>
            <a:endParaRPr/>
          </a:p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Most of this information was covered in unit 1.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Client Support:</a:t>
            </a:r>
            <a:endParaRPr/>
          </a:p>
          <a:p>
            <a:pPr indent="-35814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MacOS</a:t>
            </a:r>
            <a:endParaRPr/>
          </a:p>
          <a:p>
            <a:pPr indent="-35814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SLAAC/DHCPv6 support</a:t>
            </a:r>
            <a:endParaRPr/>
          </a:p>
          <a:p>
            <a:pPr indent="-35814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Windows</a:t>
            </a:r>
            <a:endParaRPr/>
          </a:p>
          <a:p>
            <a:pPr indent="-35814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SLAAC/DHCPv6 support</a:t>
            </a:r>
            <a:endParaRPr/>
          </a:p>
          <a:p>
            <a:pPr indent="-35814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iOS</a:t>
            </a:r>
            <a:endParaRPr/>
          </a:p>
          <a:p>
            <a:pPr indent="-35814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SLAAC/DHCPv6 support</a:t>
            </a:r>
            <a:endParaRPr/>
          </a:p>
          <a:p>
            <a:pPr indent="-35814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Android</a:t>
            </a:r>
            <a:endParaRPr/>
          </a:p>
          <a:p>
            <a:pPr indent="-35814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SLAAC Only</a:t>
            </a:r>
            <a:endParaRPr/>
          </a:p>
          <a:p>
            <a:pPr indent="-35814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DHCPv6-PD support “coming soon”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Wireless - DHCP Option 108 (IPv6-only Preferred)</a:t>
            </a:r>
            <a:endParaRPr/>
          </a:p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0000" lnSpcReduction="10000"/>
          </a:bodyPr>
          <a:lstStyle/>
          <a:p>
            <a:pPr indent="-33528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What is DHCP Option 108</a:t>
            </a:r>
            <a:endParaRPr/>
          </a:p>
          <a:p>
            <a:pPr indent="-33528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DHCP option for IPv6-Only preferred</a:t>
            </a:r>
            <a:endParaRPr/>
          </a:p>
          <a:p>
            <a:pPr indent="-33528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DHCP server contacts client over IPv4 and notifies the client to shutdown its IPv4 interface</a:t>
            </a:r>
            <a:endParaRPr/>
          </a:p>
          <a:p>
            <a:pPr indent="-33528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RA Option PREF64</a:t>
            </a:r>
            <a:endParaRPr/>
          </a:p>
          <a:p>
            <a:pPr indent="-335280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Router Advertisement - NAT64 Prefix</a:t>
            </a:r>
            <a:endParaRPr/>
          </a:p>
          <a:p>
            <a:pPr indent="-33528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Useful in helping organizations shift toward IPv6-mostly and IPv6-only networks</a:t>
            </a:r>
            <a:endParaRPr/>
          </a:p>
          <a:p>
            <a:pPr indent="-33528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Client Support:</a:t>
            </a:r>
            <a:endParaRPr/>
          </a:p>
          <a:p>
            <a:pPr indent="-335280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MacOS - Supported in recent versions</a:t>
            </a:r>
            <a:endParaRPr/>
          </a:p>
          <a:p>
            <a:pPr indent="-335280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Windows - Not supported, yet. </a:t>
            </a:r>
            <a:endParaRPr/>
          </a:p>
          <a:p>
            <a:pPr indent="-335280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iOS - Supported in 16+</a:t>
            </a:r>
            <a:endParaRPr/>
          </a:p>
          <a:p>
            <a:pPr indent="-335280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Android - Supported in recent versions</a:t>
            </a:r>
            <a:endParaRPr/>
          </a:p>
          <a:p>
            <a:pPr indent="-33528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CLAT/464XLAT</a:t>
            </a:r>
            <a:r>
              <a:rPr lang="en"/>
              <a:t> - Exercise left to the reader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Wireless - NAT64 / DNS64</a:t>
            </a:r>
            <a:endParaRPr/>
          </a:p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0000" lnSpcReduction="20000"/>
          </a:bodyPr>
          <a:lstStyle/>
          <a:p>
            <a:pPr indent="-33528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NAT64</a:t>
            </a:r>
            <a:endParaRPr/>
          </a:p>
          <a:p>
            <a:pPr indent="-33528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Useful for allowing IPv6 only clients to be able to access IPv4 only resources through NAT</a:t>
            </a:r>
            <a:endParaRPr/>
          </a:p>
          <a:p>
            <a:pPr indent="-33528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Stateless - </a:t>
            </a:r>
            <a:r>
              <a:rPr lang="en"/>
              <a:t> Mostly used for providing IPv6 services to IPv4-only clients/hosts</a:t>
            </a:r>
            <a:endParaRPr/>
          </a:p>
          <a:p>
            <a:pPr indent="-33528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Stateful - Mostly used to enable IPv6-only clients to reach IPv4 services </a:t>
            </a:r>
            <a:endParaRPr/>
          </a:p>
          <a:p>
            <a:pPr indent="-33528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NAT Prefix: </a:t>
            </a:r>
            <a:r>
              <a:rPr lang="en"/>
              <a:t>64:ff9b::/96</a:t>
            </a:r>
            <a:endParaRPr/>
          </a:p>
          <a:p>
            <a:pPr indent="-33528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Vendor support varies, open source options available</a:t>
            </a:r>
            <a:endParaRPr/>
          </a:p>
          <a:p>
            <a:pPr indent="-33528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Requires DNS64 to be useful</a:t>
            </a:r>
            <a:endParaRPr/>
          </a:p>
          <a:p>
            <a:pPr indent="-33528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DNS64</a:t>
            </a:r>
            <a:endParaRPr/>
          </a:p>
          <a:p>
            <a:pPr indent="-33528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RFC6147</a:t>
            </a:r>
            <a:endParaRPr/>
          </a:p>
          <a:p>
            <a:pPr indent="-33528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Supported in BIND, Unbound, etc.</a:t>
            </a:r>
            <a:endParaRPr/>
          </a:p>
          <a:p>
            <a:pPr indent="-33528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Translates A records into AAAA records by shimming the V4 address into the NAT64 prefix</a:t>
            </a:r>
            <a:endParaRPr/>
          </a:p>
          <a:p>
            <a:pPr indent="-33528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64:ff9b::&lt;original-ipv4&gt;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59425"/>
            <a:ext cx="8839204" cy="4074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Wireless - NAT64 Implementations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47500" lnSpcReduction="20000"/>
          </a:bodyPr>
          <a:lstStyle/>
          <a:p>
            <a:pPr indent="-30099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Network Vendors</a:t>
            </a:r>
            <a:endParaRPr/>
          </a:p>
          <a:p>
            <a:pPr indent="-30099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Palo Alto</a:t>
            </a:r>
            <a:endParaRPr/>
          </a:p>
          <a:p>
            <a:pPr indent="-300989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VM Series</a:t>
            </a:r>
            <a:endParaRPr/>
          </a:p>
          <a:p>
            <a:pPr indent="-300989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CN Series</a:t>
            </a:r>
            <a:endParaRPr/>
          </a:p>
          <a:p>
            <a:pPr indent="-30099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Juniper Networks</a:t>
            </a:r>
            <a:endParaRPr/>
          </a:p>
          <a:p>
            <a:pPr indent="-300989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SRX Series</a:t>
            </a:r>
            <a:endParaRPr/>
          </a:p>
          <a:p>
            <a:pPr indent="-300989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MX Series</a:t>
            </a:r>
            <a:endParaRPr/>
          </a:p>
          <a:p>
            <a:pPr indent="-30099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Cisco</a:t>
            </a:r>
            <a:endParaRPr/>
          </a:p>
          <a:p>
            <a:pPr indent="-300989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IOS-XR?</a:t>
            </a:r>
            <a:endParaRPr/>
          </a:p>
          <a:p>
            <a:pPr indent="-300989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IOS-XE</a:t>
            </a:r>
            <a:endParaRPr/>
          </a:p>
          <a:p>
            <a:pPr indent="-300989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Verify</a:t>
            </a:r>
            <a:endParaRPr/>
          </a:p>
          <a:p>
            <a:pPr indent="-30099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Open Source</a:t>
            </a:r>
            <a:endParaRPr/>
          </a:p>
          <a:p>
            <a:pPr indent="-300989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Tundra</a:t>
            </a:r>
            <a:endParaRPr/>
          </a:p>
          <a:p>
            <a:pPr indent="-300989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Jool</a:t>
            </a:r>
            <a:endParaRPr/>
          </a:p>
          <a:p>
            <a:pPr indent="-300989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Tayga (Last code push - 2011)</a:t>
            </a:r>
            <a:endParaRPr/>
          </a:p>
          <a:p>
            <a:pPr indent="-300989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OpenBSD PF</a:t>
            </a:r>
            <a:endParaRPr/>
          </a:p>
          <a:p>
            <a:pPr indent="-300989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Cilium (K8S CNI)</a:t>
            </a:r>
            <a:endParaRPr/>
          </a:p>
          <a:p>
            <a:pPr indent="-30099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Other Vendors</a:t>
            </a:r>
            <a:endParaRPr/>
          </a:p>
          <a:p>
            <a:pPr indent="-300989" lvl="2" marL="13716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This list is non-exhaustive. Verify with your vendor of choice what platforms and software versions support NAT64.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Wireless - SCinet Overview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1+ years to plan (virtually and in person), ~2 weeks to build, 4 days to operate, 1 ½ days to tear down.</a:t>
            </a:r>
            <a:endParaRPr/>
          </a:p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6.71 Tbps delivered to the CCC in Denver, CO</a:t>
            </a:r>
            <a:endParaRPr/>
          </a:p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16 – 400 Gbps connections</a:t>
            </a:r>
            <a:endParaRPr/>
          </a:p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28.7kW power draw</a:t>
            </a:r>
            <a:endParaRPr/>
          </a:p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206 Scinet Volunteers</a:t>
            </a:r>
            <a:endParaRPr/>
          </a:p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$40.5m in donated &amp; loaned hardware, software, and optics from 30 contributors</a:t>
            </a:r>
            <a:endParaRPr/>
          </a:p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12+ miles of Fiber deployed</a:t>
            </a:r>
            <a:endParaRPr/>
          </a:p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421 wireless access points deployed</a:t>
            </a:r>
            <a:endParaRPr/>
          </a:p>
          <a:p>
            <a:pPr indent="-34671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SC24: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https://sc24.supercomputing.org/scinet/</a:t>
            </a:r>
            <a:endParaRPr/>
          </a:p>
          <a:p>
            <a:pPr indent="-283210" lvl="1" marL="6858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Tentatively, 9-10Tbps delivered to GWCC in Atlanta, GA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629850" y="273844"/>
            <a:ext cx="7886700" cy="488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Wireless - SCinet Team Overview</a:t>
            </a:r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629850" y="762094"/>
            <a:ext cx="3868500" cy="3880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Architecture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Contributor Relations and Logistics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DevOps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Wireless and Edge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Networked Research Exhibition (NRE)</a:t>
            </a:r>
            <a:endParaRPr/>
          </a:p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4056975" y="1257400"/>
            <a:ext cx="3601500" cy="3189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600"/>
              <a:t>Experimental Networks (XNET)</a:t>
            </a:r>
            <a:endParaRPr sz="1600"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600"/>
              <a:t>Fiber</a:t>
            </a:r>
            <a:endParaRPr sz="1600"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600"/>
              <a:t>Help Desk</a:t>
            </a:r>
            <a:endParaRPr sz="1600"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600"/>
              <a:t>Network Security</a:t>
            </a:r>
            <a:endParaRPr sz="1600"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600"/>
              <a:t>Power</a:t>
            </a:r>
            <a:endParaRPr sz="1600"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600"/>
              <a:t>Routing</a:t>
            </a:r>
            <a:endParaRPr sz="1600"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600"/>
              <a:t>Volunteer Services (Students)</a:t>
            </a:r>
            <a:endParaRPr sz="1600"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600"/>
              <a:t>WAN Transport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629850" y="709275"/>
            <a:ext cx="80883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SCinet is made up of 14 teams with diverse skills sets: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