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8" r:id="rId2"/>
  </p:sldMasterIdLst>
  <p:notesMasterIdLst>
    <p:notesMasterId r:id="rId10"/>
  </p:notesMasterIdLst>
  <p:sldIdLst>
    <p:sldId id="256" r:id="rId3"/>
    <p:sldId id="353" r:id="rId4"/>
    <p:sldId id="354" r:id="rId5"/>
    <p:sldId id="367" r:id="rId6"/>
    <p:sldId id="372" r:id="rId7"/>
    <p:sldId id="369" r:id="rId8"/>
    <p:sldId id="370"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2" roundtripDataSignature="AMtx7mjPw8QyrTnIbupgNR47iYY4ctbe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3BB14-D665-72E0-7983-4471108A10CA}" v="824" dt="2022-04-06T17:42:47.467"/>
    <p1510:client id="{37123BA9-253D-44FD-A47F-712564D72D32}" v="315" dt="2022-03-03T21:56:08.236"/>
    <p1510:client id="{521B7527-6FE3-93FF-6011-CD8EE7FC1E8C}" v="4" dt="2022-04-06T20:40:34.154"/>
    <p1510:client id="{5B2C86CC-911A-EAD1-584B-F02D5DE2F844}" v="70" dt="2022-03-03T21:55:04.207"/>
    <p1510:client id="{9A38C50E-BED2-9584-6706-DAE8454EBE31}" v="12" dt="2022-04-08T02:18:56.895"/>
    <p1510:client id="{A6CBA85F-EDED-31E6-D547-718FE1659565}" v="3553" dt="2022-03-02T23:47:52.589"/>
    <p1510:client id="{BE38CE07-20D6-4459-9621-C51270D95C0C}" v="92" dt="2021-12-04T20:17:40.597"/>
    <p1510:client id="{D10C6537-2444-BB36-1F81-D4B73BD7D6D9}" v="1922" dt="2022-03-02T23:39:02.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820" y="76"/>
      </p:cViewPr>
      <p:guideLst>
        <p:guide orient="horz" pos="1620"/>
        <p:guide pos="2880"/>
      </p:guideLst>
    </p:cSldViewPr>
  </p:slideViewPr>
  <p:notesTextViewPr>
    <p:cViewPr>
      <p:scale>
        <a:sx n="1" d="1"/>
        <a:sy n="1" d="1"/>
      </p:scale>
      <p:origin x="0" y="-4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53" Type="http://schemas.openxmlformats.org/officeDocument/2006/relationships/presProps" Target="presProps.xml"/><Relationship Id="rId5" Type="http://schemas.openxmlformats.org/officeDocument/2006/relationships/slide" Target="slides/slide3.xml"/><Relationship Id="rId57" Type="http://schemas.microsoft.com/office/2015/10/relationships/revisionInfo" Target="revisionInfo.xml"/><Relationship Id="rId10" Type="http://schemas.openxmlformats.org/officeDocument/2006/relationships/notesMaster" Target="notesMasters/notesMaster1.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799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problem does NAT solve? There is not enough ipv4 addresses to be assigned to each device on the internet.</a:t>
            </a:r>
          </a:p>
          <a:p>
            <a:r>
              <a:rPr lang="en-US" dirty="0"/>
              <a:t>It takes all of the private IP addresses from a local network and puts them in a SINGLE public IP</a:t>
            </a:r>
          </a:p>
          <a:p>
            <a:r>
              <a:rPr lang="en-US" dirty="0"/>
              <a:t>Public IP means that it can be pinged or reached over the internet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6181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Be able to communicate with networks outside the Local Area Network (LAN).</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Must translate a private IP address to a public IP address.</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Implementing NAT on P4 programmable switch. </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Testing the IP translation by sending packets to the internet.</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Figure is a point-to-point NAT, Explain the translation. THE PUBLIC IP IS 172.32.0.10</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rPr>
              <a:t>It goes from h1 as 10.0.0.1 to 172.32.0.10 which is public so 10.0.0.1 must be translated to be able to communicate with </a:t>
            </a:r>
            <a:r>
              <a:rPr lang="en-US">
                <a:latin typeface="Arial"/>
                <a:cs typeface="Arial"/>
              </a:rPr>
              <a:t>the internet so now 10.0.0.1 is 172.32.0.1 </a:t>
            </a:r>
            <a:endParaRPr lang="en-US"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8864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a device that has almost like an automotive assembly line, so that when a packet arrives it goes through this assembly line and goes through alterations or modifications that are defined by the user.</a:t>
            </a:r>
          </a:p>
          <a:p>
            <a:r>
              <a:rPr lang="en-US" dirty="0"/>
              <a:t>How do we do that? We do that with the programable parser (point to the top figure) and exact that information from the header. Then we use something called match action tables to apply the changes we defined in the P4 program. Then when we are finished with the modification we reassemble the packet with the programable </a:t>
            </a:r>
            <a:r>
              <a:rPr lang="en-US" dirty="0" err="1"/>
              <a:t>deparser</a:t>
            </a:r>
            <a:r>
              <a:rPr lang="en-US" dirty="0"/>
              <a:t>.</a:t>
            </a:r>
          </a:p>
          <a:p>
            <a:endParaRPr lang="en-US" dirty="0"/>
          </a:p>
          <a:p>
            <a:r>
              <a:rPr lang="en-US" dirty="0"/>
              <a:t>We are implementing NAT onto that P4 switch, how do you do that? We use match action tables.</a:t>
            </a:r>
          </a:p>
          <a:p>
            <a:r>
              <a:rPr lang="en-US" dirty="0"/>
              <a:t>The programmable forwarding can be viewed as a natural evolution of Software-Defined Networking (SDN), where the software that describes the behavior of how packets are processed, can be conceived, tested, and deployed in a much shorter time span by operators, engineers, researchers, and practitioners in general. The de-facto standard for defining the forwarding behavior is the P4 language5 , which stands for Programming Protocol-independent Packet Processors. Essentially, P4 programmable switches have removed the entry barrier to network design, previously reserved to network vendors.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8508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implemented and tested our P4 program in a simple scenario. (EXPLAIN TOPOLOGY.) Name H1,H1,H3, AND H4. Then say H1 is apart of 192…. Network, H2 is apart of 172.16… network and so forth.</a:t>
            </a:r>
          </a:p>
          <a:p>
            <a:r>
              <a:rPr lang="en-US" dirty="0"/>
              <a:t> What NAT does is translate all of these private IP addresses you see here on the left to this SINGLE public IP address 203.0.113.1</a:t>
            </a:r>
          </a:p>
          <a:p>
            <a:r>
              <a:rPr lang="en-US" dirty="0"/>
              <a:t>Then it forwards it to the server on the right host H4 which is the INTERNET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8088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sym typeface="Arial"/>
              </a:rPr>
              <a:t>Implemented a NAT device on P4</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sym typeface="Arial"/>
              </a:rPr>
              <a:t>Used match-action tables to perform the address translation</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sym typeface="Arial"/>
              </a:rPr>
              <a:t>Tested the implementation with a packet generator available in Linux</a:t>
            </a:r>
          </a:p>
          <a:p>
            <a:pPr marL="210185" indent="-210185">
              <a:spcBef>
                <a:spcPts val="450"/>
              </a:spcBef>
              <a:spcAft>
                <a:spcPts val="0"/>
              </a:spcAft>
              <a:buClr>
                <a:srgbClr val="9B2D1F"/>
              </a:buClr>
              <a:buFont typeface="Arial" panose="020B0604020202020204" pitchFamily="34" charset="0"/>
              <a:buChar char="•"/>
            </a:pPr>
            <a:r>
              <a:rPr lang="en-US" dirty="0">
                <a:latin typeface="Arial"/>
                <a:cs typeface="Arial"/>
                <a:sym typeface="Arial"/>
              </a:rPr>
              <a:t>Future works might include the implementation of dynamic NAT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68128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6"/>
          <p:cNvPicPr preferRelativeResize="0"/>
          <p:nvPr/>
        </p:nvPicPr>
        <p:blipFill rotWithShape="1">
          <a:blip r:embed="rId2">
            <a:alphaModFix amt="17000"/>
          </a:blip>
          <a:srcRect/>
          <a:stretch/>
        </p:blipFill>
        <p:spPr>
          <a:xfrm>
            <a:off x="0" y="0"/>
            <a:ext cx="9144000" cy="5143501"/>
          </a:xfrm>
          <a:prstGeom prst="rect">
            <a:avLst/>
          </a:prstGeom>
          <a:noFill/>
          <a:ln>
            <a:noFill/>
          </a:ln>
        </p:spPr>
      </p:pic>
      <p:sp>
        <p:nvSpPr>
          <p:cNvPr id="11" name="Google Shape;11;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6"/>
          <p:cNvPicPr preferRelativeResize="0"/>
          <p:nvPr/>
        </p:nvPicPr>
        <p:blipFill rotWithShape="1">
          <a:blip r:embed="rId3">
            <a:alphaModFix/>
          </a:blip>
          <a:srcRect/>
          <a:stretch/>
        </p:blipFill>
        <p:spPr>
          <a:xfrm>
            <a:off x="3631128" y="4179425"/>
            <a:ext cx="1881745"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dk1"/>
        </a:solidFill>
        <a:effectLst/>
      </p:bgPr>
    </p:bg>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solidFill>
          <a:schemeClr val="dk1"/>
        </a:solidFill>
        <a:effectLst/>
      </p:bgPr>
    </p:bg>
    <p:spTree>
      <p:nvGrpSpPr>
        <p:cNvPr id="1" name="Shape 66"/>
        <p:cNvGrpSpPr/>
        <p:nvPr/>
      </p:nvGrpSpPr>
      <p:grpSpPr>
        <a:xfrm>
          <a:off x="0" y="0"/>
          <a:ext cx="0" cy="0"/>
          <a:chOff x="0" y="0"/>
          <a:chExt cx="0" cy="0"/>
        </a:xfrm>
      </p:grpSpPr>
      <p:sp>
        <p:nvSpPr>
          <p:cNvPr id="67" name="Google Shape;67;p1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9" name="Google Shape;69;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2"/>
              </a:buClr>
              <a:buSzPts val="2100"/>
              <a:buNone/>
              <a:defRPr sz="2100">
                <a:solidFill>
                  <a:schemeClr val="dk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0" name="Google Shape;70;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Clr>
                <a:schemeClr val="dk1"/>
              </a:buClr>
              <a:buSzPts val="1400"/>
              <a:buChar char="●"/>
              <a:defRPr>
                <a:solidFill>
                  <a:schemeClr val="dk1"/>
                </a:solidFill>
              </a:defRPr>
            </a:lvl4pPr>
            <a:lvl5pPr marL="2286000" lvl="4" indent="-317500" algn="l">
              <a:lnSpc>
                <a:spcPct val="115000"/>
              </a:lnSpc>
              <a:spcBef>
                <a:spcPts val="0"/>
              </a:spcBef>
              <a:spcAft>
                <a:spcPts val="0"/>
              </a:spcAft>
              <a:buClr>
                <a:schemeClr val="dk1"/>
              </a:buClr>
              <a:buSzPts val="1400"/>
              <a:buChar char="○"/>
              <a:defRPr>
                <a:solidFill>
                  <a:schemeClr val="dk1"/>
                </a:solidFill>
              </a:defRPr>
            </a:lvl5pPr>
            <a:lvl6pPr marL="2743200" lvl="5" indent="-317500" algn="l">
              <a:lnSpc>
                <a:spcPct val="115000"/>
              </a:lnSpc>
              <a:spcBef>
                <a:spcPts val="0"/>
              </a:spcBef>
              <a:spcAft>
                <a:spcPts val="0"/>
              </a:spcAft>
              <a:buClr>
                <a:schemeClr val="dk1"/>
              </a:buClr>
              <a:buSzPts val="1400"/>
              <a:buChar char="■"/>
              <a:defRPr>
                <a:solidFill>
                  <a:schemeClr val="dk1"/>
                </a:solidFill>
              </a:defRPr>
            </a:lvl6pPr>
            <a:lvl7pPr marL="3200400" lvl="6" indent="-317500" algn="l">
              <a:lnSpc>
                <a:spcPct val="115000"/>
              </a:lnSpc>
              <a:spcBef>
                <a:spcPts val="0"/>
              </a:spcBef>
              <a:spcAft>
                <a:spcPts val="0"/>
              </a:spcAft>
              <a:buClr>
                <a:schemeClr val="dk1"/>
              </a:buClr>
              <a:buSzPts val="1400"/>
              <a:buChar char="●"/>
              <a:defRPr>
                <a:solidFill>
                  <a:schemeClr val="dk1"/>
                </a:solidFill>
              </a:defRPr>
            </a:lvl7pPr>
            <a:lvl8pPr marL="3657600" lvl="7" indent="-317500" algn="l">
              <a:lnSpc>
                <a:spcPct val="115000"/>
              </a:lnSpc>
              <a:spcBef>
                <a:spcPts val="0"/>
              </a:spcBef>
              <a:spcAft>
                <a:spcPts val="0"/>
              </a:spcAft>
              <a:buClr>
                <a:schemeClr val="dk1"/>
              </a:buClr>
              <a:buSzPts val="1400"/>
              <a:buChar char="○"/>
              <a:defRPr>
                <a:solidFill>
                  <a:schemeClr val="dk1"/>
                </a:solidFill>
              </a:defRPr>
            </a:lvl8pPr>
            <a:lvl9pPr marL="4114800" lvl="8" indent="-317500" algn="l">
              <a:lnSpc>
                <a:spcPct val="115000"/>
              </a:lnSpc>
              <a:spcBef>
                <a:spcPts val="0"/>
              </a:spcBef>
              <a:spcAft>
                <a:spcPts val="0"/>
              </a:spcAft>
              <a:buClr>
                <a:schemeClr val="dk1"/>
              </a:buClr>
              <a:buSzPts val="1400"/>
              <a:buChar char="■"/>
              <a:defRPr>
                <a:solidFill>
                  <a:schemeClr val="dk1"/>
                </a:solidFill>
              </a:defRPr>
            </a:lvl9pPr>
          </a:lstStyle>
          <a:p>
            <a:endParaRPr/>
          </a:p>
        </p:txBody>
      </p:sp>
      <p:sp>
        <p:nvSpPr>
          <p:cNvPr id="71" name="Google Shape;7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9"/>
          <p:cNvPicPr preferRelativeResize="0"/>
          <p:nvPr/>
        </p:nvPicPr>
        <p:blipFill rotWithShape="1">
          <a:blip r:embed="rId2">
            <a:alphaModFix/>
          </a:blip>
          <a:srcRect/>
          <a:stretch/>
        </p:blipFill>
        <p:spPr>
          <a:xfrm>
            <a:off x="3631128" y="4179425"/>
            <a:ext cx="1881745" cy="792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75" name="Google Shape;7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20"/>
          <p:cNvPicPr preferRelativeResize="0"/>
          <p:nvPr/>
        </p:nvPicPr>
        <p:blipFill rotWithShape="1">
          <a:blip r:embed="rId2">
            <a:alphaModFix/>
          </a:blip>
          <a:srcRect/>
          <a:stretch/>
        </p:blipFill>
        <p:spPr>
          <a:xfrm>
            <a:off x="436628" y="3437975"/>
            <a:ext cx="1881745" cy="792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1">
  <p:cSld name="CAPTION_ONLY_1">
    <p:bg>
      <p:bgPr>
        <a:solidFill>
          <a:schemeClr val="dk1"/>
        </a:solidFill>
        <a:effectLst/>
      </p:bgPr>
    </p:bg>
    <p:spTree>
      <p:nvGrpSpPr>
        <p:cNvPr id="1" name="Shape 77"/>
        <p:cNvGrpSpPr/>
        <p:nvPr/>
      </p:nvGrpSpPr>
      <p:grpSpPr>
        <a:xfrm>
          <a:off x="0" y="0"/>
          <a:ext cx="0" cy="0"/>
          <a:chOff x="0" y="0"/>
          <a:chExt cx="0" cy="0"/>
        </a:xfrm>
      </p:grpSpPr>
      <p:sp>
        <p:nvSpPr>
          <p:cNvPr id="78" name="Google Shape;78;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9" name="Google Shape;7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21"/>
          <p:cNvPicPr preferRelativeResize="0"/>
          <p:nvPr/>
        </p:nvPicPr>
        <p:blipFill rotWithShape="1">
          <a:blip r:embed="rId2">
            <a:alphaModFix/>
          </a:blip>
          <a:srcRect/>
          <a:stretch/>
        </p:blipFill>
        <p:spPr>
          <a:xfrm>
            <a:off x="436628" y="3437975"/>
            <a:ext cx="1881745" cy="792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3" name="Google Shape;83;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84" name="Google Shape;8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
        <p:cNvGrpSpPr/>
        <p:nvPr/>
      </p:nvGrpSpPr>
      <p:grpSpPr>
        <a:xfrm>
          <a:off x="0" y="0"/>
          <a:ext cx="0" cy="0"/>
          <a:chOff x="0" y="0"/>
          <a:chExt cx="0" cy="0"/>
        </a:xfrm>
      </p:grpSpPr>
      <p:sp>
        <p:nvSpPr>
          <p:cNvPr id="86" name="Google Shape;8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_2">
    <p:bg>
      <p:bgPr>
        <a:solidFill>
          <a:schemeClr val="dk1"/>
        </a:solidFill>
        <a:effectLst/>
      </p:bgPr>
    </p:bg>
    <p:spTree>
      <p:nvGrpSpPr>
        <p:cNvPr id="1" name="Shape 87"/>
        <p:cNvGrpSpPr/>
        <p:nvPr/>
      </p:nvGrpSpPr>
      <p:grpSpPr>
        <a:xfrm>
          <a:off x="0" y="0"/>
          <a:ext cx="0" cy="0"/>
          <a:chOff x="0" y="0"/>
          <a:chExt cx="0" cy="0"/>
        </a:xfrm>
      </p:grpSpPr>
      <p:pic>
        <p:nvPicPr>
          <p:cNvPr id="88" name="Google Shape;88;p24"/>
          <p:cNvPicPr preferRelativeResize="0"/>
          <p:nvPr/>
        </p:nvPicPr>
        <p:blipFill rotWithShape="1">
          <a:blip r:embed="rId2">
            <a:alphaModFix/>
          </a:blip>
          <a:srcRect/>
          <a:stretch/>
        </p:blipFill>
        <p:spPr>
          <a:xfrm>
            <a:off x="3631125" y="4179422"/>
            <a:ext cx="1881750" cy="792603"/>
          </a:xfrm>
          <a:prstGeom prst="rect">
            <a:avLst/>
          </a:prstGeom>
          <a:noFill/>
          <a:ln>
            <a:noFill/>
          </a:ln>
        </p:spPr>
      </p:pic>
      <p:sp>
        <p:nvSpPr>
          <p:cNvPr id="89" name="Google Shape;8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162" y="1"/>
            <a:ext cx="8238638" cy="666749"/>
          </a:xfrm>
        </p:spPr>
        <p:txBody>
          <a:bodyPr>
            <a:normAutofit/>
          </a:bodyPr>
          <a:lstStyle>
            <a:lvl1pPr algn="l">
              <a:defRPr sz="2850">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p:cNvSpPr/>
          <p:nvPr userDrawn="1"/>
        </p:nvSpPr>
        <p:spPr>
          <a:xfrm>
            <a:off x="629979" y="1076546"/>
            <a:ext cx="7918598" cy="2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Content Placeholder 2"/>
          <p:cNvSpPr>
            <a:spLocks noGrp="1"/>
          </p:cNvSpPr>
          <p:nvPr>
            <p:ph idx="1"/>
          </p:nvPr>
        </p:nvSpPr>
        <p:spPr>
          <a:xfrm>
            <a:off x="448162" y="771526"/>
            <a:ext cx="8238638" cy="3600449"/>
          </a:xfrm>
        </p:spPr>
        <p:txBody>
          <a:bodyPr/>
          <a:lstStyle>
            <a:lvl1pPr algn="just">
              <a:lnSpc>
                <a:spcPct val="100000"/>
              </a:lnSpc>
              <a:spcBef>
                <a:spcPts val="225"/>
              </a:spcBef>
              <a:spcAft>
                <a:spcPts val="225"/>
              </a:spcAft>
              <a:defRPr sz="1650">
                <a:latin typeface="Arial" panose="020B0604020202020204" pitchFamily="34" charset="0"/>
                <a:cs typeface="Arial" panose="020B0604020202020204" pitchFamily="34" charset="0"/>
              </a:defRPr>
            </a:lvl1pPr>
            <a:lvl2pPr algn="just">
              <a:spcAft>
                <a:spcPts val="150"/>
              </a:spcAft>
              <a:defRPr sz="1350">
                <a:latin typeface="Arial" panose="020B0604020202020204" pitchFamily="34" charset="0"/>
                <a:cs typeface="Arial" panose="020B0604020202020204" pitchFamily="34" charset="0"/>
              </a:defRPr>
            </a:lvl2pPr>
            <a:lvl3pPr algn="just">
              <a:spcAft>
                <a:spcPts val="150"/>
              </a:spcAft>
              <a:defRPr/>
            </a:lvl3pPr>
            <a:lvl4pPr algn="just">
              <a:spcAft>
                <a:spcPts val="150"/>
              </a:spcAft>
              <a:defRPr sz="900">
                <a:latin typeface="Arial" panose="020B0604020202020204" pitchFamily="34" charset="0"/>
                <a:cs typeface="Arial" panose="020B0604020202020204" pitchFamily="34" charset="0"/>
              </a:defRPr>
            </a:lvl4pPr>
            <a:lvl5pPr algn="just">
              <a:spcAft>
                <a:spcPts val="150"/>
              </a:spcAft>
              <a:defRPr sz="7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31619" y="4844838"/>
            <a:ext cx="2161309" cy="273844"/>
          </a:xfrm>
          <a:prstGeom prst="rect">
            <a:avLst/>
          </a:prstGeom>
        </p:spPr>
        <p:txBody>
          <a:bodyPr/>
          <a:lstStyle>
            <a:lvl1pPr algn="l">
              <a:defRPr/>
            </a:lvl1pPr>
          </a:lstStyle>
          <a:p>
            <a:endParaRPr lang="en-US"/>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8028363" y="4844838"/>
            <a:ext cx="984019" cy="273844"/>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58227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dk1"/>
        </a:solidFill>
        <a:effectLst/>
      </p:bgPr>
    </p:bg>
    <p:spTree>
      <p:nvGrpSpPr>
        <p:cNvPr id="1" name="Shape 30"/>
        <p:cNvGrpSpPr/>
        <p:nvPr/>
      </p:nvGrpSpPr>
      <p:grpSpPr>
        <a:xfrm>
          <a:off x="0" y="0"/>
          <a:ext cx="0" cy="0"/>
          <a:chOff x="0" y="0"/>
          <a:chExt cx="0" cy="0"/>
        </a:xfrm>
      </p:grpSpPr>
      <p:pic>
        <p:nvPicPr>
          <p:cNvPr id="31" name="Google Shape;31;p10"/>
          <p:cNvPicPr preferRelativeResize="0"/>
          <p:nvPr/>
        </p:nvPicPr>
        <p:blipFill rotWithShape="1">
          <a:blip r:embed="rId2">
            <a:alphaModFix amt="62000"/>
          </a:blip>
          <a:srcRect/>
          <a:stretch/>
        </p:blipFill>
        <p:spPr>
          <a:xfrm>
            <a:off x="0" y="0"/>
            <a:ext cx="9144000" cy="5143500"/>
          </a:xfrm>
          <a:prstGeom prst="rect">
            <a:avLst/>
          </a:prstGeom>
          <a:noFill/>
          <a:ln>
            <a:noFill/>
          </a:ln>
        </p:spPr>
      </p:pic>
      <p:sp>
        <p:nvSpPr>
          <p:cNvPr id="32" name="Google Shape;32;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3" name="Google Shape;33;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A61C00"/>
              </a:buClr>
              <a:buSzPts val="2800"/>
              <a:buNone/>
              <a:defRPr sz="2800">
                <a:solidFill>
                  <a:srgbClr val="A61C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 name="Google Shape;3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highlight>
                  <a:schemeClr val="lt1"/>
                </a:highlight>
              </a:defRPr>
            </a:lvl2pPr>
            <a:lvl3pPr lvl="2" algn="ctr">
              <a:lnSpc>
                <a:spcPct val="100000"/>
              </a:lnSpc>
              <a:spcBef>
                <a:spcPts val="0"/>
              </a:spcBef>
              <a:spcAft>
                <a:spcPts val="0"/>
              </a:spcAft>
              <a:buSzPts val="3600"/>
              <a:buNone/>
              <a:defRPr sz="3600">
                <a:highlight>
                  <a:schemeClr val="lt1"/>
                </a:highlight>
              </a:defRPr>
            </a:lvl3pPr>
            <a:lvl4pPr lvl="3" algn="ctr">
              <a:lnSpc>
                <a:spcPct val="100000"/>
              </a:lnSpc>
              <a:spcBef>
                <a:spcPts val="0"/>
              </a:spcBef>
              <a:spcAft>
                <a:spcPts val="0"/>
              </a:spcAft>
              <a:buSzPts val="3600"/>
              <a:buNone/>
              <a:defRPr sz="3600">
                <a:highlight>
                  <a:schemeClr val="lt1"/>
                </a:highlight>
              </a:defRPr>
            </a:lvl4pPr>
            <a:lvl5pPr lvl="4" algn="ctr">
              <a:lnSpc>
                <a:spcPct val="100000"/>
              </a:lnSpc>
              <a:spcBef>
                <a:spcPts val="0"/>
              </a:spcBef>
              <a:spcAft>
                <a:spcPts val="0"/>
              </a:spcAft>
              <a:buSzPts val="3600"/>
              <a:buNone/>
              <a:defRPr sz="3600">
                <a:highlight>
                  <a:schemeClr val="lt1"/>
                </a:highlight>
              </a:defRPr>
            </a:lvl5pPr>
            <a:lvl6pPr lvl="5" algn="ctr">
              <a:lnSpc>
                <a:spcPct val="100000"/>
              </a:lnSpc>
              <a:spcBef>
                <a:spcPts val="0"/>
              </a:spcBef>
              <a:spcAft>
                <a:spcPts val="0"/>
              </a:spcAft>
              <a:buSzPts val="3600"/>
              <a:buNone/>
              <a:defRPr sz="3600">
                <a:highlight>
                  <a:schemeClr val="lt1"/>
                </a:highlight>
              </a:defRPr>
            </a:lvl6pPr>
            <a:lvl7pPr lvl="6" algn="ctr">
              <a:lnSpc>
                <a:spcPct val="100000"/>
              </a:lnSpc>
              <a:spcBef>
                <a:spcPts val="0"/>
              </a:spcBef>
              <a:spcAft>
                <a:spcPts val="0"/>
              </a:spcAft>
              <a:buSzPts val="3600"/>
              <a:buNone/>
              <a:defRPr sz="3600">
                <a:highlight>
                  <a:schemeClr val="lt1"/>
                </a:highlight>
              </a:defRPr>
            </a:lvl7pPr>
            <a:lvl8pPr lvl="7" algn="ctr">
              <a:lnSpc>
                <a:spcPct val="100000"/>
              </a:lnSpc>
              <a:spcBef>
                <a:spcPts val="0"/>
              </a:spcBef>
              <a:spcAft>
                <a:spcPts val="0"/>
              </a:spcAft>
              <a:buSzPts val="3600"/>
              <a:buNone/>
              <a:defRPr sz="3600">
                <a:highlight>
                  <a:schemeClr val="lt1"/>
                </a:highlight>
              </a:defRPr>
            </a:lvl8pPr>
            <a:lvl9pPr lvl="8" algn="ctr">
              <a:lnSpc>
                <a:spcPct val="100000"/>
              </a:lnSpc>
              <a:spcBef>
                <a:spcPts val="0"/>
              </a:spcBef>
              <a:spcAft>
                <a:spcPts val="0"/>
              </a:spcAft>
              <a:buSzPts val="3600"/>
              <a:buNone/>
              <a:defRPr sz="3600">
                <a:highlight>
                  <a:schemeClr val="lt1"/>
                </a:highlight>
              </a:defRPr>
            </a:lvl9pPr>
          </a:lstStyle>
          <a:p>
            <a:endParaRPr/>
          </a:p>
        </p:txBody>
      </p:sp>
      <p:sp>
        <p:nvSpPr>
          <p:cNvPr id="41" name="Google Shape;4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5" name="Google Shape;4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dk1"/>
        </a:solidFill>
        <a:effectLst/>
      </p:bgPr>
    </p:bg>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434343"/>
              </a:buClr>
              <a:buSzPts val="1800"/>
              <a:buChar char="●"/>
              <a:defRPr>
                <a:solidFill>
                  <a:srgbClr val="434343"/>
                </a:solidFill>
              </a:defRPr>
            </a:lvl1pPr>
            <a:lvl2pPr marL="914400" lvl="1" indent="-317500" algn="l">
              <a:lnSpc>
                <a:spcPct val="115000"/>
              </a:lnSpc>
              <a:spcBef>
                <a:spcPts val="0"/>
              </a:spcBef>
              <a:spcAft>
                <a:spcPts val="0"/>
              </a:spcAft>
              <a:buClr>
                <a:srgbClr val="434343"/>
              </a:buClr>
              <a:buSzPts val="1400"/>
              <a:buChar char="○"/>
              <a:defRPr>
                <a:solidFill>
                  <a:srgbClr val="434343"/>
                </a:solidFill>
              </a:defRPr>
            </a:lvl2pPr>
            <a:lvl3pPr marL="1371600" lvl="2" indent="-317500" algn="l">
              <a:lnSpc>
                <a:spcPct val="115000"/>
              </a:lnSpc>
              <a:spcBef>
                <a:spcPts val="0"/>
              </a:spcBef>
              <a:spcAft>
                <a:spcPts val="0"/>
              </a:spcAft>
              <a:buClr>
                <a:srgbClr val="434343"/>
              </a:buClr>
              <a:buSzPts val="1400"/>
              <a:buChar char="■"/>
              <a:defRPr>
                <a:solidFill>
                  <a:srgbClr val="434343"/>
                </a:solidFill>
              </a:defRPr>
            </a:lvl3pPr>
            <a:lvl4pPr marL="1828800" lvl="3" indent="-317500" algn="l">
              <a:lnSpc>
                <a:spcPct val="115000"/>
              </a:lnSpc>
              <a:spcBef>
                <a:spcPts val="0"/>
              </a:spcBef>
              <a:spcAft>
                <a:spcPts val="0"/>
              </a:spcAft>
              <a:buClr>
                <a:srgbClr val="434343"/>
              </a:buClr>
              <a:buSzPts val="1400"/>
              <a:buChar char="●"/>
              <a:defRPr>
                <a:solidFill>
                  <a:srgbClr val="434343"/>
                </a:solidFill>
              </a:defRPr>
            </a:lvl4pPr>
            <a:lvl5pPr marL="2286000" lvl="4" indent="-317500" algn="l">
              <a:lnSpc>
                <a:spcPct val="115000"/>
              </a:lnSpc>
              <a:spcBef>
                <a:spcPts val="0"/>
              </a:spcBef>
              <a:spcAft>
                <a:spcPts val="0"/>
              </a:spcAft>
              <a:buClr>
                <a:srgbClr val="434343"/>
              </a:buClr>
              <a:buSzPts val="1400"/>
              <a:buChar char="○"/>
              <a:defRPr>
                <a:solidFill>
                  <a:srgbClr val="434343"/>
                </a:solidFill>
              </a:defRPr>
            </a:lvl5pPr>
            <a:lvl6pPr marL="2743200" lvl="5" indent="-317500" algn="l">
              <a:lnSpc>
                <a:spcPct val="115000"/>
              </a:lnSpc>
              <a:spcBef>
                <a:spcPts val="0"/>
              </a:spcBef>
              <a:spcAft>
                <a:spcPts val="0"/>
              </a:spcAft>
              <a:buClr>
                <a:srgbClr val="434343"/>
              </a:buClr>
              <a:buSzPts val="1400"/>
              <a:buChar char="■"/>
              <a:defRPr>
                <a:solidFill>
                  <a:srgbClr val="434343"/>
                </a:solidFill>
              </a:defRPr>
            </a:lvl6pPr>
            <a:lvl7pPr marL="3200400" lvl="6" indent="-317500" algn="l">
              <a:lnSpc>
                <a:spcPct val="115000"/>
              </a:lnSpc>
              <a:spcBef>
                <a:spcPts val="0"/>
              </a:spcBef>
              <a:spcAft>
                <a:spcPts val="0"/>
              </a:spcAft>
              <a:buClr>
                <a:srgbClr val="434343"/>
              </a:buClr>
              <a:buSzPts val="1400"/>
              <a:buChar char="●"/>
              <a:defRPr>
                <a:solidFill>
                  <a:srgbClr val="434343"/>
                </a:solidFill>
              </a:defRPr>
            </a:lvl7pPr>
            <a:lvl8pPr marL="3657600" lvl="7" indent="-317500" algn="l">
              <a:lnSpc>
                <a:spcPct val="115000"/>
              </a:lnSpc>
              <a:spcBef>
                <a:spcPts val="0"/>
              </a:spcBef>
              <a:spcAft>
                <a:spcPts val="0"/>
              </a:spcAft>
              <a:buClr>
                <a:srgbClr val="434343"/>
              </a:buClr>
              <a:buSzPts val="1400"/>
              <a:buChar char="○"/>
              <a:defRPr>
                <a:solidFill>
                  <a:srgbClr val="434343"/>
                </a:solidFill>
              </a:defRPr>
            </a:lvl8pPr>
            <a:lvl9pPr marL="4114800" lvl="8" indent="-317500" algn="l">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50" name="Google Shape;5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14"/>
          <p:cNvPicPr preferRelativeResize="0"/>
          <p:nvPr/>
        </p:nvPicPr>
        <p:blipFill rotWithShape="1">
          <a:blip r:embed="rId2">
            <a:alphaModFix/>
          </a:blip>
          <a:srcRect/>
          <a:stretch/>
        </p:blipFill>
        <p:spPr>
          <a:xfrm>
            <a:off x="3631128" y="4179425"/>
            <a:ext cx="1881745" cy="792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5"/>
          <p:cNvPicPr preferRelativeResize="0"/>
          <p:nvPr/>
        </p:nvPicPr>
        <p:blipFill rotWithShape="1">
          <a:blip r:embed="rId2">
            <a:alphaModFix/>
          </a:blip>
          <a:srcRect/>
          <a:stretch/>
        </p:blipFill>
        <p:spPr>
          <a:xfrm>
            <a:off x="3631128" y="4179425"/>
            <a:ext cx="1881745" cy="792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1"/>
        </a:solid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6"/>
          <p:cNvPicPr preferRelativeResize="0"/>
          <p:nvPr/>
        </p:nvPicPr>
        <p:blipFill rotWithShape="1">
          <a:blip r:embed="rId2">
            <a:alphaModFix/>
          </a:blip>
          <a:srcRect/>
          <a:stretch/>
        </p:blipFill>
        <p:spPr>
          <a:xfrm>
            <a:off x="3631128" y="4179425"/>
            <a:ext cx="1881745" cy="792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2" name="Google Shape;6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50"/>
          </a:p>
        </p:txBody>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9327" y="4844839"/>
            <a:ext cx="2195946" cy="273844"/>
          </a:xfrm>
          <a:prstGeom prst="rect">
            <a:avLst/>
          </a:prstGeom>
        </p:spPr>
        <p:txBody>
          <a:bodyPr vert="horz" lIns="91440" tIns="45720" rIns="91440" bIns="45720" rtlCol="0" anchor="ctr"/>
          <a:lstStyle>
            <a:lvl1pPr algn="l">
              <a:defRPr sz="675" cap="none" baseline="0">
                <a:solidFill>
                  <a:srgbClr val="FFFFFF"/>
                </a:solidFill>
              </a:defRPr>
            </a:lvl1pPr>
          </a:lstStyle>
          <a:p>
            <a:endParaRPr lang="en-US"/>
          </a:p>
        </p:txBody>
      </p:sp>
      <p:sp>
        <p:nvSpPr>
          <p:cNvPr id="6" name="Slide Number Placeholder 5"/>
          <p:cNvSpPr>
            <a:spLocks noGrp="1"/>
          </p:cNvSpPr>
          <p:nvPr>
            <p:ph type="sldNum" sz="quarter" idx="4"/>
          </p:nvPr>
        </p:nvSpPr>
        <p:spPr>
          <a:xfrm>
            <a:off x="8000655"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822960" y="1303384"/>
            <a:ext cx="754740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19894"/>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subTitle" idx="1"/>
          </p:nvPr>
        </p:nvSpPr>
        <p:spPr>
          <a:xfrm>
            <a:off x="133780" y="2175434"/>
            <a:ext cx="8520600" cy="792600"/>
          </a:xfrm>
          <a:prstGeom prst="rect">
            <a:avLst/>
          </a:prstGeom>
          <a:noFill/>
          <a:ln>
            <a:noFill/>
          </a:ln>
        </p:spPr>
        <p:txBody>
          <a:bodyPr spcFirstLastPara="1" wrap="square" lIns="91425" tIns="91425" rIns="91425" bIns="91425" anchor="t" anchorCtr="0">
            <a:normAutofit fontScale="85000" lnSpcReduction="20000"/>
          </a:bodyPr>
          <a:lstStyle/>
          <a:p>
            <a:pPr marL="0" indent="0"/>
            <a:r>
              <a:rPr lang="en-US"/>
              <a:t>Talha Gill and Samuel Kelley</a:t>
            </a:r>
          </a:p>
          <a:p>
            <a:pPr marL="0" lvl="0" indent="0" algn="ctr" rtl="0">
              <a:lnSpc>
                <a:spcPct val="100000"/>
              </a:lnSpc>
              <a:spcBef>
                <a:spcPts val="0"/>
              </a:spcBef>
              <a:spcAft>
                <a:spcPts val="0"/>
              </a:spcAft>
              <a:buSzPts val="2800"/>
              <a:buNone/>
            </a:pPr>
            <a:r>
              <a:rPr lang="en-US"/>
              <a:t>University of South Carolina</a:t>
            </a:r>
          </a:p>
          <a:p>
            <a:pPr marL="0" indent="0"/>
            <a:endParaRPr lang="en-US"/>
          </a:p>
        </p:txBody>
      </p:sp>
      <p:sp>
        <p:nvSpPr>
          <p:cNvPr id="95" name="Google Shape;95;p1"/>
          <p:cNvSpPr txBox="1">
            <a:spLocks noGrp="1"/>
          </p:cNvSpPr>
          <p:nvPr>
            <p:ph type="ctrTitle"/>
          </p:nvPr>
        </p:nvSpPr>
        <p:spPr>
          <a:xfrm>
            <a:off x="311700" y="77063"/>
            <a:ext cx="8520600" cy="2052600"/>
          </a:xfrm>
          <a:prstGeom prst="rect">
            <a:avLst/>
          </a:prstGeom>
        </p:spPr>
        <p:txBody>
          <a:bodyPr spcFirstLastPara="1" wrap="square" lIns="91425" tIns="91425" rIns="91425" bIns="91425" anchor="b" anchorCtr="0">
            <a:normAutofit/>
          </a:bodyPr>
          <a:lstStyle/>
          <a:p>
            <a:r>
              <a:rPr lang="en-US" sz="5300" b="1">
                <a:solidFill>
                  <a:schemeClr val="bg1"/>
                </a:solidFill>
              </a:rPr>
              <a:t>Implementing a NAT Device using a P4 Switch</a:t>
            </a:r>
          </a:p>
        </p:txBody>
      </p:sp>
      <p:sp>
        <p:nvSpPr>
          <p:cNvPr id="8" name="Google Shape;174;p1">
            <a:extLst>
              <a:ext uri="{FF2B5EF4-FFF2-40B4-BE49-F238E27FC236}">
                <a16:creationId xmlns:a16="http://schemas.microsoft.com/office/drawing/2014/main" id="{F590F9F3-24DD-4B9D-8AB0-02DD6BDB6E36}"/>
              </a:ext>
            </a:extLst>
          </p:cNvPr>
          <p:cNvSpPr txBox="1"/>
          <p:nvPr/>
        </p:nvSpPr>
        <p:spPr>
          <a:xfrm>
            <a:off x="2593243" y="3796731"/>
            <a:ext cx="3603600" cy="273825"/>
          </a:xfrm>
          <a:prstGeom prst="rect">
            <a:avLst/>
          </a:prstGeom>
          <a:noFill/>
          <a:ln>
            <a:noFill/>
          </a:ln>
        </p:spPr>
        <p:txBody>
          <a:bodyPr spcFirstLastPara="1" wrap="square" lIns="91425" tIns="45700" rIns="91425" bIns="45700" anchor="t" anchorCtr="0">
            <a:noAutofit/>
          </a:bodyPr>
          <a:lstStyle/>
          <a:p>
            <a:pPr algn="ctr"/>
            <a:r>
              <a:rPr lang="en-US" sz="1500" b="1">
                <a:solidFill>
                  <a:schemeClr val="dk1"/>
                </a:solidFill>
                <a:latin typeface="Oswald"/>
                <a:sym typeface="Oswald"/>
              </a:rPr>
              <a:t>Spring 2022</a:t>
            </a:r>
            <a:endParaRPr lang="en-US"/>
          </a:p>
        </p:txBody>
      </p:sp>
      <p:sp>
        <p:nvSpPr>
          <p:cNvPr id="2" name="TextBox 1">
            <a:extLst>
              <a:ext uri="{FF2B5EF4-FFF2-40B4-BE49-F238E27FC236}">
                <a16:creationId xmlns:a16="http://schemas.microsoft.com/office/drawing/2014/main" id="{A6FC97B1-D878-4270-A191-6F93BBCFD8B5}"/>
              </a:ext>
            </a:extLst>
          </p:cNvPr>
          <p:cNvSpPr txBox="1"/>
          <p:nvPr/>
        </p:nvSpPr>
        <p:spPr>
          <a:xfrm>
            <a:off x="3022480" y="2973955"/>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Advisors: Jose Gomez and Ali Mazloum</a:t>
            </a:r>
          </a:p>
          <a:p>
            <a:pPr algn="ctr"/>
            <a:r>
              <a:rPr lang="en-US"/>
              <a:t>Professor: Dr. Jorge </a:t>
            </a:r>
            <a:r>
              <a:rPr lang="en-US" err="1"/>
              <a:t>Crichigno</a:t>
            </a:r>
            <a:endParaRPr lang="en-US"/>
          </a:p>
        </p:txBody>
      </p:sp>
      <p:pic>
        <p:nvPicPr>
          <p:cNvPr id="3" name="Picture 3">
            <a:extLst>
              <a:ext uri="{FF2B5EF4-FFF2-40B4-BE49-F238E27FC236}">
                <a16:creationId xmlns:a16="http://schemas.microsoft.com/office/drawing/2014/main" id="{4E83DB71-592F-473F-95CB-FC0869654B9C}"/>
              </a:ext>
            </a:extLst>
          </p:cNvPr>
          <p:cNvPicPr>
            <a:picLocks noChangeAspect="1"/>
          </p:cNvPicPr>
          <p:nvPr/>
        </p:nvPicPr>
        <p:blipFill>
          <a:blip r:embed="rId3"/>
          <a:stretch>
            <a:fillRect/>
          </a:stretch>
        </p:blipFill>
        <p:spPr>
          <a:xfrm>
            <a:off x="7384211" y="2170621"/>
            <a:ext cx="1460020" cy="1621765"/>
          </a:xfrm>
          <a:prstGeom prst="rect">
            <a:avLst/>
          </a:prstGeom>
        </p:spPr>
      </p:pic>
      <p:pic>
        <p:nvPicPr>
          <p:cNvPr id="4" name="Picture 4">
            <a:extLst>
              <a:ext uri="{FF2B5EF4-FFF2-40B4-BE49-F238E27FC236}">
                <a16:creationId xmlns:a16="http://schemas.microsoft.com/office/drawing/2014/main" id="{E6305ED0-C57F-406A-BCA9-F16A89ABDCFF}"/>
              </a:ext>
            </a:extLst>
          </p:cNvPr>
          <p:cNvPicPr>
            <a:picLocks noChangeAspect="1"/>
          </p:cNvPicPr>
          <p:nvPr/>
        </p:nvPicPr>
        <p:blipFill>
          <a:blip r:embed="rId4"/>
          <a:stretch>
            <a:fillRect/>
          </a:stretch>
        </p:blipFill>
        <p:spPr>
          <a:xfrm>
            <a:off x="741871" y="2176733"/>
            <a:ext cx="1330625" cy="1674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62045" y="816171"/>
            <a:ext cx="8238638" cy="3600449"/>
          </a:xfrm>
        </p:spPr>
        <p:txBody>
          <a:bodyPr vert="horz" lIns="0" tIns="45720" rIns="0" bIns="45720" rtlCol="0" anchor="t">
            <a:normAutofit/>
          </a:bodyPr>
          <a:lstStyle/>
          <a:p>
            <a:pPr marL="210185" indent="-210185">
              <a:spcBef>
                <a:spcPts val="450"/>
              </a:spcBef>
              <a:spcAft>
                <a:spcPts val="0"/>
              </a:spcAft>
              <a:buClr>
                <a:schemeClr val="accent2"/>
              </a:buClr>
              <a:buFont typeface="Arial" panose="020B0604020202020204" pitchFamily="34" charset="0"/>
              <a:buChar char="•"/>
            </a:pPr>
            <a:r>
              <a:rPr lang="en-US" dirty="0">
                <a:latin typeface="Arial"/>
                <a:cs typeface="Arial"/>
              </a:rPr>
              <a:t>Introduction</a:t>
            </a:r>
            <a:endParaRPr lang="en-US" dirty="0"/>
          </a:p>
          <a:p>
            <a:pPr marL="210185" indent="-210185">
              <a:spcBef>
                <a:spcPts val="450"/>
              </a:spcBef>
              <a:spcAft>
                <a:spcPts val="0"/>
              </a:spcAft>
              <a:buClr>
                <a:schemeClr val="accent2"/>
              </a:buClr>
              <a:buFont typeface="Arial" panose="020B0604020202020204" pitchFamily="34" charset="0"/>
              <a:buChar char="•"/>
            </a:pPr>
            <a:r>
              <a:rPr lang="en-US" dirty="0">
                <a:latin typeface="Arial"/>
                <a:cs typeface="Arial"/>
              </a:rPr>
              <a:t>Problem description </a:t>
            </a:r>
            <a:endParaRPr lang="en-US" dirty="0"/>
          </a:p>
          <a:p>
            <a:pPr marL="210185" indent="-210185">
              <a:spcBef>
                <a:spcPts val="450"/>
              </a:spcBef>
              <a:spcAft>
                <a:spcPts val="0"/>
              </a:spcAft>
              <a:buClr>
                <a:schemeClr val="accent2"/>
              </a:buClr>
              <a:buFont typeface="Arial" panose="020B0604020202020204" pitchFamily="34" charset="0"/>
              <a:buChar char="•"/>
            </a:pPr>
            <a:r>
              <a:rPr lang="en-US" dirty="0">
                <a:latin typeface="Arial"/>
                <a:cs typeface="Arial"/>
              </a:rPr>
              <a:t>Background on P4</a:t>
            </a:r>
            <a:endParaRPr lang="en-US" dirty="0"/>
          </a:p>
          <a:p>
            <a:pPr marL="210185" indent="-210185">
              <a:spcBef>
                <a:spcPts val="450"/>
              </a:spcBef>
              <a:spcAft>
                <a:spcPts val="0"/>
              </a:spcAft>
              <a:buClr>
                <a:schemeClr val="accent2"/>
              </a:buClr>
              <a:buFont typeface="Arial" panose="020B0604020202020204" pitchFamily="34" charset="0"/>
              <a:buChar char="•"/>
            </a:pPr>
            <a:r>
              <a:rPr lang="en-US" dirty="0">
                <a:latin typeface="Arial"/>
                <a:cs typeface="Arial"/>
              </a:rPr>
              <a:t>Proposed solution and implementation</a:t>
            </a:r>
            <a:endParaRPr lang="en-US" dirty="0"/>
          </a:p>
          <a:p>
            <a:pPr marL="210185" indent="-210185">
              <a:spcBef>
                <a:spcPts val="450"/>
              </a:spcBef>
              <a:spcAft>
                <a:spcPts val="0"/>
              </a:spcAft>
              <a:buClr>
                <a:schemeClr val="accent2"/>
              </a:buClr>
              <a:buFont typeface="Arial" panose="020B0604020202020204" pitchFamily="34" charset="0"/>
              <a:buChar char="•"/>
            </a:pPr>
            <a:r>
              <a:rPr lang="en-US" dirty="0">
                <a:latin typeface="Arial"/>
                <a:cs typeface="Arial"/>
              </a:rPr>
              <a:t>Contributions</a:t>
            </a:r>
            <a:endParaRPr lang="en-US" dirty="0"/>
          </a:p>
          <a:p>
            <a:pPr marL="210185" indent="-210185">
              <a:spcBef>
                <a:spcPts val="450"/>
              </a:spcBef>
              <a:spcAft>
                <a:spcPts val="0"/>
              </a:spcAft>
              <a:buClr>
                <a:schemeClr val="accent2"/>
              </a:buClr>
              <a:buFont typeface="Arial" panose="020B0604020202020204" pitchFamily="34" charset="0"/>
              <a:buChar char="•"/>
            </a:pPr>
            <a:endParaRPr lang="en-US" dirty="0"/>
          </a:p>
          <a:p>
            <a:pPr marL="210185" indent="-210185">
              <a:spcBef>
                <a:spcPts val="450"/>
              </a:spcBef>
              <a:spcAft>
                <a:spcPts val="0"/>
              </a:spcAft>
              <a:buClr>
                <a:schemeClr val="accent2"/>
              </a:buClr>
              <a:buFont typeface="Arial" panose="020B0604020202020204" pitchFamily="34" charset="0"/>
              <a:buChar char="•"/>
            </a:pPr>
            <a:endParaRPr lang="en-US" dirty="0"/>
          </a:p>
          <a:p>
            <a:pPr marL="210185" indent="-210185">
              <a:spcBef>
                <a:spcPts val="45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flipV="1">
            <a:off x="448163" y="657225"/>
            <a:ext cx="1388452" cy="1"/>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2</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spTree>
    <p:extLst>
      <p:ext uri="{BB962C8B-B14F-4D97-AF65-F5344CB8AC3E}">
        <p14:creationId xmlns:p14="http://schemas.microsoft.com/office/powerpoint/2010/main" val="35462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a:latin typeface="Arial"/>
                <a:cs typeface="Arial"/>
              </a:rPr>
              <a:t>Introduction</a:t>
            </a:r>
            <a:endParaRPr lang="en-US"/>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vert="horz" lIns="0" tIns="45720" rIns="0" bIns="45720" rtlCol="0" anchor="t">
            <a:normAutofit/>
          </a:bodyPr>
          <a:lstStyle/>
          <a:p>
            <a:pPr marL="210185" indent="-210185">
              <a:spcBef>
                <a:spcPts val="450"/>
              </a:spcBef>
              <a:spcAft>
                <a:spcPts val="0"/>
              </a:spcAft>
              <a:buClr>
                <a:schemeClr val="accent2"/>
              </a:buClr>
              <a:buFont typeface="Arial" panose="020B0604020202020204" pitchFamily="34" charset="0"/>
              <a:buChar char="•"/>
            </a:pPr>
            <a:endParaRPr lang="en-US"/>
          </a:p>
          <a:p>
            <a:pPr marL="210185" indent="-210185">
              <a:spcBef>
                <a:spcPts val="450"/>
              </a:spcBef>
              <a:spcAft>
                <a:spcPts val="0"/>
              </a:spcAft>
              <a:buClr>
                <a:schemeClr val="accent2"/>
              </a:buClr>
              <a:buFont typeface="Arial" panose="020B0604020202020204" pitchFamily="34" charset="0"/>
              <a:buChar char="•"/>
            </a:pPr>
            <a:endParaRPr lang="en-US"/>
          </a:p>
          <a:p>
            <a:pPr marL="210185" indent="-210185">
              <a:spcBef>
                <a:spcPts val="45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448163" y="657227"/>
            <a:ext cx="1973205" cy="17245"/>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3</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sp>
        <p:nvSpPr>
          <p:cNvPr id="5" name="TextBox 4">
            <a:extLst>
              <a:ext uri="{FF2B5EF4-FFF2-40B4-BE49-F238E27FC236}">
                <a16:creationId xmlns:a16="http://schemas.microsoft.com/office/drawing/2014/main" id="{C6274729-7810-4E63-BF02-C073249014AB}"/>
              </a:ext>
            </a:extLst>
          </p:cNvPr>
          <p:cNvSpPr txBox="1"/>
          <p:nvPr/>
        </p:nvSpPr>
        <p:spPr>
          <a:xfrm>
            <a:off x="445138" y="904131"/>
            <a:ext cx="7034645" cy="3244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Network address translation (NAT) conserves IP addresses that are legally registered and prevents their depletion</a:t>
            </a:r>
          </a:p>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This is important to being able to connect with the Internet </a:t>
            </a:r>
          </a:p>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NAT is used to achieve this</a:t>
            </a:r>
          </a:p>
          <a:p>
            <a:pPr marL="287655" lvl="1" indent="-137160" algn="just" defTabSz="685800">
              <a:lnSpc>
                <a:spcPct val="90000"/>
              </a:lnSpc>
              <a:spcBef>
                <a:spcPts val="450"/>
              </a:spcBef>
              <a:buClr>
                <a:schemeClr val="accent2"/>
              </a:buClr>
              <a:buSzPct val="100000"/>
              <a:buFont typeface="Wingdings" panose="020B0604020202020204" pitchFamily="34" charset="0"/>
              <a:buChar char="Ø"/>
            </a:pPr>
            <a:r>
              <a:rPr lang="en-US" sz="1350" kern="1200" dirty="0">
                <a:solidFill>
                  <a:schemeClr val="tx1">
                    <a:lumMod val="75000"/>
                    <a:lumOff val="25000"/>
                  </a:schemeClr>
                </a:solidFill>
                <a:ea typeface="+mn-ea"/>
              </a:rPr>
              <a:t>Using configurable switches, we can create P4 programs to implement NAT</a:t>
            </a:r>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chemeClr val="tx1">
                  <a:lumMod val="75000"/>
                  <a:lumOff val="25000"/>
                </a:schemeClr>
              </a:solidFill>
              <a:ea typeface="+mn-ea"/>
            </a:endParaRPr>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chemeClr val="tx1">
                  <a:lumMod val="75000"/>
                  <a:lumOff val="25000"/>
                </a:schemeClr>
              </a:solidFill>
              <a:ea typeface="+mn-ea"/>
            </a:endParaRPr>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rgbClr val="404040"/>
              </a:solidFill>
            </a:endParaRPr>
          </a:p>
          <a:p>
            <a:pPr lvl="3" algn="just">
              <a:spcBef>
                <a:spcPts val="450"/>
              </a:spcBef>
              <a:buClr>
                <a:srgbClr val="9B2D1F"/>
              </a:buClr>
              <a:buSzPct val="100000"/>
            </a:pPr>
            <a:endParaRPr lang="en-US" sz="1200" dirty="0"/>
          </a:p>
          <a:p>
            <a:pPr lvl="8"/>
            <a:endParaRPr lang="en-US" sz="1200" dirty="0"/>
          </a:p>
          <a:p>
            <a:pPr marL="171450" lvl="5" indent="-171450">
              <a:buChar char="•"/>
            </a:pPr>
            <a:endParaRPr lang="en-US" sz="1200" dirty="0"/>
          </a:p>
          <a:p>
            <a:pPr marL="171450" indent="-171450">
              <a:buChar char="•"/>
            </a:pPr>
            <a:endParaRPr lang="en-US" sz="1200" dirty="0"/>
          </a:p>
        </p:txBody>
      </p:sp>
    </p:spTree>
    <p:extLst>
      <p:ext uri="{BB962C8B-B14F-4D97-AF65-F5344CB8AC3E}">
        <p14:creationId xmlns:p14="http://schemas.microsoft.com/office/powerpoint/2010/main" val="36551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latin typeface="Arial"/>
                <a:cs typeface="Arial"/>
              </a:rPr>
              <a:t>Problem Description</a:t>
            </a: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448163" y="657227"/>
            <a:ext cx="3334528" cy="13607"/>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4</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pic>
        <p:nvPicPr>
          <p:cNvPr id="9" name="Picture 8">
            <a:extLst>
              <a:ext uri="{FF2B5EF4-FFF2-40B4-BE49-F238E27FC236}">
                <a16:creationId xmlns:a16="http://schemas.microsoft.com/office/drawing/2014/main" id="{940DBCE4-9642-4A0F-9181-E2363C337B3A}"/>
              </a:ext>
            </a:extLst>
          </p:cNvPr>
          <p:cNvPicPr>
            <a:picLocks noChangeAspect="1"/>
          </p:cNvPicPr>
          <p:nvPr/>
        </p:nvPicPr>
        <p:blipFill>
          <a:blip r:embed="rId4"/>
          <a:stretch>
            <a:fillRect/>
          </a:stretch>
        </p:blipFill>
        <p:spPr>
          <a:xfrm>
            <a:off x="1876266" y="2606555"/>
            <a:ext cx="5312326" cy="1392610"/>
          </a:xfrm>
          <a:prstGeom prst="rect">
            <a:avLst/>
          </a:prstGeom>
        </p:spPr>
      </p:pic>
      <p:sp>
        <p:nvSpPr>
          <p:cNvPr id="12" name="TextBox 11">
            <a:extLst>
              <a:ext uri="{FF2B5EF4-FFF2-40B4-BE49-F238E27FC236}">
                <a16:creationId xmlns:a16="http://schemas.microsoft.com/office/drawing/2014/main" id="{9DD52881-55B3-4E28-9E7D-88FDA8405B64}"/>
              </a:ext>
            </a:extLst>
          </p:cNvPr>
          <p:cNvSpPr txBox="1"/>
          <p:nvPr/>
        </p:nvSpPr>
        <p:spPr>
          <a:xfrm>
            <a:off x="445138" y="904131"/>
            <a:ext cx="8100985" cy="3272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rPr>
              <a:t>Be able to communicate with networks outside the Local Area Network (LAN)</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rPr>
              <a:t>Must translate a private IP address to a public IP address</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rPr>
              <a:t>Implementing NAT on P4 programmable switch</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rPr>
              <a:t>Testing the IP translation by sending packets to the Internet</a:t>
            </a:r>
          </a:p>
          <a:p>
            <a:endParaRPr lang="en-US" sz="1400" dirty="0"/>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chemeClr val="tx1">
                  <a:lumMod val="75000"/>
                  <a:lumOff val="25000"/>
                </a:schemeClr>
              </a:solidFill>
              <a:ea typeface="+mn-ea"/>
            </a:endParaRPr>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chemeClr val="tx1">
                  <a:lumMod val="75000"/>
                  <a:lumOff val="25000"/>
                </a:schemeClr>
              </a:solidFill>
              <a:ea typeface="+mn-ea"/>
            </a:endParaRPr>
          </a:p>
          <a:p>
            <a:pPr marL="210185" indent="-210185" algn="just" defTabSz="685800">
              <a:spcBef>
                <a:spcPts val="450"/>
              </a:spcBef>
              <a:buClr>
                <a:schemeClr val="accent2"/>
              </a:buClr>
              <a:buSzPct val="100000"/>
              <a:buFont typeface="Arial" panose="020B0604020202020204" pitchFamily="34" charset="0"/>
              <a:buChar char="•"/>
            </a:pPr>
            <a:endParaRPr lang="en-US" sz="1650" kern="1200" dirty="0">
              <a:solidFill>
                <a:srgbClr val="404040"/>
              </a:solidFill>
            </a:endParaRPr>
          </a:p>
          <a:p>
            <a:pPr lvl="3" algn="just">
              <a:spcBef>
                <a:spcPts val="450"/>
              </a:spcBef>
              <a:buClr>
                <a:srgbClr val="9B2D1F"/>
              </a:buClr>
              <a:buSzPct val="100000"/>
            </a:pPr>
            <a:endParaRPr lang="en-US" sz="1200" dirty="0"/>
          </a:p>
          <a:p>
            <a:pPr lvl="8"/>
            <a:endParaRPr lang="en-US" sz="1200" dirty="0"/>
          </a:p>
          <a:p>
            <a:pPr marL="171450" lvl="5" indent="-171450">
              <a:buChar char="•"/>
            </a:pPr>
            <a:endParaRPr lang="en-US" sz="1200" dirty="0"/>
          </a:p>
          <a:p>
            <a:pPr marL="171450" indent="-171450">
              <a:buChar char="•"/>
            </a:pPr>
            <a:endParaRPr lang="en-US" sz="1200" dirty="0"/>
          </a:p>
        </p:txBody>
      </p:sp>
    </p:spTree>
    <p:extLst>
      <p:ext uri="{BB962C8B-B14F-4D97-AF65-F5344CB8AC3E}">
        <p14:creationId xmlns:p14="http://schemas.microsoft.com/office/powerpoint/2010/main" val="267814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latin typeface="Arial"/>
                <a:cs typeface="Arial"/>
              </a:rPr>
              <a:t>Background on P4</a:t>
            </a:r>
            <a:endParaRPr lang="en-US" dirty="0"/>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448162" y="666750"/>
            <a:ext cx="8238638" cy="3600449"/>
          </a:xfrm>
        </p:spPr>
        <p:txBody>
          <a:bodyPr vert="horz" lIns="0" tIns="45720" rIns="0" bIns="45720" rtlCol="0" anchor="t">
            <a:normAutofit/>
          </a:bodyPr>
          <a:lstStyle/>
          <a:p>
            <a:pPr marL="210185" indent="-210185">
              <a:spcBef>
                <a:spcPts val="450"/>
              </a:spcBef>
              <a:spcAft>
                <a:spcPts val="0"/>
              </a:spcAft>
              <a:buClr>
                <a:schemeClr val="accent2"/>
              </a:buClr>
              <a:buFont typeface="Arial" panose="020B0604020202020204" pitchFamily="34" charset="0"/>
              <a:buChar char="•"/>
            </a:pPr>
            <a:endParaRPr lang="en-US" dirty="0"/>
          </a:p>
          <a:p>
            <a:pPr marL="210185" indent="-210185">
              <a:spcBef>
                <a:spcPts val="450"/>
              </a:spcBef>
              <a:spcAft>
                <a:spcPts val="0"/>
              </a:spcAft>
              <a:buClr>
                <a:schemeClr val="accent2"/>
              </a:buClr>
              <a:buFont typeface="Arial" panose="020B0604020202020204" pitchFamily="34" charset="0"/>
              <a:buChar char="•"/>
            </a:pPr>
            <a:endParaRPr lang="en-US" dirty="0"/>
          </a:p>
          <a:p>
            <a:pPr marL="210185" indent="-210185">
              <a:spcBef>
                <a:spcPts val="45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448163" y="657227"/>
            <a:ext cx="3026557"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5</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sp>
        <p:nvSpPr>
          <p:cNvPr id="5" name="TextBox 4">
            <a:extLst>
              <a:ext uri="{FF2B5EF4-FFF2-40B4-BE49-F238E27FC236}">
                <a16:creationId xmlns:a16="http://schemas.microsoft.com/office/drawing/2014/main" id="{B9848161-E9EF-4700-85FE-D4F83E569D2A}"/>
              </a:ext>
            </a:extLst>
          </p:cNvPr>
          <p:cNvSpPr txBox="1"/>
          <p:nvPr/>
        </p:nvSpPr>
        <p:spPr>
          <a:xfrm>
            <a:off x="446809" y="909205"/>
            <a:ext cx="8085246" cy="1159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just" defTabSz="685800">
              <a:spcBef>
                <a:spcPts val="450"/>
              </a:spcBef>
              <a:buClr>
                <a:schemeClr val="accent2"/>
              </a:buClr>
              <a:buSzPct val="100000"/>
              <a:buFont typeface="Arial" panose="020B0604020202020204" pitchFamily="34" charset="0"/>
              <a:buChar char="•"/>
            </a:pPr>
            <a:r>
              <a:rPr lang="en-US" sz="1650" kern="1200" dirty="0">
                <a:solidFill>
                  <a:schemeClr val="tx1">
                    <a:lumMod val="75000"/>
                    <a:lumOff val="25000"/>
                  </a:schemeClr>
                </a:solidFill>
                <a:ea typeface="+mn-ea"/>
              </a:rPr>
              <a:t>P4 is a programing language used to describe the processing behavior of a switch</a:t>
            </a:r>
          </a:p>
          <a:p>
            <a:pPr marL="210185" indent="-210185" algn="just" defTabSz="685800">
              <a:spcBef>
                <a:spcPts val="450"/>
              </a:spcBef>
              <a:buClr>
                <a:schemeClr val="accent2"/>
              </a:buClr>
              <a:buSzPct val="100000"/>
              <a:buFont typeface="Arial" panose="020B0604020202020204" pitchFamily="34" charset="0"/>
              <a:buChar char="•"/>
            </a:pPr>
            <a:r>
              <a:rPr lang="en-US" sz="1650" kern="1200" dirty="0">
                <a:solidFill>
                  <a:schemeClr val="tx1">
                    <a:lumMod val="75000"/>
                    <a:lumOff val="25000"/>
                  </a:schemeClr>
                </a:solidFill>
                <a:ea typeface="+mn-ea"/>
              </a:rPr>
              <a:t>Unlike traditional switches which come with a set of pre-defined protocols</a:t>
            </a:r>
            <a:endParaRPr lang="en-US" sz="1650" dirty="0">
              <a:solidFill>
                <a:schemeClr val="tx1">
                  <a:lumMod val="75000"/>
                  <a:lumOff val="25000"/>
                </a:schemeClr>
              </a:solidFill>
              <a:ea typeface="+mn-ea"/>
            </a:endParaRPr>
          </a:p>
          <a:p>
            <a:pPr marL="210185" indent="-210185" algn="just" defTabSz="685800">
              <a:spcBef>
                <a:spcPts val="450"/>
              </a:spcBef>
              <a:buFont typeface="Arial,Sans-Serif"/>
              <a:buChar char="•"/>
            </a:pPr>
            <a:endParaRPr lang="en-US" dirty="0"/>
          </a:p>
          <a:p>
            <a:pPr marL="228600" indent="-228600">
              <a:buFont typeface="Arial,Sans-Serif"/>
              <a:buChar char="•"/>
            </a:pPr>
            <a:endParaRPr lang="en-US" dirty="0"/>
          </a:p>
        </p:txBody>
      </p:sp>
      <p:pic>
        <p:nvPicPr>
          <p:cNvPr id="8" name="Picture 8" descr="Diagram&#10;&#10;Description automatically generated">
            <a:extLst>
              <a:ext uri="{FF2B5EF4-FFF2-40B4-BE49-F238E27FC236}">
                <a16:creationId xmlns:a16="http://schemas.microsoft.com/office/drawing/2014/main" id="{0EBEE12B-0A3D-435D-9588-73350A8AA34B}"/>
              </a:ext>
            </a:extLst>
          </p:cNvPr>
          <p:cNvPicPr>
            <a:picLocks noChangeAspect="1"/>
          </p:cNvPicPr>
          <p:nvPr/>
        </p:nvPicPr>
        <p:blipFill>
          <a:blip r:embed="rId4"/>
          <a:stretch>
            <a:fillRect/>
          </a:stretch>
        </p:blipFill>
        <p:spPr>
          <a:xfrm>
            <a:off x="2718754" y="1865408"/>
            <a:ext cx="3699688" cy="1831925"/>
          </a:xfrm>
          <a:prstGeom prst="rect">
            <a:avLst/>
          </a:prstGeom>
        </p:spPr>
      </p:pic>
      <p:pic>
        <p:nvPicPr>
          <p:cNvPr id="9" name="Picture 9" descr="Diagram&#10;&#10;Description automatically generated">
            <a:extLst>
              <a:ext uri="{FF2B5EF4-FFF2-40B4-BE49-F238E27FC236}">
                <a16:creationId xmlns:a16="http://schemas.microsoft.com/office/drawing/2014/main" id="{6F9EB5A3-EDFC-4702-8D07-098E5C023972}"/>
              </a:ext>
            </a:extLst>
          </p:cNvPr>
          <p:cNvPicPr>
            <a:picLocks noChangeAspect="1"/>
          </p:cNvPicPr>
          <p:nvPr/>
        </p:nvPicPr>
        <p:blipFill>
          <a:blip r:embed="rId5"/>
          <a:stretch>
            <a:fillRect/>
          </a:stretch>
        </p:blipFill>
        <p:spPr>
          <a:xfrm>
            <a:off x="2397579" y="3730381"/>
            <a:ext cx="4342038" cy="1064111"/>
          </a:xfrm>
          <a:prstGeom prst="rect">
            <a:avLst/>
          </a:prstGeom>
        </p:spPr>
      </p:pic>
    </p:spTree>
    <p:extLst>
      <p:ext uri="{BB962C8B-B14F-4D97-AF65-F5344CB8AC3E}">
        <p14:creationId xmlns:p14="http://schemas.microsoft.com/office/powerpoint/2010/main" val="35759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normAutofit/>
          </a:bodyPr>
          <a:lstStyle/>
          <a:p>
            <a:r>
              <a:rPr lang="en-US" dirty="0">
                <a:latin typeface="Arial"/>
                <a:cs typeface="Arial"/>
              </a:rPr>
              <a:t>Proposed Solution and Implementation</a:t>
            </a:r>
            <a:endParaRPr lang="en-US" dirty="0"/>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448162" y="666750"/>
            <a:ext cx="8238638" cy="3600449"/>
          </a:xfrm>
        </p:spPr>
        <p:txBody>
          <a:bodyPr vert="horz" lIns="0" tIns="45720" rIns="0" bIns="45720" rtlCol="0" anchor="t">
            <a:normAutofit/>
          </a:bodyPr>
          <a:lstStyle/>
          <a:p>
            <a:pPr marL="210185" indent="-210185">
              <a:spcBef>
                <a:spcPts val="450"/>
              </a:spcBef>
              <a:spcAft>
                <a:spcPts val="0"/>
              </a:spcAft>
              <a:buClr>
                <a:schemeClr val="accent2"/>
              </a:buClr>
              <a:buFont typeface="Arial" panose="020B0604020202020204" pitchFamily="34" charset="0"/>
              <a:buChar char="•"/>
            </a:pPr>
            <a:endParaRPr lang="en-US">
              <a:highlight>
                <a:srgbClr val="FFFF00"/>
              </a:highlight>
            </a:endParaRPr>
          </a:p>
          <a:p>
            <a:pPr marL="210185" indent="-210185">
              <a:spcBef>
                <a:spcPts val="450"/>
              </a:spcBef>
              <a:spcAft>
                <a:spcPts val="0"/>
              </a:spcAft>
              <a:buClr>
                <a:schemeClr val="accent2"/>
              </a:buClr>
              <a:buFont typeface="Arial" panose="020B0604020202020204" pitchFamily="34" charset="0"/>
              <a:buChar char="•"/>
            </a:pPr>
            <a:endParaRPr lang="en-US"/>
          </a:p>
          <a:p>
            <a:pPr marL="210185" indent="-210185">
              <a:spcBef>
                <a:spcPts val="450"/>
              </a:spcBef>
              <a:spcAft>
                <a:spcPts val="0"/>
              </a:spcAft>
              <a:buClr>
                <a:schemeClr val="accent2"/>
              </a:buClr>
              <a:buFont typeface="Arial" panose="020F0502020204030204" pitchFamily="34" charset="0"/>
              <a:buChar char="•"/>
            </a:pPr>
            <a:endParaRPr lang="en-US"/>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6</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sp>
        <p:nvSpPr>
          <p:cNvPr id="5" name="TextBox 4">
            <a:extLst>
              <a:ext uri="{FF2B5EF4-FFF2-40B4-BE49-F238E27FC236}">
                <a16:creationId xmlns:a16="http://schemas.microsoft.com/office/drawing/2014/main" id="{D4152BD2-62E0-83CF-C14A-3451BB4E35DB}"/>
              </a:ext>
            </a:extLst>
          </p:cNvPr>
          <p:cNvSpPr txBox="1"/>
          <p:nvPr/>
        </p:nvSpPr>
        <p:spPr>
          <a:xfrm>
            <a:off x="448734" y="745067"/>
            <a:ext cx="4441163" cy="33958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Create a program using P4 to enable NAT on the internal network to allow communication with the Internet</a:t>
            </a:r>
          </a:p>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Develop a topology that represents all three private IP address ranges, the programable switch and the Internet</a:t>
            </a:r>
          </a:p>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For example, the private IP address 192.168.0.1 is translated to the public IP address 203.0.113.1</a:t>
            </a:r>
          </a:p>
          <a:p>
            <a:pPr marL="210185" indent="-210185" algn="just" defTabSz="685800">
              <a:spcBef>
                <a:spcPts val="450"/>
              </a:spcBef>
              <a:buClr>
                <a:srgbClr val="9B2D1F"/>
              </a:buClr>
              <a:buSzPct val="100000"/>
              <a:buFont typeface="Arial" panose="020B0604020202020204" pitchFamily="34" charset="0"/>
              <a:buChar char="•"/>
            </a:pPr>
            <a:r>
              <a:rPr lang="en-US" sz="1650" kern="1200" dirty="0">
                <a:solidFill>
                  <a:schemeClr val="tx1">
                    <a:lumMod val="75000"/>
                    <a:lumOff val="25000"/>
                  </a:schemeClr>
                </a:solidFill>
                <a:ea typeface="+mn-ea"/>
              </a:rPr>
              <a:t>We implemented NAT using match-action tables</a:t>
            </a:r>
          </a:p>
          <a:p>
            <a:pPr marL="210185" indent="-210185" algn="just" defTabSz="685800">
              <a:spcBef>
                <a:spcPts val="450"/>
              </a:spcBef>
              <a:buClr>
                <a:srgbClr val="9B2D1F"/>
              </a:buClr>
              <a:buSzPct val="100000"/>
              <a:buFont typeface="Arial" panose="020B0604020202020204" pitchFamily="34" charset="0"/>
              <a:buChar char="•"/>
            </a:pPr>
            <a:endParaRPr lang="en-US" sz="1650" kern="1200" dirty="0">
              <a:solidFill>
                <a:schemeClr val="tx1">
                  <a:lumMod val="75000"/>
                  <a:lumOff val="25000"/>
                </a:schemeClr>
              </a:solidFill>
              <a:ea typeface="+mn-ea"/>
            </a:endParaRPr>
          </a:p>
        </p:txBody>
      </p:sp>
      <p:cxnSp>
        <p:nvCxnSpPr>
          <p:cNvPr id="8" name="Straight Connector 7">
            <a:extLst>
              <a:ext uri="{FF2B5EF4-FFF2-40B4-BE49-F238E27FC236}">
                <a16:creationId xmlns:a16="http://schemas.microsoft.com/office/drawing/2014/main" id="{19FF859F-1DE2-B19C-5D50-2BD4CC7BC0A1}"/>
              </a:ext>
            </a:extLst>
          </p:cNvPr>
          <p:cNvCxnSpPr>
            <a:cxnSpLocks/>
          </p:cNvCxnSpPr>
          <p:nvPr/>
        </p:nvCxnSpPr>
        <p:spPr>
          <a:xfrm flipV="1">
            <a:off x="448163" y="644395"/>
            <a:ext cx="6202558" cy="12832"/>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4" name="Picture 13">
            <a:extLst>
              <a:ext uri="{FF2B5EF4-FFF2-40B4-BE49-F238E27FC236}">
                <a16:creationId xmlns:a16="http://schemas.microsoft.com/office/drawing/2014/main" id="{5AF4779C-946F-4341-9480-DA050C24B787}"/>
              </a:ext>
            </a:extLst>
          </p:cNvPr>
          <p:cNvPicPr>
            <a:picLocks noChangeAspect="1"/>
          </p:cNvPicPr>
          <p:nvPr/>
        </p:nvPicPr>
        <p:blipFill>
          <a:blip r:embed="rId4"/>
          <a:stretch>
            <a:fillRect/>
          </a:stretch>
        </p:blipFill>
        <p:spPr>
          <a:xfrm>
            <a:off x="5057775" y="739664"/>
            <a:ext cx="3811905" cy="3331665"/>
          </a:xfrm>
          <a:prstGeom prst="rect">
            <a:avLst/>
          </a:prstGeom>
        </p:spPr>
      </p:pic>
    </p:spTree>
    <p:extLst>
      <p:ext uri="{BB962C8B-B14F-4D97-AF65-F5344CB8AC3E}">
        <p14:creationId xmlns:p14="http://schemas.microsoft.com/office/powerpoint/2010/main" val="46577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normAutofit/>
          </a:bodyPr>
          <a:lstStyle/>
          <a:p>
            <a:r>
              <a:rPr lang="en-US" dirty="0">
                <a:latin typeface="Arial"/>
                <a:cs typeface="Arial"/>
              </a:rPr>
              <a:t>Contributions</a:t>
            </a: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448163" y="657227"/>
            <a:ext cx="221063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 typeface="Arial"/>
              <a:buNone/>
              <a:tabLst/>
              <a:defRPr/>
            </a:pPr>
            <a:fld id="{38C60F48-EAB5-A54D-B834-7AA360F30939}"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rPr>
              <a:pPr marL="0" marR="0" lvl="0" indent="0" algn="r" defTabSz="342900" rtl="0" eaLnBrk="1" fontAlgn="auto" latinLnBrk="0" hangingPunct="1">
                <a:lnSpc>
                  <a:spcPct val="100000"/>
                </a:lnSpc>
                <a:spcBef>
                  <a:spcPts val="0"/>
                </a:spcBef>
                <a:spcAft>
                  <a:spcPts val="0"/>
                </a:spcAft>
                <a:buClrTx/>
                <a:buSzTx/>
                <a:buFont typeface="Arial"/>
                <a:buNone/>
                <a:tabLst/>
                <a:defRPr/>
              </a:pPr>
              <a:t>7</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51D40C7B-AA45-4744-B3BB-2D206AC0EBF6}"/>
              </a:ext>
            </a:extLst>
          </p:cNvPr>
          <p:cNvPicPr>
            <a:picLocks noChangeAspect="1"/>
          </p:cNvPicPr>
          <p:nvPr/>
        </p:nvPicPr>
        <p:blipFill>
          <a:blip r:embed="rId3"/>
          <a:stretch>
            <a:fillRect/>
          </a:stretch>
        </p:blipFill>
        <p:spPr>
          <a:xfrm>
            <a:off x="0" y="4844838"/>
            <a:ext cx="1591056" cy="235319"/>
          </a:xfrm>
          <a:prstGeom prst="rect">
            <a:avLst/>
          </a:prstGeom>
        </p:spPr>
      </p:pic>
      <p:sp>
        <p:nvSpPr>
          <p:cNvPr id="8" name="TextBox 7">
            <a:extLst>
              <a:ext uri="{FF2B5EF4-FFF2-40B4-BE49-F238E27FC236}">
                <a16:creationId xmlns:a16="http://schemas.microsoft.com/office/drawing/2014/main" id="{4DC6C55F-8055-43B8-BC12-38B348F4CCD8}"/>
              </a:ext>
            </a:extLst>
          </p:cNvPr>
          <p:cNvSpPr txBox="1"/>
          <p:nvPr/>
        </p:nvSpPr>
        <p:spPr>
          <a:xfrm>
            <a:off x="446809" y="909205"/>
            <a:ext cx="8085246" cy="1515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sym typeface="Arial"/>
              </a:rPr>
              <a:t>Implemented a NAT device on P4</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sym typeface="Arial"/>
              </a:rPr>
              <a:t>Used match-action tables to perform the address translation</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sym typeface="Arial"/>
              </a:rPr>
              <a:t>Tested the implementation with a packet generator available in Linux</a:t>
            </a:r>
          </a:p>
          <a:p>
            <a:pPr marL="210185" indent="-210185">
              <a:spcBef>
                <a:spcPts val="450"/>
              </a:spcBef>
              <a:spcAft>
                <a:spcPts val="0"/>
              </a:spcAft>
              <a:buClr>
                <a:srgbClr val="9B2D1F"/>
              </a:buClr>
              <a:buFont typeface="Arial" panose="020B0604020202020204" pitchFamily="34" charset="0"/>
              <a:buChar char="•"/>
            </a:pPr>
            <a:r>
              <a:rPr lang="en-US" sz="1650" dirty="0">
                <a:latin typeface="Arial"/>
                <a:cs typeface="Arial"/>
                <a:sym typeface="Arial"/>
              </a:rPr>
              <a:t>Future works might include the implementation of dynamic NAT</a:t>
            </a:r>
            <a:endParaRPr lang="en-US" sz="1650" dirty="0"/>
          </a:p>
          <a:p>
            <a:pPr marL="228600" indent="-228600">
              <a:buFont typeface="Arial,Sans-Serif"/>
              <a:buChar char="•"/>
            </a:pPr>
            <a:endParaRPr lang="en-US" dirty="0"/>
          </a:p>
        </p:txBody>
      </p:sp>
    </p:spTree>
    <p:extLst>
      <p:ext uri="{BB962C8B-B14F-4D97-AF65-F5344CB8AC3E}">
        <p14:creationId xmlns:p14="http://schemas.microsoft.com/office/powerpoint/2010/main" val="3140612279"/>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753</Words>
  <Application>Microsoft Office PowerPoint</Application>
  <PresentationFormat>On-screen Show (16:9)</PresentationFormat>
  <Paragraphs>83</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Arial,Sans-Serif</vt:lpstr>
      <vt:lpstr>Calibri</vt:lpstr>
      <vt:lpstr>Calibri Light</vt:lpstr>
      <vt:lpstr>Oswald</vt:lpstr>
      <vt:lpstr>Wingdings</vt:lpstr>
      <vt:lpstr>Simple Dark</vt:lpstr>
      <vt:lpstr>Retrospect</vt:lpstr>
      <vt:lpstr>Implementing a NAT Device using a P4 Switch</vt:lpstr>
      <vt:lpstr>Agenda</vt:lpstr>
      <vt:lpstr>Introduction</vt:lpstr>
      <vt:lpstr>Problem Description</vt:lpstr>
      <vt:lpstr>Background on P4</vt:lpstr>
      <vt:lpstr>Proposed Solution and Implementation</vt:lpstr>
      <vt:lpstr>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Labs on SDN and P4 Programmable Switches</dc:title>
  <cp:lastModifiedBy>Kelley, Sam</cp:lastModifiedBy>
  <cp:revision>7</cp:revision>
  <dcterms:modified xsi:type="dcterms:W3CDTF">2022-04-12T15:43:26Z</dcterms:modified>
</cp:coreProperties>
</file>