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"/>
  </p:notesMasterIdLst>
  <p:handoutMasterIdLst>
    <p:handoutMasterId r:id="rId5"/>
  </p:handoutMasterIdLst>
  <p:sldIdLst>
    <p:sldId id="410" r:id="rId2"/>
    <p:sldId id="409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C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59A22F-9E0F-4D01-B24F-C7D2F105A3D9}" v="1" dt="2023-09-21T21:39:50.658"/>
    <p1510:client id="{8DCB792B-11E6-4F72-8C82-70EE0DBE9478}" v="4" dt="2023-09-22T12:13:32.3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5" autoAdjust="0"/>
    <p:restoredTop sz="92260" autoAdjust="0"/>
  </p:normalViewPr>
  <p:slideViewPr>
    <p:cSldViewPr snapToGrid="0" snapToObjects="1">
      <p:cViewPr varScale="1">
        <p:scale>
          <a:sx n="64" d="100"/>
          <a:sy n="64" d="100"/>
        </p:scale>
        <p:origin x="56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handoutMaster" Target="handoutMasters/handoutMaster1.xml"/><Relationship Id="rId10" Type="http://schemas.microsoft.com/office/2016/11/relationships/changesInfo" Target="changesInfos/changesInfo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chigno Benitez, Jorge" userId="e8c2d0ca-3c76-40b7-b803-52729ce5e219" providerId="ADAL" clId="{8DCB792B-11E6-4F72-8C82-70EE0DBE9478}"/>
    <pc:docChg chg="undo custSel addSld modSld sldOrd">
      <pc:chgData name="Crichigno Benitez, Jorge" userId="e8c2d0ca-3c76-40b7-b803-52729ce5e219" providerId="ADAL" clId="{8DCB792B-11E6-4F72-8C82-70EE0DBE9478}" dt="2023-09-22T12:13:42.578" v="182"/>
      <pc:docMkLst>
        <pc:docMk/>
      </pc:docMkLst>
      <pc:sldChg chg="ord">
        <pc:chgData name="Crichigno Benitez, Jorge" userId="e8c2d0ca-3c76-40b7-b803-52729ce5e219" providerId="ADAL" clId="{8DCB792B-11E6-4F72-8C82-70EE0DBE9478}" dt="2023-09-22T12:13:42.578" v="182"/>
        <pc:sldMkLst>
          <pc:docMk/>
          <pc:sldMk cId="1040293449" sldId="409"/>
        </pc:sldMkLst>
      </pc:sldChg>
      <pc:sldChg chg="delSp modSp add mod">
        <pc:chgData name="Crichigno Benitez, Jorge" userId="e8c2d0ca-3c76-40b7-b803-52729ce5e219" providerId="ADAL" clId="{8DCB792B-11E6-4F72-8C82-70EE0DBE9478}" dt="2023-09-22T12:13:32.323" v="180" actId="1076"/>
        <pc:sldMkLst>
          <pc:docMk/>
          <pc:sldMk cId="3660227395" sldId="410"/>
        </pc:sldMkLst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2" creationId="{8BA9F2DE-EACE-B58F-54CB-B0830F2E4588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6" creationId="{9D02F177-E2A2-1293-F74E-DB8BE9428506}"/>
          </ac:spMkLst>
        </pc:spChg>
        <pc:spChg chg="mod">
          <ac:chgData name="Crichigno Benitez, Jorge" userId="e8c2d0ca-3c76-40b7-b803-52729ce5e219" providerId="ADAL" clId="{8DCB792B-11E6-4F72-8C82-70EE0DBE9478}" dt="2023-09-22T12:13:15.975" v="177" actId="20577"/>
          <ac:spMkLst>
            <pc:docMk/>
            <pc:sldMk cId="3660227395" sldId="410"/>
            <ac:spMk id="8" creationId="{F747CE42-C23A-14D0-052A-CFDE11653AF9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11" creationId="{89CD3D35-192E-4D4F-0FB3-FF4CB478AC7F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12" creationId="{B2FF6D4D-9C3F-A855-9E2A-0496C21E6175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13" creationId="{BA6190D9-0AF6-35EC-B716-73EF80F3BE42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14" creationId="{D9898FA6-649E-1277-01B9-831118A6114E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15" creationId="{5BF1D3F3-1507-97D9-CF50-F580183036FF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22" creationId="{F7059A0C-ED56-4643-7DD0-628C391D8B0F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23" creationId="{FE9BC9B8-DD19-2F8B-6FFD-C7751F6AD01A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37" creationId="{8392B7B5-B0D3-AEED-F5C8-2C916A373844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38" creationId="{748C8EB5-DCAE-8F63-F5A9-3F2D56E70D44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39" creationId="{DAF03886-2C44-AA97-8457-9E0B2C80A5F8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53" creationId="{579B55AF-D8E3-02F5-1808-917C6A872A82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55" creationId="{F8564DC4-DB57-DC24-330D-EF5405A8A926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56" creationId="{F3B00650-C843-7114-0A37-0B581445DA94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61" creationId="{64893B97-2EE0-077A-6C07-B102B85205F7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1025" creationId="{D3B386B6-BDA8-7784-B220-3DAEF330AB8E}"/>
          </ac:spMkLst>
        </pc:spChg>
        <pc:spChg chg="del">
          <ac:chgData name="Crichigno Benitez, Jorge" userId="e8c2d0ca-3c76-40b7-b803-52729ce5e219" providerId="ADAL" clId="{8DCB792B-11E6-4F72-8C82-70EE0DBE9478}" dt="2023-09-22T12:10:44.274" v="1" actId="478"/>
          <ac:spMkLst>
            <pc:docMk/>
            <pc:sldMk cId="3660227395" sldId="410"/>
            <ac:spMk id="1027" creationId="{CE1D7B7C-6D16-6874-570C-25C58E305F6E}"/>
          </ac:spMkLst>
        </pc:spChg>
        <pc:picChg chg="mod">
          <ac:chgData name="Crichigno Benitez, Jorge" userId="e8c2d0ca-3c76-40b7-b803-52729ce5e219" providerId="ADAL" clId="{8DCB792B-11E6-4F72-8C82-70EE0DBE9478}" dt="2023-09-22T12:13:32.323" v="180" actId="1076"/>
          <ac:picMkLst>
            <pc:docMk/>
            <pc:sldMk cId="3660227395" sldId="410"/>
            <ac:picMk id="4" creationId="{AA7CE82E-25BC-3281-3F8B-BD6D184CABF6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31" creationId="{DE1E874E-994D-2CC2-9E2B-F9CC13EFEC36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32" creationId="{D7876DA0-0881-C14C-A3FB-801E84EDE5A2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36" creationId="{A812003C-FBFE-0AD8-6B38-C7DB7D186BBF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41" creationId="{584F7BEC-4736-0FB5-ABDF-1527C427CCFC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42" creationId="{D522E327-31C9-0127-D288-4FB98F197FE5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59" creationId="{2700C9F2-665A-2377-0E5C-FD9875B7A983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60" creationId="{B78BF0B6-E29B-618F-1374-76F705D19D10}"/>
          </ac:picMkLst>
        </pc:picChg>
        <pc:picChg chg="del">
          <ac:chgData name="Crichigno Benitez, Jorge" userId="e8c2d0ca-3c76-40b7-b803-52729ce5e219" providerId="ADAL" clId="{8DCB792B-11E6-4F72-8C82-70EE0DBE9478}" dt="2023-09-22T12:10:44.274" v="1" actId="478"/>
          <ac:picMkLst>
            <pc:docMk/>
            <pc:sldMk cId="3660227395" sldId="410"/>
            <ac:picMk id="1028" creationId="{19884CB4-1109-24BA-732C-6455D2B4996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83E93-7F06-4FD5-ADA4-45262C627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25901-863E-43FB-9F23-CCCDED5D2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67944-E7CD-4CBF-B52C-CFDA3DC45EC0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2B97-BDDF-466E-9AE1-031669AAB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AFE7E-F29A-4A0A-827D-3961508E4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D75D-FDCD-4C30-A01B-6DBB2744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0682D-FD54-284A-B7C8-2FCD4798133C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9C84-074E-E141-A3FD-46DE87E4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5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2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>
            <a:normAutofit/>
          </a:bodyPr>
          <a:lstStyle>
            <a:lvl1pPr algn="l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9972" y="1435395"/>
            <a:ext cx="10558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7550" y="1181100"/>
            <a:ext cx="10984850" cy="480059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200"/>
              </a:spcAft>
              <a:defRPr/>
            </a:lvl3pPr>
            <a:lvl4pPr algn="just">
              <a:spcAft>
                <a:spcPts val="2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200"/>
              </a:spcAft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484" y="6459783"/>
            <a:ext cx="1312025" cy="365125"/>
          </a:xfrm>
        </p:spPr>
        <p:txBody>
          <a:bodyPr/>
          <a:lstStyle/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719349AC-65AB-168E-307A-1DECEBCAAE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62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539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737845"/>
            <a:ext cx="100632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45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earch.cec.sc.edu/cyberinfra/cybertraining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hyperlink" Target="https://research.cec.sc.edu/cyberinfra/cybertraining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A7CE82E-25BC-3281-3F8B-BD6D184C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055" y="153512"/>
            <a:ext cx="1061185" cy="10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47905F-BC3C-5E74-730E-A2A995D82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" y="121679"/>
            <a:ext cx="1989520" cy="1014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7CE42-C23A-14D0-052A-CFDE11653AF9}"/>
              </a:ext>
            </a:extLst>
          </p:cNvPr>
          <p:cNvSpPr txBox="1"/>
          <p:nvPr/>
        </p:nvSpPr>
        <p:spPr>
          <a:xfrm>
            <a:off x="1457023" y="1302522"/>
            <a:ext cx="96251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NSF 2118311: </a:t>
            </a:r>
            <a:r>
              <a:rPr lang="en-US" sz="3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Cybertraining</a:t>
            </a: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P4 Programmable Devices using an Online Scalable Platform with Physical and Virtual Switches and Real Protocol Stacks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Jorge Crichigno (PI) 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Department of Integrated Information Technology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College of Engineering and Computing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of South Carolina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website: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https://research.cec.sc.edu/cyberinfra/cybertraining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 NSF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Cybertraining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Principal Investigator Meeting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Houston, Texas</a:t>
            </a:r>
          </a:p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September 26-27, 2023</a:t>
            </a:r>
          </a:p>
        </p:txBody>
      </p:sp>
    </p:spTree>
    <p:extLst>
      <p:ext uri="{BB962C8B-B14F-4D97-AF65-F5344CB8AC3E}">
        <p14:creationId xmlns:p14="http://schemas.microsoft.com/office/powerpoint/2010/main" val="366022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A7CE82E-25BC-3281-3F8B-BD6D184C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324" y="20671"/>
            <a:ext cx="1061185" cy="10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47905F-BC3C-5E74-730E-A2A995D82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" y="121679"/>
            <a:ext cx="1989520" cy="10148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47CE42-C23A-14D0-052A-CFDE11653AF9}"/>
              </a:ext>
            </a:extLst>
          </p:cNvPr>
          <p:cNvSpPr txBox="1"/>
          <p:nvPr/>
        </p:nvSpPr>
        <p:spPr>
          <a:xfrm>
            <a:off x="1307937" y="-51695"/>
            <a:ext cx="962510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NSF 2118311: </a:t>
            </a:r>
            <a:r>
              <a:rPr lang="en-US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Cybertraining</a:t>
            </a: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on P4 Programmable Devices using an Online Scalable Platform with Physical and Virtual Switches and Real Protocol Stacks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Jorge Crichigno (PI) - University of South Carolina (USC)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Project website: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https://research.cec.sc.edu/cyberinfra/cybertraining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FF6D4D-9C3F-A855-9E2A-0496C21E6175}"/>
              </a:ext>
            </a:extLst>
          </p:cNvPr>
          <p:cNvSpPr/>
          <p:nvPr/>
        </p:nvSpPr>
        <p:spPr>
          <a:xfrm>
            <a:off x="94770" y="1494146"/>
            <a:ext cx="3773040" cy="1272143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90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6190D9-0AF6-35EC-B716-73EF80F3BE42}"/>
              </a:ext>
            </a:extLst>
          </p:cNvPr>
          <p:cNvSpPr txBox="1"/>
          <p:nvPr/>
        </p:nvSpPr>
        <p:spPr>
          <a:xfrm>
            <a:off x="74577" y="1494146"/>
            <a:ext cx="3732657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 algn="just">
              <a:spcAft>
                <a:spcPts val="200"/>
              </a:spcAft>
              <a:buAutoNum type="arabicPeriod"/>
            </a:pPr>
            <a:r>
              <a:rPr lang="en-US" sz="1500" dirty="0"/>
              <a:t>Facilitate the adoption of programmable P4 devices by CI professionals and learners in general, by developing virtual labs. </a:t>
            </a:r>
          </a:p>
          <a:p>
            <a:pPr marL="177800" indent="-177800" algn="just">
              <a:buAutoNum type="arabicPeriod"/>
            </a:pPr>
            <a:r>
              <a:rPr lang="en-US" sz="1500" dirty="0"/>
              <a:t>Promote the integration of P4 and virtual labs into academic degrees.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BF1D3F3-1507-97D9-CF50-F58018303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1" y="1260052"/>
            <a:ext cx="3773040" cy="250874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Goals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059A0C-ED56-4643-7DD0-628C391D8B0F}"/>
              </a:ext>
            </a:extLst>
          </p:cNvPr>
          <p:cNvSpPr/>
          <p:nvPr/>
        </p:nvSpPr>
        <p:spPr>
          <a:xfrm>
            <a:off x="54385" y="2952437"/>
            <a:ext cx="3773040" cy="3763188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900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BC9B8-DD19-2F8B-6FFD-C7751F6AD01A}"/>
              </a:ext>
            </a:extLst>
          </p:cNvPr>
          <p:cNvSpPr txBox="1"/>
          <p:nvPr/>
        </p:nvSpPr>
        <p:spPr>
          <a:xfrm>
            <a:off x="44003" y="2984424"/>
            <a:ext cx="3732657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1500" dirty="0"/>
              <a:t>There is no systematic material to learn P4.</a:t>
            </a:r>
          </a:p>
          <a:p>
            <a:pPr algn="just">
              <a:spcAft>
                <a:spcPts val="200"/>
              </a:spcAft>
            </a:pPr>
            <a:r>
              <a:rPr lang="en-US" sz="1500" dirty="0"/>
              <a:t>P4 switches permit the programmer to program the switch data plane:</a:t>
            </a:r>
          </a:p>
          <a:p>
            <a:pPr marL="228600" lvl="1" indent="-173038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Define and parse new protocols.</a:t>
            </a:r>
          </a:p>
          <a:p>
            <a:pPr marL="228600" lvl="1" indent="-173038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Customize packet processing functions.</a:t>
            </a:r>
          </a:p>
          <a:p>
            <a:pPr marL="228600" lvl="1" indent="-173038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Measure events with high precision (nanosecond resolution).</a:t>
            </a:r>
          </a:p>
          <a:p>
            <a:pPr marL="228600" lvl="1" indent="-173038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Offload applications to the data plane (terabits per second processing rates).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A9F2DE-EACE-B58F-54CB-B0830F2E4588}"/>
              </a:ext>
            </a:extLst>
          </p:cNvPr>
          <p:cNvSpPr/>
          <p:nvPr/>
        </p:nvSpPr>
        <p:spPr>
          <a:xfrm>
            <a:off x="4217061" y="1454268"/>
            <a:ext cx="3773040" cy="1374699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900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02F177-E2A2-1293-F74E-DB8BE9428506}"/>
              </a:ext>
            </a:extLst>
          </p:cNvPr>
          <p:cNvSpPr txBox="1"/>
          <p:nvPr/>
        </p:nvSpPr>
        <p:spPr>
          <a:xfrm>
            <a:off x="4165789" y="1468498"/>
            <a:ext cx="3732657" cy="1297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A virtual platform that manages and orchestrates computing resources.</a:t>
            </a:r>
          </a:p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Tailored for education and research.</a:t>
            </a:r>
          </a:p>
          <a:p>
            <a:pPr marL="119063" indent="-119063" algn="just">
              <a:spcAft>
                <a:spcPts val="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Physical hardware can be attached to the cloud, e.g., Tofino-based switches.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CD3D35-192E-4D4F-0FB3-FF4CB478A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7" y="2752858"/>
            <a:ext cx="3773040" cy="250874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Motivation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9898FA6-649E-1277-01B9-831118A61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061" y="1268342"/>
            <a:ext cx="3773040" cy="250874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Academic Cloud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1E874E-994D-2CC2-9E2B-F9CC13EFE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7" y="5166564"/>
            <a:ext cx="3773040" cy="15490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876DA0-0881-C14C-A3FB-801E84EDE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301" y="4600659"/>
            <a:ext cx="3816418" cy="22168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12003C-FBFE-0AD8-6B38-C7DB7D186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4283" y="6281458"/>
            <a:ext cx="1174163" cy="44974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392B7B5-B0D3-AEED-F5C8-2C916A373844}"/>
              </a:ext>
            </a:extLst>
          </p:cNvPr>
          <p:cNvSpPr/>
          <p:nvPr/>
        </p:nvSpPr>
        <p:spPr>
          <a:xfrm>
            <a:off x="8274499" y="1512639"/>
            <a:ext cx="3773040" cy="3251277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900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8C8EB5-DCAE-8F63-F5A9-3F2D56E70D44}"/>
              </a:ext>
            </a:extLst>
          </p:cNvPr>
          <p:cNvSpPr txBox="1"/>
          <p:nvPr/>
        </p:nvSpPr>
        <p:spPr>
          <a:xfrm>
            <a:off x="8183556" y="1488734"/>
            <a:ext cx="3847498" cy="2364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>
              <a:lnSpc>
                <a:spcPct val="110000"/>
              </a:lnSpc>
              <a:buClr>
                <a:srgbClr val="8E0000"/>
              </a:buClr>
            </a:pPr>
            <a:r>
              <a:rPr lang="en-US" sz="1500" b="1" dirty="0">
                <a:solidFill>
                  <a:schemeClr val="accent2"/>
                </a:solidFill>
                <a:effectLst/>
                <a:cs typeface="Arial" panose="020B0604020202020204" pitchFamily="34" charset="0"/>
              </a:rPr>
              <a:t>Workshops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cs typeface="Arial" panose="020B0604020202020204" pitchFamily="34" charset="0"/>
              </a:rPr>
              <a:t>21 hands-on workshops between 2022-3.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cs typeface="Arial" panose="020B0604020202020204" pitchFamily="34" charset="0"/>
              </a:rPr>
              <a:t>Nearly 1,500 learners.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cs typeface="Arial" panose="020B0604020202020204" pitchFamily="34" charset="0"/>
              </a:rPr>
              <a:t>Stand-alone and co-located to conferences such as Internet2 Technology Exchange.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Partnership with Internet2, FABRIC, LBNL / ESnet, ORNL, regional training centers, RENs from TX, LA, CA, SC, NC, MO, IN, AZ, NY, etc.</a:t>
            </a:r>
          </a:p>
          <a:p>
            <a:pPr marL="0" lvl="1" algn="just">
              <a:lnSpc>
                <a:spcPct val="110000"/>
              </a:lnSpc>
              <a:buClr>
                <a:srgbClr val="8E0000"/>
              </a:buClr>
            </a:pPr>
            <a:endParaRPr lang="en-US" sz="1500" dirty="0"/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DAF03886-2C44-AA97-8457-9E0B2C80A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8395" y="1277309"/>
            <a:ext cx="3773040" cy="250874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Impact - Workshops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4F7BEC-4736-0FB5-ABDF-1527C427CC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77933" y="3554625"/>
            <a:ext cx="2078437" cy="11911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522E327-31C9-0127-D288-4FB98F197F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8033" y="3572760"/>
            <a:ext cx="1594560" cy="1191156"/>
          </a:xfrm>
          <a:prstGeom prst="rect">
            <a:avLst/>
          </a:prstGeom>
        </p:spPr>
      </p:pic>
      <p:sp>
        <p:nvSpPr>
          <p:cNvPr id="53" name="Rectangle 10">
            <a:extLst>
              <a:ext uri="{FF2B5EF4-FFF2-40B4-BE49-F238E27FC236}">
                <a16:creationId xmlns:a16="http://schemas.microsoft.com/office/drawing/2014/main" id="{579B55AF-D8E3-02F5-1808-917C6A872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061" y="2721323"/>
            <a:ext cx="3773040" cy="250874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Impact - Academic Cloud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8564DC4-DB57-DC24-330D-EF5405A8A926}"/>
              </a:ext>
            </a:extLst>
          </p:cNvPr>
          <p:cNvSpPr/>
          <p:nvPr/>
        </p:nvSpPr>
        <p:spPr>
          <a:xfrm>
            <a:off x="4206678" y="2984424"/>
            <a:ext cx="3773041" cy="1556842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9000"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B00650-C843-7114-0A37-0B581445DA94}"/>
              </a:ext>
            </a:extLst>
          </p:cNvPr>
          <p:cNvSpPr txBox="1"/>
          <p:nvPr/>
        </p:nvSpPr>
        <p:spPr>
          <a:xfrm>
            <a:off x="4165789" y="2925032"/>
            <a:ext cx="3732658" cy="825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cs typeface="Arial" panose="020B0604020202020204" pitchFamily="34" charset="0"/>
              </a:rPr>
              <a:t>Virtual labs on P4 used for training and academic courses at several institutions.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cs typeface="Arial" panose="020B0604020202020204" pitchFamily="34" charset="0"/>
              </a:rPr>
              <a:t>13,416 experiments, 66,072.42 hours (2022-3)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700C9F2-665A-2377-0E5C-FD9875B7A9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9282" y="3740475"/>
            <a:ext cx="2732118" cy="7495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78BF0B6-E29B-618F-1374-76F705D19D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222665">
            <a:off x="6276457" y="5676411"/>
            <a:ext cx="390986" cy="407985"/>
          </a:xfrm>
          <a:prstGeom prst="rect">
            <a:avLst/>
          </a:prstGeom>
        </p:spPr>
      </p:pic>
      <p:sp>
        <p:nvSpPr>
          <p:cNvPr id="61" name="Rectangle 10">
            <a:extLst>
              <a:ext uri="{FF2B5EF4-FFF2-40B4-BE49-F238E27FC236}">
                <a16:creationId xmlns:a16="http://schemas.microsoft.com/office/drawing/2014/main" id="{64893B97-2EE0-077A-6C07-B102B8520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8395" y="4834031"/>
            <a:ext cx="3773040" cy="250874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8E0000"/>
          </a:solidFill>
          <a:ln w="12700">
            <a:noFill/>
            <a:miter lim="800000"/>
          </a:ln>
        </p:spPr>
        <p:txBody>
          <a:bodyPr wrap="none" lIns="257175" tIns="68580" rIns="257175" bIns="64278" anchor="ctr" anchorCtr="0"/>
          <a:lstStyle>
            <a:defPPr>
              <a:defRPr kern="1200" smtId="4294967295"/>
            </a:defPPr>
          </a:lstStyle>
          <a:p>
            <a:pPr algn="ctr" defTabSz="4408614">
              <a:defRPr/>
            </a:pPr>
            <a:r>
              <a:rPr lang="en-US" sz="1600" b="1" dirty="0">
                <a:solidFill>
                  <a:schemeClr val="bg1"/>
                </a:solidFill>
                <a:effectLst/>
              </a:rPr>
              <a:t>Impact - Publications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D3B386B6-BDA8-7784-B220-3DAEF330AB8E}"/>
              </a:ext>
            </a:extLst>
          </p:cNvPr>
          <p:cNvSpPr/>
          <p:nvPr/>
        </p:nvSpPr>
        <p:spPr>
          <a:xfrm>
            <a:off x="8274499" y="5084905"/>
            <a:ext cx="3773254" cy="1732574"/>
          </a:xfrm>
          <a:prstGeom prst="rect">
            <a:avLst/>
          </a:prstGeom>
          <a:solidFill>
            <a:schemeClr val="bg1">
              <a:lumMod val="9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9000">
              <a:latin typeface="+mj-lt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CE1D7B7C-6D16-6874-570C-25C58E305F6E}"/>
              </a:ext>
            </a:extLst>
          </p:cNvPr>
          <p:cNvSpPr txBox="1"/>
          <p:nvPr/>
        </p:nvSpPr>
        <p:spPr>
          <a:xfrm>
            <a:off x="8243561" y="5083451"/>
            <a:ext cx="3847498" cy="160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effectLst/>
                <a:cs typeface="Arial" panose="020B0604020202020204" pitchFamily="34" charset="0"/>
              </a:rPr>
              <a:t>6 virtual lab libraries with </a:t>
            </a:r>
          </a:p>
          <a:p>
            <a:pPr marL="0" lvl="1" algn="just">
              <a:lnSpc>
                <a:spcPct val="110000"/>
              </a:lnSpc>
              <a:buClr>
                <a:srgbClr val="8E0000"/>
              </a:buClr>
            </a:pPr>
            <a:r>
              <a:rPr lang="en-US" sz="1500" dirty="0">
                <a:cs typeface="Arial" panose="020B0604020202020204" pitchFamily="34" charset="0"/>
              </a:rPr>
              <a:t>    </a:t>
            </a:r>
            <a:r>
              <a:rPr lang="en-US" sz="1500" dirty="0">
                <a:effectLst/>
                <a:cs typeface="Arial" panose="020B0604020202020204" pitchFamily="34" charset="0"/>
              </a:rPr>
              <a:t>booklets.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cs typeface="Arial" panose="020B0604020202020204" pitchFamily="34" charset="0"/>
              </a:rPr>
              <a:t>5 conference papers.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cs typeface="Arial" panose="020B0604020202020204" pitchFamily="34" charset="0"/>
              </a:rPr>
              <a:t>5 journal papers, including </a:t>
            </a:r>
          </a:p>
          <a:p>
            <a:pPr marL="0" lvl="1" algn="just">
              <a:lnSpc>
                <a:spcPct val="110000"/>
              </a:lnSpc>
              <a:buClr>
                <a:srgbClr val="8E0000"/>
              </a:buClr>
            </a:pPr>
            <a:r>
              <a:rPr lang="en-US" sz="1500" dirty="0">
                <a:cs typeface="Arial" panose="020B0604020202020204" pitchFamily="34" charset="0"/>
              </a:rPr>
              <a:t>    extended tutorials.</a:t>
            </a:r>
          </a:p>
          <a:p>
            <a:pPr marL="169863" lvl="1" indent="-169863" algn="just">
              <a:lnSpc>
                <a:spcPct val="110000"/>
              </a:lnSpc>
              <a:buClr>
                <a:srgbClr val="8E0000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cs typeface="Arial" panose="020B0604020202020204" pitchFamily="34" charset="0"/>
              </a:rPr>
              <a:t>One book w/ virtual labs.</a:t>
            </a:r>
            <a:endParaRPr lang="en-US" sz="1500" dirty="0"/>
          </a:p>
        </p:txBody>
      </p:sp>
      <p:pic>
        <p:nvPicPr>
          <p:cNvPr id="1028" name="Picture 1027">
            <a:extLst>
              <a:ext uri="{FF2B5EF4-FFF2-40B4-BE49-F238E27FC236}">
                <a16:creationId xmlns:a16="http://schemas.microsoft.com/office/drawing/2014/main" id="{19884CB4-1109-24BA-732C-6455D2B49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4369" y="5129019"/>
            <a:ext cx="1109340" cy="16587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293449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12902</TotalTime>
  <Words>365</Words>
  <Application>Microsoft Office PowerPoint</Application>
  <PresentationFormat>Widescreen</PresentationFormat>
  <Paragraphs>47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1_Retrospect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Crichigno Benitez, Jorge</cp:lastModifiedBy>
  <cp:revision>198</cp:revision>
  <dcterms:created xsi:type="dcterms:W3CDTF">2020-04-03T21:33:21Z</dcterms:created>
  <dcterms:modified xsi:type="dcterms:W3CDTF">2023-09-22T12:13:42Z</dcterms:modified>
</cp:coreProperties>
</file>