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64" r:id="rId2"/>
    <p:sldId id="340" r:id="rId3"/>
    <p:sldId id="368" r:id="rId4"/>
    <p:sldId id="355" r:id="rId5"/>
    <p:sldId id="327" r:id="rId6"/>
    <p:sldId id="268" r:id="rId7"/>
    <p:sldId id="328" r:id="rId8"/>
    <p:sldId id="330" r:id="rId9"/>
    <p:sldId id="352" r:id="rId10"/>
    <p:sldId id="324" r:id="rId11"/>
    <p:sldId id="351" r:id="rId12"/>
    <p:sldId id="333" r:id="rId13"/>
    <p:sldId id="336" r:id="rId14"/>
    <p:sldId id="332" r:id="rId15"/>
    <p:sldId id="334" r:id="rId16"/>
    <p:sldId id="335" r:id="rId17"/>
    <p:sldId id="35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20AE0-26A9-4D9A-9BBE-4A057475DF7E}" v="6" dt="2020-11-12T20:17:04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1960" autoAdjust="0"/>
  </p:normalViewPr>
  <p:slideViewPr>
    <p:cSldViewPr snapToGrid="0" snapToObjects="1">
      <p:cViewPr varScale="1">
        <p:scale>
          <a:sx n="75" d="100"/>
          <a:sy n="75" d="100"/>
        </p:scale>
        <p:origin x="76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5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2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3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Reserve Officers' Training Corps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ROTC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5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tinyurl.com/yyelqo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524000" y="703385"/>
            <a:ext cx="9180484" cy="472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Department of Integrated Information Technology 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Jorge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jcrichigno@cec.sc.edu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Center of Advanced Technical Studies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Chapin, SC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November 11,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ATE and 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894443"/>
            <a:ext cx="10984850" cy="4800599"/>
          </a:xfrm>
        </p:spPr>
        <p:txBody>
          <a:bodyPr/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NSF Advanced Technical Education (ATE) and NSF Campus Cyberinfrastructure (CC) (2019)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Development of a multi-state distributed cloud to support teaching, research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2+2+2 program (HS + College + University)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Distributed cloud pools resources from SC and NC, serves institutions seamlessly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Requests to use the platform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Berkeley National Lab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SANS institute (“</a:t>
            </a:r>
            <a:r>
              <a:rPr lang="en-US" sz="1500" dirty="0" err="1"/>
              <a:t>girlsgocyber</a:t>
            </a:r>
            <a:r>
              <a:rPr lang="en-US" sz="1500" dirty="0"/>
              <a:t>”)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Multiple higher-ed institutions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International Networks at Indiana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Fort Gordon (PAN’s NGFW, VMware Clouds)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Texas’ </a:t>
            </a:r>
            <a:r>
              <a:rPr lang="en-US" sz="1500" dirty="0" err="1"/>
              <a:t>Lonestart</a:t>
            </a:r>
            <a:r>
              <a:rPr lang="en-US" sz="1500" dirty="0"/>
              <a:t> Education and Research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292100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9417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ABE4E7B-F2FF-4E04-8811-F42A6BFDD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608515"/>
              </p:ext>
            </p:extLst>
          </p:nvPr>
        </p:nvGraphicFramePr>
        <p:xfrm>
          <a:off x="5964192" y="2991174"/>
          <a:ext cx="5189326" cy="328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3" imgW="6492346" imgH="4107164" progId="Visio.Drawing.15">
                  <p:embed/>
                </p:oleObj>
              </mc:Choice>
              <mc:Fallback>
                <p:oleObj name="Visio" r:id="rId3" imgW="6492346" imgH="4107164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ABE4E7B-F2FF-4E04-8811-F42A6BFDD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192" y="2991174"/>
                        <a:ext cx="5189326" cy="3283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2053379-5BE9-4E86-8BBA-0456A941148F}"/>
              </a:ext>
            </a:extLst>
          </p:cNvPr>
          <p:cNvSpPr/>
          <p:nvPr/>
        </p:nvSpPr>
        <p:spPr>
          <a:xfrm>
            <a:off x="5789023" y="2991174"/>
            <a:ext cx="5562600" cy="3283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18F8B-2444-49AD-AFCB-19468D514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9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ATE 2021-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894443"/>
            <a:ext cx="10984850" cy="4800599"/>
          </a:xfrm>
        </p:spPr>
        <p:txBody>
          <a:bodyPr/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National Online Platform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Consortium of Colleges and Universities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Industry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Palo Alto Networks Cybersecurity Academy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Cisco Network Academy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VMware IT Academy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…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292100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5733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18F8B-2444-49AD-AFCB-19468D51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1589FE-E638-4FE8-93BC-FC022A43E9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27" y="1695926"/>
            <a:ext cx="5434013" cy="346614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865498-67FE-46C7-97D0-AEB4898E9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222" y="3199621"/>
            <a:ext cx="3569505" cy="27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32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Development of new techniques against attacks targeting “Internet-of-Things” devices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the Center for Applied Internet Data Analysis (CAIDA) (San Diego)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CA053-3FAA-4FCD-9439-2606F4D1B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01" y="2238992"/>
            <a:ext cx="6269006" cy="31082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B65DAE-A533-470E-9DF5-581717BDF186}"/>
              </a:ext>
            </a:extLst>
          </p:cNvPr>
          <p:cNvSpPr/>
          <p:nvPr/>
        </p:nvSpPr>
        <p:spPr>
          <a:xfrm>
            <a:off x="432901" y="5424944"/>
            <a:ext cx="62690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Global distribution of exploited IoT devices; results from this research project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973489-F8EA-48EC-A3E8-ECA09093A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443" y="2238991"/>
            <a:ext cx="3076494" cy="3108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B8C3CC8-0C6C-44E1-A45A-35F0B870D286}"/>
              </a:ext>
            </a:extLst>
          </p:cNvPr>
          <p:cNvSpPr/>
          <p:nvPr/>
        </p:nvSpPr>
        <p:spPr>
          <a:xfrm>
            <a:off x="7851443" y="5424944"/>
            <a:ext cx="315344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Malware exploiting default credentials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571F3C-2CE5-4472-89EC-2AC8BD4A3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5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Development of new techniques against attacks targeting “Internet-of-Things” devices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the Center for Applied Internet Data Analysis (CAIDA) (San Diego)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F39C4-D9EF-47F2-A1AE-0174D2FA8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335" y="2351314"/>
            <a:ext cx="6479329" cy="32396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D5C88D-174C-4DD8-A43E-2D67D19F4613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CB81BF3-6735-4463-8413-6289BAAD3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Performance testing Google’s new communication protocol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Feedback to Google (used in </a:t>
            </a:r>
            <a:r>
              <a:rPr lang="en-US" dirty="0" err="1"/>
              <a:t>Youtube</a:t>
            </a:r>
            <a:r>
              <a:rPr lang="en-US" dirty="0"/>
              <a:t>, Chrome, and other apps)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Emulating behavior in private cloud before Google’s protocol public release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C3730-62F1-4A88-A91E-C03CF289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97" y="2537050"/>
            <a:ext cx="5388430" cy="3551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71F829-3E52-400F-ADBF-3DDEB6DEB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7" y="2980309"/>
            <a:ext cx="4263703" cy="23617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3DA51D-BD4C-4F6E-834D-8C876B267C2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A95DD89-ED11-4A77-A24A-CC780B38B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31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Improving system’s performance using next-generation switches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Offloading computational tasks to network switches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Orders of magnitude faster than general-purpose CPU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Very limited instructions set (e.g., no multiplication, no division, simple operations)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Intel (chips, software development environment)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6C462-9880-4F95-8327-FE740D6AE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2" y="3167094"/>
            <a:ext cx="3974443" cy="227791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48FB13-CAC9-46C5-B490-923D7744AE81}"/>
              </a:ext>
            </a:extLst>
          </p:cNvPr>
          <p:cNvGraphicFramePr>
            <a:graphicFrameLocks noGrp="1"/>
          </p:cNvGraphicFramePr>
          <p:nvPr/>
        </p:nvGraphicFramePr>
        <p:xfrm>
          <a:off x="5706833" y="3518583"/>
          <a:ext cx="4701209" cy="1737360"/>
        </p:xfrm>
        <a:graphic>
          <a:graphicData uri="http://schemas.openxmlformats.org/drawingml/2006/table">
            <a:tbl>
              <a:tblPr/>
              <a:tblGrid>
                <a:gridCol w="1008244">
                  <a:extLst>
                    <a:ext uri="{9D8B030D-6E8A-4147-A177-3AD203B41FA5}">
                      <a16:colId xmlns:a16="http://schemas.microsoft.com/office/drawing/2014/main" val="1899566845"/>
                    </a:ext>
                  </a:extLst>
                </a:gridCol>
                <a:gridCol w="1715784">
                  <a:extLst>
                    <a:ext uri="{9D8B030D-6E8A-4147-A177-3AD203B41FA5}">
                      <a16:colId xmlns:a16="http://schemas.microsoft.com/office/drawing/2014/main" val="1632571523"/>
                    </a:ext>
                  </a:extLst>
                </a:gridCol>
                <a:gridCol w="1977181">
                  <a:extLst>
                    <a:ext uri="{9D8B030D-6E8A-4147-A177-3AD203B41FA5}">
                      <a16:colId xmlns:a16="http://schemas.microsoft.com/office/drawing/2014/main" val="387049721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Programmable Switch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General-purpose 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06402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$ 10,000 - 25,000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483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~35,000,000 connections per switch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~500 connections per core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40204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Latency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nanoseconds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 to hundreds of milliseconds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3306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8364B7B-233B-47E3-8D21-31B753ED94F6}"/>
              </a:ext>
            </a:extLst>
          </p:cNvPr>
          <p:cNvSpPr txBox="1"/>
          <p:nvPr/>
        </p:nvSpPr>
        <p:spPr>
          <a:xfrm>
            <a:off x="5908814" y="3196788"/>
            <a:ext cx="42338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Application example: media (voice) relay server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D6014E-ADBC-4651-8963-2CF99C7A757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8709F83-822F-4718-A572-18EACA70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00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Improving system’s performance using next-generation switches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Offloading computational tasks to network switches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Orders of magnitude faster than general-purpose CPU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Very limited instructions set (e.g., no multiplication, no division, simple operations)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Intel (chips, software development environment)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6C3B3-636E-4F91-98C7-4DBD4340263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DD3B6B7-7D6E-4AC1-8B35-B7711AE1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BE0A95-E7EC-4A9E-A766-243C5DE7A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924" y="3266211"/>
            <a:ext cx="5388095" cy="2892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26C3E2-5137-41BB-9898-70FE830BC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94" y="2993259"/>
            <a:ext cx="5388095" cy="29254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4314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3B6B7-7D6E-4AC1-8B35-B7711AE1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CCB4-EB84-4BFF-9534-F289C868C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295" y="1287073"/>
            <a:ext cx="5693410" cy="35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1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B. S. Integrated Information Technology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120 credit hours, 400-hour internship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Curriculum includes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Cybersecurity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IT Business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Databases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Networking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Project Management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Web Development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department is developing a fully online BSc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ABET accredited (“quality assurance”)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FD4A11-858D-4B49-9420-8A4555BCA12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62317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4132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Programs are more practical than theoretical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Courses reinforce the theoretical knowledge with hands-on activities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What do graduates do?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They build, maintain, operate, and repair hardware and software associated with computer systems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 engineer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Cybersecurity analyst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Web design and services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User experience / human-computer interaction professional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Cloud system specialist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Security Operation Center (SOC) analyst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 analytics professional</a:t>
            </a:r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62317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8D7994-6009-49B6-998D-2657D0F16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479" y="2814038"/>
            <a:ext cx="4445577" cy="30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1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IIT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Minor in Integrated Information Technology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18 credit hours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Several concentrations 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Cybersecurity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IT Business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Databases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Networking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Project Management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Web Development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2DED0C-0675-47E5-853E-605F9D3F9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75" y="1954139"/>
            <a:ext cx="5177473" cy="1347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423EF7-2F98-4DAA-90D6-AD0B546AD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745" y="2489833"/>
            <a:ext cx="5105931" cy="17887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3C2885-BC35-4E01-A0DE-347984B1F5B6}"/>
              </a:ext>
            </a:extLst>
          </p:cNvPr>
          <p:cNvSpPr txBox="1"/>
          <p:nvPr/>
        </p:nvSpPr>
        <p:spPr>
          <a:xfrm>
            <a:off x="6125744" y="4411288"/>
            <a:ext cx="5105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i="0" dirty="0">
                <a:solidFill>
                  <a:srgbClr val="373A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Courses map learning objectives to the U.S. NICE framework  (ITEC 293, ITEC 445, ITEC 493)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636BC0-19F1-4067-A099-9F75F3927E2B}"/>
              </a:ext>
            </a:extLst>
          </p:cNvPr>
          <p:cNvSpPr txBox="1"/>
          <p:nvPr/>
        </p:nvSpPr>
        <p:spPr>
          <a:xfrm>
            <a:off x="983846" y="5568259"/>
            <a:ext cx="102122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National Initiative for Cybersecurity Education (NICE) Framework is a national-focused resource that categorizes and describes cybersecurity work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52E202-9701-426D-9D3A-B4CC537D1D6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62317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6290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DoD’s Information Assurance (IA) workforce is classified in IA technical (IAT):</a:t>
            </a:r>
          </a:p>
          <a:p>
            <a:pPr marL="640271" lvl="1" indent="-347663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Level 1 (IAT 1): Computing environment information assurance</a:t>
            </a:r>
          </a:p>
          <a:p>
            <a:pPr marL="640271" lvl="1" indent="-347663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Level 2 (IAT 2): Network environment information assurance</a:t>
            </a:r>
          </a:p>
          <a:p>
            <a:pPr marL="640271" lvl="1" indent="-347663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Level 3 (IAT 3): Enclave, advanced network &amp; computer information assurance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It requires partnership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7262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137EC1-264A-4885-9416-A4175D73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600" y="3657599"/>
            <a:ext cx="7524750" cy="217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AB461-87C6-4F69-BDF3-A21A6C16E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A1F4E5-5048-4F33-8608-64E64B40B4FA}"/>
              </a:ext>
            </a:extLst>
          </p:cNvPr>
          <p:cNvSpPr txBox="1"/>
          <p:nvPr/>
        </p:nvSpPr>
        <p:spPr>
          <a:xfrm>
            <a:off x="2339650" y="5784333"/>
            <a:ext cx="707867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0" i="0" dirty="0">
                <a:solidFill>
                  <a:srgbClr val="4D5156"/>
                </a:solidFill>
                <a:effectLst/>
                <a:latin typeface="Roboto"/>
              </a:rPr>
              <a:t>NICE: National Initiative for </a:t>
            </a:r>
            <a:r>
              <a:rPr lang="en-US" sz="1300" b="0" i="0">
                <a:solidFill>
                  <a:srgbClr val="4D5156"/>
                </a:solidFill>
                <a:effectLst/>
                <a:latin typeface="Roboto"/>
              </a:rPr>
              <a:t>Cybersecurity Education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7075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6" y="1"/>
            <a:ext cx="11571033" cy="888999"/>
          </a:xfrm>
        </p:spPr>
        <p:txBody>
          <a:bodyPr>
            <a:normAutofit/>
          </a:bodyPr>
          <a:lstStyle/>
          <a:p>
            <a:r>
              <a:rPr kumimoji="0" lang="en-US" sz="3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Office of Naval Research (ONR) Project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“Enhancing the Preparation of Next-generation Cyber Professionals”</a:t>
            </a:r>
            <a:endParaRPr lang="en-US" dirty="0"/>
          </a:p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South Carolina cybersecurity needs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NIWC Atlantic, SRNL, Fort Jackson, Shaw Air Force Base, private industry</a:t>
            </a:r>
          </a:p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Recruiting the American military’s cyber force is more difficult than ever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DoD has been struggling to hire more than 8,000 cyber positions (2018)</a:t>
            </a:r>
            <a:r>
              <a:rPr lang="en-US" baseline="30000" dirty="0"/>
              <a:t>1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Shortage of cybersecurity professionals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College of Engineering and Computing is addressing the workforce needs: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Encourage students to acquire “cyber” knowledge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Undergraduate applied research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Private cloud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Collaboration among industry, government, education institutions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7FCF9-DF52-41C1-93C0-582BF8D830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44" y="3985939"/>
            <a:ext cx="2846852" cy="197533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028B32-6AB9-4D9E-B18A-E40893157ABF}"/>
              </a:ext>
            </a:extLst>
          </p:cNvPr>
          <p:cNvSpPr txBox="1"/>
          <p:nvPr/>
        </p:nvSpPr>
        <p:spPr>
          <a:xfrm>
            <a:off x="5328491" y="5503072"/>
            <a:ext cx="296324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Cybersecurity job openings in four metro areas near Columbia, Feb. 2020</a:t>
            </a:r>
            <a:endParaRPr lang="en-US" sz="1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24F97F-126F-47F3-906F-FBC50D9D8F17}"/>
              </a:ext>
            </a:extLst>
          </p:cNvPr>
          <p:cNvSpPr txBox="1"/>
          <p:nvPr/>
        </p:nvSpPr>
        <p:spPr>
          <a:xfrm>
            <a:off x="691333" y="6086865"/>
            <a:ext cx="1039869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60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3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J. Lynch, “Inside the Pentagon’s Struggle to Build a Cyber Force,” Fifth Domain publication, October 29, 2018. Online</a:t>
            </a:r>
            <a:r>
              <a:rPr lang="en-US" sz="13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</a:t>
            </a:r>
            <a:r>
              <a:rPr lang="en-US" sz="1300" u="sng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https://tinyurl.com/yyelqomp</a:t>
            </a:r>
            <a:endParaRPr lang="en-US" sz="13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8AABC9-AAB1-4838-B784-DCB12499D8C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837373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D4E8A94-DA8B-4858-A98C-E91CD6C08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7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teaching and research -&gt; 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682E24-60D0-47DD-B0F8-26ACDC385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0" y="2517012"/>
            <a:ext cx="4839880" cy="3464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A52E8-BF4D-497C-ADA0-B4DA295DC511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Pod deployed in private cloud</a:t>
            </a:r>
            <a:endParaRPr lang="en-US" sz="1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9D8EE-0567-440A-BAA7-569941DF5DDA}"/>
              </a:ext>
            </a:extLst>
          </p:cNvPr>
          <p:cNvSpPr txBox="1"/>
          <p:nvPr/>
        </p:nvSpPr>
        <p:spPr>
          <a:xfrm>
            <a:off x="9775675" y="1028700"/>
            <a:ext cx="2422783" cy="151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Bachelor’s degree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IAT credential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Hands-on expertise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497714-B738-4BE8-A6A6-977C22F3A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34" y="2517012"/>
            <a:ext cx="5165691" cy="34392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619ED-681D-4BB7-8BC5-39AC98507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644F8-9A93-43CB-9543-06EFA71B4E61}"/>
              </a:ext>
            </a:extLst>
          </p:cNvPr>
          <p:cNvSpPr txBox="1"/>
          <p:nvPr/>
        </p:nvSpPr>
        <p:spPr>
          <a:xfrm>
            <a:off x="6033541" y="5955172"/>
            <a:ext cx="51997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Job search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8050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teaching and research -&gt; 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2C7B7-E8D4-4547-A877-C1C08B3B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04311"/>
            <a:ext cx="4593958" cy="3451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A52E8-BF4D-497C-ADA0-B4DA295DC511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Additional credentials</a:t>
            </a:r>
            <a:endParaRPr lang="en-US" sz="1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9D8EE-0567-440A-BAA7-569941DF5DDA}"/>
              </a:ext>
            </a:extLst>
          </p:cNvPr>
          <p:cNvSpPr txBox="1"/>
          <p:nvPr/>
        </p:nvSpPr>
        <p:spPr>
          <a:xfrm>
            <a:off x="6177657" y="5981699"/>
            <a:ext cx="51997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Job search</a:t>
            </a:r>
            <a:endParaRPr lang="en-US" sz="1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731BE-AD1C-4457-A446-775D1B599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34" y="2517012"/>
            <a:ext cx="5165691" cy="3439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52727F-459F-46AC-8D0C-DBD9A64904F1}"/>
              </a:ext>
            </a:extLst>
          </p:cNvPr>
          <p:cNvSpPr/>
          <p:nvPr/>
        </p:nvSpPr>
        <p:spPr>
          <a:xfrm>
            <a:off x="6307494" y="4954555"/>
            <a:ext cx="802433" cy="18661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85D88-1C49-4BD3-A12C-9DA7B65BA135}"/>
              </a:ext>
            </a:extLst>
          </p:cNvPr>
          <p:cNvSpPr/>
          <p:nvPr/>
        </p:nvSpPr>
        <p:spPr>
          <a:xfrm>
            <a:off x="6382140" y="5769229"/>
            <a:ext cx="880188" cy="18661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EC830F-07CF-4B0B-A01C-8DEDAA595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DA20D4-BFB5-4591-BD0F-1B0769B6A299}"/>
              </a:ext>
            </a:extLst>
          </p:cNvPr>
          <p:cNvSpPr txBox="1"/>
          <p:nvPr/>
        </p:nvSpPr>
        <p:spPr>
          <a:xfrm>
            <a:off x="9775675" y="1028700"/>
            <a:ext cx="2422783" cy="151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Bachelor’s degree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IAT credential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Hands-on expertise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67A7D9-FCCA-4A3B-97A2-69076633F4F2}"/>
              </a:ext>
            </a:extLst>
          </p:cNvPr>
          <p:cNvSpPr/>
          <p:nvPr/>
        </p:nvSpPr>
        <p:spPr>
          <a:xfrm>
            <a:off x="741680" y="3911600"/>
            <a:ext cx="1676400" cy="284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Undergraduate students work 18 hours per week, 15 weeks, $18 per hour ($4,050)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research 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Focus on relevant technology, customized scenarios; e.g., IPsec-based VPNs with NGFWs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02421-4364-4C56-B7F0-FEEBA0AD3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34CF43-76F9-456F-88ED-9E52EB208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196" y="2931197"/>
            <a:ext cx="4599235" cy="321334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88192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12072</TotalTime>
  <Words>952</Words>
  <Application>Microsoft Office PowerPoint</Application>
  <PresentationFormat>Widescreen</PresentationFormat>
  <Paragraphs>186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Roboto</vt:lpstr>
      <vt:lpstr>Times New Roman</vt:lpstr>
      <vt:lpstr>Wingdings</vt:lpstr>
      <vt:lpstr>Retrospect</vt:lpstr>
      <vt:lpstr>Visio</vt:lpstr>
      <vt:lpstr>PowerPoint Presentation</vt:lpstr>
      <vt:lpstr>IIT Program</vt:lpstr>
      <vt:lpstr>IIT Program</vt:lpstr>
      <vt:lpstr>IIT Program </vt:lpstr>
      <vt:lpstr>Additional Credentials</vt:lpstr>
      <vt:lpstr>Office of Naval Research (ONR) Project</vt:lpstr>
      <vt:lpstr>ONR’s Cyber Project</vt:lpstr>
      <vt:lpstr>ONR’s Cyber Project</vt:lpstr>
      <vt:lpstr>ONR’s Cyber Project</vt:lpstr>
      <vt:lpstr>NSF ATE and CC</vt:lpstr>
      <vt:lpstr>NSF ATE 2021- …</vt:lpstr>
      <vt:lpstr>Graduate Projects</vt:lpstr>
      <vt:lpstr>Graduate Projects</vt:lpstr>
      <vt:lpstr>Graduate Projects</vt:lpstr>
      <vt:lpstr>Graduate Projects</vt:lpstr>
      <vt:lpstr>Graduate Projects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Kfoury, Elie</cp:lastModifiedBy>
  <cp:revision>146</cp:revision>
  <dcterms:created xsi:type="dcterms:W3CDTF">2020-04-03T21:33:21Z</dcterms:created>
  <dcterms:modified xsi:type="dcterms:W3CDTF">2021-11-11T15:40:20Z</dcterms:modified>
</cp:coreProperties>
</file>