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14"/>
  </p:notesMasterIdLst>
  <p:sldIdLst>
    <p:sldId id="256" r:id="rId5"/>
    <p:sldId id="270" r:id="rId6"/>
    <p:sldId id="279" r:id="rId7"/>
    <p:sldId id="272" r:id="rId8"/>
    <p:sldId id="265" r:id="rId9"/>
    <p:sldId id="273" r:id="rId10"/>
    <p:sldId id="275" r:id="rId11"/>
    <p:sldId id="278"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8A71BF-4A58-27A4-38D5-43492971B0B9}" name="ali sabeh" initials="as" userId="3d17d19242695e1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30E4E-736C-4349-9E30-39CE63A9F892}" v="1072" dt="2023-12-08T14:37:57.411"/>
    <p1510:client id="{617DC8A1-4E8E-47A7-BDDE-9DA86DF7FC30}" v="527" dt="2023-12-05T01:43:43.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07469-D349-4D25-8468-118ED3F033E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622C7FE-2823-4707-96E6-DAFBB678DA37}">
      <dgm:prSet/>
      <dgm:spPr/>
      <dgm:t>
        <a:bodyPr/>
        <a:lstStyle/>
        <a:p>
          <a:r>
            <a:rPr lang="en-US"/>
            <a:t>Background Information</a:t>
          </a:r>
        </a:p>
      </dgm:t>
    </dgm:pt>
    <dgm:pt modelId="{23FD6D63-60A2-4F86-880C-36775720CFCC}" type="parTrans" cxnId="{3FF2678C-C947-498E-86D0-C3CF8D8910F5}">
      <dgm:prSet/>
      <dgm:spPr/>
      <dgm:t>
        <a:bodyPr/>
        <a:lstStyle/>
        <a:p>
          <a:endParaRPr lang="en-US"/>
        </a:p>
      </dgm:t>
    </dgm:pt>
    <dgm:pt modelId="{30240D98-4094-4711-AF52-FBE2971201F5}" type="sibTrans" cxnId="{3FF2678C-C947-498E-86D0-C3CF8D8910F5}">
      <dgm:prSet/>
      <dgm:spPr/>
      <dgm:t>
        <a:bodyPr/>
        <a:lstStyle/>
        <a:p>
          <a:endParaRPr lang="en-US"/>
        </a:p>
      </dgm:t>
    </dgm:pt>
    <dgm:pt modelId="{EC26288C-6938-4400-B543-F39F07F419E3}">
      <dgm:prSet phldr="0"/>
      <dgm:spPr/>
      <dgm:t>
        <a:bodyPr/>
        <a:lstStyle/>
        <a:p>
          <a:pPr rtl="0"/>
          <a:r>
            <a:rPr lang="en-US" b="1">
              <a:latin typeface="Calibri Light" panose="020F0302020204030204"/>
            </a:rPr>
            <a:t>Project Objective</a:t>
          </a:r>
          <a:endParaRPr lang="en-US" b="1"/>
        </a:p>
      </dgm:t>
    </dgm:pt>
    <dgm:pt modelId="{0431CEB7-8E29-4EE2-B720-DAA27C447700}" type="parTrans" cxnId="{3047E09B-19C1-48DE-BF88-F2EA284EFAD7}">
      <dgm:prSet/>
      <dgm:spPr/>
      <dgm:t>
        <a:bodyPr/>
        <a:lstStyle/>
        <a:p>
          <a:endParaRPr lang="en-US"/>
        </a:p>
      </dgm:t>
    </dgm:pt>
    <dgm:pt modelId="{B6935421-990E-4D6E-BCD1-80BA6F50A1A6}" type="sibTrans" cxnId="{3047E09B-19C1-48DE-BF88-F2EA284EFAD7}">
      <dgm:prSet/>
      <dgm:spPr/>
      <dgm:t>
        <a:bodyPr/>
        <a:lstStyle/>
        <a:p>
          <a:endParaRPr lang="en-US"/>
        </a:p>
      </dgm:t>
    </dgm:pt>
    <dgm:pt modelId="{46F9C58F-4486-4CBC-AD31-18005BFC7DB9}">
      <dgm:prSet/>
      <dgm:spPr/>
      <dgm:t>
        <a:bodyPr/>
        <a:lstStyle/>
        <a:p>
          <a:r>
            <a:rPr lang="en-US"/>
            <a:t>Solutions</a:t>
          </a:r>
        </a:p>
      </dgm:t>
    </dgm:pt>
    <dgm:pt modelId="{4C309B9E-5C18-4C0D-AB15-A8206FFB637B}" type="parTrans" cxnId="{0C55D22A-6F06-4770-8D73-76DA34FAB205}">
      <dgm:prSet/>
      <dgm:spPr/>
      <dgm:t>
        <a:bodyPr/>
        <a:lstStyle/>
        <a:p>
          <a:endParaRPr lang="en-US"/>
        </a:p>
      </dgm:t>
    </dgm:pt>
    <dgm:pt modelId="{8603F453-FA0B-48B6-95A9-A3DAC1551589}" type="sibTrans" cxnId="{0C55D22A-6F06-4770-8D73-76DA34FAB205}">
      <dgm:prSet/>
      <dgm:spPr/>
      <dgm:t>
        <a:bodyPr/>
        <a:lstStyle/>
        <a:p>
          <a:endParaRPr lang="en-US"/>
        </a:p>
      </dgm:t>
    </dgm:pt>
    <dgm:pt modelId="{2A179BC1-ED14-406D-BE72-D8CBCD98ACA8}">
      <dgm:prSet/>
      <dgm:spPr/>
      <dgm:t>
        <a:bodyPr/>
        <a:lstStyle/>
        <a:p>
          <a:r>
            <a:rPr lang="en-US"/>
            <a:t>Conclusion</a:t>
          </a:r>
        </a:p>
      </dgm:t>
    </dgm:pt>
    <dgm:pt modelId="{43113F21-0809-4759-8229-0E75DF9AD962}" type="parTrans" cxnId="{19145087-8B7C-4814-86E9-F09A5FA72A9B}">
      <dgm:prSet/>
      <dgm:spPr/>
      <dgm:t>
        <a:bodyPr/>
        <a:lstStyle/>
        <a:p>
          <a:endParaRPr lang="en-US"/>
        </a:p>
      </dgm:t>
    </dgm:pt>
    <dgm:pt modelId="{D4671287-8079-406F-A2E2-E283E80ABD5E}" type="sibTrans" cxnId="{19145087-8B7C-4814-86E9-F09A5FA72A9B}">
      <dgm:prSet/>
      <dgm:spPr/>
      <dgm:t>
        <a:bodyPr/>
        <a:lstStyle/>
        <a:p>
          <a:endParaRPr lang="en-US"/>
        </a:p>
      </dgm:t>
    </dgm:pt>
    <dgm:pt modelId="{C8FBB46A-496B-4CFA-B561-E21A0E4FF5ED}" type="pres">
      <dgm:prSet presAssocID="{81507469-D349-4D25-8468-118ED3F033E1}" presName="vert0" presStyleCnt="0">
        <dgm:presLayoutVars>
          <dgm:dir/>
          <dgm:animOne val="branch"/>
          <dgm:animLvl val="lvl"/>
        </dgm:presLayoutVars>
      </dgm:prSet>
      <dgm:spPr/>
    </dgm:pt>
    <dgm:pt modelId="{19B7B988-CAF2-4D78-ACDD-672FA68DEC8B}" type="pres">
      <dgm:prSet presAssocID="{8622C7FE-2823-4707-96E6-DAFBB678DA37}" presName="thickLine" presStyleLbl="alignNode1" presStyleIdx="0" presStyleCnt="4"/>
      <dgm:spPr/>
    </dgm:pt>
    <dgm:pt modelId="{4F1004C1-3661-4E4A-86FB-B52BCDA280DB}" type="pres">
      <dgm:prSet presAssocID="{8622C7FE-2823-4707-96E6-DAFBB678DA37}" presName="horz1" presStyleCnt="0"/>
      <dgm:spPr/>
    </dgm:pt>
    <dgm:pt modelId="{E076542B-C04A-498A-89C7-9184F64F7235}" type="pres">
      <dgm:prSet presAssocID="{8622C7FE-2823-4707-96E6-DAFBB678DA37}" presName="tx1" presStyleLbl="revTx" presStyleIdx="0" presStyleCnt="4"/>
      <dgm:spPr/>
    </dgm:pt>
    <dgm:pt modelId="{659C4F6C-8639-44D8-8AD7-77FA1580B3DB}" type="pres">
      <dgm:prSet presAssocID="{8622C7FE-2823-4707-96E6-DAFBB678DA37}" presName="vert1" presStyleCnt="0"/>
      <dgm:spPr/>
    </dgm:pt>
    <dgm:pt modelId="{01E3596A-7352-44CF-91A6-E39DFBDEFD32}" type="pres">
      <dgm:prSet presAssocID="{EC26288C-6938-4400-B543-F39F07F419E3}" presName="thickLine" presStyleLbl="alignNode1" presStyleIdx="1" presStyleCnt="4"/>
      <dgm:spPr/>
    </dgm:pt>
    <dgm:pt modelId="{91825A14-9320-43E1-84D3-F336AB1CBD34}" type="pres">
      <dgm:prSet presAssocID="{EC26288C-6938-4400-B543-F39F07F419E3}" presName="horz1" presStyleCnt="0"/>
      <dgm:spPr/>
    </dgm:pt>
    <dgm:pt modelId="{F3371689-CF65-496B-A64D-93104731FB76}" type="pres">
      <dgm:prSet presAssocID="{EC26288C-6938-4400-B543-F39F07F419E3}" presName="tx1" presStyleLbl="revTx" presStyleIdx="1" presStyleCnt="4"/>
      <dgm:spPr/>
    </dgm:pt>
    <dgm:pt modelId="{27AA2040-EA5C-48F9-9ACB-F197C99BF54C}" type="pres">
      <dgm:prSet presAssocID="{EC26288C-6938-4400-B543-F39F07F419E3}" presName="vert1" presStyleCnt="0"/>
      <dgm:spPr/>
    </dgm:pt>
    <dgm:pt modelId="{3599F149-6A75-44C5-8262-C7EE2B97179A}" type="pres">
      <dgm:prSet presAssocID="{46F9C58F-4486-4CBC-AD31-18005BFC7DB9}" presName="thickLine" presStyleLbl="alignNode1" presStyleIdx="2" presStyleCnt="4"/>
      <dgm:spPr/>
    </dgm:pt>
    <dgm:pt modelId="{BAF7EF5D-A1EA-441C-A0E3-FC6C0F74A4C4}" type="pres">
      <dgm:prSet presAssocID="{46F9C58F-4486-4CBC-AD31-18005BFC7DB9}" presName="horz1" presStyleCnt="0"/>
      <dgm:spPr/>
    </dgm:pt>
    <dgm:pt modelId="{CAB1228F-1B25-42C1-945D-765BD0E0AA3B}" type="pres">
      <dgm:prSet presAssocID="{46F9C58F-4486-4CBC-AD31-18005BFC7DB9}" presName="tx1" presStyleLbl="revTx" presStyleIdx="2" presStyleCnt="4"/>
      <dgm:spPr/>
    </dgm:pt>
    <dgm:pt modelId="{31891150-F34D-4B54-891C-C41EC8602947}" type="pres">
      <dgm:prSet presAssocID="{46F9C58F-4486-4CBC-AD31-18005BFC7DB9}" presName="vert1" presStyleCnt="0"/>
      <dgm:spPr/>
    </dgm:pt>
    <dgm:pt modelId="{FC55B1EE-648C-4EFF-BB68-A4C657065C73}" type="pres">
      <dgm:prSet presAssocID="{2A179BC1-ED14-406D-BE72-D8CBCD98ACA8}" presName="thickLine" presStyleLbl="alignNode1" presStyleIdx="3" presStyleCnt="4"/>
      <dgm:spPr/>
    </dgm:pt>
    <dgm:pt modelId="{F9D549C6-935A-4186-91CC-B8440B8C2F83}" type="pres">
      <dgm:prSet presAssocID="{2A179BC1-ED14-406D-BE72-D8CBCD98ACA8}" presName="horz1" presStyleCnt="0"/>
      <dgm:spPr/>
    </dgm:pt>
    <dgm:pt modelId="{D962E32A-DC65-4EFA-A5B3-2741E1F65179}" type="pres">
      <dgm:prSet presAssocID="{2A179BC1-ED14-406D-BE72-D8CBCD98ACA8}" presName="tx1" presStyleLbl="revTx" presStyleIdx="3" presStyleCnt="4"/>
      <dgm:spPr/>
    </dgm:pt>
    <dgm:pt modelId="{C0BE244C-C330-42C8-85A0-DF1711EA2DB6}" type="pres">
      <dgm:prSet presAssocID="{2A179BC1-ED14-406D-BE72-D8CBCD98ACA8}" presName="vert1" presStyleCnt="0"/>
      <dgm:spPr/>
    </dgm:pt>
  </dgm:ptLst>
  <dgm:cxnLst>
    <dgm:cxn modelId="{078A6E1A-B1E1-4AE2-8151-B8E4E7C8095B}" type="presOf" srcId="{2A179BC1-ED14-406D-BE72-D8CBCD98ACA8}" destId="{D962E32A-DC65-4EFA-A5B3-2741E1F65179}" srcOrd="0" destOrd="0" presId="urn:microsoft.com/office/officeart/2008/layout/LinedList"/>
    <dgm:cxn modelId="{0C55D22A-6F06-4770-8D73-76DA34FAB205}" srcId="{81507469-D349-4D25-8468-118ED3F033E1}" destId="{46F9C58F-4486-4CBC-AD31-18005BFC7DB9}" srcOrd="2" destOrd="0" parTransId="{4C309B9E-5C18-4C0D-AB15-A8206FFB637B}" sibTransId="{8603F453-FA0B-48B6-95A9-A3DAC1551589}"/>
    <dgm:cxn modelId="{437F6A3F-7B20-4528-9FFF-F6716575E74E}" type="presOf" srcId="{46F9C58F-4486-4CBC-AD31-18005BFC7DB9}" destId="{CAB1228F-1B25-42C1-945D-765BD0E0AA3B}" srcOrd="0" destOrd="0" presId="urn:microsoft.com/office/officeart/2008/layout/LinedList"/>
    <dgm:cxn modelId="{CFE4C963-03E8-4FAA-A28A-90B010C8E364}" type="presOf" srcId="{EC26288C-6938-4400-B543-F39F07F419E3}" destId="{F3371689-CF65-496B-A64D-93104731FB76}" srcOrd="0" destOrd="0" presId="urn:microsoft.com/office/officeart/2008/layout/LinedList"/>
    <dgm:cxn modelId="{6CD52458-33A7-494A-A22A-7494AAE01587}" type="presOf" srcId="{81507469-D349-4D25-8468-118ED3F033E1}" destId="{C8FBB46A-496B-4CFA-B561-E21A0E4FF5ED}" srcOrd="0" destOrd="0" presId="urn:microsoft.com/office/officeart/2008/layout/LinedList"/>
    <dgm:cxn modelId="{19145087-8B7C-4814-86E9-F09A5FA72A9B}" srcId="{81507469-D349-4D25-8468-118ED3F033E1}" destId="{2A179BC1-ED14-406D-BE72-D8CBCD98ACA8}" srcOrd="3" destOrd="0" parTransId="{43113F21-0809-4759-8229-0E75DF9AD962}" sibTransId="{D4671287-8079-406F-A2E2-E283E80ABD5E}"/>
    <dgm:cxn modelId="{3FF2678C-C947-498E-86D0-C3CF8D8910F5}" srcId="{81507469-D349-4D25-8468-118ED3F033E1}" destId="{8622C7FE-2823-4707-96E6-DAFBB678DA37}" srcOrd="0" destOrd="0" parTransId="{23FD6D63-60A2-4F86-880C-36775720CFCC}" sibTransId="{30240D98-4094-4711-AF52-FBE2971201F5}"/>
    <dgm:cxn modelId="{3047E09B-19C1-48DE-BF88-F2EA284EFAD7}" srcId="{81507469-D349-4D25-8468-118ED3F033E1}" destId="{EC26288C-6938-4400-B543-F39F07F419E3}" srcOrd="1" destOrd="0" parTransId="{0431CEB7-8E29-4EE2-B720-DAA27C447700}" sibTransId="{B6935421-990E-4D6E-BCD1-80BA6F50A1A6}"/>
    <dgm:cxn modelId="{7F2F46CE-9354-4130-A4F6-8C1EBDFE9787}" type="presOf" srcId="{8622C7FE-2823-4707-96E6-DAFBB678DA37}" destId="{E076542B-C04A-498A-89C7-9184F64F7235}" srcOrd="0" destOrd="0" presId="urn:microsoft.com/office/officeart/2008/layout/LinedList"/>
    <dgm:cxn modelId="{D52F68AF-00D3-4A52-A7CC-384463EFE91C}" type="presParOf" srcId="{C8FBB46A-496B-4CFA-B561-E21A0E4FF5ED}" destId="{19B7B988-CAF2-4D78-ACDD-672FA68DEC8B}" srcOrd="0" destOrd="0" presId="urn:microsoft.com/office/officeart/2008/layout/LinedList"/>
    <dgm:cxn modelId="{8F040B4E-0076-4D38-8A3D-592C709D7560}" type="presParOf" srcId="{C8FBB46A-496B-4CFA-B561-E21A0E4FF5ED}" destId="{4F1004C1-3661-4E4A-86FB-B52BCDA280DB}" srcOrd="1" destOrd="0" presId="urn:microsoft.com/office/officeart/2008/layout/LinedList"/>
    <dgm:cxn modelId="{10578077-02EB-441B-A1A8-2F49F907A290}" type="presParOf" srcId="{4F1004C1-3661-4E4A-86FB-B52BCDA280DB}" destId="{E076542B-C04A-498A-89C7-9184F64F7235}" srcOrd="0" destOrd="0" presId="urn:microsoft.com/office/officeart/2008/layout/LinedList"/>
    <dgm:cxn modelId="{6547AAD7-85F8-45DD-846A-49964CFE2E40}" type="presParOf" srcId="{4F1004C1-3661-4E4A-86FB-B52BCDA280DB}" destId="{659C4F6C-8639-44D8-8AD7-77FA1580B3DB}" srcOrd="1" destOrd="0" presId="urn:microsoft.com/office/officeart/2008/layout/LinedList"/>
    <dgm:cxn modelId="{A068B378-BEB5-410A-A0F5-C33EC7AFA753}" type="presParOf" srcId="{C8FBB46A-496B-4CFA-B561-E21A0E4FF5ED}" destId="{01E3596A-7352-44CF-91A6-E39DFBDEFD32}" srcOrd="2" destOrd="0" presId="urn:microsoft.com/office/officeart/2008/layout/LinedList"/>
    <dgm:cxn modelId="{1DDCCF4C-D70D-453F-AC45-F06F4BF4A955}" type="presParOf" srcId="{C8FBB46A-496B-4CFA-B561-E21A0E4FF5ED}" destId="{91825A14-9320-43E1-84D3-F336AB1CBD34}" srcOrd="3" destOrd="0" presId="urn:microsoft.com/office/officeart/2008/layout/LinedList"/>
    <dgm:cxn modelId="{76F2E395-3C5C-4786-955D-9D2CFE305EDD}" type="presParOf" srcId="{91825A14-9320-43E1-84D3-F336AB1CBD34}" destId="{F3371689-CF65-496B-A64D-93104731FB76}" srcOrd="0" destOrd="0" presId="urn:microsoft.com/office/officeart/2008/layout/LinedList"/>
    <dgm:cxn modelId="{A984E53D-526D-4FB8-8C0C-DF725B716F50}" type="presParOf" srcId="{91825A14-9320-43E1-84D3-F336AB1CBD34}" destId="{27AA2040-EA5C-48F9-9ACB-F197C99BF54C}" srcOrd="1" destOrd="0" presId="urn:microsoft.com/office/officeart/2008/layout/LinedList"/>
    <dgm:cxn modelId="{0038A882-891A-4C32-A4F1-99AD92951C37}" type="presParOf" srcId="{C8FBB46A-496B-4CFA-B561-E21A0E4FF5ED}" destId="{3599F149-6A75-44C5-8262-C7EE2B97179A}" srcOrd="4" destOrd="0" presId="urn:microsoft.com/office/officeart/2008/layout/LinedList"/>
    <dgm:cxn modelId="{6D5D7D7B-72D7-4F0C-B158-99F866E287EB}" type="presParOf" srcId="{C8FBB46A-496B-4CFA-B561-E21A0E4FF5ED}" destId="{BAF7EF5D-A1EA-441C-A0E3-FC6C0F74A4C4}" srcOrd="5" destOrd="0" presId="urn:microsoft.com/office/officeart/2008/layout/LinedList"/>
    <dgm:cxn modelId="{3122E1CA-37A6-4B32-931E-AC53AC03D973}" type="presParOf" srcId="{BAF7EF5D-A1EA-441C-A0E3-FC6C0F74A4C4}" destId="{CAB1228F-1B25-42C1-945D-765BD0E0AA3B}" srcOrd="0" destOrd="0" presId="urn:microsoft.com/office/officeart/2008/layout/LinedList"/>
    <dgm:cxn modelId="{674DCA37-C7FA-4D66-A322-3FC68E88FC8B}" type="presParOf" srcId="{BAF7EF5D-A1EA-441C-A0E3-FC6C0F74A4C4}" destId="{31891150-F34D-4B54-891C-C41EC8602947}" srcOrd="1" destOrd="0" presId="urn:microsoft.com/office/officeart/2008/layout/LinedList"/>
    <dgm:cxn modelId="{FBB960CB-5BDB-4CD4-BE79-367FACDAC16C}" type="presParOf" srcId="{C8FBB46A-496B-4CFA-B561-E21A0E4FF5ED}" destId="{FC55B1EE-648C-4EFF-BB68-A4C657065C73}" srcOrd="6" destOrd="0" presId="urn:microsoft.com/office/officeart/2008/layout/LinedList"/>
    <dgm:cxn modelId="{AFB41ECB-B46E-4177-A4D2-DCA48D57837F}" type="presParOf" srcId="{C8FBB46A-496B-4CFA-B561-E21A0E4FF5ED}" destId="{F9D549C6-935A-4186-91CC-B8440B8C2F83}" srcOrd="7" destOrd="0" presId="urn:microsoft.com/office/officeart/2008/layout/LinedList"/>
    <dgm:cxn modelId="{ADC2BE7F-E0F8-4EAA-81C9-943D97721BA1}" type="presParOf" srcId="{F9D549C6-935A-4186-91CC-B8440B8C2F83}" destId="{D962E32A-DC65-4EFA-A5B3-2741E1F65179}" srcOrd="0" destOrd="0" presId="urn:microsoft.com/office/officeart/2008/layout/LinedList"/>
    <dgm:cxn modelId="{97F97273-B778-47C3-BF8F-0C5EE278042F}" type="presParOf" srcId="{F9D549C6-935A-4186-91CC-B8440B8C2F83}" destId="{C0BE244C-C330-42C8-85A0-DF1711EA2DB6}"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7B988-CAF2-4D78-ACDD-672FA68DEC8B}">
      <dsp:nvSpPr>
        <dsp:cNvPr id="0" name=""/>
        <dsp:cNvSpPr/>
      </dsp:nvSpPr>
      <dsp:spPr>
        <a:xfrm>
          <a:off x="0" y="0"/>
          <a:ext cx="780309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6542B-C04A-498A-89C7-9184F64F7235}">
      <dsp:nvSpPr>
        <dsp:cNvPr id="0" name=""/>
        <dsp:cNvSpPr/>
      </dsp:nvSpPr>
      <dsp:spPr>
        <a:xfrm>
          <a:off x="0" y="0"/>
          <a:ext cx="7803091" cy="101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Background Information</a:t>
          </a:r>
        </a:p>
      </dsp:txBody>
      <dsp:txXfrm>
        <a:off x="0" y="0"/>
        <a:ext cx="7803091" cy="1015662"/>
      </dsp:txXfrm>
    </dsp:sp>
    <dsp:sp modelId="{01E3596A-7352-44CF-91A6-E39DFBDEFD32}">
      <dsp:nvSpPr>
        <dsp:cNvPr id="0" name=""/>
        <dsp:cNvSpPr/>
      </dsp:nvSpPr>
      <dsp:spPr>
        <a:xfrm>
          <a:off x="0" y="1015662"/>
          <a:ext cx="780309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71689-CF65-496B-A64D-93104731FB76}">
      <dsp:nvSpPr>
        <dsp:cNvPr id="0" name=""/>
        <dsp:cNvSpPr/>
      </dsp:nvSpPr>
      <dsp:spPr>
        <a:xfrm>
          <a:off x="0" y="1015662"/>
          <a:ext cx="7803091" cy="101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rtl="0">
            <a:lnSpc>
              <a:spcPct val="90000"/>
            </a:lnSpc>
            <a:spcBef>
              <a:spcPct val="0"/>
            </a:spcBef>
            <a:spcAft>
              <a:spcPct val="35000"/>
            </a:spcAft>
            <a:buNone/>
          </a:pPr>
          <a:r>
            <a:rPr lang="en-US" sz="4700" b="1" kern="1200">
              <a:latin typeface="Calibri Light" panose="020F0302020204030204"/>
            </a:rPr>
            <a:t>Project Objective</a:t>
          </a:r>
          <a:endParaRPr lang="en-US" sz="4700" b="1" kern="1200"/>
        </a:p>
      </dsp:txBody>
      <dsp:txXfrm>
        <a:off x="0" y="1015662"/>
        <a:ext cx="7803091" cy="1015662"/>
      </dsp:txXfrm>
    </dsp:sp>
    <dsp:sp modelId="{3599F149-6A75-44C5-8262-C7EE2B97179A}">
      <dsp:nvSpPr>
        <dsp:cNvPr id="0" name=""/>
        <dsp:cNvSpPr/>
      </dsp:nvSpPr>
      <dsp:spPr>
        <a:xfrm>
          <a:off x="0" y="2031325"/>
          <a:ext cx="780309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1228F-1B25-42C1-945D-765BD0E0AA3B}">
      <dsp:nvSpPr>
        <dsp:cNvPr id="0" name=""/>
        <dsp:cNvSpPr/>
      </dsp:nvSpPr>
      <dsp:spPr>
        <a:xfrm>
          <a:off x="0" y="2031325"/>
          <a:ext cx="7803091" cy="101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Solutions</a:t>
          </a:r>
        </a:p>
      </dsp:txBody>
      <dsp:txXfrm>
        <a:off x="0" y="2031325"/>
        <a:ext cx="7803091" cy="1015662"/>
      </dsp:txXfrm>
    </dsp:sp>
    <dsp:sp modelId="{FC55B1EE-648C-4EFF-BB68-A4C657065C73}">
      <dsp:nvSpPr>
        <dsp:cNvPr id="0" name=""/>
        <dsp:cNvSpPr/>
      </dsp:nvSpPr>
      <dsp:spPr>
        <a:xfrm>
          <a:off x="0" y="3046988"/>
          <a:ext cx="780309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62E32A-DC65-4EFA-A5B3-2741E1F65179}">
      <dsp:nvSpPr>
        <dsp:cNvPr id="0" name=""/>
        <dsp:cNvSpPr/>
      </dsp:nvSpPr>
      <dsp:spPr>
        <a:xfrm>
          <a:off x="0" y="3046988"/>
          <a:ext cx="7803091" cy="101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Conclusion</a:t>
          </a:r>
        </a:p>
      </dsp:txBody>
      <dsp:txXfrm>
        <a:off x="0" y="3046988"/>
        <a:ext cx="7803091" cy="10156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CAC0B-B06E-424A-B23D-DDF290FC6D25}"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F507F-3BE9-4098-9490-1B981ECAE6F8}" type="slidenum">
              <a:rPr lang="en-US" smtClean="0"/>
              <a:t>‹#›</a:t>
            </a:fld>
            <a:endParaRPr lang="en-US"/>
          </a:p>
        </p:txBody>
      </p:sp>
    </p:spTree>
    <p:extLst>
      <p:ext uri="{BB962C8B-B14F-4D97-AF65-F5344CB8AC3E}">
        <p14:creationId xmlns:p14="http://schemas.microsoft.com/office/powerpoint/2010/main" val="71925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Jacob Sherer and my partner is Matthew </a:t>
            </a:r>
            <a:r>
              <a:rPr lang="en-US" dirty="0" err="1"/>
              <a:t>Kleeman</a:t>
            </a:r>
            <a:r>
              <a:rPr lang="en-US" dirty="0"/>
              <a:t> and this is our ONR project on DDOS Defense using Next Generation Firewalls. I wanted to thank Professor </a:t>
            </a:r>
            <a:r>
              <a:rPr lang="en-US" dirty="0" err="1"/>
              <a:t>Chrichigno</a:t>
            </a:r>
            <a:r>
              <a:rPr lang="en-US" dirty="0"/>
              <a:t> and our advisor Ali Mazloum for providing us this opportunity and assistance through this project.</a:t>
            </a:r>
          </a:p>
        </p:txBody>
      </p:sp>
      <p:sp>
        <p:nvSpPr>
          <p:cNvPr id="4" name="Slide Number Placeholder 3"/>
          <p:cNvSpPr>
            <a:spLocks noGrp="1"/>
          </p:cNvSpPr>
          <p:nvPr>
            <p:ph type="sldNum" sz="quarter" idx="5"/>
          </p:nvPr>
        </p:nvSpPr>
        <p:spPr/>
        <p:txBody>
          <a:bodyPr/>
          <a:lstStyle/>
          <a:p>
            <a:fld id="{A04F507F-3BE9-4098-9490-1B981ECAE6F8}" type="slidenum">
              <a:rPr lang="en-US" smtClean="0"/>
              <a:t>1</a:t>
            </a:fld>
            <a:endParaRPr lang="en-US"/>
          </a:p>
        </p:txBody>
      </p:sp>
    </p:spTree>
    <p:extLst>
      <p:ext uri="{BB962C8B-B14F-4D97-AF65-F5344CB8AC3E}">
        <p14:creationId xmlns:p14="http://schemas.microsoft.com/office/powerpoint/2010/main" val="149245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agenda for this presentation is to provide background information on DOS attacks and firewalls, state our project objective, provide our 2 solutions, and ending with a conclusion to summarize.</a:t>
            </a:r>
          </a:p>
        </p:txBody>
      </p:sp>
      <p:sp>
        <p:nvSpPr>
          <p:cNvPr id="4" name="Slide Number Placeholder 3"/>
          <p:cNvSpPr>
            <a:spLocks noGrp="1"/>
          </p:cNvSpPr>
          <p:nvPr>
            <p:ph type="sldNum" sz="quarter" idx="5"/>
          </p:nvPr>
        </p:nvSpPr>
        <p:spPr/>
        <p:txBody>
          <a:bodyPr/>
          <a:lstStyle/>
          <a:p>
            <a:fld id="{A04F507F-3BE9-4098-9490-1B981ECAE6F8}" type="slidenum">
              <a:rPr lang="en-US" smtClean="0"/>
              <a:t>2</a:t>
            </a:fld>
            <a:endParaRPr lang="en-US"/>
          </a:p>
        </p:txBody>
      </p:sp>
    </p:spTree>
    <p:extLst>
      <p:ext uri="{BB962C8B-B14F-4D97-AF65-F5344CB8AC3E}">
        <p14:creationId xmlns:p14="http://schemas.microsoft.com/office/powerpoint/2010/main" val="305551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DOS attack stands for Denial Of Service, which is a type of cyber attack which utilizes all the resources of an important device like a router or firewall in order to render it unavailable or inoperable for legitimate purposes. There are many different types of DOS attacks and this project focused on 3 of them. A TCP SYN flood uses the SYN packet of the TCP three way handshake to start and open many different connections but never closing them leaving all the available ports open and unusable. The ICMP flood uses the ICMP protocol to make requests, generally using the ping command, causing the server to use some of its resources to process and reply to each ICMP packet, and the large number of packets use up the systems resources. Finally, the UDP flood attack uses the UDP protocol to send large numbers of UDP packets which the server must process and check if there are any programs listening for that packet and respond that there is none using ICMP packets.</a:t>
            </a:r>
          </a:p>
        </p:txBody>
      </p:sp>
      <p:sp>
        <p:nvSpPr>
          <p:cNvPr id="4" name="Slide Number Placeholder 3"/>
          <p:cNvSpPr>
            <a:spLocks noGrp="1"/>
          </p:cNvSpPr>
          <p:nvPr>
            <p:ph type="sldNum" sz="quarter" idx="5"/>
          </p:nvPr>
        </p:nvSpPr>
        <p:spPr/>
        <p:txBody>
          <a:bodyPr/>
          <a:lstStyle/>
          <a:p>
            <a:fld id="{A04F507F-3BE9-4098-9490-1B981ECAE6F8}" type="slidenum">
              <a:rPr lang="en-US" smtClean="0"/>
              <a:t>3</a:t>
            </a:fld>
            <a:endParaRPr lang="en-US"/>
          </a:p>
        </p:txBody>
      </p:sp>
    </p:spTree>
    <p:extLst>
      <p:ext uri="{BB962C8B-B14F-4D97-AF65-F5344CB8AC3E}">
        <p14:creationId xmlns:p14="http://schemas.microsoft.com/office/powerpoint/2010/main" val="281803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firewalls are the network devices which work to protect the network though monitoring the inbound and outbound packets. Firewalls can be stateless, meaning they only consider packet headers when filtering traffic, or Stateful, which consider the state of the connections as well as the packet information when filtering traffic. Next generation firewalls are more advanced versions of stateful firewalls that come with more capabilities that can be used to prevent the previously mentioned attacks. Specifically palo alto next generation firewalls are used in this project.</a:t>
            </a:r>
          </a:p>
        </p:txBody>
      </p:sp>
      <p:sp>
        <p:nvSpPr>
          <p:cNvPr id="4" name="Slide Number Placeholder 3"/>
          <p:cNvSpPr>
            <a:spLocks noGrp="1"/>
          </p:cNvSpPr>
          <p:nvPr>
            <p:ph type="sldNum" sz="quarter" idx="5"/>
          </p:nvPr>
        </p:nvSpPr>
        <p:spPr/>
        <p:txBody>
          <a:bodyPr/>
          <a:lstStyle/>
          <a:p>
            <a:fld id="{A04F507F-3BE9-4098-9490-1B981ECAE6F8}" type="slidenum">
              <a:rPr lang="en-US" smtClean="0"/>
              <a:t>4</a:t>
            </a:fld>
            <a:endParaRPr lang="en-US"/>
          </a:p>
        </p:txBody>
      </p:sp>
    </p:spTree>
    <p:extLst>
      <p:ext uri="{BB962C8B-B14F-4D97-AF65-F5344CB8AC3E}">
        <p14:creationId xmlns:p14="http://schemas.microsoft.com/office/powerpoint/2010/main" val="272950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project objective is to use a Palo Alto next generation firewall to protect a network against the TCP Syn flood, ICMP flood, and UDP flood DOS attacks.</a:t>
            </a:r>
          </a:p>
        </p:txBody>
      </p:sp>
      <p:sp>
        <p:nvSpPr>
          <p:cNvPr id="4" name="Slide Number Placeholder 3"/>
          <p:cNvSpPr>
            <a:spLocks noGrp="1"/>
          </p:cNvSpPr>
          <p:nvPr>
            <p:ph type="sldNum" sz="quarter" idx="5"/>
          </p:nvPr>
        </p:nvSpPr>
        <p:spPr/>
        <p:txBody>
          <a:bodyPr/>
          <a:lstStyle/>
          <a:p>
            <a:fld id="{A04F507F-3BE9-4098-9490-1B981ECAE6F8}" type="slidenum">
              <a:rPr lang="en-US" smtClean="0"/>
              <a:t>5</a:t>
            </a:fld>
            <a:endParaRPr lang="en-US"/>
          </a:p>
        </p:txBody>
      </p:sp>
    </p:spTree>
    <p:extLst>
      <p:ext uri="{BB962C8B-B14F-4D97-AF65-F5344CB8AC3E}">
        <p14:creationId xmlns:p14="http://schemas.microsoft.com/office/powerpoint/2010/main" val="157822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Palo Alto firewalls have multiple ways to protect against these DOS attacks which includes Zone protection profiles, and DOS protection profiles. Both of these methods allow us to use the firewall to detect, log, and block the three attacks mentioned before. The logs are especially important because they have information about these attacks like when they happened, the type of attacks, the source and destination addresses, and the action the firewall took to prevent them.</a:t>
            </a:r>
          </a:p>
        </p:txBody>
      </p:sp>
      <p:sp>
        <p:nvSpPr>
          <p:cNvPr id="4" name="Slide Number Placeholder 3"/>
          <p:cNvSpPr>
            <a:spLocks noGrp="1"/>
          </p:cNvSpPr>
          <p:nvPr>
            <p:ph type="sldNum" sz="quarter" idx="5"/>
          </p:nvPr>
        </p:nvSpPr>
        <p:spPr/>
        <p:txBody>
          <a:bodyPr/>
          <a:lstStyle/>
          <a:p>
            <a:fld id="{A04F507F-3BE9-4098-9490-1B981ECAE6F8}" type="slidenum">
              <a:rPr lang="en-US" smtClean="0"/>
              <a:t>6</a:t>
            </a:fld>
            <a:endParaRPr lang="en-US"/>
          </a:p>
        </p:txBody>
      </p:sp>
    </p:spTree>
    <p:extLst>
      <p:ext uri="{BB962C8B-B14F-4D97-AF65-F5344CB8AC3E}">
        <p14:creationId xmlns:p14="http://schemas.microsoft.com/office/powerpoint/2010/main" val="244711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method of stopping these attack is configuring Zone protection profiles. These are the sets of security rules that can be assigned to the security zones defined by the palo alto next generation firewalls. The configurable parameters are the alarm rate which determines how many connections need to be initiated before being logged as a flood attack, activate which determines when the chosen action will be enabled to mitigate the attack, and maximum which determined how many </a:t>
            </a:r>
            <a:r>
              <a:rPr lang="en-US" dirty="0" err="1"/>
              <a:t>connectiosn</a:t>
            </a:r>
            <a:r>
              <a:rPr lang="en-US" dirty="0"/>
              <a:t> can be initiated before the rest are all dropped no matter what. The action for the SYN flood includes either SYN cookies which replies to the syn requests without having a specific </a:t>
            </a:r>
            <a:r>
              <a:rPr lang="en-US" dirty="0" err="1"/>
              <a:t>connecton</a:t>
            </a:r>
            <a:r>
              <a:rPr lang="en-US" dirty="0"/>
              <a:t> open, and random early drop just drops packets before a queue can be filled up rather than dropping them after it fills. Only SYN flood protection can use SYN cookies, the others always use random early drop.</a:t>
            </a:r>
          </a:p>
        </p:txBody>
      </p:sp>
      <p:sp>
        <p:nvSpPr>
          <p:cNvPr id="4" name="Slide Number Placeholder 3"/>
          <p:cNvSpPr>
            <a:spLocks noGrp="1"/>
          </p:cNvSpPr>
          <p:nvPr>
            <p:ph type="sldNum" sz="quarter" idx="5"/>
          </p:nvPr>
        </p:nvSpPr>
        <p:spPr/>
        <p:txBody>
          <a:bodyPr/>
          <a:lstStyle/>
          <a:p>
            <a:fld id="{A04F507F-3BE9-4098-9490-1B981ECAE6F8}" type="slidenum">
              <a:rPr lang="en-US" smtClean="0"/>
              <a:t>7</a:t>
            </a:fld>
            <a:endParaRPr lang="en-US"/>
          </a:p>
        </p:txBody>
      </p:sp>
    </p:spTree>
    <p:extLst>
      <p:ext uri="{BB962C8B-B14F-4D97-AF65-F5344CB8AC3E}">
        <p14:creationId xmlns:p14="http://schemas.microsoft.com/office/powerpoint/2010/main" val="271546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method to prevent these attacks is to use DOS protection profiles. These are more specialized sets of security policies which provide more granular control on mitigating DOS attacks on specific systems. These flood protections include the same action, alarm </a:t>
            </a:r>
            <a:r>
              <a:rPr lang="en-US" dirty="0" err="1"/>
              <a:t>rate,activate</a:t>
            </a:r>
            <a:r>
              <a:rPr lang="en-US" dirty="0"/>
              <a:t>, and maximum parameters. The block duration specifies how long to prevent </a:t>
            </a:r>
            <a:r>
              <a:rPr lang="en-US" dirty="0" err="1"/>
              <a:t>connectinos</a:t>
            </a:r>
            <a:r>
              <a:rPr lang="en-US" dirty="0"/>
              <a:t> from a source IP address. The resources protection tab provides the number of concurrent </a:t>
            </a:r>
            <a:r>
              <a:rPr lang="en-US" dirty="0" err="1"/>
              <a:t>connectiosn</a:t>
            </a:r>
            <a:r>
              <a:rPr lang="en-US" dirty="0"/>
              <a:t> allowed to a device before new connections are dropped. These can be applied to a group of devices using the aggregate type or specific devices using the classified type.</a:t>
            </a:r>
          </a:p>
        </p:txBody>
      </p:sp>
      <p:sp>
        <p:nvSpPr>
          <p:cNvPr id="4" name="Slide Number Placeholder 3"/>
          <p:cNvSpPr>
            <a:spLocks noGrp="1"/>
          </p:cNvSpPr>
          <p:nvPr>
            <p:ph type="sldNum" sz="quarter" idx="5"/>
          </p:nvPr>
        </p:nvSpPr>
        <p:spPr/>
        <p:txBody>
          <a:bodyPr/>
          <a:lstStyle/>
          <a:p>
            <a:fld id="{A04F507F-3BE9-4098-9490-1B981ECAE6F8}" type="slidenum">
              <a:rPr lang="en-US" smtClean="0"/>
              <a:t>8</a:t>
            </a:fld>
            <a:endParaRPr lang="en-US"/>
          </a:p>
        </p:txBody>
      </p:sp>
    </p:spTree>
    <p:extLst>
      <p:ext uri="{BB962C8B-B14F-4D97-AF65-F5344CB8AC3E}">
        <p14:creationId xmlns:p14="http://schemas.microsoft.com/office/powerpoint/2010/main" val="43486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DOS attacks aim to overwhelm a target machine and its resources to render it inoperable. Next generation firewalls provide defenses against these attacks. This project utilized both zone protection profiles, for more generalized protection, and DOS protection profiles, for more granular protection. By the end of this project, we were able to detect, log, and block TCP SYN flood, ICMP flood, and UDP flood DOS attacks.</a:t>
            </a:r>
          </a:p>
        </p:txBody>
      </p:sp>
      <p:sp>
        <p:nvSpPr>
          <p:cNvPr id="4" name="Slide Number Placeholder 3"/>
          <p:cNvSpPr>
            <a:spLocks noGrp="1"/>
          </p:cNvSpPr>
          <p:nvPr>
            <p:ph type="sldNum" sz="quarter" idx="5"/>
          </p:nvPr>
        </p:nvSpPr>
        <p:spPr/>
        <p:txBody>
          <a:bodyPr/>
          <a:lstStyle/>
          <a:p>
            <a:fld id="{A04F507F-3BE9-4098-9490-1B981ECAE6F8}" type="slidenum">
              <a:rPr lang="en-US" smtClean="0"/>
              <a:t>9</a:t>
            </a:fld>
            <a:endParaRPr lang="en-US"/>
          </a:p>
        </p:txBody>
      </p:sp>
    </p:spTree>
    <p:extLst>
      <p:ext uri="{BB962C8B-B14F-4D97-AF65-F5344CB8AC3E}">
        <p14:creationId xmlns:p14="http://schemas.microsoft.com/office/powerpoint/2010/main" val="355140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413C81E-2EDD-4DF7-8AE3-403F68BF2E8F}" type="datetime1">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138792"/>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3D27B0-BB88-44E4-A4EA-35F44FBC51E9}" type="datetime1">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65771711"/>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C1457-B14F-4AE8-BF31-4D6ADA0A2D1A}" type="datetime1">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27429401"/>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73A51-4FD0-4DDF-A32C-0DF2360B5A47}" type="datetime1">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a:p>
        </p:txBody>
      </p:sp>
    </p:spTree>
    <p:extLst>
      <p:ext uri="{BB962C8B-B14F-4D97-AF65-F5344CB8AC3E}">
        <p14:creationId xmlns:p14="http://schemas.microsoft.com/office/powerpoint/2010/main" val="1409192580"/>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A2A62-B21A-4D7F-8E09-4FA50564694A}" type="datetime1">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159160"/>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5E830-7EA9-4C25-B98C-449A091691A3}" type="datetime1">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89339484"/>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4492E0-6FB2-4484-A4DA-3C087268D8F8}" type="datetime1">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50110452"/>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47D404-F4DB-488A-8CFA-1E577CE4E38D}" type="datetime1">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41852371"/>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8D1CEBB-618E-46D5-AC66-0BC66B472544}" type="datetime1">
              <a:rPr lang="en-US" smtClean="0"/>
              <a:t>12/8/2023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08697575"/>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590A18-7FC2-4D47-9D39-46329B35A7BB}" type="datetime1">
              <a:rPr lang="en-US" smtClean="0"/>
              <a:t>12/8/2023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746336471"/>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F7866-833F-41BE-AD5D-A9C7366CC967}" type="datetime1">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47530009"/>
      </p:ext>
    </p:extLst>
  </p:cSld>
  <p:clrMapOvr>
    <a:masterClrMapping/>
  </p:clrMapOvr>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B984254-D174-4B83-96A8-F5E4C29FD950}" type="datetime1">
              <a:rPr lang="en-US" smtClean="0"/>
              <a:t>12/8/2023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14079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mc:Choice xmlns:p14="http://schemas.microsoft.com/office/powerpoint/2010/main" Requires="p14">
      <p:transition spd="med" p14:dur="700" advTm="4758">
        <p:fade/>
      </p:transition>
    </mc:Choice>
    <mc:Fallback>
      <p:transition spd="med" advTm="4758">
        <p:fade/>
      </p:transition>
    </mc:Fallback>
  </mc:AlternateConten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7.xml"/><Relationship Id="rId7" Type="http://schemas.openxmlformats.org/officeDocument/2006/relationships/diagramLayout" Target="../diagrams/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Data" Target="../diagrams/data1.xml"/><Relationship Id="rId11" Type="http://schemas.openxmlformats.org/officeDocument/2006/relationships/image" Target="../media/image3.png"/><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notesSlide" Target="../notesSlides/notesSlide2.xm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36191"/>
            <a:ext cx="10058400" cy="3536823"/>
          </a:xfrm>
          <a:solidFill>
            <a:schemeClr val="accent1"/>
          </a:solidFill>
        </p:spPr>
        <p:txBody>
          <a:bodyPr>
            <a:normAutofit/>
          </a:bodyPr>
          <a:lstStyle/>
          <a:p>
            <a:pPr algn="ctr"/>
            <a:r>
              <a:rPr lang="en-US" sz="4000" b="1">
                <a:solidFill>
                  <a:schemeClr val="bg1"/>
                </a:solidFill>
              </a:rPr>
              <a:t>DDOS Defense using Next Generation Firewalls</a:t>
            </a:r>
            <a:br>
              <a:rPr lang="en-US" sz="1800"/>
            </a:br>
            <a:br>
              <a:rPr lang="en-US" sz="1800"/>
            </a:br>
            <a:r>
              <a:rPr lang="en-US" sz="2000" b="1">
                <a:solidFill>
                  <a:schemeClr val="bg1"/>
                </a:solidFill>
              </a:rPr>
              <a:t>Jacob Sherer, Matthew Kleeman</a:t>
            </a:r>
            <a:br>
              <a:rPr lang="en-US" sz="2000" b="1"/>
            </a:br>
            <a:r>
              <a:rPr lang="en-US" sz="2000" b="1">
                <a:solidFill>
                  <a:schemeClr val="bg1"/>
                </a:solidFill>
              </a:rPr>
              <a:t>Advisors: Ali Mazloum, Jorge Crichigno</a:t>
            </a:r>
            <a:br>
              <a:rPr lang="en-US" sz="2000" b="1"/>
            </a:br>
            <a:br>
              <a:rPr lang="en-US" sz="2000" b="1"/>
            </a:br>
            <a:r>
              <a:rPr lang="en-US" sz="2000" b="1" i="1">
                <a:solidFill>
                  <a:schemeClr val="bg1"/>
                </a:solidFill>
              </a:rPr>
              <a:t>Department of Integrated Information Technology</a:t>
            </a:r>
            <a:br>
              <a:rPr lang="en-US" sz="2000" b="1" i="1"/>
            </a:br>
            <a:r>
              <a:rPr lang="en-US" sz="2000" b="1" i="1">
                <a:solidFill>
                  <a:schemeClr val="bg1"/>
                </a:solidFill>
              </a:rPr>
              <a:t>University of South Carolina</a:t>
            </a:r>
            <a:br>
              <a:rPr lang="en-US" sz="2000" b="1"/>
            </a:br>
            <a:br>
              <a:rPr lang="en-US" sz="2000" b="1"/>
            </a:br>
            <a:r>
              <a:rPr lang="en-US" sz="2000" b="1">
                <a:solidFill>
                  <a:schemeClr val="bg1"/>
                </a:solidFill>
              </a:rPr>
              <a:t>December 2023</a:t>
            </a:r>
            <a:br>
              <a:rPr lang="en-US" sz="1800"/>
            </a:br>
            <a:endParaRPr lang="en-US" sz="1800"/>
          </a:p>
        </p:txBody>
      </p:sp>
      <p:sp>
        <p:nvSpPr>
          <p:cNvPr id="4" name="Footer Placeholder 3">
            <a:extLst>
              <a:ext uri="{FF2B5EF4-FFF2-40B4-BE49-F238E27FC236}">
                <a16:creationId xmlns:a16="http://schemas.microsoft.com/office/drawing/2014/main" id="{D9A4BE70-93DB-4A64-8886-8D85DE1C8B1A}"/>
              </a:ext>
            </a:extLst>
          </p:cNvPr>
          <p:cNvSpPr>
            <a:spLocks noGrp="1"/>
          </p:cNvSpPr>
          <p:nvPr>
            <p:ph type="ftr" sz="quarter" idx="11"/>
          </p:nvPr>
        </p:nvSpPr>
        <p:spPr>
          <a:xfrm>
            <a:off x="142885" y="6412159"/>
            <a:ext cx="1714739" cy="365125"/>
          </a:xfrm>
        </p:spPr>
        <p:txBody>
          <a:bodyPr/>
          <a:lstStyle/>
          <a:p>
            <a:endParaRPr lang="en-US"/>
          </a:p>
        </p:txBody>
      </p:sp>
      <p:sp>
        <p:nvSpPr>
          <p:cNvPr id="5" name="Slide Number Placeholder 4">
            <a:extLst>
              <a:ext uri="{FF2B5EF4-FFF2-40B4-BE49-F238E27FC236}">
                <a16:creationId xmlns:a16="http://schemas.microsoft.com/office/drawing/2014/main" id="{B16563CC-5C0A-4DA7-8069-340A405260CC}"/>
              </a:ext>
            </a:extLst>
          </p:cNvPr>
          <p:cNvSpPr>
            <a:spLocks noGrp="1"/>
          </p:cNvSpPr>
          <p:nvPr>
            <p:ph type="sldNum" sz="quarter" idx="12"/>
          </p:nvPr>
        </p:nvSpPr>
        <p:spPr>
          <a:xfrm>
            <a:off x="10737090" y="6412159"/>
            <a:ext cx="1312025" cy="365125"/>
          </a:xfrm>
        </p:spPr>
        <p:txBody>
          <a:bodyPr/>
          <a:lstStyle/>
          <a:p>
            <a:fld id="{4FAB73BC-B049-4115-A692-8D63A059BFB8}" type="slidenum">
              <a:rPr lang="en-US" smtClean="0"/>
              <a:t>1</a:t>
            </a:fld>
            <a:endParaRPr lang="en-US"/>
          </a:p>
        </p:txBody>
      </p:sp>
      <p:pic>
        <p:nvPicPr>
          <p:cNvPr id="7" name="Picture 6">
            <a:extLst>
              <a:ext uri="{FF2B5EF4-FFF2-40B4-BE49-F238E27FC236}">
                <a16:creationId xmlns:a16="http://schemas.microsoft.com/office/drawing/2014/main" id="{AD93B1BA-96AC-443C-B3B1-CB6C3BEFA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85" y="6415283"/>
            <a:ext cx="1714739" cy="362001"/>
          </a:xfrm>
          <a:prstGeom prst="rect">
            <a:avLst/>
          </a:prstGeom>
        </p:spPr>
      </p:pic>
      <p:pic>
        <p:nvPicPr>
          <p:cNvPr id="26" name="Audio 25">
            <a:hlinkClick r:id="" action="ppaction://media"/>
            <a:extLst>
              <a:ext uri="{FF2B5EF4-FFF2-40B4-BE49-F238E27FC236}">
                <a16:creationId xmlns:a16="http://schemas.microsoft.com/office/drawing/2014/main" id="{CE3FA03F-E850-BA9F-FD07-DED4E3551A0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med" p14:dur="700" advTm="14967">
        <p:fade/>
      </p:transition>
    </mc:Choice>
    <mc:Fallback>
      <p:transition spd="med" advTm="149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54A716-3D71-42F0-9471-5053BC68710F}"/>
              </a:ext>
            </a:extLst>
          </p:cNvPr>
          <p:cNvSpPr>
            <a:spLocks noGrp="1"/>
          </p:cNvSpPr>
          <p:nvPr>
            <p:ph type="ftr" sz="quarter" idx="11"/>
          </p:nvPr>
        </p:nvSpPr>
        <p:spPr>
          <a:xfrm>
            <a:off x="142885" y="6398067"/>
            <a:ext cx="1714739" cy="365125"/>
          </a:xfrm>
        </p:spPr>
        <p:txBody>
          <a:bodyPr/>
          <a:lstStyle/>
          <a:p>
            <a:endParaRPr lang="en-US"/>
          </a:p>
        </p:txBody>
      </p:sp>
      <p:pic>
        <p:nvPicPr>
          <p:cNvPr id="4" name="Picture 3">
            <a:extLst>
              <a:ext uri="{FF2B5EF4-FFF2-40B4-BE49-F238E27FC236}">
                <a16:creationId xmlns:a16="http://schemas.microsoft.com/office/drawing/2014/main" id="{BBF88202-741D-4E8C-8AC3-FC071CE63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85" y="6415283"/>
            <a:ext cx="1714739" cy="362001"/>
          </a:xfrm>
          <a:prstGeom prst="rect">
            <a:avLst/>
          </a:prstGeom>
        </p:spPr>
      </p:pic>
      <p:sp>
        <p:nvSpPr>
          <p:cNvPr id="5" name="Slide Number Placeholder 4">
            <a:extLst>
              <a:ext uri="{FF2B5EF4-FFF2-40B4-BE49-F238E27FC236}">
                <a16:creationId xmlns:a16="http://schemas.microsoft.com/office/drawing/2014/main" id="{55BF2669-D58E-4677-84CF-665FAB81AEF7}"/>
              </a:ext>
            </a:extLst>
          </p:cNvPr>
          <p:cNvSpPr txBox="1">
            <a:spLocks/>
          </p:cNvSpPr>
          <p:nvPr/>
        </p:nvSpPr>
        <p:spPr>
          <a:xfrm>
            <a:off x="10737090" y="6412159"/>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2</a:t>
            </a:fld>
            <a:endParaRPr lang="en-US"/>
          </a:p>
        </p:txBody>
      </p:sp>
      <p:sp>
        <p:nvSpPr>
          <p:cNvPr id="3" name="TextBox 2">
            <a:extLst>
              <a:ext uri="{FF2B5EF4-FFF2-40B4-BE49-F238E27FC236}">
                <a16:creationId xmlns:a16="http://schemas.microsoft.com/office/drawing/2014/main" id="{D276FC85-C038-F7B8-6514-4537D2C7EA97}"/>
              </a:ext>
            </a:extLst>
          </p:cNvPr>
          <p:cNvSpPr txBox="1"/>
          <p:nvPr/>
        </p:nvSpPr>
        <p:spPr>
          <a:xfrm>
            <a:off x="430384" y="269897"/>
            <a:ext cx="10963275" cy="769441"/>
          </a:xfrm>
          <a:prstGeom prst="rect">
            <a:avLst/>
          </a:prstGeom>
          <a:solidFill>
            <a:schemeClr val="accent1"/>
          </a:solidFill>
        </p:spPr>
        <p:txBody>
          <a:bodyPr wrap="square" lIns="91440" tIns="45720" rIns="91440" bIns="45720" rtlCol="0" anchor="t">
            <a:spAutoFit/>
          </a:bodyPr>
          <a:lstStyle/>
          <a:p>
            <a:r>
              <a:rPr lang="en-US" sz="4400" b="1">
                <a:solidFill>
                  <a:schemeClr val="bg1"/>
                </a:solidFill>
                <a:cs typeface="Calibri"/>
              </a:rPr>
              <a:t>Agenda</a:t>
            </a:r>
          </a:p>
        </p:txBody>
      </p:sp>
      <p:graphicFrame>
        <p:nvGraphicFramePr>
          <p:cNvPr id="10" name="TextBox 6">
            <a:extLst>
              <a:ext uri="{FF2B5EF4-FFF2-40B4-BE49-F238E27FC236}">
                <a16:creationId xmlns:a16="http://schemas.microsoft.com/office/drawing/2014/main" id="{4214FB25-A719-6CC8-C5DF-13904A6ABB60}"/>
              </a:ext>
            </a:extLst>
          </p:cNvPr>
          <p:cNvGraphicFramePr/>
          <p:nvPr>
            <p:extLst>
              <p:ext uri="{D42A27DB-BD31-4B8C-83A1-F6EECF244321}">
                <p14:modId xmlns:p14="http://schemas.microsoft.com/office/powerpoint/2010/main" val="1223112050"/>
              </p:ext>
            </p:extLst>
          </p:nvPr>
        </p:nvGraphicFramePr>
        <p:xfrm>
          <a:off x="426509" y="1343025"/>
          <a:ext cx="7803091" cy="40626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Audio 15">
            <a:hlinkClick r:id="" action="ppaction://media"/>
            <a:extLst>
              <a:ext uri="{FF2B5EF4-FFF2-40B4-BE49-F238E27FC236}">
                <a16:creationId xmlns:a16="http://schemas.microsoft.com/office/drawing/2014/main" id="{2D95D012-4606-C026-7320-9E3215F3991A}"/>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080698374"/>
      </p:ext>
    </p:extLst>
  </p:cSld>
  <p:clrMapOvr>
    <a:masterClrMapping/>
  </p:clrMapOvr>
  <mc:AlternateContent xmlns:mc="http://schemas.openxmlformats.org/markup-compatibility/2006">
    <mc:Choice xmlns:p14="http://schemas.microsoft.com/office/powerpoint/2010/main" Requires="p14">
      <p:transition spd="med" p14:dur="700" advTm="11006">
        <p:fade/>
      </p:transition>
    </mc:Choice>
    <mc:Fallback>
      <p:transition spd="med" advTm="110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74A3EE-FAB7-44CF-AC59-461CF33B734F}"/>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C5733ADE-2BED-48BC-AFA2-9F5BC75F4101}"/>
              </a:ext>
            </a:extLst>
          </p:cNvPr>
          <p:cNvSpPr>
            <a:spLocks noGrp="1"/>
          </p:cNvSpPr>
          <p:nvPr>
            <p:ph type="sldNum" sz="quarter" idx="12"/>
          </p:nvPr>
        </p:nvSpPr>
        <p:spPr>
          <a:xfrm>
            <a:off x="10731731" y="6390513"/>
            <a:ext cx="1312025" cy="365125"/>
          </a:xfrm>
        </p:spPr>
        <p:txBody>
          <a:bodyPr/>
          <a:lstStyle/>
          <a:p>
            <a:fld id="{4FAB73BC-B049-4115-A692-8D63A059BFB8}" type="slidenum">
              <a:rPr lang="en-US" smtClean="0"/>
              <a:pPr/>
              <a:t>3</a:t>
            </a:fld>
            <a:endParaRPr lang="en-US"/>
          </a:p>
        </p:txBody>
      </p:sp>
      <p:sp>
        <p:nvSpPr>
          <p:cNvPr id="4" name="TextBox 3">
            <a:extLst>
              <a:ext uri="{FF2B5EF4-FFF2-40B4-BE49-F238E27FC236}">
                <a16:creationId xmlns:a16="http://schemas.microsoft.com/office/drawing/2014/main" id="{4EAA9532-12A5-422D-9639-470086193BAE}"/>
              </a:ext>
            </a:extLst>
          </p:cNvPr>
          <p:cNvSpPr txBox="1"/>
          <p:nvPr/>
        </p:nvSpPr>
        <p:spPr>
          <a:xfrm>
            <a:off x="430384" y="269897"/>
            <a:ext cx="10963275" cy="769441"/>
          </a:xfrm>
          <a:prstGeom prst="rect">
            <a:avLst/>
          </a:prstGeom>
          <a:solidFill>
            <a:schemeClr val="accent1"/>
          </a:solidFill>
        </p:spPr>
        <p:txBody>
          <a:bodyPr wrap="square" lIns="91440" tIns="45720" rIns="91440" bIns="45720" rtlCol="0" anchor="t">
            <a:spAutoFit/>
          </a:bodyPr>
          <a:lstStyle/>
          <a:p>
            <a:r>
              <a:rPr lang="en-US" sz="4400" b="1">
                <a:solidFill>
                  <a:schemeClr val="bg1"/>
                </a:solidFill>
              </a:rPr>
              <a:t>Background Information</a:t>
            </a:r>
          </a:p>
        </p:txBody>
      </p:sp>
      <p:sp>
        <p:nvSpPr>
          <p:cNvPr id="5" name="TextBox 4">
            <a:extLst>
              <a:ext uri="{FF2B5EF4-FFF2-40B4-BE49-F238E27FC236}">
                <a16:creationId xmlns:a16="http://schemas.microsoft.com/office/drawing/2014/main" id="{22E9FDBB-1A24-4E77-AC14-BAA9566B97D3}"/>
              </a:ext>
            </a:extLst>
          </p:cNvPr>
          <p:cNvSpPr txBox="1"/>
          <p:nvPr/>
        </p:nvSpPr>
        <p:spPr>
          <a:xfrm>
            <a:off x="430383" y="1039338"/>
            <a:ext cx="10963275" cy="4216539"/>
          </a:xfrm>
          <a:prstGeom prst="rect">
            <a:avLst/>
          </a:prstGeom>
          <a:noFill/>
        </p:spPr>
        <p:txBody>
          <a:bodyPr wrap="square" lIns="91440" tIns="45720" rIns="91440" bIns="45720" rtlCol="0" anchor="t">
            <a:spAutoFit/>
          </a:bodyPr>
          <a:lstStyle/>
          <a:p>
            <a:r>
              <a:rPr lang="en-US" sz="2800">
                <a:cs typeface="Calibri"/>
              </a:rPr>
              <a:t>A</a:t>
            </a:r>
            <a:r>
              <a:rPr lang="en-US" sz="2800">
                <a:solidFill>
                  <a:srgbClr val="000000"/>
                </a:solidFill>
                <a:cs typeface="Calibri"/>
              </a:rPr>
              <a:t> </a:t>
            </a:r>
            <a:r>
              <a:rPr lang="en-US" sz="2800" b="1">
                <a:solidFill>
                  <a:schemeClr val="accent2"/>
                </a:solidFill>
                <a:cs typeface="Calibri"/>
              </a:rPr>
              <a:t>Denial of Service </a:t>
            </a:r>
            <a:r>
              <a:rPr lang="en-US" sz="2800">
                <a:cs typeface="Calibri"/>
              </a:rPr>
              <a:t>(DoS) attack renders a target computer unavailable for legitimate users by utilizing all the resources of a device.</a:t>
            </a:r>
            <a:endParaRPr lang="en-US" sz="2800">
              <a:ea typeface="Calibri"/>
              <a:cs typeface="Calibri"/>
            </a:endParaRPr>
          </a:p>
          <a:p>
            <a:endParaRPr lang="en-US" sz="1600">
              <a:ea typeface="Calibri"/>
              <a:cs typeface="Calibri"/>
            </a:endParaRPr>
          </a:p>
          <a:p>
            <a:r>
              <a:rPr lang="en-US" sz="2800"/>
              <a:t>DoS attacks have multiple forms including:</a:t>
            </a:r>
          </a:p>
          <a:p>
            <a:pPr marL="914400" lvl="1" indent="-457200">
              <a:buFont typeface="Arial" panose="020B0604020202020204" pitchFamily="34" charset="0"/>
              <a:buChar char="•"/>
            </a:pPr>
            <a:r>
              <a:rPr lang="en-US" sz="2800" b="1">
                <a:solidFill>
                  <a:schemeClr val="accent2"/>
                </a:solidFill>
              </a:rPr>
              <a:t>TCP SYN </a:t>
            </a:r>
            <a:r>
              <a:rPr lang="en-US" sz="2800"/>
              <a:t>flood: </a:t>
            </a:r>
            <a:r>
              <a:rPr lang="en-US" sz="2800">
                <a:cs typeface="Calibri"/>
              </a:rPr>
              <a:t>Use </a:t>
            </a:r>
            <a:r>
              <a:rPr lang="en-US" sz="2800">
                <a:ea typeface="Calibri"/>
                <a:cs typeface="Calibri"/>
              </a:rPr>
              <a:t>the TCP three-way handshake to start many connections but never closing the connections. </a:t>
            </a:r>
            <a:endParaRPr lang="en-US" sz="2800"/>
          </a:p>
          <a:p>
            <a:pPr marL="914400" lvl="1" indent="-457200">
              <a:buFont typeface="Arial" panose="020B0604020202020204" pitchFamily="34" charset="0"/>
              <a:buChar char="•"/>
            </a:pPr>
            <a:r>
              <a:rPr lang="en-US" sz="2800" b="1">
                <a:solidFill>
                  <a:schemeClr val="accent2"/>
                </a:solidFill>
              </a:rPr>
              <a:t>ICMP</a:t>
            </a:r>
            <a:r>
              <a:rPr lang="en-US" sz="2800"/>
              <a:t> flood: Use the ICMP protocol, generally many pings, to overwhelm the target's resources. </a:t>
            </a:r>
            <a:endParaRPr lang="en-US" sz="2800">
              <a:cs typeface="Calibri"/>
            </a:endParaRPr>
          </a:p>
          <a:p>
            <a:pPr marL="914400" lvl="1" indent="-457200">
              <a:buFont typeface="Arial" panose="020B0604020202020204" pitchFamily="34" charset="0"/>
              <a:buChar char="•"/>
            </a:pPr>
            <a:r>
              <a:rPr lang="en-US" sz="2800" b="1">
                <a:solidFill>
                  <a:schemeClr val="accent2"/>
                </a:solidFill>
              </a:rPr>
              <a:t>UDP</a:t>
            </a:r>
            <a:r>
              <a:rPr lang="en-US" sz="2800"/>
              <a:t> flood: Send many UDP packets to a targeted server with the aim of overwhelming that device’s ability to process and respond.</a:t>
            </a:r>
            <a:endParaRPr lang="en-US" sz="2800">
              <a:ea typeface="Calibri"/>
              <a:cs typeface="Calibri"/>
            </a:endParaRPr>
          </a:p>
        </p:txBody>
      </p:sp>
      <p:pic>
        <p:nvPicPr>
          <p:cNvPr id="7" name="Picture 6">
            <a:extLst>
              <a:ext uri="{FF2B5EF4-FFF2-40B4-BE49-F238E27FC236}">
                <a16:creationId xmlns:a16="http://schemas.microsoft.com/office/drawing/2014/main" id="{1C823DCD-5BB9-5F84-B298-D9D15FECF6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85" y="6415283"/>
            <a:ext cx="1714739" cy="362001"/>
          </a:xfrm>
          <a:prstGeom prst="rect">
            <a:avLst/>
          </a:prstGeom>
        </p:spPr>
      </p:pic>
      <p:pic>
        <p:nvPicPr>
          <p:cNvPr id="11" name="Audio 10">
            <a:hlinkClick r:id="" action="ppaction://media"/>
            <a:extLst>
              <a:ext uri="{FF2B5EF4-FFF2-40B4-BE49-F238E27FC236}">
                <a16:creationId xmlns:a16="http://schemas.microsoft.com/office/drawing/2014/main" id="{D5241614-50A9-45AC-070C-76FBC941B90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94617906"/>
      </p:ext>
    </p:extLst>
  </p:cSld>
  <p:clrMapOvr>
    <a:masterClrMapping/>
  </p:clrMapOvr>
  <mc:AlternateContent xmlns:mc="http://schemas.openxmlformats.org/markup-compatibility/2006">
    <mc:Choice xmlns:p14="http://schemas.microsoft.com/office/powerpoint/2010/main" Requires="p14">
      <p:transition spd="med" p14:dur="700" advTm="64325">
        <p:fade/>
      </p:transition>
    </mc:Choice>
    <mc:Fallback>
      <p:transition spd="med" advTm="643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74A3EE-FAB7-44CF-AC59-461CF33B734F}"/>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C5733ADE-2BED-48BC-AFA2-9F5BC75F4101}"/>
              </a:ext>
            </a:extLst>
          </p:cNvPr>
          <p:cNvSpPr>
            <a:spLocks noGrp="1"/>
          </p:cNvSpPr>
          <p:nvPr>
            <p:ph type="sldNum" sz="quarter" idx="12"/>
          </p:nvPr>
        </p:nvSpPr>
        <p:spPr>
          <a:xfrm>
            <a:off x="10731731" y="6390513"/>
            <a:ext cx="1312025" cy="365125"/>
          </a:xfrm>
        </p:spPr>
        <p:txBody>
          <a:bodyPr/>
          <a:lstStyle/>
          <a:p>
            <a:fld id="{4FAB73BC-B049-4115-A692-8D63A059BFB8}" type="slidenum">
              <a:rPr lang="en-US" smtClean="0"/>
              <a:pPr/>
              <a:t>4</a:t>
            </a:fld>
            <a:endParaRPr lang="en-US"/>
          </a:p>
        </p:txBody>
      </p:sp>
      <p:sp>
        <p:nvSpPr>
          <p:cNvPr id="4" name="TextBox 3">
            <a:extLst>
              <a:ext uri="{FF2B5EF4-FFF2-40B4-BE49-F238E27FC236}">
                <a16:creationId xmlns:a16="http://schemas.microsoft.com/office/drawing/2014/main" id="{4EAA9532-12A5-422D-9639-470086193BAE}"/>
              </a:ext>
            </a:extLst>
          </p:cNvPr>
          <p:cNvSpPr txBox="1"/>
          <p:nvPr/>
        </p:nvSpPr>
        <p:spPr>
          <a:xfrm>
            <a:off x="430384" y="269897"/>
            <a:ext cx="10963275" cy="769441"/>
          </a:xfrm>
          <a:prstGeom prst="rect">
            <a:avLst/>
          </a:prstGeom>
          <a:solidFill>
            <a:schemeClr val="accent1"/>
          </a:solidFill>
        </p:spPr>
        <p:txBody>
          <a:bodyPr wrap="square" lIns="91440" tIns="45720" rIns="91440" bIns="45720" rtlCol="0" anchor="t">
            <a:spAutoFit/>
          </a:bodyPr>
          <a:lstStyle/>
          <a:p>
            <a:r>
              <a:rPr lang="en-US" sz="4400" b="1">
                <a:solidFill>
                  <a:schemeClr val="bg1"/>
                </a:solidFill>
              </a:rPr>
              <a:t>Background Information </a:t>
            </a:r>
          </a:p>
        </p:txBody>
      </p:sp>
      <p:sp>
        <p:nvSpPr>
          <p:cNvPr id="5" name="TextBox 4">
            <a:extLst>
              <a:ext uri="{FF2B5EF4-FFF2-40B4-BE49-F238E27FC236}">
                <a16:creationId xmlns:a16="http://schemas.microsoft.com/office/drawing/2014/main" id="{22E9FDBB-1A24-4E77-AC14-BAA9566B97D3}"/>
              </a:ext>
            </a:extLst>
          </p:cNvPr>
          <p:cNvSpPr txBox="1"/>
          <p:nvPr/>
        </p:nvSpPr>
        <p:spPr>
          <a:xfrm>
            <a:off x="430383" y="1039338"/>
            <a:ext cx="10963275" cy="5693866"/>
          </a:xfrm>
          <a:prstGeom prst="rect">
            <a:avLst/>
          </a:prstGeom>
          <a:noFill/>
        </p:spPr>
        <p:txBody>
          <a:bodyPr wrap="square" lIns="91440" tIns="45720" rIns="91440" bIns="45720" rtlCol="0" anchor="t">
            <a:spAutoFit/>
          </a:bodyPr>
          <a:lstStyle/>
          <a:p>
            <a:pPr algn="just"/>
            <a:r>
              <a:rPr lang="en-US" sz="2800" b="1">
                <a:solidFill>
                  <a:schemeClr val="accent2"/>
                </a:solidFill>
                <a:ea typeface="Calibri"/>
                <a:cs typeface="Calibri"/>
              </a:rPr>
              <a:t>Firewalls</a:t>
            </a:r>
            <a:r>
              <a:rPr lang="en-US" sz="2800">
                <a:ea typeface="Calibri"/>
                <a:cs typeface="Calibri"/>
              </a:rPr>
              <a:t> are network devices meant to protect the network through monitoring the inbound and outbound packets.</a:t>
            </a:r>
          </a:p>
          <a:p>
            <a:pPr algn="just"/>
            <a:endParaRPr lang="en-US" sz="2800">
              <a:ea typeface="Calibri"/>
              <a:cs typeface="Calibri"/>
            </a:endParaRPr>
          </a:p>
          <a:p>
            <a:pPr algn="just"/>
            <a:r>
              <a:rPr lang="en-US" sz="2800">
                <a:ea typeface="Calibri"/>
                <a:cs typeface="Calibri"/>
              </a:rPr>
              <a:t>Firewalls are classified as either:</a:t>
            </a:r>
          </a:p>
          <a:p>
            <a:pPr marL="457200" indent="-457200" algn="just">
              <a:buFont typeface="Arial" panose="020B0604020202020204" pitchFamily="34" charset="0"/>
              <a:buChar char="•"/>
            </a:pPr>
            <a:r>
              <a:rPr lang="en-US" sz="2800" b="1">
                <a:solidFill>
                  <a:schemeClr val="accent2"/>
                </a:solidFill>
                <a:ea typeface="Calibri"/>
                <a:cs typeface="Calibri"/>
              </a:rPr>
              <a:t>Stateless firewalls</a:t>
            </a:r>
            <a:r>
              <a:rPr lang="en-US" sz="2800" b="1">
                <a:ea typeface="Calibri"/>
                <a:cs typeface="Calibri"/>
              </a:rPr>
              <a:t>:</a:t>
            </a:r>
            <a:r>
              <a:rPr lang="en-US" sz="2800">
                <a:ea typeface="Calibri"/>
                <a:cs typeface="Calibri"/>
              </a:rPr>
              <a:t> Only consider packet headers while filtering the traffic.</a:t>
            </a:r>
          </a:p>
          <a:p>
            <a:pPr marL="457200" indent="-457200" algn="just">
              <a:buFont typeface="Arial"/>
              <a:buChar char="•"/>
            </a:pPr>
            <a:r>
              <a:rPr lang="en-US" sz="2800" b="1">
                <a:solidFill>
                  <a:schemeClr val="accent2"/>
                </a:solidFill>
                <a:ea typeface="Calibri"/>
                <a:cs typeface="Calibri"/>
              </a:rPr>
              <a:t>Stateful firewalls</a:t>
            </a:r>
            <a:r>
              <a:rPr lang="en-US" sz="2800" b="1">
                <a:ea typeface="Calibri"/>
                <a:cs typeface="Calibri"/>
              </a:rPr>
              <a:t>:</a:t>
            </a:r>
            <a:r>
              <a:rPr lang="en-US" sz="2800">
                <a:ea typeface="Calibri"/>
                <a:cs typeface="Calibri"/>
              </a:rPr>
              <a:t> Consider the state of the flows besides the packet headers in the filtering process.</a:t>
            </a:r>
          </a:p>
          <a:p>
            <a:pPr algn="just"/>
            <a:endParaRPr lang="en-US" sz="2800" b="1">
              <a:solidFill>
                <a:schemeClr val="accent2"/>
              </a:solidFill>
              <a:cs typeface="Calibri"/>
            </a:endParaRPr>
          </a:p>
          <a:p>
            <a:pPr algn="just">
              <a:buFont typeface="Arial"/>
            </a:pPr>
            <a:r>
              <a:rPr lang="en-US" sz="2800" b="1">
                <a:solidFill>
                  <a:schemeClr val="accent2"/>
                </a:solidFill>
                <a:cs typeface="Calibri"/>
              </a:rPr>
              <a:t>Next-generation Firewalls </a:t>
            </a:r>
            <a:r>
              <a:rPr lang="en-US" sz="2800">
                <a:cs typeface="Calibri"/>
              </a:rPr>
              <a:t>(NGFW) are stateful firewalls that have more advanced capabilities that can be used to protect a network against the previously mentioned attacks. Palo Alto NGFW are used in this scenario.</a:t>
            </a:r>
            <a:endParaRPr lang="en-US" sz="2800">
              <a:ea typeface="Calibri"/>
              <a:cs typeface="Calibri"/>
            </a:endParaRPr>
          </a:p>
          <a:p>
            <a:endParaRPr lang="en-US" sz="2800">
              <a:ea typeface="Calibri"/>
              <a:cs typeface="Calibri"/>
            </a:endParaRPr>
          </a:p>
        </p:txBody>
      </p:sp>
      <p:pic>
        <p:nvPicPr>
          <p:cNvPr id="7" name="Picture 6">
            <a:extLst>
              <a:ext uri="{FF2B5EF4-FFF2-40B4-BE49-F238E27FC236}">
                <a16:creationId xmlns:a16="http://schemas.microsoft.com/office/drawing/2014/main" id="{1C823DCD-5BB9-5F84-B298-D9D15FECF6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85" y="6415283"/>
            <a:ext cx="1714739" cy="362001"/>
          </a:xfrm>
          <a:prstGeom prst="rect">
            <a:avLst/>
          </a:prstGeom>
        </p:spPr>
      </p:pic>
      <p:pic>
        <p:nvPicPr>
          <p:cNvPr id="16" name="Audio 15">
            <a:hlinkClick r:id="" action="ppaction://media"/>
            <a:extLst>
              <a:ext uri="{FF2B5EF4-FFF2-40B4-BE49-F238E27FC236}">
                <a16:creationId xmlns:a16="http://schemas.microsoft.com/office/drawing/2014/main" id="{3FAB1D4B-0C95-3720-1C18-0E82118F769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904440037"/>
      </p:ext>
    </p:extLst>
  </p:cSld>
  <p:clrMapOvr>
    <a:masterClrMapping/>
  </p:clrMapOvr>
  <mc:AlternateContent xmlns:mc="http://schemas.openxmlformats.org/markup-compatibility/2006">
    <mc:Choice xmlns:p14="http://schemas.microsoft.com/office/powerpoint/2010/main" Requires="p14">
      <p:transition spd="med" p14:dur="700" advTm="32648">
        <p:fade/>
      </p:transition>
    </mc:Choice>
    <mc:Fallback>
      <p:transition spd="med" advTm="326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54A716-3D71-42F0-9471-5053BC68710F}"/>
              </a:ext>
            </a:extLst>
          </p:cNvPr>
          <p:cNvSpPr>
            <a:spLocks noGrp="1"/>
          </p:cNvSpPr>
          <p:nvPr>
            <p:ph type="ftr" sz="quarter" idx="11"/>
          </p:nvPr>
        </p:nvSpPr>
        <p:spPr>
          <a:xfrm>
            <a:off x="142885" y="6398067"/>
            <a:ext cx="1714739" cy="365125"/>
          </a:xfrm>
        </p:spPr>
        <p:txBody>
          <a:bodyPr/>
          <a:lstStyle/>
          <a:p>
            <a:endParaRPr lang="en-US"/>
          </a:p>
        </p:txBody>
      </p:sp>
      <p:pic>
        <p:nvPicPr>
          <p:cNvPr id="4" name="Picture 3">
            <a:extLst>
              <a:ext uri="{FF2B5EF4-FFF2-40B4-BE49-F238E27FC236}">
                <a16:creationId xmlns:a16="http://schemas.microsoft.com/office/drawing/2014/main" id="{BBF88202-741D-4E8C-8AC3-FC071CE63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85" y="6415283"/>
            <a:ext cx="1714739" cy="362001"/>
          </a:xfrm>
          <a:prstGeom prst="rect">
            <a:avLst/>
          </a:prstGeom>
        </p:spPr>
      </p:pic>
      <p:sp>
        <p:nvSpPr>
          <p:cNvPr id="5" name="Slide Number Placeholder 4">
            <a:extLst>
              <a:ext uri="{FF2B5EF4-FFF2-40B4-BE49-F238E27FC236}">
                <a16:creationId xmlns:a16="http://schemas.microsoft.com/office/drawing/2014/main" id="{55BF2669-D58E-4677-84CF-665FAB81AEF7}"/>
              </a:ext>
            </a:extLst>
          </p:cNvPr>
          <p:cNvSpPr txBox="1">
            <a:spLocks/>
          </p:cNvSpPr>
          <p:nvPr/>
        </p:nvSpPr>
        <p:spPr>
          <a:xfrm>
            <a:off x="10737090" y="6412159"/>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5</a:t>
            </a:fld>
            <a:endParaRPr lang="en-US"/>
          </a:p>
        </p:txBody>
      </p:sp>
      <p:sp>
        <p:nvSpPr>
          <p:cNvPr id="3" name="TextBox 2">
            <a:extLst>
              <a:ext uri="{FF2B5EF4-FFF2-40B4-BE49-F238E27FC236}">
                <a16:creationId xmlns:a16="http://schemas.microsoft.com/office/drawing/2014/main" id="{D77318B1-F0FD-45E6-A941-8B57C7C92D6C}"/>
              </a:ext>
            </a:extLst>
          </p:cNvPr>
          <p:cNvSpPr txBox="1"/>
          <p:nvPr/>
        </p:nvSpPr>
        <p:spPr>
          <a:xfrm>
            <a:off x="427439" y="1127690"/>
            <a:ext cx="10963275" cy="3785652"/>
          </a:xfrm>
          <a:prstGeom prst="rect">
            <a:avLst/>
          </a:prstGeom>
          <a:noFill/>
        </p:spPr>
        <p:txBody>
          <a:bodyPr wrap="square" lIns="91440" tIns="45720" rIns="91440" bIns="45720" rtlCol="0" anchor="t">
            <a:spAutoFit/>
          </a:bodyPr>
          <a:lstStyle/>
          <a:p>
            <a:r>
              <a:rPr lang="en-US" sz="3200">
                <a:cs typeface="Calibri"/>
              </a:rPr>
              <a:t>Goal: Use a Palo Alto NGFW to protect a network against various types of DoS attacks.</a:t>
            </a:r>
          </a:p>
          <a:p>
            <a:pPr marL="800100" lvl="1" indent="-342900">
              <a:lnSpc>
                <a:spcPct val="150000"/>
              </a:lnSpc>
              <a:buClr>
                <a:schemeClr val="accent1"/>
              </a:buClr>
              <a:buFont typeface="Wingdings" panose="05000000000000000000" pitchFamily="2" charset="2"/>
              <a:buChar char="Ø"/>
            </a:pPr>
            <a:r>
              <a:rPr lang="en-US" sz="3200">
                <a:cs typeface="Calibri"/>
              </a:rPr>
              <a:t>TCP SYN flood attacks</a:t>
            </a:r>
          </a:p>
          <a:p>
            <a:pPr marL="800100" lvl="1" indent="-342900">
              <a:lnSpc>
                <a:spcPct val="150000"/>
              </a:lnSpc>
              <a:buClr>
                <a:schemeClr val="accent1"/>
              </a:buClr>
              <a:buFont typeface="Wingdings" panose="05000000000000000000" pitchFamily="2" charset="2"/>
              <a:buChar char="Ø"/>
            </a:pPr>
            <a:r>
              <a:rPr lang="en-US" sz="3200">
                <a:cs typeface="Calibri"/>
              </a:rPr>
              <a:t>ICMP flood attacks</a:t>
            </a:r>
          </a:p>
          <a:p>
            <a:pPr marL="800100" lvl="1" indent="-342900">
              <a:lnSpc>
                <a:spcPct val="150000"/>
              </a:lnSpc>
              <a:buClr>
                <a:schemeClr val="accent1"/>
              </a:buClr>
              <a:buFont typeface="Wingdings" panose="05000000000000000000" pitchFamily="2" charset="2"/>
              <a:buChar char="Ø"/>
            </a:pPr>
            <a:r>
              <a:rPr lang="en-US" sz="3200">
                <a:cs typeface="Calibri"/>
              </a:rPr>
              <a:t>UDP flood attacks</a:t>
            </a:r>
          </a:p>
          <a:p>
            <a:endParaRPr lang="en-US" sz="3200">
              <a:cs typeface="Calibri"/>
            </a:endParaRPr>
          </a:p>
        </p:txBody>
      </p:sp>
      <p:sp>
        <p:nvSpPr>
          <p:cNvPr id="9" name="TextBox 8">
            <a:extLst>
              <a:ext uri="{FF2B5EF4-FFF2-40B4-BE49-F238E27FC236}">
                <a16:creationId xmlns:a16="http://schemas.microsoft.com/office/drawing/2014/main" id="{3C7161CF-ABD6-57EC-ECB5-F4AA25E5CBDB}"/>
              </a:ext>
            </a:extLst>
          </p:cNvPr>
          <p:cNvSpPr txBox="1"/>
          <p:nvPr/>
        </p:nvSpPr>
        <p:spPr>
          <a:xfrm>
            <a:off x="430384" y="269897"/>
            <a:ext cx="10963275" cy="769441"/>
          </a:xfrm>
          <a:prstGeom prst="rect">
            <a:avLst/>
          </a:prstGeom>
          <a:solidFill>
            <a:schemeClr val="accent1"/>
          </a:solidFill>
        </p:spPr>
        <p:txBody>
          <a:bodyPr wrap="square" lIns="91440" tIns="45720" rIns="91440" bIns="45720" rtlCol="0" anchor="t">
            <a:spAutoFit/>
          </a:bodyPr>
          <a:lstStyle/>
          <a:p>
            <a:r>
              <a:rPr lang="en-US" sz="4400" b="1">
                <a:solidFill>
                  <a:schemeClr val="bg1"/>
                </a:solidFill>
                <a:cs typeface="Calibri"/>
              </a:rPr>
              <a:t>Project Objective</a:t>
            </a:r>
          </a:p>
        </p:txBody>
      </p:sp>
      <p:pic>
        <p:nvPicPr>
          <p:cNvPr id="10" name="Audio 9">
            <a:hlinkClick r:id="" action="ppaction://media"/>
            <a:extLst>
              <a:ext uri="{FF2B5EF4-FFF2-40B4-BE49-F238E27FC236}">
                <a16:creationId xmlns:a16="http://schemas.microsoft.com/office/drawing/2014/main" id="{DAF9C4F9-A375-C4A4-911A-C61592676A90}"/>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66584167"/>
      </p:ext>
    </p:extLst>
  </p:cSld>
  <p:clrMapOvr>
    <a:masterClrMapping/>
  </p:clrMapOvr>
  <mc:AlternateContent xmlns:mc="http://schemas.openxmlformats.org/markup-compatibility/2006">
    <mc:Choice xmlns:p14="http://schemas.microsoft.com/office/powerpoint/2010/main" Requires="p14">
      <p:transition spd="med" p14:dur="700" advTm="10315">
        <p:fade/>
      </p:transition>
    </mc:Choice>
    <mc:Fallback>
      <p:transition spd="med" advTm="103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71A3BE-99D5-019D-2F98-7030568A9429}"/>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2C624B14-7E69-138F-C29F-0624020D82D2}"/>
              </a:ext>
            </a:extLst>
          </p:cNvPr>
          <p:cNvSpPr>
            <a:spLocks noGrp="1"/>
          </p:cNvSpPr>
          <p:nvPr>
            <p:ph type="sldNum" sz="quarter" idx="12"/>
          </p:nvPr>
        </p:nvSpPr>
        <p:spPr>
          <a:xfrm>
            <a:off x="10731731" y="6416490"/>
            <a:ext cx="1312025" cy="365125"/>
          </a:xfrm>
        </p:spPr>
        <p:txBody>
          <a:bodyPr/>
          <a:lstStyle/>
          <a:p>
            <a:fld id="{4FAB73BC-B049-4115-A692-8D63A059BFB8}" type="slidenum">
              <a:rPr lang="en-US" smtClean="0"/>
              <a:pPr/>
              <a:t>6</a:t>
            </a:fld>
            <a:endParaRPr lang="en-US"/>
          </a:p>
        </p:txBody>
      </p:sp>
      <p:sp>
        <p:nvSpPr>
          <p:cNvPr id="5" name="TextBox 4">
            <a:extLst>
              <a:ext uri="{FF2B5EF4-FFF2-40B4-BE49-F238E27FC236}">
                <a16:creationId xmlns:a16="http://schemas.microsoft.com/office/drawing/2014/main" id="{666DCB79-64B0-7668-2744-AAC286CC6B69}"/>
              </a:ext>
            </a:extLst>
          </p:cNvPr>
          <p:cNvSpPr txBox="1"/>
          <p:nvPr/>
        </p:nvSpPr>
        <p:spPr>
          <a:xfrm>
            <a:off x="430384" y="269897"/>
            <a:ext cx="10963275" cy="769441"/>
          </a:xfrm>
          <a:prstGeom prst="rect">
            <a:avLst/>
          </a:prstGeom>
          <a:solidFill>
            <a:schemeClr val="accent1"/>
          </a:solidFill>
        </p:spPr>
        <p:txBody>
          <a:bodyPr wrap="square" lIns="91440" tIns="45720" rIns="91440" bIns="45720" rtlCol="0" anchor="t">
            <a:spAutoFit/>
          </a:bodyPr>
          <a:lstStyle/>
          <a:p>
            <a:r>
              <a:rPr lang="en-US" sz="4400" b="1">
                <a:solidFill>
                  <a:schemeClr val="bg1"/>
                </a:solidFill>
                <a:cs typeface="Calibri"/>
              </a:rPr>
              <a:t>Solutions</a:t>
            </a:r>
            <a:endParaRPr lang="en-US">
              <a:solidFill>
                <a:schemeClr val="bg1"/>
              </a:solidFill>
            </a:endParaRPr>
          </a:p>
        </p:txBody>
      </p:sp>
      <p:pic>
        <p:nvPicPr>
          <p:cNvPr id="4" name="Picture 3">
            <a:extLst>
              <a:ext uri="{FF2B5EF4-FFF2-40B4-BE49-F238E27FC236}">
                <a16:creationId xmlns:a16="http://schemas.microsoft.com/office/drawing/2014/main" id="{79916E0E-CEC3-3C1F-7E76-F8284ED8E0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85" y="6415283"/>
            <a:ext cx="1714739" cy="362001"/>
          </a:xfrm>
          <a:prstGeom prst="rect">
            <a:avLst/>
          </a:prstGeom>
        </p:spPr>
      </p:pic>
      <p:sp>
        <p:nvSpPr>
          <p:cNvPr id="6" name="TextBox 5">
            <a:extLst>
              <a:ext uri="{FF2B5EF4-FFF2-40B4-BE49-F238E27FC236}">
                <a16:creationId xmlns:a16="http://schemas.microsoft.com/office/drawing/2014/main" id="{D4BF28A1-A015-41BC-AB89-235C7483F6E1}"/>
              </a:ext>
            </a:extLst>
          </p:cNvPr>
          <p:cNvSpPr txBox="1"/>
          <p:nvPr/>
        </p:nvSpPr>
        <p:spPr>
          <a:xfrm>
            <a:off x="432281" y="1029764"/>
            <a:ext cx="10967151" cy="4524315"/>
          </a:xfrm>
          <a:prstGeom prst="rect">
            <a:avLst/>
          </a:prstGeom>
          <a:noFill/>
        </p:spPr>
        <p:txBody>
          <a:bodyPr wrap="square" lIns="91440" tIns="45720" rIns="91440" bIns="45720" rtlCol="0" anchor="t">
            <a:spAutoFit/>
          </a:bodyPr>
          <a:lstStyle/>
          <a:p>
            <a:r>
              <a:rPr lang="en-US" sz="3200">
                <a:cs typeface="Calibri"/>
              </a:rPr>
              <a:t>Palo Alto NGFW has multiple ways to protect against these types of DoS attacks. This project focused on 2, </a:t>
            </a:r>
            <a:r>
              <a:rPr lang="en-US" sz="3200" b="1">
                <a:solidFill>
                  <a:schemeClr val="accent2"/>
                </a:solidFill>
                <a:cs typeface="Calibri"/>
              </a:rPr>
              <a:t>Zone Protection Profiles</a:t>
            </a:r>
            <a:r>
              <a:rPr lang="en-US" sz="3200">
                <a:cs typeface="Calibri"/>
              </a:rPr>
              <a:t>, and </a:t>
            </a:r>
            <a:r>
              <a:rPr lang="en-US" sz="3200" b="1">
                <a:solidFill>
                  <a:schemeClr val="accent2"/>
                </a:solidFill>
                <a:ea typeface="Calibri"/>
                <a:cs typeface="Calibri"/>
              </a:rPr>
              <a:t>DoS Protection Profiles.</a:t>
            </a:r>
          </a:p>
          <a:p>
            <a:endParaRPr lang="en-US" sz="3200" b="1">
              <a:ea typeface="Calibri"/>
              <a:cs typeface="Calibri"/>
            </a:endParaRPr>
          </a:p>
          <a:p>
            <a:r>
              <a:rPr lang="en-US" sz="3200">
                <a:ea typeface="Calibri"/>
                <a:cs typeface="Calibri"/>
              </a:rPr>
              <a:t>These methods allow the firewall to detect, log, and block TCP SYN flood, ICMP flood, and UDP flood attacks.</a:t>
            </a:r>
          </a:p>
          <a:p>
            <a:endParaRPr lang="en-US" sz="3200">
              <a:ea typeface="Calibri"/>
              <a:cs typeface="Calibri"/>
            </a:endParaRPr>
          </a:p>
          <a:p>
            <a:r>
              <a:rPr lang="en-US" sz="3200">
                <a:ea typeface="Calibri"/>
                <a:cs typeface="Calibri"/>
              </a:rPr>
              <a:t>The logs include information about the attacks like time, type, source and destination addresses, the action took, and more.</a:t>
            </a:r>
          </a:p>
        </p:txBody>
      </p:sp>
      <p:pic>
        <p:nvPicPr>
          <p:cNvPr id="10" name="Audio 9">
            <a:hlinkClick r:id="" action="ppaction://media"/>
            <a:extLst>
              <a:ext uri="{FF2B5EF4-FFF2-40B4-BE49-F238E27FC236}">
                <a16:creationId xmlns:a16="http://schemas.microsoft.com/office/drawing/2014/main" id="{0EE4777B-A5D0-DB84-F09D-24AA93A2A79F}"/>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89124341"/>
      </p:ext>
    </p:extLst>
  </p:cSld>
  <p:clrMapOvr>
    <a:masterClrMapping/>
  </p:clrMapOvr>
  <mc:AlternateContent xmlns:mc="http://schemas.openxmlformats.org/markup-compatibility/2006">
    <mc:Choice xmlns:p14="http://schemas.microsoft.com/office/powerpoint/2010/main" Requires="p14">
      <p:transition spd="med" p14:dur="700" advTm="26125">
        <p:fade/>
      </p:transition>
    </mc:Choice>
    <mc:Fallback>
      <p:transition spd="med" advTm="261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6464D9-36FF-44E5-B933-83F17628FE83}"/>
              </a:ext>
            </a:extLst>
          </p:cNvPr>
          <p:cNvSpPr>
            <a:spLocks noGrp="1"/>
          </p:cNvSpPr>
          <p:nvPr>
            <p:ph type="sldNum" sz="quarter" idx="12"/>
          </p:nvPr>
        </p:nvSpPr>
        <p:spPr>
          <a:xfrm>
            <a:off x="10736541" y="6417452"/>
            <a:ext cx="1312025" cy="365125"/>
          </a:xfrm>
        </p:spPr>
        <p:txBody>
          <a:bodyPr/>
          <a:lstStyle/>
          <a:p>
            <a:fld id="{4FAB73BC-B049-4115-A692-8D63A059BFB8}" type="slidenum">
              <a:rPr lang="en-US" smtClean="0"/>
              <a:pPr/>
              <a:t>7</a:t>
            </a:fld>
            <a:endParaRPr lang="en-US"/>
          </a:p>
        </p:txBody>
      </p:sp>
      <p:sp>
        <p:nvSpPr>
          <p:cNvPr id="4" name="TextBox 3">
            <a:extLst>
              <a:ext uri="{FF2B5EF4-FFF2-40B4-BE49-F238E27FC236}">
                <a16:creationId xmlns:a16="http://schemas.microsoft.com/office/drawing/2014/main" id="{9CD2FD9D-2D66-4337-9626-DBD4CD35828F}"/>
              </a:ext>
            </a:extLst>
          </p:cNvPr>
          <p:cNvSpPr txBox="1"/>
          <p:nvPr/>
        </p:nvSpPr>
        <p:spPr>
          <a:xfrm>
            <a:off x="430384" y="269897"/>
            <a:ext cx="10963275" cy="769441"/>
          </a:xfrm>
          <a:prstGeom prst="rect">
            <a:avLst/>
          </a:prstGeom>
          <a:solidFill>
            <a:schemeClr val="accent1"/>
          </a:solidFill>
        </p:spPr>
        <p:txBody>
          <a:bodyPr wrap="square" lIns="91440" tIns="45720" rIns="91440" bIns="45720" rtlCol="0" anchor="t">
            <a:spAutoFit/>
          </a:bodyPr>
          <a:lstStyle/>
          <a:p>
            <a:r>
              <a:rPr lang="en-US" sz="4400" b="1">
                <a:solidFill>
                  <a:schemeClr val="bg1"/>
                </a:solidFill>
                <a:cs typeface="Calibri"/>
              </a:rPr>
              <a:t>Solutions cont.</a:t>
            </a:r>
            <a:endParaRPr lang="en-US">
              <a:solidFill>
                <a:schemeClr val="bg1"/>
              </a:solidFill>
            </a:endParaRPr>
          </a:p>
        </p:txBody>
      </p:sp>
      <p:sp>
        <p:nvSpPr>
          <p:cNvPr id="5" name="TextBox 4">
            <a:extLst>
              <a:ext uri="{FF2B5EF4-FFF2-40B4-BE49-F238E27FC236}">
                <a16:creationId xmlns:a16="http://schemas.microsoft.com/office/drawing/2014/main" id="{68868445-1AC1-4BAC-8365-CDF0A5D43BF1}"/>
              </a:ext>
            </a:extLst>
          </p:cNvPr>
          <p:cNvSpPr txBox="1"/>
          <p:nvPr/>
        </p:nvSpPr>
        <p:spPr>
          <a:xfrm>
            <a:off x="432281" y="1029764"/>
            <a:ext cx="6345037" cy="4154984"/>
          </a:xfrm>
          <a:prstGeom prst="rect">
            <a:avLst/>
          </a:prstGeom>
          <a:noFill/>
        </p:spPr>
        <p:txBody>
          <a:bodyPr wrap="square" lIns="91440" tIns="45720" rIns="91440" bIns="45720" rtlCol="0" anchor="t">
            <a:spAutoFit/>
          </a:bodyPr>
          <a:lstStyle/>
          <a:p>
            <a:r>
              <a:rPr lang="en-US" sz="2400" b="1">
                <a:solidFill>
                  <a:schemeClr val="accent2"/>
                </a:solidFill>
                <a:ea typeface="+mn-lt"/>
                <a:cs typeface="+mn-lt"/>
              </a:rPr>
              <a:t>Zone Protection Profiles</a:t>
            </a:r>
            <a:r>
              <a:rPr lang="en-US" sz="2400">
                <a:ea typeface="+mn-lt"/>
                <a:cs typeface="+mn-lt"/>
              </a:rPr>
              <a:t> are the security rules assigned to the various security zones defined by the Palo Alto NGFW.</a:t>
            </a:r>
          </a:p>
          <a:p>
            <a:endParaRPr lang="en-US" sz="2400">
              <a:ea typeface="+mn-lt"/>
              <a:cs typeface="+mn-lt"/>
            </a:endParaRPr>
          </a:p>
          <a:p>
            <a:r>
              <a:rPr lang="en-US" sz="2400">
                <a:ea typeface="+mn-lt"/>
                <a:cs typeface="+mn-lt"/>
              </a:rPr>
              <a:t>The configurable parameters are:</a:t>
            </a:r>
          </a:p>
          <a:p>
            <a:pPr marL="342900" indent="-342900">
              <a:buFont typeface="Arial" panose="020B0604020202020204" pitchFamily="34" charset="0"/>
              <a:buChar char="•"/>
            </a:pPr>
            <a:r>
              <a:rPr lang="en-US" sz="2400" b="1">
                <a:solidFill>
                  <a:schemeClr val="accent2"/>
                </a:solidFill>
                <a:ea typeface="+mn-lt"/>
                <a:cs typeface="+mn-lt"/>
              </a:rPr>
              <a:t>Alarm Rate</a:t>
            </a:r>
            <a:r>
              <a:rPr lang="en-US" sz="2400" b="1">
                <a:ea typeface="+mn-lt"/>
                <a:cs typeface="+mn-lt"/>
              </a:rPr>
              <a:t>: </a:t>
            </a:r>
            <a:r>
              <a:rPr lang="en-US" sz="2400">
                <a:ea typeface="+mn-lt"/>
                <a:cs typeface="+mn-lt"/>
              </a:rPr>
              <a:t>How many connections/second need to occur before being logged as a flood. </a:t>
            </a:r>
          </a:p>
          <a:p>
            <a:pPr marL="342900" indent="-342900">
              <a:buFont typeface="Arial" panose="020B0604020202020204" pitchFamily="34" charset="0"/>
              <a:buChar char="•"/>
            </a:pPr>
            <a:r>
              <a:rPr lang="en-US" sz="2400" b="1">
                <a:solidFill>
                  <a:schemeClr val="accent2"/>
                </a:solidFill>
                <a:ea typeface="+mn-lt"/>
                <a:cs typeface="+mn-lt"/>
              </a:rPr>
              <a:t>Activate</a:t>
            </a:r>
            <a:r>
              <a:rPr lang="en-US" sz="2400" b="1">
                <a:ea typeface="+mn-lt"/>
                <a:cs typeface="+mn-lt"/>
              </a:rPr>
              <a:t>:</a:t>
            </a:r>
            <a:r>
              <a:rPr lang="en-US" sz="2400">
                <a:ea typeface="+mn-lt"/>
                <a:cs typeface="+mn-lt"/>
              </a:rPr>
              <a:t> When the chosen action is enabled to block subsequent connections.</a:t>
            </a:r>
          </a:p>
          <a:p>
            <a:pPr marL="342900" indent="-342900">
              <a:buFont typeface="Arial" panose="020B0604020202020204" pitchFamily="34" charset="0"/>
              <a:buChar char="•"/>
            </a:pPr>
            <a:r>
              <a:rPr lang="en-US" sz="2400" b="1">
                <a:solidFill>
                  <a:schemeClr val="accent2"/>
                </a:solidFill>
                <a:ea typeface="+mn-lt"/>
                <a:cs typeface="+mn-lt"/>
              </a:rPr>
              <a:t>Maximum</a:t>
            </a:r>
            <a:r>
              <a:rPr lang="en-US" sz="2400" b="1">
                <a:ea typeface="+mn-lt"/>
                <a:cs typeface="+mn-lt"/>
              </a:rPr>
              <a:t>:</a:t>
            </a:r>
            <a:r>
              <a:rPr lang="en-US" sz="2400" b="1">
                <a:ea typeface="+mn-lt"/>
                <a:cs typeface="Calibri"/>
              </a:rPr>
              <a:t> </a:t>
            </a:r>
            <a:r>
              <a:rPr lang="en-US" sz="2400">
                <a:ea typeface="+mn-lt"/>
                <a:cs typeface="Calibri"/>
              </a:rPr>
              <a:t>How many connections can be initiated before the rest are dropped.</a:t>
            </a:r>
            <a:endParaRPr lang="en-US" sz="2400">
              <a:cs typeface="Calibri"/>
            </a:endParaRPr>
          </a:p>
        </p:txBody>
      </p:sp>
      <p:pic>
        <p:nvPicPr>
          <p:cNvPr id="6" name="Picture 5">
            <a:extLst>
              <a:ext uri="{FF2B5EF4-FFF2-40B4-BE49-F238E27FC236}">
                <a16:creationId xmlns:a16="http://schemas.microsoft.com/office/drawing/2014/main" id="{221B6F8A-A768-4FF6-B734-1619FCDEF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85" y="6415283"/>
            <a:ext cx="1714739" cy="362001"/>
          </a:xfrm>
          <a:prstGeom prst="rect">
            <a:avLst/>
          </a:prstGeom>
        </p:spPr>
      </p:pic>
      <p:pic>
        <p:nvPicPr>
          <p:cNvPr id="7" name="Picture 6">
            <a:extLst>
              <a:ext uri="{FF2B5EF4-FFF2-40B4-BE49-F238E27FC236}">
                <a16:creationId xmlns:a16="http://schemas.microsoft.com/office/drawing/2014/main" id="{2D1B142A-F643-034B-BAED-E2C069967227}"/>
              </a:ext>
            </a:extLst>
          </p:cNvPr>
          <p:cNvPicPr>
            <a:picLocks noChangeAspect="1"/>
          </p:cNvPicPr>
          <p:nvPr/>
        </p:nvPicPr>
        <p:blipFill>
          <a:blip r:embed="rId6"/>
          <a:stretch>
            <a:fillRect/>
          </a:stretch>
        </p:blipFill>
        <p:spPr>
          <a:xfrm>
            <a:off x="6777318" y="1799205"/>
            <a:ext cx="5271248" cy="3215792"/>
          </a:xfrm>
          <a:prstGeom prst="rect">
            <a:avLst/>
          </a:prstGeom>
        </p:spPr>
      </p:pic>
      <p:pic>
        <p:nvPicPr>
          <p:cNvPr id="14" name="Audio 13">
            <a:hlinkClick r:id="" action="ppaction://media"/>
            <a:extLst>
              <a:ext uri="{FF2B5EF4-FFF2-40B4-BE49-F238E27FC236}">
                <a16:creationId xmlns:a16="http://schemas.microsoft.com/office/drawing/2014/main" id="{1210CF99-D603-8932-4495-2178E523739A}"/>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03636501"/>
      </p:ext>
    </p:extLst>
  </p:cSld>
  <p:clrMapOvr>
    <a:masterClrMapping/>
  </p:clrMapOvr>
  <mc:AlternateContent xmlns:mc="http://schemas.openxmlformats.org/markup-compatibility/2006">
    <mc:Choice xmlns:p14="http://schemas.microsoft.com/office/powerpoint/2010/main" Requires="p14">
      <p:transition spd="med" p14:dur="700" advTm="48873">
        <p:fade/>
      </p:transition>
    </mc:Choice>
    <mc:Fallback>
      <p:transition spd="med" advTm="488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6464D9-36FF-44E5-B933-83F17628FE83}"/>
              </a:ext>
            </a:extLst>
          </p:cNvPr>
          <p:cNvSpPr>
            <a:spLocks noGrp="1"/>
          </p:cNvSpPr>
          <p:nvPr>
            <p:ph type="sldNum" sz="quarter" idx="12"/>
          </p:nvPr>
        </p:nvSpPr>
        <p:spPr>
          <a:xfrm>
            <a:off x="10736541" y="6417452"/>
            <a:ext cx="1312025" cy="365125"/>
          </a:xfrm>
        </p:spPr>
        <p:txBody>
          <a:bodyPr/>
          <a:lstStyle/>
          <a:p>
            <a:fld id="{4FAB73BC-B049-4115-A692-8D63A059BFB8}" type="slidenum">
              <a:rPr lang="en-US" smtClean="0"/>
              <a:pPr/>
              <a:t>8</a:t>
            </a:fld>
            <a:endParaRPr lang="en-US"/>
          </a:p>
        </p:txBody>
      </p:sp>
      <p:sp>
        <p:nvSpPr>
          <p:cNvPr id="4" name="TextBox 3">
            <a:extLst>
              <a:ext uri="{FF2B5EF4-FFF2-40B4-BE49-F238E27FC236}">
                <a16:creationId xmlns:a16="http://schemas.microsoft.com/office/drawing/2014/main" id="{9CD2FD9D-2D66-4337-9626-DBD4CD35828F}"/>
              </a:ext>
            </a:extLst>
          </p:cNvPr>
          <p:cNvSpPr txBox="1"/>
          <p:nvPr/>
        </p:nvSpPr>
        <p:spPr>
          <a:xfrm>
            <a:off x="430384" y="269897"/>
            <a:ext cx="10963275" cy="769441"/>
          </a:xfrm>
          <a:prstGeom prst="rect">
            <a:avLst/>
          </a:prstGeom>
          <a:solidFill>
            <a:schemeClr val="accent1"/>
          </a:solidFill>
        </p:spPr>
        <p:txBody>
          <a:bodyPr wrap="square" lIns="91440" tIns="45720" rIns="91440" bIns="45720" rtlCol="0" anchor="t">
            <a:spAutoFit/>
          </a:bodyPr>
          <a:lstStyle/>
          <a:p>
            <a:r>
              <a:rPr lang="en-US" sz="4400" b="1">
                <a:solidFill>
                  <a:schemeClr val="bg1"/>
                </a:solidFill>
                <a:cs typeface="Calibri"/>
              </a:rPr>
              <a:t>Solutions cont.</a:t>
            </a:r>
            <a:endParaRPr lang="en-US">
              <a:solidFill>
                <a:schemeClr val="bg1"/>
              </a:solidFill>
            </a:endParaRPr>
          </a:p>
        </p:txBody>
      </p:sp>
      <p:sp>
        <p:nvSpPr>
          <p:cNvPr id="5" name="TextBox 4">
            <a:extLst>
              <a:ext uri="{FF2B5EF4-FFF2-40B4-BE49-F238E27FC236}">
                <a16:creationId xmlns:a16="http://schemas.microsoft.com/office/drawing/2014/main" id="{68868445-1AC1-4BAC-8365-CDF0A5D43BF1}"/>
              </a:ext>
            </a:extLst>
          </p:cNvPr>
          <p:cNvSpPr txBox="1"/>
          <p:nvPr/>
        </p:nvSpPr>
        <p:spPr>
          <a:xfrm>
            <a:off x="432281" y="1029764"/>
            <a:ext cx="5227855" cy="3477875"/>
          </a:xfrm>
          <a:prstGeom prst="rect">
            <a:avLst/>
          </a:prstGeom>
          <a:noFill/>
        </p:spPr>
        <p:txBody>
          <a:bodyPr wrap="square" lIns="91440" tIns="45720" rIns="91440" bIns="45720" rtlCol="0" anchor="t">
            <a:spAutoFit/>
          </a:bodyPr>
          <a:lstStyle/>
          <a:p>
            <a:r>
              <a:rPr lang="en-US" sz="2400" b="1">
                <a:solidFill>
                  <a:schemeClr val="accent1"/>
                </a:solidFill>
                <a:ea typeface="+mn-lt"/>
                <a:cs typeface="+mn-lt"/>
              </a:rPr>
              <a:t>DoS Protection Profile</a:t>
            </a:r>
            <a:r>
              <a:rPr lang="en-US" sz="2400">
                <a:ea typeface="+mn-lt"/>
                <a:cs typeface="+mn-lt"/>
              </a:rPr>
              <a:t> are specialized security policies with more granular control to mitigate DoS attacks on specific systems. </a:t>
            </a:r>
          </a:p>
          <a:p>
            <a:endParaRPr lang="en-US" sz="2400">
              <a:ea typeface="+mn-lt"/>
              <a:cs typeface="+mn-lt"/>
            </a:endParaRPr>
          </a:p>
          <a:p>
            <a:r>
              <a:rPr lang="en-US" sz="2400">
                <a:cs typeface="Calibri"/>
              </a:rPr>
              <a:t>An example of the added granularity is in classifying based on the source or destination addresses or users.</a:t>
            </a:r>
          </a:p>
          <a:p>
            <a:endParaRPr lang="en-US" sz="2800">
              <a:cs typeface="Calibri"/>
            </a:endParaRPr>
          </a:p>
        </p:txBody>
      </p:sp>
      <p:pic>
        <p:nvPicPr>
          <p:cNvPr id="6" name="Picture 5">
            <a:extLst>
              <a:ext uri="{FF2B5EF4-FFF2-40B4-BE49-F238E27FC236}">
                <a16:creationId xmlns:a16="http://schemas.microsoft.com/office/drawing/2014/main" id="{221B6F8A-A768-4FF6-B734-1619FCDEF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85" y="6415283"/>
            <a:ext cx="1714739" cy="362001"/>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9E4D6D6C-B478-AB3E-A542-1B235EEDFCAA}"/>
              </a:ext>
            </a:extLst>
          </p:cNvPr>
          <p:cNvPicPr>
            <a:picLocks noChangeAspect="1"/>
          </p:cNvPicPr>
          <p:nvPr/>
        </p:nvPicPr>
        <p:blipFill>
          <a:blip r:embed="rId6"/>
          <a:stretch>
            <a:fillRect/>
          </a:stretch>
        </p:blipFill>
        <p:spPr>
          <a:xfrm>
            <a:off x="7660591" y="1047139"/>
            <a:ext cx="3744343" cy="220310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CCF8DA3B-28CA-FAAB-42B9-E9E7C4D9907B}"/>
              </a:ext>
            </a:extLst>
          </p:cNvPr>
          <p:cNvPicPr>
            <a:picLocks noChangeAspect="1"/>
          </p:cNvPicPr>
          <p:nvPr/>
        </p:nvPicPr>
        <p:blipFill>
          <a:blip r:embed="rId7"/>
          <a:stretch>
            <a:fillRect/>
          </a:stretch>
        </p:blipFill>
        <p:spPr>
          <a:xfrm>
            <a:off x="6297691" y="3293838"/>
            <a:ext cx="3750732" cy="2947515"/>
          </a:xfrm>
          <a:prstGeom prst="rect">
            <a:avLst/>
          </a:prstGeom>
        </p:spPr>
      </p:pic>
      <p:pic>
        <p:nvPicPr>
          <p:cNvPr id="23" name="Audio 22">
            <a:hlinkClick r:id="" action="ppaction://media"/>
            <a:extLst>
              <a:ext uri="{FF2B5EF4-FFF2-40B4-BE49-F238E27FC236}">
                <a16:creationId xmlns:a16="http://schemas.microsoft.com/office/drawing/2014/main" id="{DE06559E-A000-2C19-42BB-3174384E27B5}"/>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4238269"/>
      </p:ext>
    </p:extLst>
  </p:cSld>
  <p:clrMapOvr>
    <a:masterClrMapping/>
  </p:clrMapOvr>
  <mc:AlternateContent xmlns:mc="http://schemas.openxmlformats.org/markup-compatibility/2006">
    <mc:Choice xmlns:p14="http://schemas.microsoft.com/office/powerpoint/2010/main" Requires="p14">
      <p:transition spd="med" p14:dur="700" advTm="36446">
        <p:fade/>
      </p:transition>
    </mc:Choice>
    <mc:Fallback>
      <p:transition spd="med" advTm="364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70350B-FCF1-28DC-C55D-4F79558B5648}"/>
              </a:ext>
            </a:extLst>
          </p:cNvPr>
          <p:cNvSpPr>
            <a:spLocks noGrp="1"/>
          </p:cNvSpPr>
          <p:nvPr>
            <p:ph type="sldNum" sz="quarter" idx="12"/>
          </p:nvPr>
        </p:nvSpPr>
        <p:spPr>
          <a:xfrm>
            <a:off x="10731731" y="6390512"/>
            <a:ext cx="1312025" cy="365125"/>
          </a:xfrm>
        </p:spPr>
        <p:txBody>
          <a:bodyPr/>
          <a:lstStyle/>
          <a:p>
            <a:fld id="{4FAB73BC-B049-4115-A692-8D63A059BFB8}" type="slidenum">
              <a:rPr lang="en-US" smtClean="0"/>
              <a:pPr/>
              <a:t>9</a:t>
            </a:fld>
            <a:endParaRPr lang="en-US"/>
          </a:p>
        </p:txBody>
      </p:sp>
      <p:sp>
        <p:nvSpPr>
          <p:cNvPr id="5" name="TextBox 4">
            <a:extLst>
              <a:ext uri="{FF2B5EF4-FFF2-40B4-BE49-F238E27FC236}">
                <a16:creationId xmlns:a16="http://schemas.microsoft.com/office/drawing/2014/main" id="{8A542AFB-2881-B56A-1C4A-AEFE500F3864}"/>
              </a:ext>
            </a:extLst>
          </p:cNvPr>
          <p:cNvSpPr txBox="1"/>
          <p:nvPr/>
        </p:nvSpPr>
        <p:spPr>
          <a:xfrm>
            <a:off x="430384" y="269897"/>
            <a:ext cx="10963275" cy="769441"/>
          </a:xfrm>
          <a:prstGeom prst="rect">
            <a:avLst/>
          </a:prstGeom>
          <a:solidFill>
            <a:schemeClr val="accent1"/>
          </a:solidFill>
        </p:spPr>
        <p:txBody>
          <a:bodyPr wrap="square" lIns="91440" tIns="45720" rIns="91440" bIns="45720" rtlCol="0" anchor="t">
            <a:spAutoFit/>
          </a:bodyPr>
          <a:lstStyle/>
          <a:p>
            <a:r>
              <a:rPr lang="en-US" sz="4400" b="1">
                <a:solidFill>
                  <a:schemeClr val="bg1"/>
                </a:solidFill>
                <a:cs typeface="Calibri"/>
              </a:rPr>
              <a:t>Conclusion</a:t>
            </a:r>
            <a:endParaRPr lang="en-US">
              <a:solidFill>
                <a:schemeClr val="bg1"/>
              </a:solidFill>
            </a:endParaRPr>
          </a:p>
        </p:txBody>
      </p:sp>
      <p:pic>
        <p:nvPicPr>
          <p:cNvPr id="4" name="Picture 3">
            <a:extLst>
              <a:ext uri="{FF2B5EF4-FFF2-40B4-BE49-F238E27FC236}">
                <a16:creationId xmlns:a16="http://schemas.microsoft.com/office/drawing/2014/main" id="{4D793E81-1A42-0C24-8D28-9DCBE6B2D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85" y="6415283"/>
            <a:ext cx="1714739" cy="362001"/>
          </a:xfrm>
          <a:prstGeom prst="rect">
            <a:avLst/>
          </a:prstGeom>
        </p:spPr>
      </p:pic>
      <p:sp>
        <p:nvSpPr>
          <p:cNvPr id="8" name="TextBox 7">
            <a:extLst>
              <a:ext uri="{FF2B5EF4-FFF2-40B4-BE49-F238E27FC236}">
                <a16:creationId xmlns:a16="http://schemas.microsoft.com/office/drawing/2014/main" id="{6418D99E-CDC4-5032-DDA1-BC0E31C5D44F}"/>
              </a:ext>
            </a:extLst>
          </p:cNvPr>
          <p:cNvSpPr txBox="1"/>
          <p:nvPr/>
        </p:nvSpPr>
        <p:spPr>
          <a:xfrm>
            <a:off x="326448" y="1103847"/>
            <a:ext cx="10755484" cy="698652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200">
                <a:cs typeface="Calibri"/>
              </a:rPr>
              <a:t>DoS attacks aim at overwhelming a target machine’s resources.</a:t>
            </a:r>
          </a:p>
          <a:p>
            <a:pPr marL="457200" indent="-457200">
              <a:buFont typeface="Arial" panose="020B0604020202020204" pitchFamily="34" charset="0"/>
              <a:buChar char="•"/>
            </a:pPr>
            <a:r>
              <a:rPr lang="en-US" sz="3200">
                <a:cs typeface="Calibri"/>
              </a:rPr>
              <a:t>NGFW provide the means of defense against these attacks.</a:t>
            </a:r>
          </a:p>
          <a:p>
            <a:pPr marL="457200" indent="-457200">
              <a:buFont typeface="Arial" panose="020B0604020202020204" pitchFamily="34" charset="0"/>
              <a:buChar char="•"/>
            </a:pPr>
            <a:r>
              <a:rPr lang="en-US" sz="3200">
                <a:cs typeface="Calibri"/>
              </a:rPr>
              <a:t>The two utilized ways in this project are:</a:t>
            </a:r>
          </a:p>
          <a:p>
            <a:pPr marL="914400" lvl="1" indent="-457200">
              <a:buFont typeface="Arial" panose="020B0604020202020204" pitchFamily="34" charset="0"/>
              <a:buChar char="•"/>
            </a:pPr>
            <a:r>
              <a:rPr lang="en-US" sz="3200">
                <a:cs typeface="Calibri"/>
              </a:rPr>
              <a:t>Zone protection profiles</a:t>
            </a:r>
          </a:p>
          <a:p>
            <a:pPr marL="914400" lvl="1" indent="-457200">
              <a:buFont typeface="Arial" panose="020B0604020202020204" pitchFamily="34" charset="0"/>
              <a:buChar char="•"/>
            </a:pPr>
            <a:r>
              <a:rPr lang="en-US" sz="3200">
                <a:cs typeface="Calibri"/>
              </a:rPr>
              <a:t>DoS protection profiles</a:t>
            </a:r>
          </a:p>
          <a:p>
            <a:pPr marL="457200" indent="-457200">
              <a:buFont typeface="Arial"/>
              <a:buChar char="•"/>
            </a:pPr>
            <a:r>
              <a:rPr lang="en-US" sz="3200">
                <a:cs typeface="Calibri"/>
              </a:rPr>
              <a:t>By the end of the project, we were able to detect, log, and block TCP SYN floods, ICMP floods, and UDP floods.</a:t>
            </a:r>
          </a:p>
          <a:p>
            <a:pPr marL="457200" indent="-457200">
              <a:buFont typeface="Arial"/>
              <a:buChar char="•"/>
            </a:pPr>
            <a:endParaRPr lang="en-US" sz="3200">
              <a:cs typeface="Calibri"/>
            </a:endParaRPr>
          </a:p>
          <a:p>
            <a:pPr marL="457200" indent="-457200">
              <a:buFont typeface="Arial"/>
              <a:buChar char="•"/>
            </a:pPr>
            <a:endParaRPr lang="en-US" sz="3200">
              <a:solidFill>
                <a:srgbClr val="000000"/>
              </a:solidFill>
              <a:cs typeface="Calibri"/>
            </a:endParaRPr>
          </a:p>
          <a:p>
            <a:endParaRPr lang="en-US" sz="3200">
              <a:solidFill>
                <a:srgbClr val="000000"/>
              </a:solidFill>
              <a:cs typeface="Calibri"/>
            </a:endParaRPr>
          </a:p>
          <a:p>
            <a:endParaRPr lang="en-US" sz="3200">
              <a:solidFill>
                <a:srgbClr val="000000"/>
              </a:solidFill>
              <a:cs typeface="Calibri"/>
            </a:endParaRPr>
          </a:p>
          <a:p>
            <a:endParaRPr lang="en-US" sz="3200">
              <a:solidFill>
                <a:srgbClr val="000000"/>
              </a:solidFill>
              <a:cs typeface="Calibri"/>
            </a:endParaRPr>
          </a:p>
          <a:p>
            <a:endParaRPr lang="en-US" sz="3200" b="1">
              <a:solidFill>
                <a:srgbClr val="73000A"/>
              </a:solidFill>
              <a:cs typeface="Calibri"/>
            </a:endParaRPr>
          </a:p>
        </p:txBody>
      </p:sp>
      <p:pic>
        <p:nvPicPr>
          <p:cNvPr id="12" name="Audio 11">
            <a:hlinkClick r:id="" action="ppaction://media"/>
            <a:extLst>
              <a:ext uri="{FF2B5EF4-FFF2-40B4-BE49-F238E27FC236}">
                <a16:creationId xmlns:a16="http://schemas.microsoft.com/office/drawing/2014/main" id="{EAD3DEF3-AFAD-F0F9-DEA1-5278BB2BC41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26133019"/>
      </p:ext>
    </p:extLst>
  </p:cSld>
  <p:clrMapOvr>
    <a:masterClrMapping/>
  </p:clrMapOvr>
  <mc:AlternateContent xmlns:mc="http://schemas.openxmlformats.org/markup-compatibility/2006">
    <mc:Choice xmlns:p14="http://schemas.microsoft.com/office/powerpoint/2010/main" Requires="p14">
      <p:transition spd="med" p14:dur="700" advTm="24811">
        <p:fade/>
      </p:transition>
    </mc:Choice>
    <mc:Fallback>
      <p:transition spd="med" advTm="248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Retrospect">
  <a:themeElements>
    <a:clrScheme name="ONR">
      <a:dk1>
        <a:sysClr val="windowText" lastClr="000000"/>
      </a:dk1>
      <a:lt1>
        <a:sysClr val="window" lastClr="FFFFFF"/>
      </a:lt1>
      <a:dk2>
        <a:srgbClr val="696464"/>
      </a:dk2>
      <a:lt2>
        <a:srgbClr val="E9E5DC"/>
      </a:lt2>
      <a:accent1>
        <a:srgbClr val="73000A"/>
      </a:accent1>
      <a:accent2>
        <a:srgbClr val="73000A"/>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56EBC7FEB4FB438556F119569AF7FD" ma:contentTypeVersion="13" ma:contentTypeDescription="Create a new document." ma:contentTypeScope="" ma:versionID="5e924b2f241194c7f97d80915d2b5ab0">
  <xsd:schema xmlns:xsd="http://www.w3.org/2001/XMLSchema" xmlns:xs="http://www.w3.org/2001/XMLSchema" xmlns:p="http://schemas.microsoft.com/office/2006/metadata/properties" xmlns:ns3="a3b456b3-853a-484a-8950-18b720f31f4c" xmlns:ns4="d796c3dd-d979-45b5-8ff3-cab709f04431" targetNamespace="http://schemas.microsoft.com/office/2006/metadata/properties" ma:root="true" ma:fieldsID="9768a362738164876210b1a6886066cf" ns3:_="" ns4:_="">
    <xsd:import namespace="a3b456b3-853a-484a-8950-18b720f31f4c"/>
    <xsd:import namespace="d796c3dd-d979-45b5-8ff3-cab709f0443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456b3-853a-484a-8950-18b720f31f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96c3dd-d979-45b5-8ff3-cab709f0443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B26BBD-6314-4DA4-893A-E8E93CA1B72C}">
  <ds:schemaRefs>
    <ds:schemaRef ds:uri="http://schemas.microsoft.com/sharepoint/v3/contenttype/forms"/>
  </ds:schemaRefs>
</ds:datastoreItem>
</file>

<file path=customXml/itemProps2.xml><?xml version="1.0" encoding="utf-8"?>
<ds:datastoreItem xmlns:ds="http://schemas.openxmlformats.org/officeDocument/2006/customXml" ds:itemID="{62471BE9-5A48-4D24-BAAF-267D3C7DD703}">
  <ds:schemaRefs>
    <ds:schemaRef ds:uri="a3b456b3-853a-484a-8950-18b720f31f4c"/>
    <ds:schemaRef ds:uri="d796c3dd-d979-45b5-8ff3-cab709f044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AFB67C-F6AC-4A00-90C2-CBCBF2C18E9E}">
  <ds:schemaRefs>
    <ds:schemaRef ds:uri="a3b456b3-853a-484a-8950-18b720f31f4c"/>
    <ds:schemaRef ds:uri="http://schemas.microsoft.com/office/infopath/2007/PartnerControls"/>
    <ds:schemaRef ds:uri="http://schemas.microsoft.com/office/2006/documentManagement/types"/>
    <ds:schemaRef ds:uri="http://purl.org/dc/terms/"/>
    <ds:schemaRef ds:uri="http://www.w3.org/XML/1998/namespace"/>
    <ds:schemaRef ds:uri="http://purl.org/dc/elements/1.1/"/>
    <ds:schemaRef ds:uri="http://purl.org/dc/dcmitype/"/>
    <ds:schemaRef ds:uri="http://schemas.openxmlformats.org/package/2006/metadata/core-properties"/>
    <ds:schemaRef ds:uri="d796c3dd-d979-45b5-8ff3-cab709f0443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1359</Words>
  <Application>Microsoft Office PowerPoint</Application>
  <PresentationFormat>Widescreen</PresentationFormat>
  <Paragraphs>81</Paragraphs>
  <Slides>9</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Retrospect</vt:lpstr>
      <vt:lpstr>DDOS Defense using Next Generation Firewalls  Jacob Sherer, Matthew Kleeman Advisors: Ali Mazloum, Jorge Crichigno  Department of Integrated Information Technology University of South Carolina  December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 .B</dc:creator>
  <cp:lastModifiedBy>Mazloum, Ali</cp:lastModifiedBy>
  <cp:revision>2</cp:revision>
  <dcterms:created xsi:type="dcterms:W3CDTF">2022-04-04T21:13:21Z</dcterms:created>
  <dcterms:modified xsi:type="dcterms:W3CDTF">2023-12-08T14:38:25Z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0x0101004956EBC7FEB4FB438556F119569AF7FD</vt:lpwstr>
  </property>
</Properties>
</file>