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3" r:id="rId4"/>
  </p:sldMasterIdLst>
  <p:notesMasterIdLst>
    <p:notesMasterId r:id="rId14"/>
  </p:notesMasterIdLst>
  <p:sldIdLst>
    <p:sldId id="256" r:id="rId5"/>
    <p:sldId id="270" r:id="rId6"/>
    <p:sldId id="271" r:id="rId7"/>
    <p:sldId id="272" r:id="rId8"/>
    <p:sldId id="265" r:id="rId9"/>
    <p:sldId id="273" r:id="rId10"/>
    <p:sldId id="275" r:id="rId11"/>
    <p:sldId id="278" r:id="rId12"/>
    <p:sldId id="276"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28A71BF-4A58-27A4-38D5-43492971B0B9}" name="ali sabeh" initials="as" userId="3d17d19242695e12"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C71D434-76B4-D789-D63A-76BFC91767BB}" v="23" dt="2022-04-08T21:22:42.283"/>
    <p1510:client id="{F0B01378-A493-4A08-BA2F-5DB3425C2724}" v="71" dt="2022-04-08T21:57:54.32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731" autoAdjust="0"/>
  </p:normalViewPr>
  <p:slideViewPr>
    <p:cSldViewPr snapToGrid="0">
      <p:cViewPr varScale="1">
        <p:scale>
          <a:sx n="90" d="100"/>
          <a:sy n="90" d="100"/>
        </p:scale>
        <p:origin x="135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507469-D349-4D25-8468-118ED3F033E1}"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53BA98DD-2E1C-4A99-BC82-057A36D75410}">
      <dgm:prSet/>
      <dgm:spPr/>
      <dgm:t>
        <a:bodyPr/>
        <a:lstStyle/>
        <a:p>
          <a:r>
            <a:rPr lang="en-US"/>
            <a:t>Introduction</a:t>
          </a:r>
        </a:p>
      </dgm:t>
    </dgm:pt>
    <dgm:pt modelId="{532FB11C-73F7-405E-BA5A-BAA471D15BB2}" type="parTrans" cxnId="{995FDB3A-4098-43B6-940A-CE727995AC07}">
      <dgm:prSet/>
      <dgm:spPr/>
      <dgm:t>
        <a:bodyPr/>
        <a:lstStyle/>
        <a:p>
          <a:endParaRPr lang="en-US"/>
        </a:p>
      </dgm:t>
    </dgm:pt>
    <dgm:pt modelId="{95516655-9608-4FD9-B6F9-ABC398537FA6}" type="sibTrans" cxnId="{995FDB3A-4098-43B6-940A-CE727995AC07}">
      <dgm:prSet/>
      <dgm:spPr/>
      <dgm:t>
        <a:bodyPr/>
        <a:lstStyle/>
        <a:p>
          <a:endParaRPr lang="en-US"/>
        </a:p>
      </dgm:t>
    </dgm:pt>
    <dgm:pt modelId="{8622C7FE-2823-4707-96E6-DAFBB678DA37}">
      <dgm:prSet/>
      <dgm:spPr/>
      <dgm:t>
        <a:bodyPr/>
        <a:lstStyle/>
        <a:p>
          <a:r>
            <a:rPr lang="en-US"/>
            <a:t>Background Information</a:t>
          </a:r>
        </a:p>
      </dgm:t>
    </dgm:pt>
    <dgm:pt modelId="{23FD6D63-60A2-4F86-880C-36775720CFCC}" type="parTrans" cxnId="{3FF2678C-C947-498E-86D0-C3CF8D8910F5}">
      <dgm:prSet/>
      <dgm:spPr/>
      <dgm:t>
        <a:bodyPr/>
        <a:lstStyle/>
        <a:p>
          <a:endParaRPr lang="en-US"/>
        </a:p>
      </dgm:t>
    </dgm:pt>
    <dgm:pt modelId="{30240D98-4094-4711-AF52-FBE2971201F5}" type="sibTrans" cxnId="{3FF2678C-C947-498E-86D0-C3CF8D8910F5}">
      <dgm:prSet/>
      <dgm:spPr/>
      <dgm:t>
        <a:bodyPr/>
        <a:lstStyle/>
        <a:p>
          <a:endParaRPr lang="en-US"/>
        </a:p>
      </dgm:t>
    </dgm:pt>
    <dgm:pt modelId="{EC26288C-6938-4400-B543-F39F07F419E3}">
      <dgm:prSet/>
      <dgm:spPr/>
      <dgm:t>
        <a:bodyPr/>
        <a:lstStyle/>
        <a:p>
          <a:r>
            <a:rPr lang="en-US"/>
            <a:t>Research Challenge</a:t>
          </a:r>
        </a:p>
      </dgm:t>
    </dgm:pt>
    <dgm:pt modelId="{0431CEB7-8E29-4EE2-B720-DAA27C447700}" type="parTrans" cxnId="{3047E09B-19C1-48DE-BF88-F2EA284EFAD7}">
      <dgm:prSet/>
      <dgm:spPr/>
      <dgm:t>
        <a:bodyPr/>
        <a:lstStyle/>
        <a:p>
          <a:endParaRPr lang="en-US"/>
        </a:p>
      </dgm:t>
    </dgm:pt>
    <dgm:pt modelId="{B6935421-990E-4D6E-BCD1-80BA6F50A1A6}" type="sibTrans" cxnId="{3047E09B-19C1-48DE-BF88-F2EA284EFAD7}">
      <dgm:prSet/>
      <dgm:spPr/>
      <dgm:t>
        <a:bodyPr/>
        <a:lstStyle/>
        <a:p>
          <a:endParaRPr lang="en-US"/>
        </a:p>
      </dgm:t>
    </dgm:pt>
    <dgm:pt modelId="{46F9C58F-4486-4CBC-AD31-18005BFC7DB9}">
      <dgm:prSet/>
      <dgm:spPr/>
      <dgm:t>
        <a:bodyPr/>
        <a:lstStyle/>
        <a:p>
          <a:r>
            <a:rPr lang="en-US"/>
            <a:t>Solution</a:t>
          </a:r>
        </a:p>
      </dgm:t>
    </dgm:pt>
    <dgm:pt modelId="{4C309B9E-5C18-4C0D-AB15-A8206FFB637B}" type="parTrans" cxnId="{0C55D22A-6F06-4770-8D73-76DA34FAB205}">
      <dgm:prSet/>
      <dgm:spPr/>
      <dgm:t>
        <a:bodyPr/>
        <a:lstStyle/>
        <a:p>
          <a:endParaRPr lang="en-US"/>
        </a:p>
      </dgm:t>
    </dgm:pt>
    <dgm:pt modelId="{8603F453-FA0B-48B6-95A9-A3DAC1551589}" type="sibTrans" cxnId="{0C55D22A-6F06-4770-8D73-76DA34FAB205}">
      <dgm:prSet/>
      <dgm:spPr/>
      <dgm:t>
        <a:bodyPr/>
        <a:lstStyle/>
        <a:p>
          <a:endParaRPr lang="en-US"/>
        </a:p>
      </dgm:t>
    </dgm:pt>
    <dgm:pt modelId="{2A179BC1-ED14-406D-BE72-D8CBCD98ACA8}">
      <dgm:prSet/>
      <dgm:spPr/>
      <dgm:t>
        <a:bodyPr/>
        <a:lstStyle/>
        <a:p>
          <a:r>
            <a:rPr lang="en-US"/>
            <a:t>Conclusion</a:t>
          </a:r>
        </a:p>
      </dgm:t>
    </dgm:pt>
    <dgm:pt modelId="{43113F21-0809-4759-8229-0E75DF9AD962}" type="parTrans" cxnId="{19145087-8B7C-4814-86E9-F09A5FA72A9B}">
      <dgm:prSet/>
      <dgm:spPr/>
      <dgm:t>
        <a:bodyPr/>
        <a:lstStyle/>
        <a:p>
          <a:endParaRPr lang="en-US"/>
        </a:p>
      </dgm:t>
    </dgm:pt>
    <dgm:pt modelId="{D4671287-8079-406F-A2E2-E283E80ABD5E}" type="sibTrans" cxnId="{19145087-8B7C-4814-86E9-F09A5FA72A9B}">
      <dgm:prSet/>
      <dgm:spPr/>
      <dgm:t>
        <a:bodyPr/>
        <a:lstStyle/>
        <a:p>
          <a:endParaRPr lang="en-US"/>
        </a:p>
      </dgm:t>
    </dgm:pt>
    <dgm:pt modelId="{C8FBB46A-496B-4CFA-B561-E21A0E4FF5ED}" type="pres">
      <dgm:prSet presAssocID="{81507469-D349-4D25-8468-118ED3F033E1}" presName="vert0" presStyleCnt="0">
        <dgm:presLayoutVars>
          <dgm:dir/>
          <dgm:animOne val="branch"/>
          <dgm:animLvl val="lvl"/>
        </dgm:presLayoutVars>
      </dgm:prSet>
      <dgm:spPr/>
    </dgm:pt>
    <dgm:pt modelId="{C73F2ECB-DC9E-428A-B5B3-6BE476B0CF92}" type="pres">
      <dgm:prSet presAssocID="{53BA98DD-2E1C-4A99-BC82-057A36D75410}" presName="thickLine" presStyleLbl="alignNode1" presStyleIdx="0" presStyleCnt="5"/>
      <dgm:spPr/>
    </dgm:pt>
    <dgm:pt modelId="{75D2967E-D851-4EFC-8C90-49442343D40D}" type="pres">
      <dgm:prSet presAssocID="{53BA98DD-2E1C-4A99-BC82-057A36D75410}" presName="horz1" presStyleCnt="0"/>
      <dgm:spPr/>
    </dgm:pt>
    <dgm:pt modelId="{DDADF59E-A90F-4E2E-BE45-534D4CD486DE}" type="pres">
      <dgm:prSet presAssocID="{53BA98DD-2E1C-4A99-BC82-057A36D75410}" presName="tx1" presStyleLbl="revTx" presStyleIdx="0" presStyleCnt="5"/>
      <dgm:spPr/>
    </dgm:pt>
    <dgm:pt modelId="{026CFB7F-1DED-45FF-B16D-A1CF4B49F305}" type="pres">
      <dgm:prSet presAssocID="{53BA98DD-2E1C-4A99-BC82-057A36D75410}" presName="vert1" presStyleCnt="0"/>
      <dgm:spPr/>
    </dgm:pt>
    <dgm:pt modelId="{19B7B988-CAF2-4D78-ACDD-672FA68DEC8B}" type="pres">
      <dgm:prSet presAssocID="{8622C7FE-2823-4707-96E6-DAFBB678DA37}" presName="thickLine" presStyleLbl="alignNode1" presStyleIdx="1" presStyleCnt="5"/>
      <dgm:spPr/>
    </dgm:pt>
    <dgm:pt modelId="{4F1004C1-3661-4E4A-86FB-B52BCDA280DB}" type="pres">
      <dgm:prSet presAssocID="{8622C7FE-2823-4707-96E6-DAFBB678DA37}" presName="horz1" presStyleCnt="0"/>
      <dgm:spPr/>
    </dgm:pt>
    <dgm:pt modelId="{E076542B-C04A-498A-89C7-9184F64F7235}" type="pres">
      <dgm:prSet presAssocID="{8622C7FE-2823-4707-96E6-DAFBB678DA37}" presName="tx1" presStyleLbl="revTx" presStyleIdx="1" presStyleCnt="5"/>
      <dgm:spPr/>
    </dgm:pt>
    <dgm:pt modelId="{659C4F6C-8639-44D8-8AD7-77FA1580B3DB}" type="pres">
      <dgm:prSet presAssocID="{8622C7FE-2823-4707-96E6-DAFBB678DA37}" presName="vert1" presStyleCnt="0"/>
      <dgm:spPr/>
    </dgm:pt>
    <dgm:pt modelId="{01E3596A-7352-44CF-91A6-E39DFBDEFD32}" type="pres">
      <dgm:prSet presAssocID="{EC26288C-6938-4400-B543-F39F07F419E3}" presName="thickLine" presStyleLbl="alignNode1" presStyleIdx="2" presStyleCnt="5"/>
      <dgm:spPr/>
    </dgm:pt>
    <dgm:pt modelId="{91825A14-9320-43E1-84D3-F336AB1CBD34}" type="pres">
      <dgm:prSet presAssocID="{EC26288C-6938-4400-B543-F39F07F419E3}" presName="horz1" presStyleCnt="0"/>
      <dgm:spPr/>
    </dgm:pt>
    <dgm:pt modelId="{F3371689-CF65-496B-A64D-93104731FB76}" type="pres">
      <dgm:prSet presAssocID="{EC26288C-6938-4400-B543-F39F07F419E3}" presName="tx1" presStyleLbl="revTx" presStyleIdx="2" presStyleCnt="5"/>
      <dgm:spPr/>
    </dgm:pt>
    <dgm:pt modelId="{27AA2040-EA5C-48F9-9ACB-F197C99BF54C}" type="pres">
      <dgm:prSet presAssocID="{EC26288C-6938-4400-B543-F39F07F419E3}" presName="vert1" presStyleCnt="0"/>
      <dgm:spPr/>
    </dgm:pt>
    <dgm:pt modelId="{3599F149-6A75-44C5-8262-C7EE2B97179A}" type="pres">
      <dgm:prSet presAssocID="{46F9C58F-4486-4CBC-AD31-18005BFC7DB9}" presName="thickLine" presStyleLbl="alignNode1" presStyleIdx="3" presStyleCnt="5"/>
      <dgm:spPr/>
    </dgm:pt>
    <dgm:pt modelId="{BAF7EF5D-A1EA-441C-A0E3-FC6C0F74A4C4}" type="pres">
      <dgm:prSet presAssocID="{46F9C58F-4486-4CBC-AD31-18005BFC7DB9}" presName="horz1" presStyleCnt="0"/>
      <dgm:spPr/>
    </dgm:pt>
    <dgm:pt modelId="{CAB1228F-1B25-42C1-945D-765BD0E0AA3B}" type="pres">
      <dgm:prSet presAssocID="{46F9C58F-4486-4CBC-AD31-18005BFC7DB9}" presName="tx1" presStyleLbl="revTx" presStyleIdx="3" presStyleCnt="5"/>
      <dgm:spPr/>
    </dgm:pt>
    <dgm:pt modelId="{31891150-F34D-4B54-891C-C41EC8602947}" type="pres">
      <dgm:prSet presAssocID="{46F9C58F-4486-4CBC-AD31-18005BFC7DB9}" presName="vert1" presStyleCnt="0"/>
      <dgm:spPr/>
    </dgm:pt>
    <dgm:pt modelId="{FC55B1EE-648C-4EFF-BB68-A4C657065C73}" type="pres">
      <dgm:prSet presAssocID="{2A179BC1-ED14-406D-BE72-D8CBCD98ACA8}" presName="thickLine" presStyleLbl="alignNode1" presStyleIdx="4" presStyleCnt="5"/>
      <dgm:spPr/>
    </dgm:pt>
    <dgm:pt modelId="{F9D549C6-935A-4186-91CC-B8440B8C2F83}" type="pres">
      <dgm:prSet presAssocID="{2A179BC1-ED14-406D-BE72-D8CBCD98ACA8}" presName="horz1" presStyleCnt="0"/>
      <dgm:spPr/>
    </dgm:pt>
    <dgm:pt modelId="{D962E32A-DC65-4EFA-A5B3-2741E1F65179}" type="pres">
      <dgm:prSet presAssocID="{2A179BC1-ED14-406D-BE72-D8CBCD98ACA8}" presName="tx1" presStyleLbl="revTx" presStyleIdx="4" presStyleCnt="5"/>
      <dgm:spPr/>
    </dgm:pt>
    <dgm:pt modelId="{C0BE244C-C330-42C8-85A0-DF1711EA2DB6}" type="pres">
      <dgm:prSet presAssocID="{2A179BC1-ED14-406D-BE72-D8CBCD98ACA8}" presName="vert1" presStyleCnt="0"/>
      <dgm:spPr/>
    </dgm:pt>
  </dgm:ptLst>
  <dgm:cxnLst>
    <dgm:cxn modelId="{0C55D22A-6F06-4770-8D73-76DA34FAB205}" srcId="{81507469-D349-4D25-8468-118ED3F033E1}" destId="{46F9C58F-4486-4CBC-AD31-18005BFC7DB9}" srcOrd="3" destOrd="0" parTransId="{4C309B9E-5C18-4C0D-AB15-A8206FFB637B}" sibTransId="{8603F453-FA0B-48B6-95A9-A3DAC1551589}"/>
    <dgm:cxn modelId="{995FDB3A-4098-43B6-940A-CE727995AC07}" srcId="{81507469-D349-4D25-8468-118ED3F033E1}" destId="{53BA98DD-2E1C-4A99-BC82-057A36D75410}" srcOrd="0" destOrd="0" parTransId="{532FB11C-73F7-405E-BA5A-BAA471D15BB2}" sibTransId="{95516655-9608-4FD9-B6F9-ABC398537FA6}"/>
    <dgm:cxn modelId="{6CD52458-33A7-494A-A22A-7494AAE01587}" type="presOf" srcId="{81507469-D349-4D25-8468-118ED3F033E1}" destId="{C8FBB46A-496B-4CFA-B561-E21A0E4FF5ED}" srcOrd="0" destOrd="0" presId="urn:microsoft.com/office/officeart/2008/layout/LinedList"/>
    <dgm:cxn modelId="{2D729980-2FC7-4E28-8917-51DAB1B9CB4D}" type="presOf" srcId="{53BA98DD-2E1C-4A99-BC82-057A36D75410}" destId="{DDADF59E-A90F-4E2E-BE45-534D4CD486DE}" srcOrd="0" destOrd="0" presId="urn:microsoft.com/office/officeart/2008/layout/LinedList"/>
    <dgm:cxn modelId="{19145087-8B7C-4814-86E9-F09A5FA72A9B}" srcId="{81507469-D349-4D25-8468-118ED3F033E1}" destId="{2A179BC1-ED14-406D-BE72-D8CBCD98ACA8}" srcOrd="4" destOrd="0" parTransId="{43113F21-0809-4759-8229-0E75DF9AD962}" sibTransId="{D4671287-8079-406F-A2E2-E283E80ABD5E}"/>
    <dgm:cxn modelId="{3FF2678C-C947-498E-86D0-C3CF8D8910F5}" srcId="{81507469-D349-4D25-8468-118ED3F033E1}" destId="{8622C7FE-2823-4707-96E6-DAFBB678DA37}" srcOrd="1" destOrd="0" parTransId="{23FD6D63-60A2-4F86-880C-36775720CFCC}" sibTransId="{30240D98-4094-4711-AF52-FBE2971201F5}"/>
    <dgm:cxn modelId="{3047E09B-19C1-48DE-BF88-F2EA284EFAD7}" srcId="{81507469-D349-4D25-8468-118ED3F033E1}" destId="{EC26288C-6938-4400-B543-F39F07F419E3}" srcOrd="2" destOrd="0" parTransId="{0431CEB7-8E29-4EE2-B720-DAA27C447700}" sibTransId="{B6935421-990E-4D6E-BCD1-80BA6F50A1A6}"/>
    <dgm:cxn modelId="{04683DD8-466F-4B3F-A0FA-0A9187E4D0DB}" type="presOf" srcId="{8622C7FE-2823-4707-96E6-DAFBB678DA37}" destId="{E076542B-C04A-498A-89C7-9184F64F7235}" srcOrd="0" destOrd="0" presId="urn:microsoft.com/office/officeart/2008/layout/LinedList"/>
    <dgm:cxn modelId="{6D9B05D9-A4A7-40F8-B04E-BA34C2A63108}" type="presOf" srcId="{46F9C58F-4486-4CBC-AD31-18005BFC7DB9}" destId="{CAB1228F-1B25-42C1-945D-765BD0E0AA3B}" srcOrd="0" destOrd="0" presId="urn:microsoft.com/office/officeart/2008/layout/LinedList"/>
    <dgm:cxn modelId="{21BC88E2-8939-4092-BE89-69AC28E0D644}" type="presOf" srcId="{EC26288C-6938-4400-B543-F39F07F419E3}" destId="{F3371689-CF65-496B-A64D-93104731FB76}" srcOrd="0" destOrd="0" presId="urn:microsoft.com/office/officeart/2008/layout/LinedList"/>
    <dgm:cxn modelId="{1B7511F5-B7CE-4222-82E4-AF62499FB505}" type="presOf" srcId="{2A179BC1-ED14-406D-BE72-D8CBCD98ACA8}" destId="{D962E32A-DC65-4EFA-A5B3-2741E1F65179}" srcOrd="0" destOrd="0" presId="urn:microsoft.com/office/officeart/2008/layout/LinedList"/>
    <dgm:cxn modelId="{E183B265-7878-4CAF-BB62-F2359C7398D4}" type="presParOf" srcId="{C8FBB46A-496B-4CFA-B561-E21A0E4FF5ED}" destId="{C73F2ECB-DC9E-428A-B5B3-6BE476B0CF92}" srcOrd="0" destOrd="0" presId="urn:microsoft.com/office/officeart/2008/layout/LinedList"/>
    <dgm:cxn modelId="{F9D959E0-90A6-4998-94E3-C7D9583A07F1}" type="presParOf" srcId="{C8FBB46A-496B-4CFA-B561-E21A0E4FF5ED}" destId="{75D2967E-D851-4EFC-8C90-49442343D40D}" srcOrd="1" destOrd="0" presId="urn:microsoft.com/office/officeart/2008/layout/LinedList"/>
    <dgm:cxn modelId="{36C569B4-A739-479B-AAB7-8933E485BF12}" type="presParOf" srcId="{75D2967E-D851-4EFC-8C90-49442343D40D}" destId="{DDADF59E-A90F-4E2E-BE45-534D4CD486DE}" srcOrd="0" destOrd="0" presId="urn:microsoft.com/office/officeart/2008/layout/LinedList"/>
    <dgm:cxn modelId="{35F6E228-F42E-4FE2-AFA8-DAB2BFB3CE3B}" type="presParOf" srcId="{75D2967E-D851-4EFC-8C90-49442343D40D}" destId="{026CFB7F-1DED-45FF-B16D-A1CF4B49F305}" srcOrd="1" destOrd="0" presId="urn:microsoft.com/office/officeart/2008/layout/LinedList"/>
    <dgm:cxn modelId="{3C0D289C-EA0B-4CF0-A7FB-8F4A5C597843}" type="presParOf" srcId="{C8FBB46A-496B-4CFA-B561-E21A0E4FF5ED}" destId="{19B7B988-CAF2-4D78-ACDD-672FA68DEC8B}" srcOrd="2" destOrd="0" presId="urn:microsoft.com/office/officeart/2008/layout/LinedList"/>
    <dgm:cxn modelId="{B3A24C32-8381-41B9-849D-D99A4D88B511}" type="presParOf" srcId="{C8FBB46A-496B-4CFA-B561-E21A0E4FF5ED}" destId="{4F1004C1-3661-4E4A-86FB-B52BCDA280DB}" srcOrd="3" destOrd="0" presId="urn:microsoft.com/office/officeart/2008/layout/LinedList"/>
    <dgm:cxn modelId="{528353C0-2913-4092-A57E-B5D7632D656C}" type="presParOf" srcId="{4F1004C1-3661-4E4A-86FB-B52BCDA280DB}" destId="{E076542B-C04A-498A-89C7-9184F64F7235}" srcOrd="0" destOrd="0" presId="urn:microsoft.com/office/officeart/2008/layout/LinedList"/>
    <dgm:cxn modelId="{5B04ECC3-CA86-4865-977B-322F5B4C7559}" type="presParOf" srcId="{4F1004C1-3661-4E4A-86FB-B52BCDA280DB}" destId="{659C4F6C-8639-44D8-8AD7-77FA1580B3DB}" srcOrd="1" destOrd="0" presId="urn:microsoft.com/office/officeart/2008/layout/LinedList"/>
    <dgm:cxn modelId="{45BA8D8D-1C66-471C-9167-EF1F18961C14}" type="presParOf" srcId="{C8FBB46A-496B-4CFA-B561-E21A0E4FF5ED}" destId="{01E3596A-7352-44CF-91A6-E39DFBDEFD32}" srcOrd="4" destOrd="0" presId="urn:microsoft.com/office/officeart/2008/layout/LinedList"/>
    <dgm:cxn modelId="{22CA35C8-AC85-4FB1-8F02-FF31C0D0B380}" type="presParOf" srcId="{C8FBB46A-496B-4CFA-B561-E21A0E4FF5ED}" destId="{91825A14-9320-43E1-84D3-F336AB1CBD34}" srcOrd="5" destOrd="0" presId="urn:microsoft.com/office/officeart/2008/layout/LinedList"/>
    <dgm:cxn modelId="{776A09F2-8E37-46C1-8BFE-815B88335CBE}" type="presParOf" srcId="{91825A14-9320-43E1-84D3-F336AB1CBD34}" destId="{F3371689-CF65-496B-A64D-93104731FB76}" srcOrd="0" destOrd="0" presId="urn:microsoft.com/office/officeart/2008/layout/LinedList"/>
    <dgm:cxn modelId="{A52E92B3-2DA3-4EB4-AC6E-757177C3D223}" type="presParOf" srcId="{91825A14-9320-43E1-84D3-F336AB1CBD34}" destId="{27AA2040-EA5C-48F9-9ACB-F197C99BF54C}" srcOrd="1" destOrd="0" presId="urn:microsoft.com/office/officeart/2008/layout/LinedList"/>
    <dgm:cxn modelId="{10F42DCE-40A5-4335-8789-37A09FA150D8}" type="presParOf" srcId="{C8FBB46A-496B-4CFA-B561-E21A0E4FF5ED}" destId="{3599F149-6A75-44C5-8262-C7EE2B97179A}" srcOrd="6" destOrd="0" presId="urn:microsoft.com/office/officeart/2008/layout/LinedList"/>
    <dgm:cxn modelId="{0E5F9069-795D-4D0A-B684-9AAB13600E75}" type="presParOf" srcId="{C8FBB46A-496B-4CFA-B561-E21A0E4FF5ED}" destId="{BAF7EF5D-A1EA-441C-A0E3-FC6C0F74A4C4}" srcOrd="7" destOrd="0" presId="urn:microsoft.com/office/officeart/2008/layout/LinedList"/>
    <dgm:cxn modelId="{962A862A-533A-49BB-8206-479EE6C89E24}" type="presParOf" srcId="{BAF7EF5D-A1EA-441C-A0E3-FC6C0F74A4C4}" destId="{CAB1228F-1B25-42C1-945D-765BD0E0AA3B}" srcOrd="0" destOrd="0" presId="urn:microsoft.com/office/officeart/2008/layout/LinedList"/>
    <dgm:cxn modelId="{FCC4B842-E46F-45A1-BDF1-CB58647DA81B}" type="presParOf" srcId="{BAF7EF5D-A1EA-441C-A0E3-FC6C0F74A4C4}" destId="{31891150-F34D-4B54-891C-C41EC8602947}" srcOrd="1" destOrd="0" presId="urn:microsoft.com/office/officeart/2008/layout/LinedList"/>
    <dgm:cxn modelId="{CF876F3D-54D6-4DA6-A0FB-80E1A8449E51}" type="presParOf" srcId="{C8FBB46A-496B-4CFA-B561-E21A0E4FF5ED}" destId="{FC55B1EE-648C-4EFF-BB68-A4C657065C73}" srcOrd="8" destOrd="0" presId="urn:microsoft.com/office/officeart/2008/layout/LinedList"/>
    <dgm:cxn modelId="{2ED18636-5BC1-40EE-BA81-7480182A14B7}" type="presParOf" srcId="{C8FBB46A-496B-4CFA-B561-E21A0E4FF5ED}" destId="{F9D549C6-935A-4186-91CC-B8440B8C2F83}" srcOrd="9" destOrd="0" presId="urn:microsoft.com/office/officeart/2008/layout/LinedList"/>
    <dgm:cxn modelId="{8B3C88A6-4EBB-46D7-A268-22F70DE52A84}" type="presParOf" srcId="{F9D549C6-935A-4186-91CC-B8440B8C2F83}" destId="{D962E32A-DC65-4EFA-A5B3-2741E1F65179}" srcOrd="0" destOrd="0" presId="urn:microsoft.com/office/officeart/2008/layout/LinedList"/>
    <dgm:cxn modelId="{2996AEEF-6C5E-4944-AE93-78493B41F519}" type="presParOf" srcId="{F9D549C6-935A-4186-91CC-B8440B8C2F83}" destId="{C0BE244C-C330-42C8-85A0-DF1711EA2DB6}"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3F2ECB-DC9E-428A-B5B3-6BE476B0CF92}">
      <dsp:nvSpPr>
        <dsp:cNvPr id="0" name=""/>
        <dsp:cNvSpPr/>
      </dsp:nvSpPr>
      <dsp:spPr>
        <a:xfrm>
          <a:off x="0" y="495"/>
          <a:ext cx="7803091"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DADF59E-A90F-4E2E-BE45-534D4CD486DE}">
      <dsp:nvSpPr>
        <dsp:cNvPr id="0" name=""/>
        <dsp:cNvSpPr/>
      </dsp:nvSpPr>
      <dsp:spPr>
        <a:xfrm>
          <a:off x="0" y="495"/>
          <a:ext cx="7803091" cy="8123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970" tIns="140970" rIns="140970" bIns="140970" numCol="1" spcCol="1270" anchor="t" anchorCtr="0">
          <a:noAutofit/>
        </a:bodyPr>
        <a:lstStyle/>
        <a:p>
          <a:pPr marL="0" lvl="0" indent="0" algn="l" defTabSz="1644650">
            <a:lnSpc>
              <a:spcPct val="90000"/>
            </a:lnSpc>
            <a:spcBef>
              <a:spcPct val="0"/>
            </a:spcBef>
            <a:spcAft>
              <a:spcPct val="35000"/>
            </a:spcAft>
            <a:buNone/>
          </a:pPr>
          <a:r>
            <a:rPr lang="en-US" sz="3700" kern="1200"/>
            <a:t>Introduction</a:t>
          </a:r>
        </a:p>
      </dsp:txBody>
      <dsp:txXfrm>
        <a:off x="0" y="495"/>
        <a:ext cx="7803091" cy="812331"/>
      </dsp:txXfrm>
    </dsp:sp>
    <dsp:sp modelId="{19B7B988-CAF2-4D78-ACDD-672FA68DEC8B}">
      <dsp:nvSpPr>
        <dsp:cNvPr id="0" name=""/>
        <dsp:cNvSpPr/>
      </dsp:nvSpPr>
      <dsp:spPr>
        <a:xfrm>
          <a:off x="0" y="812827"/>
          <a:ext cx="7803091"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076542B-C04A-498A-89C7-9184F64F7235}">
      <dsp:nvSpPr>
        <dsp:cNvPr id="0" name=""/>
        <dsp:cNvSpPr/>
      </dsp:nvSpPr>
      <dsp:spPr>
        <a:xfrm>
          <a:off x="0" y="812827"/>
          <a:ext cx="7803091" cy="8123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970" tIns="140970" rIns="140970" bIns="140970" numCol="1" spcCol="1270" anchor="t" anchorCtr="0">
          <a:noAutofit/>
        </a:bodyPr>
        <a:lstStyle/>
        <a:p>
          <a:pPr marL="0" lvl="0" indent="0" algn="l" defTabSz="1644650">
            <a:lnSpc>
              <a:spcPct val="90000"/>
            </a:lnSpc>
            <a:spcBef>
              <a:spcPct val="0"/>
            </a:spcBef>
            <a:spcAft>
              <a:spcPct val="35000"/>
            </a:spcAft>
            <a:buNone/>
          </a:pPr>
          <a:r>
            <a:rPr lang="en-US" sz="3700" kern="1200"/>
            <a:t>Background Information</a:t>
          </a:r>
        </a:p>
      </dsp:txBody>
      <dsp:txXfrm>
        <a:off x="0" y="812827"/>
        <a:ext cx="7803091" cy="812331"/>
      </dsp:txXfrm>
    </dsp:sp>
    <dsp:sp modelId="{01E3596A-7352-44CF-91A6-E39DFBDEFD32}">
      <dsp:nvSpPr>
        <dsp:cNvPr id="0" name=""/>
        <dsp:cNvSpPr/>
      </dsp:nvSpPr>
      <dsp:spPr>
        <a:xfrm>
          <a:off x="0" y="1625159"/>
          <a:ext cx="7803091"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3371689-CF65-496B-A64D-93104731FB76}">
      <dsp:nvSpPr>
        <dsp:cNvPr id="0" name=""/>
        <dsp:cNvSpPr/>
      </dsp:nvSpPr>
      <dsp:spPr>
        <a:xfrm>
          <a:off x="0" y="1625159"/>
          <a:ext cx="7803091" cy="8123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970" tIns="140970" rIns="140970" bIns="140970" numCol="1" spcCol="1270" anchor="t" anchorCtr="0">
          <a:noAutofit/>
        </a:bodyPr>
        <a:lstStyle/>
        <a:p>
          <a:pPr marL="0" lvl="0" indent="0" algn="l" defTabSz="1644650">
            <a:lnSpc>
              <a:spcPct val="90000"/>
            </a:lnSpc>
            <a:spcBef>
              <a:spcPct val="0"/>
            </a:spcBef>
            <a:spcAft>
              <a:spcPct val="35000"/>
            </a:spcAft>
            <a:buNone/>
          </a:pPr>
          <a:r>
            <a:rPr lang="en-US" sz="3700" kern="1200"/>
            <a:t>Research Challenge</a:t>
          </a:r>
        </a:p>
      </dsp:txBody>
      <dsp:txXfrm>
        <a:off x="0" y="1625159"/>
        <a:ext cx="7803091" cy="812331"/>
      </dsp:txXfrm>
    </dsp:sp>
    <dsp:sp modelId="{3599F149-6A75-44C5-8262-C7EE2B97179A}">
      <dsp:nvSpPr>
        <dsp:cNvPr id="0" name=""/>
        <dsp:cNvSpPr/>
      </dsp:nvSpPr>
      <dsp:spPr>
        <a:xfrm>
          <a:off x="0" y="2437491"/>
          <a:ext cx="7803091"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AB1228F-1B25-42C1-945D-765BD0E0AA3B}">
      <dsp:nvSpPr>
        <dsp:cNvPr id="0" name=""/>
        <dsp:cNvSpPr/>
      </dsp:nvSpPr>
      <dsp:spPr>
        <a:xfrm>
          <a:off x="0" y="2437491"/>
          <a:ext cx="7803091" cy="8123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970" tIns="140970" rIns="140970" bIns="140970" numCol="1" spcCol="1270" anchor="t" anchorCtr="0">
          <a:noAutofit/>
        </a:bodyPr>
        <a:lstStyle/>
        <a:p>
          <a:pPr marL="0" lvl="0" indent="0" algn="l" defTabSz="1644650">
            <a:lnSpc>
              <a:spcPct val="90000"/>
            </a:lnSpc>
            <a:spcBef>
              <a:spcPct val="0"/>
            </a:spcBef>
            <a:spcAft>
              <a:spcPct val="35000"/>
            </a:spcAft>
            <a:buNone/>
          </a:pPr>
          <a:r>
            <a:rPr lang="en-US" sz="3700" kern="1200"/>
            <a:t>Solution</a:t>
          </a:r>
        </a:p>
      </dsp:txBody>
      <dsp:txXfrm>
        <a:off x="0" y="2437491"/>
        <a:ext cx="7803091" cy="812331"/>
      </dsp:txXfrm>
    </dsp:sp>
    <dsp:sp modelId="{FC55B1EE-648C-4EFF-BB68-A4C657065C73}">
      <dsp:nvSpPr>
        <dsp:cNvPr id="0" name=""/>
        <dsp:cNvSpPr/>
      </dsp:nvSpPr>
      <dsp:spPr>
        <a:xfrm>
          <a:off x="0" y="3249823"/>
          <a:ext cx="7803091"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962E32A-DC65-4EFA-A5B3-2741E1F65179}">
      <dsp:nvSpPr>
        <dsp:cNvPr id="0" name=""/>
        <dsp:cNvSpPr/>
      </dsp:nvSpPr>
      <dsp:spPr>
        <a:xfrm>
          <a:off x="0" y="3249823"/>
          <a:ext cx="7803091" cy="8123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970" tIns="140970" rIns="140970" bIns="140970" numCol="1" spcCol="1270" anchor="t" anchorCtr="0">
          <a:noAutofit/>
        </a:bodyPr>
        <a:lstStyle/>
        <a:p>
          <a:pPr marL="0" lvl="0" indent="0" algn="l" defTabSz="1644650">
            <a:lnSpc>
              <a:spcPct val="90000"/>
            </a:lnSpc>
            <a:spcBef>
              <a:spcPct val="0"/>
            </a:spcBef>
            <a:spcAft>
              <a:spcPct val="35000"/>
            </a:spcAft>
            <a:buNone/>
          </a:pPr>
          <a:r>
            <a:rPr lang="en-US" sz="3700" kern="1200"/>
            <a:t>Conclusion</a:t>
          </a:r>
        </a:p>
      </dsp:txBody>
      <dsp:txXfrm>
        <a:off x="0" y="3249823"/>
        <a:ext cx="7803091" cy="812331"/>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EDCAC0B-B06E-424A-B23D-DDF290FC6D25}" type="datetimeFigureOut">
              <a:rPr lang="en-US" smtClean="0"/>
              <a:t>4/9/2022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4F507F-3BE9-4098-9490-1B981ECAE6F8}" type="slidenum">
              <a:rPr lang="en-US" smtClean="0"/>
              <a:t>‹#›</a:t>
            </a:fld>
            <a:endParaRPr lang="en-US"/>
          </a:p>
        </p:txBody>
      </p:sp>
    </p:spTree>
    <p:extLst>
      <p:ext uri="{BB962C8B-B14F-4D97-AF65-F5344CB8AC3E}">
        <p14:creationId xmlns:p14="http://schemas.microsoft.com/office/powerpoint/2010/main" val="7192585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Hello everybody! My name is Samuel Dao, and my partner is Mark-Anthony and our ONR project was on implementing monitoring device using P4 programmable switches. Before we start, I want to thank Professor </a:t>
            </a:r>
            <a:r>
              <a:rPr lang="en-US" dirty="0" err="1"/>
              <a:t>Crichigno</a:t>
            </a:r>
            <a:r>
              <a:rPr lang="en-US" dirty="0"/>
              <a:t> for the opportunity and our advisors Ali Mazloum and Ali </a:t>
            </a:r>
            <a:r>
              <a:rPr lang="en-US" dirty="0" err="1"/>
              <a:t>AlSabeh</a:t>
            </a:r>
            <a:r>
              <a:rPr lang="en-US" dirty="0"/>
              <a:t> for guiding us through this project.</a:t>
            </a:r>
          </a:p>
          <a:p>
            <a:endParaRPr lang="en-US" dirty="0"/>
          </a:p>
          <a:p>
            <a:endParaRPr lang="en-US" dirty="0"/>
          </a:p>
        </p:txBody>
      </p:sp>
      <p:sp>
        <p:nvSpPr>
          <p:cNvPr id="4" name="Slide Number Placeholder 3"/>
          <p:cNvSpPr>
            <a:spLocks noGrp="1"/>
          </p:cNvSpPr>
          <p:nvPr>
            <p:ph type="sldNum" sz="quarter" idx="5"/>
          </p:nvPr>
        </p:nvSpPr>
        <p:spPr/>
        <p:txBody>
          <a:bodyPr/>
          <a:lstStyle/>
          <a:p>
            <a:fld id="{A04F507F-3BE9-4098-9490-1B981ECAE6F8}" type="slidenum">
              <a:rPr lang="en-US" smtClean="0"/>
              <a:t>1</a:t>
            </a:fld>
            <a:endParaRPr lang="en-US"/>
          </a:p>
        </p:txBody>
      </p:sp>
    </p:spTree>
    <p:extLst>
      <p:ext uri="{BB962C8B-B14F-4D97-AF65-F5344CB8AC3E}">
        <p14:creationId xmlns:p14="http://schemas.microsoft.com/office/powerpoint/2010/main" val="14924514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for today's agenda, we'll start by introducing what P4 is, give some background information about P4 and the problems it solves, briefly discuss our research challenge, how we solved it, then we'll do a live demonstration of our solution, then end with our conclusion. :)</a:t>
            </a:r>
          </a:p>
        </p:txBody>
      </p:sp>
      <p:sp>
        <p:nvSpPr>
          <p:cNvPr id="4" name="Slide Number Placeholder 3"/>
          <p:cNvSpPr>
            <a:spLocks noGrp="1"/>
          </p:cNvSpPr>
          <p:nvPr>
            <p:ph type="sldNum" sz="quarter" idx="5"/>
          </p:nvPr>
        </p:nvSpPr>
        <p:spPr/>
        <p:txBody>
          <a:bodyPr/>
          <a:lstStyle/>
          <a:p>
            <a:fld id="{A04F507F-3BE9-4098-9490-1B981ECAE6F8}" type="slidenum">
              <a:rPr lang="en-US" smtClean="0"/>
              <a:t>3</a:t>
            </a:fld>
            <a:endParaRPr lang="en-US"/>
          </a:p>
        </p:txBody>
      </p:sp>
    </p:spTree>
    <p:extLst>
      <p:ext uri="{BB962C8B-B14F-4D97-AF65-F5344CB8AC3E}">
        <p14:creationId xmlns:p14="http://schemas.microsoft.com/office/powerpoint/2010/main" val="22312207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D413C81E-2EDD-4DF7-8AE3-403F68BF2E8F}" type="datetime1">
              <a:rPr lang="en-US" smtClean="0"/>
              <a:t>4/9/2022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2138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A3D27B0-BB88-44E4-A4EA-35F44FBC51E9}" type="datetime1">
              <a:rPr lang="en-US" smtClean="0"/>
              <a:t>4/9/2022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565771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6C1457-B14F-4AE8-BF31-4D6ADA0A2D1A}" type="datetime1">
              <a:rPr lang="en-US" smtClean="0"/>
              <a:t>4/9/2022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2527429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5273A51-4FD0-4DDF-A32C-0DF2360B5A47}" type="datetime1">
              <a:rPr lang="en-US" smtClean="0"/>
              <a:t>4/9/2022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9637A9-119A-49DA-BD12-AAC58B377D80}" type="slidenum">
              <a:rPr lang="en-US" smtClean="0"/>
              <a:t>‹#›</a:t>
            </a:fld>
            <a:endParaRPr lang="en-US"/>
          </a:p>
        </p:txBody>
      </p:sp>
    </p:spTree>
    <p:extLst>
      <p:ext uri="{BB962C8B-B14F-4D97-AF65-F5344CB8AC3E}">
        <p14:creationId xmlns:p14="http://schemas.microsoft.com/office/powerpoint/2010/main" val="1409192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8EA2A62-B21A-4D7F-8E09-4FA50564694A}" type="datetime1">
              <a:rPr lang="en-US" smtClean="0"/>
              <a:t>4/9/2022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61591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F65E830-7EA9-4C25-B98C-449A091691A3}" type="datetime1">
              <a:rPr lang="en-US" smtClean="0"/>
              <a:t>4/9/2022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0893394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4492E0-6FB2-4484-A4DA-3C087268D8F8}" type="datetime1">
              <a:rPr lang="en-US" smtClean="0"/>
              <a:t>4/9/2022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650110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347D404-F4DB-488A-8CFA-1E577CE4E38D}" type="datetime1">
              <a:rPr lang="en-US" smtClean="0"/>
              <a:t>4/9/2022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541852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8D1CEBB-618E-46D5-AC66-0BC66B472544}" type="datetime1">
              <a:rPr lang="en-US" smtClean="0"/>
              <a:t>4/9/2022</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1708697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E590A18-7FC2-4D47-9D39-46329B35A7BB}" type="datetime1">
              <a:rPr lang="en-US" smtClean="0"/>
              <a:t>4/9/2022</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a:p>
        </p:txBody>
      </p:sp>
    </p:spTree>
    <p:extLst>
      <p:ext uri="{BB962C8B-B14F-4D97-AF65-F5344CB8AC3E}">
        <p14:creationId xmlns:p14="http://schemas.microsoft.com/office/powerpoint/2010/main" val="3746336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5AF7866-833F-41BE-AD5D-A9C7366CC967}" type="datetime1">
              <a:rPr lang="en-US" smtClean="0"/>
              <a:t>4/9/2022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547530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7B984254-D174-4B83-96A8-F5E4C29FD950}" type="datetime1">
              <a:rPr lang="en-US" smtClean="0"/>
              <a:t>4/9/2022</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5140798"/>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536191"/>
            <a:ext cx="10058400" cy="3536823"/>
          </a:xfrm>
          <a:solidFill>
            <a:schemeClr val="accent1"/>
          </a:solidFill>
        </p:spPr>
        <p:txBody>
          <a:bodyPr>
            <a:normAutofit/>
          </a:bodyPr>
          <a:lstStyle/>
          <a:p>
            <a:pPr algn="ctr"/>
            <a:r>
              <a:rPr lang="en-US" sz="4000" b="1" dirty="0">
                <a:solidFill>
                  <a:schemeClr val="bg1"/>
                </a:solidFill>
              </a:rPr>
              <a:t>Implementing a Monitoring Device using a P4 Programmable Switch</a:t>
            </a:r>
            <a:br>
              <a:rPr lang="en-US" sz="1800" dirty="0"/>
            </a:br>
            <a:br>
              <a:rPr lang="en-US" sz="1800" dirty="0"/>
            </a:br>
            <a:r>
              <a:rPr lang="en-US" sz="2000" b="1" dirty="0">
                <a:solidFill>
                  <a:schemeClr val="bg1"/>
                </a:solidFill>
              </a:rPr>
              <a:t>Samuel Dao, Mark-Anthony Box</a:t>
            </a:r>
            <a:br>
              <a:rPr lang="en-US" sz="2000" b="1" dirty="0"/>
            </a:br>
            <a:r>
              <a:rPr lang="en-US" sz="2000" b="1" dirty="0">
                <a:solidFill>
                  <a:schemeClr val="bg1"/>
                </a:solidFill>
              </a:rPr>
              <a:t>Advisors: Ali Mazloum, Ali </a:t>
            </a:r>
            <a:r>
              <a:rPr lang="en-US" sz="2000" b="1" dirty="0" err="1">
                <a:solidFill>
                  <a:schemeClr val="bg1"/>
                </a:solidFill>
              </a:rPr>
              <a:t>AlSabeh</a:t>
            </a:r>
            <a:br>
              <a:rPr lang="en-US" sz="2000" b="1" dirty="0"/>
            </a:br>
            <a:br>
              <a:rPr lang="en-US" sz="2000" b="1" dirty="0"/>
            </a:br>
            <a:r>
              <a:rPr lang="en-US" sz="2000" b="1" i="1" dirty="0">
                <a:solidFill>
                  <a:schemeClr val="bg1"/>
                </a:solidFill>
              </a:rPr>
              <a:t>Department of Integrated Information Technology</a:t>
            </a:r>
            <a:br>
              <a:rPr lang="en-US" sz="2000" b="1" i="1" dirty="0">
                <a:solidFill>
                  <a:schemeClr val="bg1"/>
                </a:solidFill>
              </a:rPr>
            </a:br>
            <a:r>
              <a:rPr lang="en-US" sz="2000" b="1" i="1" dirty="0">
                <a:solidFill>
                  <a:schemeClr val="bg1"/>
                </a:solidFill>
              </a:rPr>
              <a:t>University of South Carolina</a:t>
            </a:r>
            <a:br>
              <a:rPr lang="en-US" sz="2000" b="1" dirty="0"/>
            </a:br>
            <a:br>
              <a:rPr lang="en-US" sz="2000" b="1" dirty="0"/>
            </a:br>
            <a:r>
              <a:rPr lang="en-US" sz="2000" b="1" dirty="0">
                <a:solidFill>
                  <a:schemeClr val="bg1"/>
                </a:solidFill>
              </a:rPr>
              <a:t>May 2022</a:t>
            </a:r>
            <a:br>
              <a:rPr lang="en-US" sz="1800" dirty="0"/>
            </a:br>
            <a:endParaRPr lang="en-US" sz="1800" dirty="0"/>
          </a:p>
        </p:txBody>
      </p:sp>
      <p:sp>
        <p:nvSpPr>
          <p:cNvPr id="4" name="Footer Placeholder 3">
            <a:extLst>
              <a:ext uri="{FF2B5EF4-FFF2-40B4-BE49-F238E27FC236}">
                <a16:creationId xmlns:a16="http://schemas.microsoft.com/office/drawing/2014/main" id="{D9A4BE70-93DB-4A64-8886-8D85DE1C8B1A}"/>
              </a:ext>
            </a:extLst>
          </p:cNvPr>
          <p:cNvSpPr>
            <a:spLocks noGrp="1"/>
          </p:cNvSpPr>
          <p:nvPr>
            <p:ph type="ftr" sz="quarter" idx="11"/>
          </p:nvPr>
        </p:nvSpPr>
        <p:spPr>
          <a:xfrm>
            <a:off x="142885" y="6412159"/>
            <a:ext cx="1714739" cy="365125"/>
          </a:xfrm>
        </p:spPr>
        <p:txBody>
          <a:bodyPr/>
          <a:lstStyle/>
          <a:p>
            <a:endParaRPr lang="en-US"/>
          </a:p>
        </p:txBody>
      </p:sp>
      <p:sp>
        <p:nvSpPr>
          <p:cNvPr id="5" name="Slide Number Placeholder 4">
            <a:extLst>
              <a:ext uri="{FF2B5EF4-FFF2-40B4-BE49-F238E27FC236}">
                <a16:creationId xmlns:a16="http://schemas.microsoft.com/office/drawing/2014/main" id="{B16563CC-5C0A-4DA7-8069-340A405260CC}"/>
              </a:ext>
            </a:extLst>
          </p:cNvPr>
          <p:cNvSpPr>
            <a:spLocks noGrp="1"/>
          </p:cNvSpPr>
          <p:nvPr>
            <p:ph type="sldNum" sz="quarter" idx="12"/>
          </p:nvPr>
        </p:nvSpPr>
        <p:spPr>
          <a:xfrm>
            <a:off x="10737090" y="6412159"/>
            <a:ext cx="1312025" cy="365125"/>
          </a:xfrm>
        </p:spPr>
        <p:txBody>
          <a:bodyPr/>
          <a:lstStyle/>
          <a:p>
            <a:fld id="{4FAB73BC-B049-4115-A692-8D63A059BFB8}" type="slidenum">
              <a:rPr lang="en-US" smtClean="0"/>
              <a:t>1</a:t>
            </a:fld>
            <a:endParaRPr lang="en-US"/>
          </a:p>
        </p:txBody>
      </p:sp>
      <p:pic>
        <p:nvPicPr>
          <p:cNvPr id="7" name="Picture 6">
            <a:extLst>
              <a:ext uri="{FF2B5EF4-FFF2-40B4-BE49-F238E27FC236}">
                <a16:creationId xmlns:a16="http://schemas.microsoft.com/office/drawing/2014/main" id="{AD93B1BA-96AC-443C-B3B1-CB6C3BEFA25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2885" y="6415283"/>
            <a:ext cx="1714739" cy="362001"/>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C54A716-3D71-42F0-9471-5053BC68710F}"/>
              </a:ext>
            </a:extLst>
          </p:cNvPr>
          <p:cNvSpPr>
            <a:spLocks noGrp="1"/>
          </p:cNvSpPr>
          <p:nvPr>
            <p:ph type="ftr" sz="quarter" idx="11"/>
          </p:nvPr>
        </p:nvSpPr>
        <p:spPr>
          <a:xfrm>
            <a:off x="142885" y="6398067"/>
            <a:ext cx="1714739" cy="365125"/>
          </a:xfrm>
        </p:spPr>
        <p:txBody>
          <a:bodyPr/>
          <a:lstStyle/>
          <a:p>
            <a:endParaRPr lang="en-US"/>
          </a:p>
        </p:txBody>
      </p:sp>
      <p:pic>
        <p:nvPicPr>
          <p:cNvPr id="4" name="Picture 3">
            <a:extLst>
              <a:ext uri="{FF2B5EF4-FFF2-40B4-BE49-F238E27FC236}">
                <a16:creationId xmlns:a16="http://schemas.microsoft.com/office/drawing/2014/main" id="{BBF88202-741D-4E8C-8AC3-FC071CE63A7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2885" y="6415283"/>
            <a:ext cx="1714739" cy="362001"/>
          </a:xfrm>
          <a:prstGeom prst="rect">
            <a:avLst/>
          </a:prstGeom>
        </p:spPr>
      </p:pic>
      <p:sp>
        <p:nvSpPr>
          <p:cNvPr id="5" name="Slide Number Placeholder 4">
            <a:extLst>
              <a:ext uri="{FF2B5EF4-FFF2-40B4-BE49-F238E27FC236}">
                <a16:creationId xmlns:a16="http://schemas.microsoft.com/office/drawing/2014/main" id="{55BF2669-D58E-4677-84CF-665FAB81AEF7}"/>
              </a:ext>
            </a:extLst>
          </p:cNvPr>
          <p:cNvSpPr txBox="1">
            <a:spLocks/>
          </p:cNvSpPr>
          <p:nvPr/>
        </p:nvSpPr>
        <p:spPr>
          <a:xfrm>
            <a:off x="10737090" y="6412159"/>
            <a:ext cx="1312025" cy="365125"/>
          </a:xfrm>
          <a:prstGeom prst="rect">
            <a:avLst/>
          </a:prstGeom>
        </p:spPr>
        <p:txBody>
          <a:bodyPr vert="horz" lIns="91440" tIns="45720" rIns="91440" bIns="45720" rtlCol="0" anchor="ctr"/>
          <a:lstStyle>
            <a:defPPr>
              <a:defRPr lang="en-US"/>
            </a:defPPr>
            <a:lvl1pPr marL="0" algn="r" defTabSz="457200" rtl="0" eaLnBrk="1" latinLnBrk="0" hangingPunct="1">
              <a:defRPr sz="105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FAB73BC-B049-4115-A692-8D63A059BFB8}" type="slidenum">
              <a:rPr lang="en-US" smtClean="0"/>
              <a:pPr/>
              <a:t>2</a:t>
            </a:fld>
            <a:endParaRPr lang="en-US"/>
          </a:p>
        </p:txBody>
      </p:sp>
      <p:sp>
        <p:nvSpPr>
          <p:cNvPr id="3" name="TextBox 2">
            <a:extLst>
              <a:ext uri="{FF2B5EF4-FFF2-40B4-BE49-F238E27FC236}">
                <a16:creationId xmlns:a16="http://schemas.microsoft.com/office/drawing/2014/main" id="{D276FC85-C038-F7B8-6514-4537D2C7EA97}"/>
              </a:ext>
            </a:extLst>
          </p:cNvPr>
          <p:cNvSpPr txBox="1"/>
          <p:nvPr/>
        </p:nvSpPr>
        <p:spPr>
          <a:xfrm>
            <a:off x="430384" y="269897"/>
            <a:ext cx="10963275" cy="769441"/>
          </a:xfrm>
          <a:prstGeom prst="rect">
            <a:avLst/>
          </a:prstGeom>
          <a:solidFill>
            <a:schemeClr val="accent1"/>
          </a:solidFill>
        </p:spPr>
        <p:txBody>
          <a:bodyPr wrap="square" lIns="91440" tIns="45720" rIns="91440" bIns="45720" rtlCol="0" anchor="t">
            <a:spAutoFit/>
          </a:bodyPr>
          <a:lstStyle/>
          <a:p>
            <a:r>
              <a:rPr lang="en-US" sz="4400" b="1">
                <a:solidFill>
                  <a:schemeClr val="bg1"/>
                </a:solidFill>
                <a:cs typeface="Calibri"/>
              </a:rPr>
              <a:t>Agenda</a:t>
            </a:r>
          </a:p>
        </p:txBody>
      </p:sp>
      <p:graphicFrame>
        <p:nvGraphicFramePr>
          <p:cNvPr id="10" name="TextBox 6">
            <a:extLst>
              <a:ext uri="{FF2B5EF4-FFF2-40B4-BE49-F238E27FC236}">
                <a16:creationId xmlns:a16="http://schemas.microsoft.com/office/drawing/2014/main" id="{4214FB25-A719-6CC8-C5DF-13904A6ABB60}"/>
              </a:ext>
            </a:extLst>
          </p:cNvPr>
          <p:cNvGraphicFramePr/>
          <p:nvPr/>
        </p:nvGraphicFramePr>
        <p:xfrm>
          <a:off x="426509" y="1343025"/>
          <a:ext cx="7803091" cy="40626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806983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D379150-F6B4-45C8-BE10-6B278AD400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FFCF544-A370-4A5D-A95F-CA6E0E7191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5" name="Straight Connector 14">
            <a:extLst>
              <a:ext uri="{FF2B5EF4-FFF2-40B4-BE49-F238E27FC236}">
                <a16:creationId xmlns:a16="http://schemas.microsoft.com/office/drawing/2014/main" id="{6EEB3B97-A638-498B-8083-54191CE71E0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7" name="Rectangle 16">
            <a:extLst>
              <a:ext uri="{FF2B5EF4-FFF2-40B4-BE49-F238E27FC236}">
                <a16:creationId xmlns:a16="http://schemas.microsoft.com/office/drawing/2014/main" id="{52ABB703-2B0E-4C3B-B4A2-F3973548E5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8D2B5DD4-257C-4F57-8FB3-DC83891FE4E2}"/>
              </a:ext>
            </a:extLst>
          </p:cNvPr>
          <p:cNvSpPr txBox="1"/>
          <p:nvPr/>
        </p:nvSpPr>
        <p:spPr>
          <a:xfrm>
            <a:off x="6309423" y="615693"/>
            <a:ext cx="5127171" cy="1450757"/>
          </a:xfrm>
          <a:prstGeom prst="rect">
            <a:avLst/>
          </a:prstGeom>
        </p:spPr>
        <p:txBody>
          <a:bodyPr vert="horz" lIns="91440" tIns="45720" rIns="91440" bIns="45720" rtlCol="0" anchor="b">
            <a:normAutofit/>
          </a:bodyPr>
          <a:lstStyle/>
          <a:p>
            <a:pPr defTabSz="914400">
              <a:lnSpc>
                <a:spcPct val="85000"/>
              </a:lnSpc>
              <a:spcBef>
                <a:spcPct val="0"/>
              </a:spcBef>
              <a:spcAft>
                <a:spcPts val="600"/>
              </a:spcAft>
            </a:pPr>
            <a:r>
              <a:rPr lang="en-US" sz="4800" b="1" spc="-50" dirty="0">
                <a:solidFill>
                  <a:schemeClr val="accent2"/>
                </a:solidFill>
                <a:latin typeface="+mj-lt"/>
                <a:ea typeface="+mj-ea"/>
                <a:cs typeface="+mj-cs"/>
              </a:rPr>
              <a:t>Introduction</a:t>
            </a:r>
          </a:p>
        </p:txBody>
      </p:sp>
      <p:pic>
        <p:nvPicPr>
          <p:cNvPr id="6" name="Picture 6" descr="Diagram, timeline&#10;&#10;Description automatically generated">
            <a:extLst>
              <a:ext uri="{FF2B5EF4-FFF2-40B4-BE49-F238E27FC236}">
                <a16:creationId xmlns:a16="http://schemas.microsoft.com/office/drawing/2014/main" id="{E8FFDD17-92C1-29BA-697C-C7368E630889}"/>
              </a:ext>
            </a:extLst>
          </p:cNvPr>
          <p:cNvPicPr>
            <a:picLocks noChangeAspect="1"/>
          </p:cNvPicPr>
          <p:nvPr/>
        </p:nvPicPr>
        <p:blipFill>
          <a:blip r:embed="rId3"/>
          <a:stretch>
            <a:fillRect/>
          </a:stretch>
        </p:blipFill>
        <p:spPr>
          <a:xfrm>
            <a:off x="222394" y="2396067"/>
            <a:ext cx="4950699" cy="2821898"/>
          </a:xfrm>
          <a:prstGeom prst="rect">
            <a:avLst/>
          </a:prstGeom>
        </p:spPr>
      </p:pic>
      <p:cxnSp>
        <p:nvCxnSpPr>
          <p:cNvPr id="19" name="Straight Connector 18">
            <a:extLst>
              <a:ext uri="{FF2B5EF4-FFF2-40B4-BE49-F238E27FC236}">
                <a16:creationId xmlns:a16="http://schemas.microsoft.com/office/drawing/2014/main" id="{9C21570E-E159-49A6-9891-FA397B7A92D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411684" y="2086188"/>
            <a:ext cx="4748808"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D3BFA4E4-E79C-49C2-9E55-48F9571372C3}"/>
              </a:ext>
            </a:extLst>
          </p:cNvPr>
          <p:cNvSpPr txBox="1"/>
          <p:nvPr/>
        </p:nvSpPr>
        <p:spPr>
          <a:xfrm>
            <a:off x="5395487" y="2164964"/>
            <a:ext cx="6451041" cy="4168866"/>
          </a:xfrm>
          <a:prstGeom prst="rect">
            <a:avLst/>
          </a:prstGeom>
        </p:spPr>
        <p:txBody>
          <a:bodyPr vert="horz" lIns="0" tIns="45720" rIns="0" bIns="45720" rtlCol="0">
            <a:normAutofit/>
          </a:bodyPr>
          <a:lstStyle/>
          <a:p>
            <a:pPr defTabSz="914400">
              <a:lnSpc>
                <a:spcPct val="90000"/>
              </a:lnSpc>
              <a:spcAft>
                <a:spcPts val="600"/>
              </a:spcAft>
              <a:buClr>
                <a:schemeClr val="accent1"/>
              </a:buClr>
              <a:buFont typeface="Calibri" panose="020F0502020204030204" pitchFamily="34" charset="0"/>
            </a:pPr>
            <a:r>
              <a:rPr lang="en-US" sz="2400" dirty="0">
                <a:solidFill>
                  <a:schemeClr val="tx1">
                    <a:lumMod val="75000"/>
                    <a:lumOff val="25000"/>
                  </a:schemeClr>
                </a:solidFill>
              </a:rPr>
              <a:t>Network devices allow hardware on a network to communicate. They </a:t>
            </a:r>
            <a:r>
              <a:rPr lang="en-US" sz="2400" b="1" dirty="0">
                <a:solidFill>
                  <a:schemeClr val="accent2"/>
                </a:solidFill>
              </a:rPr>
              <a:t>process</a:t>
            </a:r>
            <a:r>
              <a:rPr lang="en-US" sz="2400" dirty="0">
                <a:solidFill>
                  <a:schemeClr val="tx1">
                    <a:lumMod val="75000"/>
                    <a:lumOff val="25000"/>
                  </a:schemeClr>
                </a:solidFill>
              </a:rPr>
              <a:t> packets and route them to the proper destination.</a:t>
            </a:r>
          </a:p>
          <a:p>
            <a:pPr defTabSz="914400">
              <a:lnSpc>
                <a:spcPct val="90000"/>
              </a:lnSpc>
              <a:spcAft>
                <a:spcPts val="600"/>
              </a:spcAft>
              <a:buClr>
                <a:schemeClr val="accent1"/>
              </a:buClr>
              <a:buFont typeface="Calibri" panose="020F0502020204030204" pitchFamily="34" charset="0"/>
            </a:pPr>
            <a:endParaRPr lang="en-US" sz="2400" dirty="0">
              <a:solidFill>
                <a:schemeClr val="tx1">
                  <a:lumMod val="75000"/>
                  <a:lumOff val="25000"/>
                </a:schemeClr>
              </a:solidFill>
            </a:endParaRPr>
          </a:p>
          <a:p>
            <a:pPr defTabSz="914400">
              <a:lnSpc>
                <a:spcPct val="90000"/>
              </a:lnSpc>
              <a:spcAft>
                <a:spcPts val="600"/>
              </a:spcAft>
              <a:buClr>
                <a:schemeClr val="accent1"/>
              </a:buClr>
              <a:buFont typeface="Calibri" panose="020F0502020204030204" pitchFamily="34" charset="0"/>
            </a:pPr>
            <a:r>
              <a:rPr lang="en-US" sz="2400" dirty="0">
                <a:solidFill>
                  <a:schemeClr val="tx1">
                    <a:lumMod val="75000"/>
                    <a:lumOff val="25000"/>
                  </a:schemeClr>
                </a:solidFill>
              </a:rPr>
              <a:t>Typically, only vendors have had </a:t>
            </a:r>
            <a:r>
              <a:rPr lang="en-US" sz="2400" b="1" dirty="0">
                <a:solidFill>
                  <a:schemeClr val="accent2"/>
                </a:solidFill>
              </a:rPr>
              <a:t>control</a:t>
            </a:r>
            <a:r>
              <a:rPr lang="en-US" sz="2400" dirty="0">
                <a:solidFill>
                  <a:schemeClr val="tx1">
                    <a:lumMod val="75000"/>
                    <a:lumOff val="25000"/>
                  </a:schemeClr>
                </a:solidFill>
              </a:rPr>
              <a:t> over network design and functionality in devices.</a:t>
            </a:r>
          </a:p>
          <a:p>
            <a:pPr defTabSz="914400">
              <a:lnSpc>
                <a:spcPct val="90000"/>
              </a:lnSpc>
              <a:spcAft>
                <a:spcPts val="600"/>
              </a:spcAft>
              <a:buClr>
                <a:schemeClr val="accent1"/>
              </a:buClr>
              <a:buFont typeface="Calibri" panose="020F0502020204030204" pitchFamily="34" charset="0"/>
            </a:pPr>
            <a:endParaRPr lang="en-US" sz="2400" dirty="0">
              <a:solidFill>
                <a:schemeClr val="tx1">
                  <a:lumMod val="75000"/>
                  <a:lumOff val="25000"/>
                </a:schemeClr>
              </a:solidFill>
            </a:endParaRPr>
          </a:p>
          <a:p>
            <a:pPr defTabSz="914400">
              <a:lnSpc>
                <a:spcPct val="90000"/>
              </a:lnSpc>
              <a:spcAft>
                <a:spcPts val="600"/>
              </a:spcAft>
              <a:buClr>
                <a:schemeClr val="accent1"/>
              </a:buClr>
              <a:buFont typeface="Calibri" panose="020F0502020204030204" pitchFamily="34" charset="0"/>
            </a:pPr>
            <a:r>
              <a:rPr lang="en-US" altLang="ja-JP" sz="2400" b="1" dirty="0">
                <a:solidFill>
                  <a:schemeClr val="accent2"/>
                </a:solidFill>
              </a:rPr>
              <a:t>P4</a:t>
            </a:r>
            <a:r>
              <a:rPr lang="en-US" altLang="ja-JP" sz="2400" b="1" dirty="0">
                <a:solidFill>
                  <a:schemeClr val="tx1">
                    <a:lumMod val="75000"/>
                    <a:lumOff val="25000"/>
                  </a:schemeClr>
                </a:solidFill>
              </a:rPr>
              <a:t> </a:t>
            </a:r>
            <a:r>
              <a:rPr lang="en-US" altLang="ja-JP" sz="2400" dirty="0">
                <a:solidFill>
                  <a:schemeClr val="tx1">
                    <a:lumMod val="75000"/>
                    <a:lumOff val="25000"/>
                  </a:schemeClr>
                </a:solidFill>
              </a:rPr>
              <a:t>is a new programming language that specifies how data plane devices, such as programmable switches and routers, </a:t>
            </a:r>
            <a:r>
              <a:rPr lang="en-US" altLang="ja-JP" sz="2400" b="1" dirty="0">
                <a:solidFill>
                  <a:schemeClr val="accent2"/>
                </a:solidFill>
              </a:rPr>
              <a:t>process</a:t>
            </a:r>
            <a:r>
              <a:rPr lang="en-US" altLang="ja-JP" sz="2400" dirty="0">
                <a:solidFill>
                  <a:schemeClr val="tx1">
                    <a:lumMod val="75000"/>
                    <a:lumOff val="25000"/>
                  </a:schemeClr>
                </a:solidFill>
              </a:rPr>
              <a:t> packets.</a:t>
            </a:r>
          </a:p>
          <a:p>
            <a:pPr defTabSz="914400">
              <a:lnSpc>
                <a:spcPct val="90000"/>
              </a:lnSpc>
              <a:spcAft>
                <a:spcPts val="600"/>
              </a:spcAft>
              <a:buClr>
                <a:schemeClr val="accent1"/>
              </a:buClr>
              <a:buFont typeface="Calibri" panose="020F0502020204030204" pitchFamily="34" charset="0"/>
            </a:pPr>
            <a:endParaRPr lang="en-US" sz="2400" dirty="0">
              <a:solidFill>
                <a:schemeClr val="tx1">
                  <a:lumMod val="75000"/>
                  <a:lumOff val="25000"/>
                </a:schemeClr>
              </a:solidFill>
            </a:endParaRPr>
          </a:p>
        </p:txBody>
      </p:sp>
      <p:sp>
        <p:nvSpPr>
          <p:cNvPr id="21" name="Rectangle 20">
            <a:extLst>
              <a:ext uri="{FF2B5EF4-FFF2-40B4-BE49-F238E27FC236}">
                <a16:creationId xmlns:a16="http://schemas.microsoft.com/office/drawing/2014/main" id="{E95DA498-D9A2-4DA9-B9DA-B3776E08CF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a:extLst>
              <a:ext uri="{FF2B5EF4-FFF2-40B4-BE49-F238E27FC236}">
                <a16:creationId xmlns:a16="http://schemas.microsoft.com/office/drawing/2014/main" id="{82A73093-4B9D-420D-B17E-52293703A1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lide Number Placeholder 2">
            <a:extLst>
              <a:ext uri="{FF2B5EF4-FFF2-40B4-BE49-F238E27FC236}">
                <a16:creationId xmlns:a16="http://schemas.microsoft.com/office/drawing/2014/main" id="{7545C097-AD79-42F3-8B86-61538BF1BA11}"/>
              </a:ext>
            </a:extLst>
          </p:cNvPr>
          <p:cNvSpPr>
            <a:spLocks noGrp="1"/>
          </p:cNvSpPr>
          <p:nvPr>
            <p:ph type="sldNum" sz="quarter" idx="12"/>
          </p:nvPr>
        </p:nvSpPr>
        <p:spPr>
          <a:xfrm>
            <a:off x="9900458" y="6459785"/>
            <a:ext cx="1312025" cy="365125"/>
          </a:xfrm>
        </p:spPr>
        <p:txBody>
          <a:bodyPr vert="horz" lIns="91440" tIns="45720" rIns="91440" bIns="45720" rtlCol="0" anchor="ctr">
            <a:normAutofit/>
          </a:bodyPr>
          <a:lstStyle/>
          <a:p>
            <a:pPr defTabSz="914400">
              <a:spcAft>
                <a:spcPts val="600"/>
              </a:spcAft>
            </a:pPr>
            <a:fld id="{4FAB73BC-B049-4115-A692-8D63A059BFB8}" type="slidenum">
              <a:rPr lang="en-US" smtClean="0"/>
              <a:pPr defTabSz="914400">
                <a:spcAft>
                  <a:spcPts val="600"/>
                </a:spcAft>
              </a:pPr>
              <a:t>3</a:t>
            </a:fld>
            <a:endParaRPr lang="en-US"/>
          </a:p>
        </p:txBody>
      </p:sp>
      <p:pic>
        <p:nvPicPr>
          <p:cNvPr id="2" name="Picture 1">
            <a:extLst>
              <a:ext uri="{FF2B5EF4-FFF2-40B4-BE49-F238E27FC236}">
                <a16:creationId xmlns:a16="http://schemas.microsoft.com/office/drawing/2014/main" id="{E565E42E-2484-35D8-EFE7-B5D65953F1A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2885" y="6415283"/>
            <a:ext cx="1714739" cy="362001"/>
          </a:xfrm>
          <a:prstGeom prst="rect">
            <a:avLst/>
          </a:prstGeom>
        </p:spPr>
      </p:pic>
    </p:spTree>
    <p:extLst>
      <p:ext uri="{BB962C8B-B14F-4D97-AF65-F5344CB8AC3E}">
        <p14:creationId xmlns:p14="http://schemas.microsoft.com/office/powerpoint/2010/main" val="6181512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6074A3EE-FAB7-44CF-AC59-461CF33B734F}"/>
              </a:ext>
            </a:extLst>
          </p:cNvPr>
          <p:cNvSpPr>
            <a:spLocks noGrp="1"/>
          </p:cNvSpPr>
          <p:nvPr>
            <p:ph type="ftr" sz="quarter" idx="11"/>
          </p:nvPr>
        </p:nvSpPr>
        <p:spPr/>
        <p:txBody>
          <a:bodyPr/>
          <a:lstStyle/>
          <a:p>
            <a:endParaRPr lang="en-US"/>
          </a:p>
        </p:txBody>
      </p:sp>
      <p:sp>
        <p:nvSpPr>
          <p:cNvPr id="3" name="Slide Number Placeholder 2">
            <a:extLst>
              <a:ext uri="{FF2B5EF4-FFF2-40B4-BE49-F238E27FC236}">
                <a16:creationId xmlns:a16="http://schemas.microsoft.com/office/drawing/2014/main" id="{C5733ADE-2BED-48BC-AFA2-9F5BC75F4101}"/>
              </a:ext>
            </a:extLst>
          </p:cNvPr>
          <p:cNvSpPr>
            <a:spLocks noGrp="1"/>
          </p:cNvSpPr>
          <p:nvPr>
            <p:ph type="sldNum" sz="quarter" idx="12"/>
          </p:nvPr>
        </p:nvSpPr>
        <p:spPr>
          <a:xfrm>
            <a:off x="10731731" y="6390513"/>
            <a:ext cx="1312025" cy="365125"/>
          </a:xfrm>
        </p:spPr>
        <p:txBody>
          <a:bodyPr/>
          <a:lstStyle/>
          <a:p>
            <a:fld id="{4FAB73BC-B049-4115-A692-8D63A059BFB8}" type="slidenum">
              <a:rPr lang="en-US" smtClean="0"/>
              <a:pPr/>
              <a:t>4</a:t>
            </a:fld>
            <a:endParaRPr lang="en-US"/>
          </a:p>
        </p:txBody>
      </p:sp>
      <p:sp>
        <p:nvSpPr>
          <p:cNvPr id="4" name="TextBox 3">
            <a:extLst>
              <a:ext uri="{FF2B5EF4-FFF2-40B4-BE49-F238E27FC236}">
                <a16:creationId xmlns:a16="http://schemas.microsoft.com/office/drawing/2014/main" id="{4EAA9532-12A5-422D-9639-470086193BAE}"/>
              </a:ext>
            </a:extLst>
          </p:cNvPr>
          <p:cNvSpPr txBox="1"/>
          <p:nvPr/>
        </p:nvSpPr>
        <p:spPr>
          <a:xfrm>
            <a:off x="430384" y="269897"/>
            <a:ext cx="10963275" cy="769441"/>
          </a:xfrm>
          <a:prstGeom prst="rect">
            <a:avLst/>
          </a:prstGeom>
          <a:solidFill>
            <a:schemeClr val="accent1"/>
          </a:solidFill>
        </p:spPr>
        <p:txBody>
          <a:bodyPr wrap="square" rtlCol="0">
            <a:spAutoFit/>
          </a:bodyPr>
          <a:lstStyle/>
          <a:p>
            <a:r>
              <a:rPr lang="en-US" sz="4400" b="1" dirty="0">
                <a:solidFill>
                  <a:schemeClr val="bg1"/>
                </a:solidFill>
              </a:rPr>
              <a:t>Background Information</a:t>
            </a:r>
          </a:p>
        </p:txBody>
      </p:sp>
      <p:sp>
        <p:nvSpPr>
          <p:cNvPr id="5" name="TextBox 4">
            <a:extLst>
              <a:ext uri="{FF2B5EF4-FFF2-40B4-BE49-F238E27FC236}">
                <a16:creationId xmlns:a16="http://schemas.microsoft.com/office/drawing/2014/main" id="{22E9FDBB-1A24-4E77-AC14-BAA9566B97D3}"/>
              </a:ext>
            </a:extLst>
          </p:cNvPr>
          <p:cNvSpPr txBox="1"/>
          <p:nvPr/>
        </p:nvSpPr>
        <p:spPr>
          <a:xfrm>
            <a:off x="430383" y="1039338"/>
            <a:ext cx="10963275" cy="4524315"/>
          </a:xfrm>
          <a:prstGeom prst="rect">
            <a:avLst/>
          </a:prstGeom>
          <a:noFill/>
        </p:spPr>
        <p:txBody>
          <a:bodyPr wrap="square" lIns="91440" tIns="45720" rIns="91440" bIns="45720" rtlCol="0" anchor="t">
            <a:spAutoFit/>
          </a:bodyPr>
          <a:lstStyle/>
          <a:p>
            <a:r>
              <a:rPr lang="en-US" sz="3200" dirty="0">
                <a:cs typeface="Calibri"/>
              </a:rPr>
              <a:t>Current monitoring devices do not provide enough </a:t>
            </a:r>
            <a:r>
              <a:rPr lang="en-US" sz="3200" b="1" dirty="0">
                <a:solidFill>
                  <a:schemeClr val="accent2"/>
                </a:solidFill>
                <a:cs typeface="Calibri"/>
              </a:rPr>
              <a:t>granularity </a:t>
            </a:r>
            <a:r>
              <a:rPr lang="en-US" sz="3200" dirty="0">
                <a:cs typeface="Calibri"/>
              </a:rPr>
              <a:t>to fix network issues.</a:t>
            </a:r>
            <a:endParaRPr lang="en-US" dirty="0"/>
          </a:p>
          <a:p>
            <a:endParaRPr lang="en-US" sz="3200" dirty="0"/>
          </a:p>
          <a:p>
            <a:r>
              <a:rPr lang="en-US" sz="3200" dirty="0"/>
              <a:t>P4 gives </a:t>
            </a:r>
            <a:r>
              <a:rPr lang="en-US" sz="3200" b="1" dirty="0">
                <a:solidFill>
                  <a:schemeClr val="accent2"/>
                </a:solidFill>
              </a:rPr>
              <a:t>total</a:t>
            </a:r>
            <a:r>
              <a:rPr lang="en-US" sz="3200" dirty="0"/>
              <a:t> </a:t>
            </a:r>
            <a:r>
              <a:rPr lang="en-US" sz="3200" b="1" dirty="0">
                <a:solidFill>
                  <a:schemeClr val="accent2"/>
                </a:solidFill>
              </a:rPr>
              <a:t>control </a:t>
            </a:r>
            <a:r>
              <a:rPr lang="en-US" sz="3200" dirty="0"/>
              <a:t>to developers. Implementing changes now takes</a:t>
            </a:r>
            <a:r>
              <a:rPr lang="en-US" sz="3200" b="1" dirty="0"/>
              <a:t> </a:t>
            </a:r>
            <a:r>
              <a:rPr lang="en-US" sz="3200" b="1" dirty="0">
                <a:solidFill>
                  <a:schemeClr val="accent2"/>
                </a:solidFill>
              </a:rPr>
              <a:t>minutes </a:t>
            </a:r>
            <a:r>
              <a:rPr lang="en-US" sz="3200" dirty="0"/>
              <a:t>instead of years.</a:t>
            </a:r>
            <a:endParaRPr lang="en-US" sz="3200" b="1" dirty="0">
              <a:cs typeface="Calibri" panose="020F0502020204030204"/>
            </a:endParaRPr>
          </a:p>
          <a:p>
            <a:endParaRPr lang="en-US" sz="3200" b="1" dirty="0">
              <a:solidFill>
                <a:schemeClr val="accent2"/>
              </a:solidFill>
            </a:endParaRPr>
          </a:p>
          <a:p>
            <a:r>
              <a:rPr lang="en-US" sz="3200" b="1" dirty="0">
                <a:solidFill>
                  <a:schemeClr val="accent2"/>
                </a:solidFill>
              </a:rPr>
              <a:t>P4 </a:t>
            </a:r>
            <a:r>
              <a:rPr lang="en-US" sz="3200" dirty="0"/>
              <a:t>utilizes programmable </a:t>
            </a:r>
            <a:r>
              <a:rPr lang="en-US" sz="3200" b="1" dirty="0">
                <a:solidFill>
                  <a:schemeClr val="accent2"/>
                </a:solidFill>
              </a:rPr>
              <a:t>ASIC </a:t>
            </a:r>
            <a:r>
              <a:rPr lang="en-US" sz="3200" dirty="0"/>
              <a:t>chips that control the functionality of the switch.  </a:t>
            </a:r>
            <a:endParaRPr lang="en-US" sz="3200" dirty="0">
              <a:cs typeface="Calibri"/>
            </a:endParaRPr>
          </a:p>
          <a:p>
            <a:endParaRPr lang="en-US" sz="3200" dirty="0">
              <a:cs typeface="Calibri"/>
            </a:endParaRPr>
          </a:p>
        </p:txBody>
      </p:sp>
      <p:pic>
        <p:nvPicPr>
          <p:cNvPr id="7" name="Picture 6">
            <a:extLst>
              <a:ext uri="{FF2B5EF4-FFF2-40B4-BE49-F238E27FC236}">
                <a16:creationId xmlns:a16="http://schemas.microsoft.com/office/drawing/2014/main" id="{1C823DCD-5BB9-5F84-B298-D9D15FECF6E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2885" y="6415283"/>
            <a:ext cx="1714739" cy="362001"/>
          </a:xfrm>
          <a:prstGeom prst="rect">
            <a:avLst/>
          </a:prstGeom>
        </p:spPr>
      </p:pic>
    </p:spTree>
    <p:extLst>
      <p:ext uri="{BB962C8B-B14F-4D97-AF65-F5344CB8AC3E}">
        <p14:creationId xmlns:p14="http://schemas.microsoft.com/office/powerpoint/2010/main" val="19044400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C54A716-3D71-42F0-9471-5053BC68710F}"/>
              </a:ext>
            </a:extLst>
          </p:cNvPr>
          <p:cNvSpPr>
            <a:spLocks noGrp="1"/>
          </p:cNvSpPr>
          <p:nvPr>
            <p:ph type="ftr" sz="quarter" idx="11"/>
          </p:nvPr>
        </p:nvSpPr>
        <p:spPr>
          <a:xfrm>
            <a:off x="142885" y="6398067"/>
            <a:ext cx="1714739" cy="365125"/>
          </a:xfrm>
        </p:spPr>
        <p:txBody>
          <a:bodyPr/>
          <a:lstStyle/>
          <a:p>
            <a:endParaRPr lang="en-US"/>
          </a:p>
        </p:txBody>
      </p:sp>
      <p:pic>
        <p:nvPicPr>
          <p:cNvPr id="4" name="Picture 3">
            <a:extLst>
              <a:ext uri="{FF2B5EF4-FFF2-40B4-BE49-F238E27FC236}">
                <a16:creationId xmlns:a16="http://schemas.microsoft.com/office/drawing/2014/main" id="{BBF88202-741D-4E8C-8AC3-FC071CE63A7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2885" y="6415283"/>
            <a:ext cx="1714739" cy="362001"/>
          </a:xfrm>
          <a:prstGeom prst="rect">
            <a:avLst/>
          </a:prstGeom>
        </p:spPr>
      </p:pic>
      <p:sp>
        <p:nvSpPr>
          <p:cNvPr id="5" name="Slide Number Placeholder 4">
            <a:extLst>
              <a:ext uri="{FF2B5EF4-FFF2-40B4-BE49-F238E27FC236}">
                <a16:creationId xmlns:a16="http://schemas.microsoft.com/office/drawing/2014/main" id="{55BF2669-D58E-4677-84CF-665FAB81AEF7}"/>
              </a:ext>
            </a:extLst>
          </p:cNvPr>
          <p:cNvSpPr txBox="1">
            <a:spLocks/>
          </p:cNvSpPr>
          <p:nvPr/>
        </p:nvSpPr>
        <p:spPr>
          <a:xfrm>
            <a:off x="10737090" y="6412159"/>
            <a:ext cx="1312025" cy="365125"/>
          </a:xfrm>
          <a:prstGeom prst="rect">
            <a:avLst/>
          </a:prstGeom>
        </p:spPr>
        <p:txBody>
          <a:bodyPr vert="horz" lIns="91440" tIns="45720" rIns="91440" bIns="45720" rtlCol="0" anchor="ctr"/>
          <a:lstStyle>
            <a:defPPr>
              <a:defRPr lang="en-US"/>
            </a:defPPr>
            <a:lvl1pPr marL="0" algn="r" defTabSz="457200" rtl="0" eaLnBrk="1" latinLnBrk="0" hangingPunct="1">
              <a:defRPr sz="105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FAB73BC-B049-4115-A692-8D63A059BFB8}" type="slidenum">
              <a:rPr lang="en-US" smtClean="0"/>
              <a:pPr/>
              <a:t>5</a:t>
            </a:fld>
            <a:endParaRPr lang="en-US"/>
          </a:p>
        </p:txBody>
      </p:sp>
      <p:sp>
        <p:nvSpPr>
          <p:cNvPr id="3" name="TextBox 2">
            <a:extLst>
              <a:ext uri="{FF2B5EF4-FFF2-40B4-BE49-F238E27FC236}">
                <a16:creationId xmlns:a16="http://schemas.microsoft.com/office/drawing/2014/main" id="{D77318B1-F0FD-45E6-A941-8B57C7C92D6C}"/>
              </a:ext>
            </a:extLst>
          </p:cNvPr>
          <p:cNvSpPr txBox="1"/>
          <p:nvPr/>
        </p:nvSpPr>
        <p:spPr>
          <a:xfrm>
            <a:off x="427439" y="1127690"/>
            <a:ext cx="10963275" cy="5755422"/>
          </a:xfrm>
          <a:prstGeom prst="rect">
            <a:avLst/>
          </a:prstGeom>
          <a:noFill/>
        </p:spPr>
        <p:txBody>
          <a:bodyPr wrap="square" lIns="91440" tIns="45720" rIns="91440" bIns="45720" rtlCol="0" anchor="t">
            <a:spAutoFit/>
          </a:bodyPr>
          <a:lstStyle/>
          <a:p>
            <a:r>
              <a:rPr lang="en-US" sz="3200" dirty="0">
                <a:cs typeface="Calibri"/>
              </a:rPr>
              <a:t>Goal: Use the capability of P4 devices to monitor and track flows and collect corresponding statistics.</a:t>
            </a:r>
          </a:p>
          <a:p>
            <a:pPr marL="800100" lvl="1" indent="-342900">
              <a:lnSpc>
                <a:spcPct val="150000"/>
              </a:lnSpc>
              <a:buClr>
                <a:schemeClr val="accent1"/>
              </a:buClr>
              <a:buFont typeface="Wingdings" panose="05000000000000000000" pitchFamily="2" charset="2"/>
              <a:buChar char="Ø"/>
            </a:pPr>
            <a:r>
              <a:rPr lang="en-US" sz="3200" dirty="0">
                <a:cs typeface="Calibri"/>
              </a:rPr>
              <a:t>Source and destination IP addresses</a:t>
            </a:r>
          </a:p>
          <a:p>
            <a:pPr marL="800100" lvl="1" indent="-342900">
              <a:lnSpc>
                <a:spcPct val="150000"/>
              </a:lnSpc>
              <a:buClr>
                <a:schemeClr val="accent1"/>
              </a:buClr>
              <a:buFont typeface="Wingdings" panose="05000000000000000000" pitchFamily="2" charset="2"/>
              <a:buChar char="Ø"/>
            </a:pPr>
            <a:r>
              <a:rPr lang="en-US" sz="3200" dirty="0">
                <a:cs typeface="Calibri"/>
              </a:rPr>
              <a:t>Source and destination transport layer ports</a:t>
            </a:r>
          </a:p>
          <a:p>
            <a:pPr marL="800100" lvl="1" indent="-342900">
              <a:lnSpc>
                <a:spcPct val="150000"/>
              </a:lnSpc>
              <a:buClr>
                <a:schemeClr val="accent1"/>
              </a:buClr>
              <a:buFont typeface="Wingdings" panose="05000000000000000000" pitchFamily="2" charset="2"/>
              <a:buChar char="Ø"/>
            </a:pPr>
            <a:r>
              <a:rPr lang="en-US" sz="3200" dirty="0">
                <a:cs typeface="Calibri"/>
              </a:rPr>
              <a:t>Amount of the unidirectional traffic (bytes)</a:t>
            </a:r>
          </a:p>
          <a:p>
            <a:pPr marL="800100" lvl="1" indent="-342900">
              <a:lnSpc>
                <a:spcPct val="150000"/>
              </a:lnSpc>
              <a:buClr>
                <a:schemeClr val="accent1"/>
              </a:buClr>
              <a:buFont typeface="Wingdings" panose="05000000000000000000" pitchFamily="2" charset="2"/>
              <a:buChar char="Ø"/>
            </a:pPr>
            <a:r>
              <a:rPr lang="en-US" sz="3200" dirty="0">
                <a:cs typeface="Calibri"/>
              </a:rPr>
              <a:t>Bit rate per second</a:t>
            </a:r>
          </a:p>
          <a:p>
            <a:pPr marL="800100" lvl="1" indent="-342900">
              <a:lnSpc>
                <a:spcPct val="150000"/>
              </a:lnSpc>
              <a:buClr>
                <a:schemeClr val="accent1"/>
              </a:buClr>
              <a:buFont typeface="Wingdings" panose="05000000000000000000" pitchFamily="2" charset="2"/>
              <a:buChar char="Ø"/>
            </a:pPr>
            <a:r>
              <a:rPr lang="en-US" sz="3200" dirty="0">
                <a:cs typeface="Calibri"/>
              </a:rPr>
              <a:t>Flow start and end time</a:t>
            </a:r>
          </a:p>
          <a:p>
            <a:pPr marL="457200" indent="-457200">
              <a:buFont typeface="Arial" panose="020B0604020202020204" pitchFamily="34" charset="0"/>
              <a:buChar char="•"/>
            </a:pPr>
            <a:endParaRPr lang="en-US" sz="3200" dirty="0">
              <a:cs typeface="Calibri"/>
            </a:endParaRPr>
          </a:p>
          <a:p>
            <a:endParaRPr lang="en-US" sz="3200" dirty="0">
              <a:cs typeface="Calibri"/>
            </a:endParaRPr>
          </a:p>
        </p:txBody>
      </p:sp>
      <p:sp>
        <p:nvSpPr>
          <p:cNvPr id="9" name="TextBox 8">
            <a:extLst>
              <a:ext uri="{FF2B5EF4-FFF2-40B4-BE49-F238E27FC236}">
                <a16:creationId xmlns:a16="http://schemas.microsoft.com/office/drawing/2014/main" id="{3C7161CF-ABD6-57EC-ECB5-F4AA25E5CBDB}"/>
              </a:ext>
            </a:extLst>
          </p:cNvPr>
          <p:cNvSpPr txBox="1"/>
          <p:nvPr/>
        </p:nvSpPr>
        <p:spPr>
          <a:xfrm>
            <a:off x="430384" y="269897"/>
            <a:ext cx="10963275" cy="769441"/>
          </a:xfrm>
          <a:prstGeom prst="rect">
            <a:avLst/>
          </a:prstGeom>
          <a:solidFill>
            <a:schemeClr val="accent1"/>
          </a:solidFill>
        </p:spPr>
        <p:txBody>
          <a:bodyPr wrap="square" lIns="91440" tIns="45720" rIns="91440" bIns="45720" rtlCol="0" anchor="t">
            <a:spAutoFit/>
          </a:bodyPr>
          <a:lstStyle/>
          <a:p>
            <a:r>
              <a:rPr lang="en-US" sz="4400" b="1">
                <a:solidFill>
                  <a:schemeClr val="bg1"/>
                </a:solidFill>
                <a:cs typeface="Calibri"/>
              </a:rPr>
              <a:t>Research Challenge</a:t>
            </a:r>
          </a:p>
        </p:txBody>
      </p:sp>
    </p:spTree>
    <p:extLst>
      <p:ext uri="{BB962C8B-B14F-4D97-AF65-F5344CB8AC3E}">
        <p14:creationId xmlns:p14="http://schemas.microsoft.com/office/powerpoint/2010/main" val="6665841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EF71A3BE-99D5-019D-2F98-7030568A9429}"/>
              </a:ext>
            </a:extLst>
          </p:cNvPr>
          <p:cNvSpPr>
            <a:spLocks noGrp="1"/>
          </p:cNvSpPr>
          <p:nvPr>
            <p:ph type="ftr" sz="quarter" idx="11"/>
          </p:nvPr>
        </p:nvSpPr>
        <p:spPr/>
        <p:txBody>
          <a:bodyPr/>
          <a:lstStyle/>
          <a:p>
            <a:endParaRPr lang="en-US"/>
          </a:p>
        </p:txBody>
      </p:sp>
      <p:sp>
        <p:nvSpPr>
          <p:cNvPr id="3" name="Slide Number Placeholder 2">
            <a:extLst>
              <a:ext uri="{FF2B5EF4-FFF2-40B4-BE49-F238E27FC236}">
                <a16:creationId xmlns:a16="http://schemas.microsoft.com/office/drawing/2014/main" id="{2C624B14-7E69-138F-C29F-0624020D82D2}"/>
              </a:ext>
            </a:extLst>
          </p:cNvPr>
          <p:cNvSpPr>
            <a:spLocks noGrp="1"/>
          </p:cNvSpPr>
          <p:nvPr>
            <p:ph type="sldNum" sz="quarter" idx="12"/>
          </p:nvPr>
        </p:nvSpPr>
        <p:spPr>
          <a:xfrm>
            <a:off x="10731731" y="6416490"/>
            <a:ext cx="1312025" cy="365125"/>
          </a:xfrm>
        </p:spPr>
        <p:txBody>
          <a:bodyPr/>
          <a:lstStyle/>
          <a:p>
            <a:fld id="{4FAB73BC-B049-4115-A692-8D63A059BFB8}" type="slidenum">
              <a:rPr lang="en-US" smtClean="0"/>
              <a:pPr/>
              <a:t>6</a:t>
            </a:fld>
            <a:endParaRPr lang="en-US"/>
          </a:p>
        </p:txBody>
      </p:sp>
      <p:sp>
        <p:nvSpPr>
          <p:cNvPr id="5" name="TextBox 4">
            <a:extLst>
              <a:ext uri="{FF2B5EF4-FFF2-40B4-BE49-F238E27FC236}">
                <a16:creationId xmlns:a16="http://schemas.microsoft.com/office/drawing/2014/main" id="{666DCB79-64B0-7668-2744-AAC286CC6B69}"/>
              </a:ext>
            </a:extLst>
          </p:cNvPr>
          <p:cNvSpPr txBox="1"/>
          <p:nvPr/>
        </p:nvSpPr>
        <p:spPr>
          <a:xfrm>
            <a:off x="430384" y="269897"/>
            <a:ext cx="10963275" cy="769441"/>
          </a:xfrm>
          <a:prstGeom prst="rect">
            <a:avLst/>
          </a:prstGeom>
          <a:solidFill>
            <a:schemeClr val="accent1"/>
          </a:solidFill>
        </p:spPr>
        <p:txBody>
          <a:bodyPr wrap="square" lIns="91440" tIns="45720" rIns="91440" bIns="45720" rtlCol="0" anchor="t">
            <a:spAutoFit/>
          </a:bodyPr>
          <a:lstStyle/>
          <a:p>
            <a:r>
              <a:rPr lang="en-US" sz="4400" b="1">
                <a:solidFill>
                  <a:schemeClr val="bg1"/>
                </a:solidFill>
                <a:cs typeface="Calibri"/>
              </a:rPr>
              <a:t>Solution</a:t>
            </a:r>
            <a:endParaRPr lang="en-US">
              <a:solidFill>
                <a:schemeClr val="bg1"/>
              </a:solidFill>
            </a:endParaRPr>
          </a:p>
        </p:txBody>
      </p:sp>
      <p:pic>
        <p:nvPicPr>
          <p:cNvPr id="4" name="Picture 3">
            <a:extLst>
              <a:ext uri="{FF2B5EF4-FFF2-40B4-BE49-F238E27FC236}">
                <a16:creationId xmlns:a16="http://schemas.microsoft.com/office/drawing/2014/main" id="{79916E0E-CEC3-3C1F-7E76-F8284ED8E07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2885" y="6415283"/>
            <a:ext cx="1714739" cy="362001"/>
          </a:xfrm>
          <a:prstGeom prst="rect">
            <a:avLst/>
          </a:prstGeom>
        </p:spPr>
      </p:pic>
      <p:sp>
        <p:nvSpPr>
          <p:cNvPr id="6" name="TextBox 5">
            <a:extLst>
              <a:ext uri="{FF2B5EF4-FFF2-40B4-BE49-F238E27FC236}">
                <a16:creationId xmlns:a16="http://schemas.microsoft.com/office/drawing/2014/main" id="{D4BF28A1-A015-41BC-AB89-235C7483F6E1}"/>
              </a:ext>
            </a:extLst>
          </p:cNvPr>
          <p:cNvSpPr txBox="1"/>
          <p:nvPr/>
        </p:nvSpPr>
        <p:spPr>
          <a:xfrm>
            <a:off x="432281" y="1029764"/>
            <a:ext cx="10967151" cy="6001643"/>
          </a:xfrm>
          <a:prstGeom prst="rect">
            <a:avLst/>
          </a:prstGeom>
          <a:noFill/>
        </p:spPr>
        <p:txBody>
          <a:bodyPr wrap="square" lIns="91440" tIns="45720" rIns="91440" bIns="45720" rtlCol="0" anchor="t">
            <a:spAutoFit/>
          </a:bodyPr>
          <a:lstStyle/>
          <a:p>
            <a:r>
              <a:rPr lang="en-US" sz="3200" dirty="0">
                <a:cs typeface="Calibri"/>
              </a:rPr>
              <a:t>Using P4, we can </a:t>
            </a:r>
            <a:r>
              <a:rPr lang="en-US" sz="3200" b="1" dirty="0">
                <a:solidFill>
                  <a:schemeClr val="accent2"/>
                </a:solidFill>
                <a:cs typeface="Calibri"/>
              </a:rPr>
              <a:t>record</a:t>
            </a:r>
            <a:r>
              <a:rPr lang="en-US" sz="3200" dirty="0">
                <a:cs typeface="Calibri"/>
              </a:rPr>
              <a:t> statistics of packets at line-rate without adding processing overhead.</a:t>
            </a:r>
          </a:p>
          <a:p>
            <a:endParaRPr lang="en-US" sz="3200" dirty="0">
              <a:cs typeface="Calibri"/>
            </a:endParaRPr>
          </a:p>
          <a:p>
            <a:r>
              <a:rPr lang="en-US" sz="3200" dirty="0">
                <a:cs typeface="Calibri"/>
              </a:rPr>
              <a:t>Packets will be uniquely identified by </a:t>
            </a:r>
            <a:r>
              <a:rPr lang="en-US" sz="3200" b="1" dirty="0">
                <a:solidFill>
                  <a:schemeClr val="accent2"/>
                </a:solidFill>
                <a:cs typeface="Calibri"/>
              </a:rPr>
              <a:t>flows</a:t>
            </a:r>
            <a:r>
              <a:rPr lang="en-US" sz="3200" dirty="0">
                <a:cs typeface="Calibri"/>
              </a:rPr>
              <a:t>. Flows are packets that contain the same information and belong to the same </a:t>
            </a:r>
            <a:r>
              <a:rPr lang="en-US" sz="3200" b="1" dirty="0">
                <a:solidFill>
                  <a:schemeClr val="accent2"/>
                </a:solidFill>
                <a:cs typeface="Calibri"/>
              </a:rPr>
              <a:t>stream</a:t>
            </a:r>
            <a:r>
              <a:rPr lang="en-US" sz="3200" dirty="0">
                <a:cs typeface="Calibri"/>
              </a:rPr>
              <a:t> of data.</a:t>
            </a:r>
          </a:p>
          <a:p>
            <a:endParaRPr lang="en-US" sz="3200" dirty="0">
              <a:cs typeface="Calibri"/>
            </a:endParaRPr>
          </a:p>
          <a:p>
            <a:r>
              <a:rPr lang="en-US" sz="3200" dirty="0">
                <a:ea typeface="+mn-lt"/>
                <a:cs typeface="+mn-lt"/>
              </a:rPr>
              <a:t>In this project, </a:t>
            </a:r>
            <a:r>
              <a:rPr lang="en-US" sz="3200" b="1" dirty="0">
                <a:solidFill>
                  <a:schemeClr val="accent2"/>
                </a:solidFill>
                <a:ea typeface="+mn-lt"/>
                <a:cs typeface="+mn-lt"/>
              </a:rPr>
              <a:t>flows</a:t>
            </a:r>
            <a:r>
              <a:rPr lang="en-US" sz="3200" dirty="0">
                <a:cs typeface="Calibri"/>
              </a:rPr>
              <a:t> are defined as packets that contain the same:</a:t>
            </a:r>
            <a:r>
              <a:rPr lang="en-US" sz="3200" b="1" dirty="0">
                <a:solidFill>
                  <a:schemeClr val="accent2"/>
                </a:solidFill>
                <a:cs typeface="Calibri"/>
              </a:rPr>
              <a:t> </a:t>
            </a:r>
            <a:r>
              <a:rPr lang="en-US" sz="3200" dirty="0">
                <a:cs typeface="Calibri"/>
              </a:rPr>
              <a:t>Source and Destination IP Addresses, same Source and Destination Ports, and the same IP protocol.</a:t>
            </a:r>
            <a:endParaRPr lang="en-US" sz="3200" b="1" dirty="0">
              <a:solidFill>
                <a:schemeClr val="accent2"/>
              </a:solidFill>
              <a:ea typeface="Calibri"/>
              <a:cs typeface="Calibri"/>
            </a:endParaRPr>
          </a:p>
          <a:p>
            <a:endParaRPr lang="en-US" sz="3200" b="1" dirty="0">
              <a:solidFill>
                <a:schemeClr val="accent2"/>
              </a:solidFill>
              <a:cs typeface="Calibri"/>
            </a:endParaRPr>
          </a:p>
          <a:p>
            <a:endParaRPr lang="en-US" sz="3200" b="1" dirty="0">
              <a:solidFill>
                <a:schemeClr val="accent2"/>
              </a:solidFill>
              <a:cs typeface="Calibri"/>
            </a:endParaRPr>
          </a:p>
        </p:txBody>
      </p:sp>
    </p:spTree>
    <p:extLst>
      <p:ext uri="{BB962C8B-B14F-4D97-AF65-F5344CB8AC3E}">
        <p14:creationId xmlns:p14="http://schemas.microsoft.com/office/powerpoint/2010/main" val="14891243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C66464D9-36FF-44E5-B933-83F17628FE83}"/>
              </a:ext>
            </a:extLst>
          </p:cNvPr>
          <p:cNvSpPr>
            <a:spLocks noGrp="1"/>
          </p:cNvSpPr>
          <p:nvPr>
            <p:ph type="sldNum" sz="quarter" idx="12"/>
          </p:nvPr>
        </p:nvSpPr>
        <p:spPr>
          <a:xfrm>
            <a:off x="10736541" y="6417452"/>
            <a:ext cx="1312025" cy="365125"/>
          </a:xfrm>
        </p:spPr>
        <p:txBody>
          <a:bodyPr/>
          <a:lstStyle/>
          <a:p>
            <a:fld id="{4FAB73BC-B049-4115-A692-8D63A059BFB8}" type="slidenum">
              <a:rPr lang="en-US" smtClean="0"/>
              <a:pPr/>
              <a:t>7</a:t>
            </a:fld>
            <a:endParaRPr lang="en-US"/>
          </a:p>
        </p:txBody>
      </p:sp>
      <p:sp>
        <p:nvSpPr>
          <p:cNvPr id="4" name="TextBox 3">
            <a:extLst>
              <a:ext uri="{FF2B5EF4-FFF2-40B4-BE49-F238E27FC236}">
                <a16:creationId xmlns:a16="http://schemas.microsoft.com/office/drawing/2014/main" id="{9CD2FD9D-2D66-4337-9626-DBD4CD35828F}"/>
              </a:ext>
            </a:extLst>
          </p:cNvPr>
          <p:cNvSpPr txBox="1"/>
          <p:nvPr/>
        </p:nvSpPr>
        <p:spPr>
          <a:xfrm>
            <a:off x="430384" y="269897"/>
            <a:ext cx="10963275" cy="769441"/>
          </a:xfrm>
          <a:prstGeom prst="rect">
            <a:avLst/>
          </a:prstGeom>
          <a:solidFill>
            <a:schemeClr val="accent1"/>
          </a:solidFill>
        </p:spPr>
        <p:txBody>
          <a:bodyPr wrap="square" lIns="91440" tIns="45720" rIns="91440" bIns="45720" rtlCol="0" anchor="t">
            <a:spAutoFit/>
          </a:bodyPr>
          <a:lstStyle/>
          <a:p>
            <a:r>
              <a:rPr lang="en-US" sz="4400" b="1" dirty="0">
                <a:solidFill>
                  <a:schemeClr val="bg1"/>
                </a:solidFill>
                <a:cs typeface="Calibri"/>
              </a:rPr>
              <a:t>Solution cont.</a:t>
            </a:r>
            <a:endParaRPr lang="en-US" dirty="0">
              <a:solidFill>
                <a:schemeClr val="bg1"/>
              </a:solidFill>
            </a:endParaRPr>
          </a:p>
        </p:txBody>
      </p:sp>
      <p:sp>
        <p:nvSpPr>
          <p:cNvPr id="5" name="TextBox 4">
            <a:extLst>
              <a:ext uri="{FF2B5EF4-FFF2-40B4-BE49-F238E27FC236}">
                <a16:creationId xmlns:a16="http://schemas.microsoft.com/office/drawing/2014/main" id="{68868445-1AC1-4BAC-8365-CDF0A5D43BF1}"/>
              </a:ext>
            </a:extLst>
          </p:cNvPr>
          <p:cNvSpPr txBox="1"/>
          <p:nvPr/>
        </p:nvSpPr>
        <p:spPr>
          <a:xfrm>
            <a:off x="432281" y="1029764"/>
            <a:ext cx="10967151" cy="5693866"/>
          </a:xfrm>
          <a:prstGeom prst="rect">
            <a:avLst/>
          </a:prstGeom>
          <a:noFill/>
        </p:spPr>
        <p:txBody>
          <a:bodyPr wrap="square" lIns="91440" tIns="45720" rIns="91440" bIns="45720" rtlCol="0" anchor="t">
            <a:spAutoFit/>
          </a:bodyPr>
          <a:lstStyle/>
          <a:p>
            <a:r>
              <a:rPr lang="en-US" sz="2800" dirty="0">
                <a:ea typeface="+mn-lt"/>
                <a:cs typeface="+mn-lt"/>
              </a:rPr>
              <a:t>Source IP address, destination IP address, source port, and destination port are </a:t>
            </a:r>
            <a:r>
              <a:rPr lang="en-US" sz="2800" b="1" dirty="0">
                <a:solidFill>
                  <a:schemeClr val="accent2"/>
                </a:solidFill>
                <a:ea typeface="+mn-lt"/>
                <a:cs typeface="+mn-lt"/>
              </a:rPr>
              <a:t>extracted</a:t>
            </a:r>
            <a:r>
              <a:rPr lang="en-US" sz="2800" dirty="0">
                <a:ea typeface="+mn-lt"/>
                <a:cs typeface="+mn-lt"/>
              </a:rPr>
              <a:t> from the packet's headers.</a:t>
            </a:r>
          </a:p>
          <a:p>
            <a:endParaRPr lang="en-US" sz="2800" dirty="0">
              <a:ea typeface="+mn-lt"/>
              <a:cs typeface="+mn-lt"/>
            </a:endParaRPr>
          </a:p>
          <a:p>
            <a:r>
              <a:rPr lang="en-US" sz="2800" dirty="0">
                <a:ea typeface="+mn-lt"/>
                <a:cs typeface="+mn-lt"/>
              </a:rPr>
              <a:t>Unidirectional traffic is measured at the data plane level through </a:t>
            </a:r>
            <a:r>
              <a:rPr lang="en-US" sz="2800" b="1" dirty="0">
                <a:solidFill>
                  <a:schemeClr val="accent2"/>
                </a:solidFill>
                <a:ea typeface="+mn-lt"/>
                <a:cs typeface="+mn-lt"/>
              </a:rPr>
              <a:t>summing</a:t>
            </a:r>
            <a:r>
              <a:rPr lang="en-US" sz="2800" dirty="0">
                <a:ea typeface="+mn-lt"/>
                <a:cs typeface="+mn-lt"/>
              </a:rPr>
              <a:t> incoming packets length</a:t>
            </a:r>
          </a:p>
          <a:p>
            <a:endParaRPr lang="en-US" sz="2800" dirty="0">
              <a:ea typeface="+mn-lt"/>
              <a:cs typeface="+mn-lt"/>
            </a:endParaRPr>
          </a:p>
          <a:p>
            <a:r>
              <a:rPr lang="en-US" sz="2800" dirty="0">
                <a:ea typeface="+mn-lt"/>
                <a:cs typeface="+mn-lt"/>
              </a:rPr>
              <a:t>Bit rate is calculated by dividing the flow's size by the duration of the flow</a:t>
            </a:r>
          </a:p>
          <a:p>
            <a:endParaRPr lang="en-US" sz="2800" dirty="0">
              <a:cs typeface="Calibri"/>
            </a:endParaRPr>
          </a:p>
          <a:p>
            <a:r>
              <a:rPr lang="en-US" sz="2800" dirty="0">
                <a:cs typeface="Calibri"/>
              </a:rPr>
              <a:t>Flow start and end times are extracted from the P4 switch's standard </a:t>
            </a:r>
            <a:r>
              <a:rPr lang="en-US" sz="2800" b="1" dirty="0">
                <a:solidFill>
                  <a:schemeClr val="accent2"/>
                </a:solidFill>
                <a:cs typeface="Calibri"/>
              </a:rPr>
              <a:t>meta-data</a:t>
            </a:r>
          </a:p>
          <a:p>
            <a:endParaRPr lang="en-US" sz="2800" b="1" dirty="0">
              <a:solidFill>
                <a:schemeClr val="accent2"/>
              </a:solidFill>
              <a:cs typeface="Calibri"/>
            </a:endParaRPr>
          </a:p>
          <a:p>
            <a:r>
              <a:rPr lang="en-US" sz="2800" dirty="0">
                <a:cs typeface="Calibri"/>
              </a:rPr>
              <a:t>Unique</a:t>
            </a:r>
            <a:r>
              <a:rPr lang="en-US" sz="2800" b="1" dirty="0">
                <a:solidFill>
                  <a:schemeClr val="accent2"/>
                </a:solidFill>
                <a:cs typeface="Calibri"/>
              </a:rPr>
              <a:t> Flow IDs </a:t>
            </a:r>
            <a:r>
              <a:rPr lang="en-US" sz="2800" dirty="0">
                <a:cs typeface="Calibri"/>
              </a:rPr>
              <a:t>will be generated using a hashing algorithm.</a:t>
            </a:r>
            <a:endParaRPr lang="en-US" sz="2800" b="1" dirty="0">
              <a:solidFill>
                <a:schemeClr val="accent2"/>
              </a:solidFill>
              <a:cs typeface="Calibri"/>
            </a:endParaRPr>
          </a:p>
          <a:p>
            <a:endParaRPr lang="en-US" sz="2800" b="1" dirty="0">
              <a:solidFill>
                <a:schemeClr val="accent2"/>
              </a:solidFill>
              <a:cs typeface="Calibri"/>
            </a:endParaRPr>
          </a:p>
        </p:txBody>
      </p:sp>
      <p:pic>
        <p:nvPicPr>
          <p:cNvPr id="6" name="Picture 5">
            <a:extLst>
              <a:ext uri="{FF2B5EF4-FFF2-40B4-BE49-F238E27FC236}">
                <a16:creationId xmlns:a16="http://schemas.microsoft.com/office/drawing/2014/main" id="{221B6F8A-A768-4FF6-B734-1619FCDEF1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2885" y="6415283"/>
            <a:ext cx="1714739" cy="362001"/>
          </a:xfrm>
          <a:prstGeom prst="rect">
            <a:avLst/>
          </a:prstGeom>
        </p:spPr>
      </p:pic>
    </p:spTree>
    <p:extLst>
      <p:ext uri="{BB962C8B-B14F-4D97-AF65-F5344CB8AC3E}">
        <p14:creationId xmlns:p14="http://schemas.microsoft.com/office/powerpoint/2010/main" val="18036365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C66464D9-36FF-44E5-B933-83F17628FE83}"/>
              </a:ext>
            </a:extLst>
          </p:cNvPr>
          <p:cNvSpPr>
            <a:spLocks noGrp="1"/>
          </p:cNvSpPr>
          <p:nvPr>
            <p:ph type="sldNum" sz="quarter" idx="12"/>
          </p:nvPr>
        </p:nvSpPr>
        <p:spPr>
          <a:xfrm>
            <a:off x="10736541" y="6417452"/>
            <a:ext cx="1312025" cy="365125"/>
          </a:xfrm>
        </p:spPr>
        <p:txBody>
          <a:bodyPr/>
          <a:lstStyle/>
          <a:p>
            <a:fld id="{4FAB73BC-B049-4115-A692-8D63A059BFB8}" type="slidenum">
              <a:rPr lang="en-US" smtClean="0"/>
              <a:pPr/>
              <a:t>8</a:t>
            </a:fld>
            <a:endParaRPr lang="en-US"/>
          </a:p>
        </p:txBody>
      </p:sp>
      <p:sp>
        <p:nvSpPr>
          <p:cNvPr id="4" name="TextBox 3">
            <a:extLst>
              <a:ext uri="{FF2B5EF4-FFF2-40B4-BE49-F238E27FC236}">
                <a16:creationId xmlns:a16="http://schemas.microsoft.com/office/drawing/2014/main" id="{9CD2FD9D-2D66-4337-9626-DBD4CD35828F}"/>
              </a:ext>
            </a:extLst>
          </p:cNvPr>
          <p:cNvSpPr txBox="1"/>
          <p:nvPr/>
        </p:nvSpPr>
        <p:spPr>
          <a:xfrm>
            <a:off x="430384" y="269897"/>
            <a:ext cx="10963275" cy="769441"/>
          </a:xfrm>
          <a:prstGeom prst="rect">
            <a:avLst/>
          </a:prstGeom>
          <a:solidFill>
            <a:schemeClr val="accent1"/>
          </a:solidFill>
        </p:spPr>
        <p:txBody>
          <a:bodyPr wrap="square" lIns="91440" tIns="45720" rIns="91440" bIns="45720" rtlCol="0" anchor="t">
            <a:spAutoFit/>
          </a:bodyPr>
          <a:lstStyle/>
          <a:p>
            <a:r>
              <a:rPr lang="en-US" sz="4400" b="1">
                <a:solidFill>
                  <a:schemeClr val="bg1"/>
                </a:solidFill>
                <a:cs typeface="Calibri"/>
              </a:rPr>
              <a:t>Solution cont.</a:t>
            </a:r>
            <a:endParaRPr lang="en-US" dirty="0">
              <a:solidFill>
                <a:schemeClr val="bg1"/>
              </a:solidFill>
            </a:endParaRPr>
          </a:p>
        </p:txBody>
      </p:sp>
      <p:sp>
        <p:nvSpPr>
          <p:cNvPr id="5" name="TextBox 4">
            <a:extLst>
              <a:ext uri="{FF2B5EF4-FFF2-40B4-BE49-F238E27FC236}">
                <a16:creationId xmlns:a16="http://schemas.microsoft.com/office/drawing/2014/main" id="{68868445-1AC1-4BAC-8365-CDF0A5D43BF1}"/>
              </a:ext>
            </a:extLst>
          </p:cNvPr>
          <p:cNvSpPr txBox="1"/>
          <p:nvPr/>
        </p:nvSpPr>
        <p:spPr>
          <a:xfrm>
            <a:off x="432281" y="1029764"/>
            <a:ext cx="5227855" cy="5385519"/>
          </a:xfrm>
          <a:prstGeom prst="rect">
            <a:avLst/>
          </a:prstGeom>
          <a:noFill/>
        </p:spPr>
        <p:txBody>
          <a:bodyPr wrap="square" lIns="91440" tIns="45720" rIns="91440" bIns="45720" rtlCol="0" anchor="t">
            <a:spAutoFit/>
          </a:bodyPr>
          <a:lstStyle/>
          <a:p>
            <a:r>
              <a:rPr lang="en-US" sz="2800" dirty="0">
                <a:ea typeface="+mn-lt"/>
                <a:cs typeface="+mn-lt"/>
              </a:rPr>
              <a:t>Statistics of each </a:t>
            </a:r>
            <a:r>
              <a:rPr lang="en-US" sz="2800" b="1" dirty="0">
                <a:solidFill>
                  <a:schemeClr val="accent2"/>
                </a:solidFill>
                <a:ea typeface="+mn-lt"/>
                <a:cs typeface="+mn-lt"/>
              </a:rPr>
              <a:t>flow</a:t>
            </a:r>
            <a:r>
              <a:rPr lang="en-US" sz="2800" dirty="0">
                <a:ea typeface="+mn-lt"/>
                <a:cs typeface="+mn-lt"/>
              </a:rPr>
              <a:t> are stored in a dedicated registers</a:t>
            </a:r>
          </a:p>
          <a:p>
            <a:endParaRPr lang="en-US" sz="2800" dirty="0">
              <a:ea typeface="+mn-lt"/>
              <a:cs typeface="+mn-lt"/>
            </a:endParaRPr>
          </a:p>
          <a:p>
            <a:r>
              <a:rPr lang="en-US" sz="2800" dirty="0">
                <a:ea typeface="+mn-lt"/>
                <a:cs typeface="+mn-lt"/>
              </a:rPr>
              <a:t>We designed our own python script that can </a:t>
            </a:r>
            <a:r>
              <a:rPr lang="en-US" sz="2800" b="1" dirty="0">
                <a:solidFill>
                  <a:schemeClr val="accent2"/>
                </a:solidFill>
                <a:ea typeface="+mn-lt"/>
                <a:cs typeface="+mn-lt"/>
              </a:rPr>
              <a:t>extract</a:t>
            </a:r>
            <a:r>
              <a:rPr lang="en-US" sz="2800" dirty="0">
                <a:ea typeface="+mn-lt"/>
                <a:cs typeface="+mn-lt"/>
              </a:rPr>
              <a:t> the values of the registers from the data plane </a:t>
            </a:r>
          </a:p>
          <a:p>
            <a:endParaRPr lang="en-US" sz="2800" dirty="0">
              <a:cs typeface="Calibri"/>
            </a:endParaRPr>
          </a:p>
          <a:p>
            <a:r>
              <a:rPr lang="en-US" sz="2800" dirty="0">
                <a:cs typeface="Calibri"/>
              </a:rPr>
              <a:t>The python script is connected to the data plane through </a:t>
            </a:r>
            <a:r>
              <a:rPr lang="en-US" sz="2800" b="1" dirty="0">
                <a:solidFill>
                  <a:schemeClr val="accent2"/>
                </a:solidFill>
                <a:cs typeface="Calibri"/>
              </a:rPr>
              <a:t>APIs</a:t>
            </a:r>
            <a:r>
              <a:rPr lang="en-US" sz="2800" dirty="0">
                <a:cs typeface="Calibri"/>
              </a:rPr>
              <a:t> provided by the vendors</a:t>
            </a:r>
          </a:p>
          <a:p>
            <a:endParaRPr lang="en-US" sz="2800" dirty="0">
              <a:cs typeface="Calibri"/>
            </a:endParaRPr>
          </a:p>
        </p:txBody>
      </p:sp>
      <p:pic>
        <p:nvPicPr>
          <p:cNvPr id="6" name="Picture 5">
            <a:extLst>
              <a:ext uri="{FF2B5EF4-FFF2-40B4-BE49-F238E27FC236}">
                <a16:creationId xmlns:a16="http://schemas.microsoft.com/office/drawing/2014/main" id="{221B6F8A-A768-4FF6-B734-1619FCDEF1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2885" y="6415283"/>
            <a:ext cx="1714739" cy="362001"/>
          </a:xfrm>
          <a:prstGeom prst="rect">
            <a:avLst/>
          </a:prstGeom>
        </p:spPr>
      </p:pic>
      <p:pic>
        <p:nvPicPr>
          <p:cNvPr id="7" name="Picture 6" descr="Graphical user interface&#10;&#10;Description automatically generated">
            <a:extLst>
              <a:ext uri="{FF2B5EF4-FFF2-40B4-BE49-F238E27FC236}">
                <a16:creationId xmlns:a16="http://schemas.microsoft.com/office/drawing/2014/main" id="{32C5296E-38C3-41CE-AC0C-3318556881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7042" y="2020155"/>
            <a:ext cx="6679711" cy="3414311"/>
          </a:xfrm>
          <a:prstGeom prst="rect">
            <a:avLst/>
          </a:prstGeom>
        </p:spPr>
      </p:pic>
      <p:sp>
        <p:nvSpPr>
          <p:cNvPr id="2" name="TextBox 1">
            <a:extLst>
              <a:ext uri="{FF2B5EF4-FFF2-40B4-BE49-F238E27FC236}">
                <a16:creationId xmlns:a16="http://schemas.microsoft.com/office/drawing/2014/main" id="{80330272-FA09-4E65-9B2B-C7F70393A9DF}"/>
              </a:ext>
            </a:extLst>
          </p:cNvPr>
          <p:cNvSpPr txBox="1"/>
          <p:nvPr/>
        </p:nvSpPr>
        <p:spPr>
          <a:xfrm>
            <a:off x="7342632" y="1491790"/>
            <a:ext cx="3704805" cy="369332"/>
          </a:xfrm>
          <a:prstGeom prst="rect">
            <a:avLst/>
          </a:prstGeom>
          <a:noFill/>
        </p:spPr>
        <p:txBody>
          <a:bodyPr wrap="square" rtlCol="0">
            <a:spAutoFit/>
          </a:bodyPr>
          <a:lstStyle/>
          <a:p>
            <a:r>
              <a:rPr lang="en-US" b="1" dirty="0"/>
              <a:t>High-level Overview of Workflow</a:t>
            </a:r>
          </a:p>
        </p:txBody>
      </p:sp>
    </p:spTree>
    <p:extLst>
      <p:ext uri="{BB962C8B-B14F-4D97-AF65-F5344CB8AC3E}">
        <p14:creationId xmlns:p14="http://schemas.microsoft.com/office/powerpoint/2010/main" val="2342382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B70350B-FCF1-28DC-C55D-4F79558B5648}"/>
              </a:ext>
            </a:extLst>
          </p:cNvPr>
          <p:cNvSpPr>
            <a:spLocks noGrp="1"/>
          </p:cNvSpPr>
          <p:nvPr>
            <p:ph type="sldNum" sz="quarter" idx="12"/>
          </p:nvPr>
        </p:nvSpPr>
        <p:spPr>
          <a:xfrm>
            <a:off x="10731731" y="6390512"/>
            <a:ext cx="1312025" cy="365125"/>
          </a:xfrm>
        </p:spPr>
        <p:txBody>
          <a:bodyPr/>
          <a:lstStyle/>
          <a:p>
            <a:fld id="{4FAB73BC-B049-4115-A692-8D63A059BFB8}" type="slidenum">
              <a:rPr lang="en-US" smtClean="0"/>
              <a:pPr/>
              <a:t>9</a:t>
            </a:fld>
            <a:endParaRPr lang="en-US"/>
          </a:p>
        </p:txBody>
      </p:sp>
      <p:sp>
        <p:nvSpPr>
          <p:cNvPr id="5" name="TextBox 4">
            <a:extLst>
              <a:ext uri="{FF2B5EF4-FFF2-40B4-BE49-F238E27FC236}">
                <a16:creationId xmlns:a16="http://schemas.microsoft.com/office/drawing/2014/main" id="{8A542AFB-2881-B56A-1C4A-AEFE500F3864}"/>
              </a:ext>
            </a:extLst>
          </p:cNvPr>
          <p:cNvSpPr txBox="1"/>
          <p:nvPr/>
        </p:nvSpPr>
        <p:spPr>
          <a:xfrm>
            <a:off x="430384" y="269897"/>
            <a:ext cx="10963275" cy="769441"/>
          </a:xfrm>
          <a:prstGeom prst="rect">
            <a:avLst/>
          </a:prstGeom>
          <a:solidFill>
            <a:schemeClr val="accent1"/>
          </a:solidFill>
        </p:spPr>
        <p:txBody>
          <a:bodyPr wrap="square" lIns="91440" tIns="45720" rIns="91440" bIns="45720" rtlCol="0" anchor="t">
            <a:spAutoFit/>
          </a:bodyPr>
          <a:lstStyle/>
          <a:p>
            <a:r>
              <a:rPr lang="en-US" sz="4400" b="1">
                <a:solidFill>
                  <a:schemeClr val="bg1"/>
                </a:solidFill>
                <a:cs typeface="Calibri"/>
              </a:rPr>
              <a:t>Conclusion</a:t>
            </a:r>
            <a:endParaRPr lang="en-US">
              <a:solidFill>
                <a:schemeClr val="bg1"/>
              </a:solidFill>
            </a:endParaRPr>
          </a:p>
        </p:txBody>
      </p:sp>
      <p:pic>
        <p:nvPicPr>
          <p:cNvPr id="4" name="Picture 3">
            <a:extLst>
              <a:ext uri="{FF2B5EF4-FFF2-40B4-BE49-F238E27FC236}">
                <a16:creationId xmlns:a16="http://schemas.microsoft.com/office/drawing/2014/main" id="{4D793E81-1A42-0C24-8D28-9DCBE6B2DEE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2885" y="6415283"/>
            <a:ext cx="1714739" cy="362001"/>
          </a:xfrm>
          <a:prstGeom prst="rect">
            <a:avLst/>
          </a:prstGeom>
        </p:spPr>
      </p:pic>
      <p:sp>
        <p:nvSpPr>
          <p:cNvPr id="8" name="TextBox 7">
            <a:extLst>
              <a:ext uri="{FF2B5EF4-FFF2-40B4-BE49-F238E27FC236}">
                <a16:creationId xmlns:a16="http://schemas.microsoft.com/office/drawing/2014/main" id="{6418D99E-CDC4-5032-DDA1-BC0E31C5D44F}"/>
              </a:ext>
            </a:extLst>
          </p:cNvPr>
          <p:cNvSpPr txBox="1"/>
          <p:nvPr/>
        </p:nvSpPr>
        <p:spPr>
          <a:xfrm>
            <a:off x="326448" y="1103847"/>
            <a:ext cx="10755484" cy="4524315"/>
          </a:xfrm>
          <a:prstGeom prst="rect">
            <a:avLst/>
          </a:prstGeom>
          <a:noFill/>
        </p:spPr>
        <p:txBody>
          <a:bodyPr wrap="square" lIns="91440" tIns="45720" rIns="91440" bIns="45720" rtlCol="0" anchor="t">
            <a:spAutoFit/>
          </a:bodyPr>
          <a:lstStyle/>
          <a:p>
            <a:endParaRPr lang="en-US" sz="3200" dirty="0">
              <a:cs typeface="Calibri"/>
            </a:endParaRPr>
          </a:p>
          <a:p>
            <a:endParaRPr lang="en-US" sz="3200" dirty="0">
              <a:cs typeface="Calibri"/>
            </a:endParaRPr>
          </a:p>
          <a:p>
            <a:endParaRPr lang="en-US" sz="3200" dirty="0">
              <a:cs typeface="Calibri"/>
            </a:endParaRPr>
          </a:p>
          <a:p>
            <a:endParaRPr lang="en-US" sz="3200" dirty="0">
              <a:cs typeface="Calibri"/>
            </a:endParaRPr>
          </a:p>
          <a:p>
            <a:endParaRPr lang="en-US" sz="3200" dirty="0">
              <a:solidFill>
                <a:srgbClr val="000000"/>
              </a:solidFill>
              <a:cs typeface="Calibri"/>
            </a:endParaRPr>
          </a:p>
          <a:p>
            <a:endParaRPr lang="en-US" sz="3200" dirty="0">
              <a:solidFill>
                <a:srgbClr val="000000"/>
              </a:solidFill>
              <a:cs typeface="Calibri"/>
            </a:endParaRPr>
          </a:p>
          <a:p>
            <a:endParaRPr lang="en-US" sz="3200" dirty="0">
              <a:solidFill>
                <a:srgbClr val="000000"/>
              </a:solidFill>
              <a:cs typeface="Calibri"/>
            </a:endParaRPr>
          </a:p>
          <a:p>
            <a:endParaRPr lang="en-US" sz="3200" dirty="0">
              <a:solidFill>
                <a:srgbClr val="000000"/>
              </a:solidFill>
              <a:cs typeface="Calibri"/>
            </a:endParaRPr>
          </a:p>
          <a:p>
            <a:endParaRPr lang="en-US" sz="3200" b="1" dirty="0">
              <a:solidFill>
                <a:schemeClr val="accent2"/>
              </a:solidFill>
              <a:cs typeface="Calibri"/>
            </a:endParaRPr>
          </a:p>
        </p:txBody>
      </p:sp>
      <p:sp>
        <p:nvSpPr>
          <p:cNvPr id="9" name="TextBox 8">
            <a:extLst>
              <a:ext uri="{FF2B5EF4-FFF2-40B4-BE49-F238E27FC236}">
                <a16:creationId xmlns:a16="http://schemas.microsoft.com/office/drawing/2014/main" id="{6DEE5FC4-3F6A-43E7-BFB8-725CABB3659E}"/>
              </a:ext>
            </a:extLst>
          </p:cNvPr>
          <p:cNvSpPr txBox="1"/>
          <p:nvPr/>
        </p:nvSpPr>
        <p:spPr>
          <a:xfrm>
            <a:off x="421698" y="1029764"/>
            <a:ext cx="10967151" cy="4832092"/>
          </a:xfrm>
          <a:prstGeom prst="rect">
            <a:avLst/>
          </a:prstGeom>
          <a:noFill/>
        </p:spPr>
        <p:txBody>
          <a:bodyPr wrap="square" lIns="91440" tIns="45720" rIns="91440" bIns="45720" rtlCol="0" anchor="t">
            <a:spAutoFit/>
          </a:bodyPr>
          <a:lstStyle/>
          <a:p>
            <a:r>
              <a:rPr lang="en-US" sz="2800" dirty="0">
                <a:cs typeface="Calibri"/>
              </a:rPr>
              <a:t>Using P4, we were able to successfully pull the targeted information, from the </a:t>
            </a:r>
            <a:r>
              <a:rPr lang="en-US" sz="2800" b="1" dirty="0">
                <a:solidFill>
                  <a:schemeClr val="accent2"/>
                </a:solidFill>
                <a:cs typeface="Calibri"/>
              </a:rPr>
              <a:t>headers</a:t>
            </a:r>
            <a:r>
              <a:rPr lang="en-US" sz="2800" dirty="0">
                <a:cs typeface="Calibri"/>
              </a:rPr>
              <a:t> of packets and metadata of the switch and store them in registers.</a:t>
            </a:r>
          </a:p>
          <a:p>
            <a:endParaRPr lang="en-US" sz="2800" dirty="0">
              <a:cs typeface="Calibri"/>
            </a:endParaRPr>
          </a:p>
          <a:p>
            <a:r>
              <a:rPr lang="en-US" sz="2800" dirty="0">
                <a:cs typeface="Calibri"/>
              </a:rPr>
              <a:t>We can uniquely classify flows by calling a </a:t>
            </a:r>
            <a:r>
              <a:rPr lang="en-US" sz="2800" b="1" dirty="0">
                <a:solidFill>
                  <a:schemeClr val="accent2"/>
                </a:solidFill>
                <a:cs typeface="Calibri"/>
              </a:rPr>
              <a:t>hashing</a:t>
            </a:r>
            <a:r>
              <a:rPr lang="en-US" sz="2800" dirty="0">
                <a:cs typeface="Calibri"/>
              </a:rPr>
              <a:t> </a:t>
            </a:r>
            <a:r>
              <a:rPr lang="en-US" sz="2800" b="1" dirty="0">
                <a:solidFill>
                  <a:schemeClr val="accent2"/>
                </a:solidFill>
                <a:cs typeface="Calibri"/>
              </a:rPr>
              <a:t>algorithm</a:t>
            </a:r>
            <a:r>
              <a:rPr lang="en-US" sz="2800" dirty="0">
                <a:cs typeface="Calibri"/>
              </a:rPr>
              <a:t> against our targeted statistics.</a:t>
            </a:r>
          </a:p>
          <a:p>
            <a:endParaRPr lang="en-US" sz="2800" b="1" dirty="0">
              <a:solidFill>
                <a:schemeClr val="accent2"/>
              </a:solidFill>
              <a:cs typeface="Calibri"/>
            </a:endParaRPr>
          </a:p>
          <a:p>
            <a:r>
              <a:rPr lang="en-US" sz="2800" dirty="0">
                <a:cs typeface="Calibri"/>
              </a:rPr>
              <a:t>We are then able to pull these values from the registers during </a:t>
            </a:r>
            <a:r>
              <a:rPr lang="en-US" sz="2800" b="1" dirty="0">
                <a:solidFill>
                  <a:schemeClr val="accent2"/>
                </a:solidFill>
                <a:cs typeface="Calibri"/>
              </a:rPr>
              <a:t>runtime, </a:t>
            </a:r>
            <a:r>
              <a:rPr lang="en-US" sz="2800" dirty="0">
                <a:cs typeface="Calibri"/>
              </a:rPr>
              <a:t>and format them using a python script.</a:t>
            </a:r>
          </a:p>
          <a:p>
            <a:endParaRPr lang="en-US" sz="2800" dirty="0">
              <a:cs typeface="Calibri"/>
            </a:endParaRPr>
          </a:p>
          <a:p>
            <a:endParaRPr lang="en-US" sz="2800" dirty="0">
              <a:cs typeface="Calibri"/>
            </a:endParaRPr>
          </a:p>
        </p:txBody>
      </p:sp>
    </p:spTree>
    <p:extLst>
      <p:ext uri="{BB962C8B-B14F-4D97-AF65-F5344CB8AC3E}">
        <p14:creationId xmlns:p14="http://schemas.microsoft.com/office/powerpoint/2010/main" val="3526133019"/>
      </p:ext>
    </p:extLst>
  </p:cSld>
  <p:clrMapOvr>
    <a:masterClrMapping/>
  </p:clrMapOvr>
</p:sld>
</file>

<file path=ppt/theme/theme1.xml><?xml version="1.0" encoding="utf-8"?>
<a:theme xmlns:a="http://schemas.openxmlformats.org/drawingml/2006/main" name="Retrospect">
  <a:themeElements>
    <a:clrScheme name="ONR">
      <a:dk1>
        <a:sysClr val="windowText" lastClr="000000"/>
      </a:dk1>
      <a:lt1>
        <a:sysClr val="window" lastClr="FFFFFF"/>
      </a:lt1>
      <a:dk2>
        <a:srgbClr val="696464"/>
      </a:dk2>
      <a:lt2>
        <a:srgbClr val="E9E5DC"/>
      </a:lt2>
      <a:accent1>
        <a:srgbClr val="73000A"/>
      </a:accent1>
      <a:accent2>
        <a:srgbClr val="73000A"/>
      </a:accent2>
      <a:accent3>
        <a:srgbClr val="A28E6A"/>
      </a:accent3>
      <a:accent4>
        <a:srgbClr val="956251"/>
      </a:accent4>
      <a:accent5>
        <a:srgbClr val="918485"/>
      </a:accent5>
      <a:accent6>
        <a:srgbClr val="855D5D"/>
      </a:accent6>
      <a:hlink>
        <a:srgbClr val="CC9900"/>
      </a:hlink>
      <a:folHlink>
        <a:srgbClr val="96A9A9"/>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956EBC7FEB4FB438556F119569AF7FD" ma:contentTypeVersion="13" ma:contentTypeDescription="Create a new document." ma:contentTypeScope="" ma:versionID="5e924b2f241194c7f97d80915d2b5ab0">
  <xsd:schema xmlns:xsd="http://www.w3.org/2001/XMLSchema" xmlns:xs="http://www.w3.org/2001/XMLSchema" xmlns:p="http://schemas.microsoft.com/office/2006/metadata/properties" xmlns:ns3="a3b456b3-853a-484a-8950-18b720f31f4c" xmlns:ns4="d796c3dd-d979-45b5-8ff3-cab709f04431" targetNamespace="http://schemas.microsoft.com/office/2006/metadata/properties" ma:root="true" ma:fieldsID="9768a362738164876210b1a6886066cf" ns3:_="" ns4:_="">
    <xsd:import namespace="a3b456b3-853a-484a-8950-18b720f31f4c"/>
    <xsd:import namespace="d796c3dd-d979-45b5-8ff3-cab709f04431"/>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3b456b3-853a-484a-8950-18b720f31f4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796c3dd-d979-45b5-8ff3-cab709f04431"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EAFB67C-F6AC-4A00-90C2-CBCBF2C18E9E}">
  <ds:schemaRefs>
    <ds:schemaRef ds:uri="http://purl.org/dc/elements/1.1/"/>
    <ds:schemaRef ds:uri="http://purl.org/dc/dcmitype/"/>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d796c3dd-d979-45b5-8ff3-cab709f04431"/>
    <ds:schemaRef ds:uri="a3b456b3-853a-484a-8950-18b720f31f4c"/>
    <ds:schemaRef ds:uri="http://www.w3.org/XML/1998/namespace"/>
    <ds:schemaRef ds:uri="http://purl.org/dc/terms/"/>
  </ds:schemaRefs>
</ds:datastoreItem>
</file>

<file path=customXml/itemProps2.xml><?xml version="1.0" encoding="utf-8"?>
<ds:datastoreItem xmlns:ds="http://schemas.openxmlformats.org/officeDocument/2006/customXml" ds:itemID="{62471BE9-5A48-4D24-BAAF-267D3C7DD703}">
  <ds:schemaRefs>
    <ds:schemaRef ds:uri="a3b456b3-853a-484a-8950-18b720f31f4c"/>
    <ds:schemaRef ds:uri="d796c3dd-d979-45b5-8ff3-cab709f0443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DAB26BBD-6314-4DA4-893A-E8E93CA1B72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Retrospect</Template>
  <TotalTime>681</TotalTime>
  <Words>589</Words>
  <Application>Microsoft Office PowerPoint</Application>
  <PresentationFormat>Widescreen</PresentationFormat>
  <Paragraphs>75</Paragraphs>
  <Slides>9</Slides>
  <Notes>2</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Retrospect</vt:lpstr>
      <vt:lpstr>Implementing a Monitoring Device using a P4 Programmable Switch  Samuel Dao, Mark-Anthony Box Advisors: Ali Mazloum, Ali AlSabeh  Department of Integrated Information Technology University of South Carolina  May 2022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 .B</dc:creator>
  <cp:lastModifiedBy>Samuel Dao</cp:lastModifiedBy>
  <cp:revision>189</cp:revision>
  <dcterms:created xsi:type="dcterms:W3CDTF">2022-04-04T21:13:21Z</dcterms:created>
  <dcterms:modified xsi:type="dcterms:W3CDTF">2022-04-09T12:01:17Z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0x0101004956EBC7FEB4FB438556F119569AF7FD</vt:lpwstr>
  </property>
</Properties>
</file>