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351" r:id="rId5"/>
    <p:sldId id="360" r:id="rId6"/>
    <p:sldId id="316" r:id="rId7"/>
    <p:sldId id="359" r:id="rId8"/>
    <p:sldId id="361" r:id="rId9"/>
    <p:sldId id="358" r:id="rId10"/>
    <p:sldId id="35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OpenFlow Specification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OpenFlow Specification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000" dirty="0">
                <a:latin typeface="Arial"/>
                <a:cs typeface="Arial"/>
              </a:rPr>
              <a:t>Reconnaissance Mitigation Through NGFW (Next Generation Firewall)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By: Denzel Martin &amp; </a:t>
            </a:r>
            <a:r>
              <a:rPr lang="en-US" dirty="0" err="1">
                <a:latin typeface="Arial"/>
                <a:cs typeface="Arial"/>
              </a:rPr>
              <a:t>Favour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Agho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Advisors: Jorge </a:t>
            </a:r>
            <a:r>
              <a:rPr lang="en-US" dirty="0" err="1">
                <a:latin typeface="Arial"/>
                <a:cs typeface="Arial"/>
              </a:rPr>
              <a:t>Crichigno</a:t>
            </a:r>
            <a:r>
              <a:rPr lang="en-US" dirty="0">
                <a:latin typeface="Arial"/>
                <a:cs typeface="Arial"/>
              </a:rPr>
              <a:t> &amp; Ali Mazloum</a:t>
            </a:r>
          </a:p>
          <a:p>
            <a:pPr algn="ctr"/>
            <a:r>
              <a:rPr lang="en-US" dirty="0">
                <a:latin typeface="Arial"/>
                <a:cs typeface="Arial"/>
              </a:rPr>
              <a:t>University of South Carolina</a:t>
            </a:r>
            <a:endParaRPr lang="en-US" dirty="0"/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December 1, 2023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7D629956-0EE4-45FF-A71D-2BABDB15B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765" y="3177880"/>
            <a:ext cx="1320954" cy="132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3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BF45-05F8-423D-A66B-B03A303D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58C1-C91A-49D6-A8BB-A9AA69035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 Reconnaissance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 Next Generation Firewalls (NGFW)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 Palo Alto Firewall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 Demo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 Conclusion</a:t>
            </a:r>
          </a:p>
          <a:p>
            <a:pPr>
              <a:buFont typeface="Arial" panose="020F050202020403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6295A-604A-4E9F-89EF-F9D1B865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ED626-263C-4A16-A101-ECD373EB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F4D240-B6F2-DBC9-AEDE-D548A5140F16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81142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3906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Reconnaissance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algn="l" rtl="0" fontAlgn="base"/>
            <a:r>
              <a:rPr lang="en-US" sz="2000" b="0" i="0" dirty="0">
                <a:solidFill>
                  <a:srgbClr val="FF0000"/>
                </a:solidFill>
                <a:effectLst/>
              </a:rPr>
              <a:t>​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Reconnaissance refers to the process of gathering information about a target network or system to identify vulnerabilities and potential points of entry.</a:t>
            </a:r>
            <a:r>
              <a:rPr lang="en-US" b="0" i="0" u="none" strike="noStrike" dirty="0">
                <a:solidFill>
                  <a:srgbClr val="FF0000"/>
                </a:solidFill>
                <a:effectLst/>
              </a:rPr>
              <a:t> 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Types of Reconnaissance Attacks: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Passive Reconnaissance: Collecting information without directly interacting with the target.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Active Reconnaissance: Involves engaging with the target system, like scanning for open ports and services.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Importance of Detection and Prevention: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Early detection of reconnaissance activities is crucial to thwart potential cyber threats.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 robust security strategy should include measures to prevent and mitigate reconnaissance attempts.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NGFW (Next Generation Firewall)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991577"/>
            <a:ext cx="6818549" cy="4837722"/>
          </a:xfrm>
        </p:spPr>
        <p:txBody>
          <a:bodyPr vert="horz" lIns="0" tIns="45720" rIns="0" bIns="45720" rtlCol="0" anchor="t">
            <a:normAutofit fontScale="70000" lnSpcReduction="20000"/>
          </a:bodyPr>
          <a:lstStyle/>
          <a:p>
            <a:pPr algn="l" rtl="0" fontAlgn="base"/>
            <a:r>
              <a:rPr lang="en-US" sz="3100" b="1" i="0" u="none" strike="noStrike" dirty="0">
                <a:solidFill>
                  <a:srgbClr val="000000"/>
                </a:solidFill>
                <a:effectLst/>
              </a:rPr>
              <a:t>Definition and Characteristics:</a:t>
            </a:r>
            <a:r>
              <a:rPr lang="en-US" sz="31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NGFWs combine traditional firewall capabilities with advanced security technologies.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They offer deep inspection of network traffic, allowing granular control over applications and user activities.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/>
            <a:r>
              <a:rPr lang="en-US" sz="3100" b="1" i="0" u="none" strike="noStrike" dirty="0">
                <a:solidFill>
                  <a:srgbClr val="000000"/>
                </a:solidFill>
                <a:effectLst/>
              </a:rPr>
              <a:t>Capabilities Beyond Traditional Firewalls:</a:t>
            </a:r>
            <a:r>
              <a:rPr lang="en-US" sz="31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Intrusion Prevention System (IPS) capabilities for real-time threat prevention.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Application-layer filtering to control and monitor application usage.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SSL and TLS inspection to detect threats hidden within encrypted traffic.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/>
            <a:r>
              <a:rPr lang="en-US" sz="3500" b="1" i="0" u="none" strike="noStrike" dirty="0">
                <a:solidFill>
                  <a:srgbClr val="000000"/>
                </a:solidFill>
                <a:effectLst/>
              </a:rPr>
              <a:t>Integration of Advanced Security Features:</a:t>
            </a:r>
            <a:r>
              <a:rPr lang="en-US" sz="35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NGFWs often include features like antivirus, sandboxing, and threat intelligence integration.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</a:rPr>
              <a:t>These advanced features enhance the firewall's ability to identify and block sophisticated threats.</a:t>
            </a:r>
            <a:endParaRPr lang="en-US" sz="26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7171697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77A0BB-A03A-2012-BB17-58C933445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222" y="1212670"/>
            <a:ext cx="4657961" cy="456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8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9FAB-35D5-4063-B9A6-0A8C1CAA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Palo Alto Firewall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AEFC5-A685-4FE0-8EA2-47E29A97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60342"/>
            <a:ext cx="9765651" cy="1695943"/>
          </a:xfrm>
        </p:spPr>
        <p:txBody>
          <a:bodyPr vert="horz" lIns="0" tIns="45720" rIns="0" bIns="45720" rtlCol="0" anchor="t">
            <a:normAutofit fontScale="25000" lnSpcReduction="20000"/>
          </a:bodyPr>
          <a:lstStyle/>
          <a:p>
            <a:pPr algn="l" rtl="0" fontAlgn="base"/>
            <a:r>
              <a:rPr lang="en-US" sz="8800" b="1" i="0" u="none" strike="noStrike" dirty="0">
                <a:solidFill>
                  <a:srgbClr val="000000"/>
                </a:solidFill>
                <a:effectLst/>
              </a:rPr>
              <a:t>Overview of Palo Alto Networks:</a:t>
            </a:r>
            <a:r>
              <a:rPr lang="en-US" sz="8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8400" b="0" i="0" u="none" strike="noStrike" dirty="0">
                <a:solidFill>
                  <a:srgbClr val="000000"/>
                </a:solidFill>
                <a:effectLst/>
              </a:rPr>
              <a:t>Palo Alto Networks is a leading cybersecurity company known for its cutting-edge firewall technologies.</a:t>
            </a:r>
            <a:r>
              <a:rPr lang="en-US" sz="8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8400" b="0" i="0" u="none" strike="noStrike" dirty="0">
                <a:solidFill>
                  <a:srgbClr val="000000"/>
                </a:solidFill>
                <a:effectLst/>
              </a:rPr>
              <a:t>The company's commitment to innovation is reflected in its comprehensive security platforms.</a:t>
            </a:r>
            <a:r>
              <a:rPr lang="en-US" sz="8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/>
            <a:r>
              <a:rPr lang="en-US" sz="8800" b="1" i="0" u="none" strike="noStrike" dirty="0">
                <a:solidFill>
                  <a:srgbClr val="000000"/>
                </a:solidFill>
                <a:effectLst/>
              </a:rPr>
              <a:t>Unique Features and Capabilities:</a:t>
            </a:r>
            <a:r>
              <a:rPr lang="en-US" sz="8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8400" b="0" i="0" u="none" strike="noStrike" dirty="0">
                <a:solidFill>
                  <a:srgbClr val="000000"/>
                </a:solidFill>
                <a:effectLst/>
              </a:rPr>
              <a:t>Their approach emphasizes the importance of a prevention-first mindset, disrupting threats before they can cause harm.</a:t>
            </a:r>
            <a:r>
              <a:rPr lang="en-US" sz="8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/>
            <a:r>
              <a:rPr lang="en-US" sz="8800" b="1" i="0" u="none" strike="noStrike" dirty="0">
                <a:solidFill>
                  <a:srgbClr val="000000"/>
                </a:solidFill>
                <a:effectLst/>
              </a:rPr>
              <a:t>Role in Protecting Against Reconnaissance:</a:t>
            </a:r>
            <a:r>
              <a:rPr lang="en-US" sz="8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8400" b="0" i="0" u="none" strike="noStrike" dirty="0">
                <a:solidFill>
                  <a:srgbClr val="000000"/>
                </a:solidFill>
                <a:effectLst/>
              </a:rPr>
              <a:t>Palo Alto Firewalls play a vital role in detecting and preventing reconnaissance activities.</a:t>
            </a:r>
            <a:r>
              <a:rPr lang="en-US" sz="8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algn="l" fontAlgn="base">
              <a:buFont typeface="Arial" panose="020B0604020202020204" pitchFamily="34" charset="0"/>
              <a:buChar char="•"/>
            </a:pPr>
            <a:r>
              <a:rPr lang="en-US" sz="8400" b="0" i="0" u="none" strike="noStrike" dirty="0">
                <a:solidFill>
                  <a:srgbClr val="000000"/>
                </a:solidFill>
                <a:effectLst/>
              </a:rPr>
              <a:t>The integration of threat intelligence and continuous updates ensures Palo Alto's systems stay ahead of emerging threats.</a:t>
            </a:r>
            <a:endParaRPr lang="en-US" sz="8400" b="0" i="0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6FEDD-8DEE-48B3-9B43-C2EBBDCD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48811-717E-456A-AB5F-64049F57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1E32-30FD-4203-B879-B657C14B67DB}"/>
              </a:ext>
            </a:extLst>
          </p:cNvPr>
          <p:cNvCxnSpPr>
            <a:cxnSpLocks/>
          </p:cNvCxnSpPr>
          <p:nvPr/>
        </p:nvCxnSpPr>
        <p:spPr>
          <a:xfrm>
            <a:off x="597551" y="857716"/>
            <a:ext cx="566451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5F42269-8437-E9AA-3BC2-760D5BE92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516" y="-123408"/>
            <a:ext cx="3994484" cy="145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0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439355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0C9E1-014C-438F-A6C1-82A12DAC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457200" indent="-457200" algn="l" rtl="0" fontAlgn="base">
              <a:buFont typeface="+mj-lt"/>
              <a:buAutoNum type="arabicParenR"/>
            </a:pPr>
            <a:r>
              <a:rPr lang="en-US" b="0" i="0" u="none" strike="noStrike" dirty="0">
                <a:solidFill>
                  <a:srgbClr val="374151"/>
                </a:solidFill>
                <a:effectLst/>
              </a:rPr>
              <a:t>Practical Demonstration of NGFW in Action</a:t>
            </a:r>
            <a:r>
              <a:rPr lang="en-US" b="0" i="0" dirty="0">
                <a:solidFill>
                  <a:srgbClr val="374151"/>
                </a:solidFill>
                <a:effectLst/>
              </a:rPr>
              <a:t>​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marL="457200" indent="-457200" algn="l" rtl="0" fontAlgn="base">
              <a:buFont typeface="+mj-lt"/>
              <a:buAutoNum type="arabicParenR"/>
            </a:pPr>
            <a:r>
              <a:rPr lang="en-US" b="0" i="0" u="none" strike="noStrike" dirty="0">
                <a:solidFill>
                  <a:srgbClr val="374151"/>
                </a:solidFill>
                <a:effectLst/>
              </a:rPr>
              <a:t>Showcase of Reconnaissance Prevention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27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Conclusion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459686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1B9FA6-897B-6A4E-E28B-914722D94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Reconnaissance is the first phase of cyber attacks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NGFW provides the means to detect and mitigate Reconnaissance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This project utilized Palo Alto NGFW to detect and mitigate Reconnaissance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514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F6A8A8C281F94099E6076BEDFBE702" ma:contentTypeVersion="12" ma:contentTypeDescription="Create a new document." ma:contentTypeScope="" ma:versionID="6bc1b60bb0c094fa4ad13b8f63a97716">
  <xsd:schema xmlns:xsd="http://www.w3.org/2001/XMLSchema" xmlns:xs="http://www.w3.org/2001/XMLSchema" xmlns:p="http://schemas.microsoft.com/office/2006/metadata/properties" xmlns:ns3="318abc70-1f6b-45d9-b7f1-59d3dd31721a" xmlns:ns4="92d9833f-7f43-4256-b13a-244ebd474ed4" targetNamespace="http://schemas.microsoft.com/office/2006/metadata/properties" ma:root="true" ma:fieldsID="b3e021373ca29827faf3feac5ab883dc" ns3:_="" ns4:_="">
    <xsd:import namespace="318abc70-1f6b-45d9-b7f1-59d3dd31721a"/>
    <xsd:import namespace="92d9833f-7f43-4256-b13a-244ebd474e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abc70-1f6b-45d9-b7f1-59d3dd317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9833f-7f43-4256-b13a-244ebd474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8abc70-1f6b-45d9-b7f1-59d3dd31721a" xsi:nil="true"/>
  </documentManagement>
</p:properties>
</file>

<file path=customXml/itemProps1.xml><?xml version="1.0" encoding="utf-8"?>
<ds:datastoreItem xmlns:ds="http://schemas.openxmlformats.org/officeDocument/2006/customXml" ds:itemID="{745A63FF-D1E0-4B50-9B95-8339238CA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8abc70-1f6b-45d9-b7f1-59d3dd31721a"/>
    <ds:schemaRef ds:uri="92d9833f-7f43-4256-b13a-244ebd474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DE0C87-533B-446A-9175-86837C5F9D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8AA55A-2FC9-4AE3-8BCB-69DC2702480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92d9833f-7f43-4256-b13a-244ebd474ed4"/>
    <ds:schemaRef ds:uri="318abc70-1f6b-45d9-b7f1-59d3dd3172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435</Words>
  <Application>Microsoft Office PowerPoint</Application>
  <PresentationFormat>Widescreen</PresentationFormat>
  <Paragraphs>69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PowerPoint Presentation</vt:lpstr>
      <vt:lpstr>Agenda</vt:lpstr>
      <vt:lpstr>Reconnaissance </vt:lpstr>
      <vt:lpstr>NGFW (Next Generation Firewall)</vt:lpstr>
      <vt:lpstr>Palo Alto Firewall Systems</vt:lpstr>
      <vt:lpstr>Demo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Mazloum, Ali</cp:lastModifiedBy>
  <cp:revision>15</cp:revision>
  <dcterms:created xsi:type="dcterms:W3CDTF">2020-04-03T21:33:21Z</dcterms:created>
  <dcterms:modified xsi:type="dcterms:W3CDTF">2023-12-06T02:04:09Z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0x01010080F6A8A8C281F94099E6076BEDFBE702</vt:lpwstr>
  </property>
</Properties>
</file>