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4" r:id="rId2"/>
    <p:sldId id="274" r:id="rId3"/>
    <p:sldId id="277" r:id="rId4"/>
    <p:sldId id="265" r:id="rId5"/>
    <p:sldId id="281" r:id="rId6"/>
    <p:sldId id="278" r:id="rId7"/>
    <p:sldId id="267" r:id="rId8"/>
    <p:sldId id="280" r:id="rId9"/>
    <p:sldId id="271" r:id="rId10"/>
    <p:sldId id="268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Driver" initials="MD" lastIdx="1" clrIdx="0">
    <p:extLst>
      <p:ext uri="{19B8F6BF-5375-455C-9EA6-DF929625EA0E}">
        <p15:presenceInfo xmlns:p15="http://schemas.microsoft.com/office/powerpoint/2012/main" userId="9977556b4cee92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92009" autoAdjust="0"/>
  </p:normalViewPr>
  <p:slideViewPr>
    <p:cSldViewPr snapToGrid="0" snapToObjects="1">
      <p:cViewPr varScale="1">
        <p:scale>
          <a:sx n="68" d="100"/>
          <a:sy n="68" d="100"/>
        </p:scale>
        <p:origin x="43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Reserve Officers' Training Corps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ROTC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hyperlink" Target="https://tinyurl.com/yyelqom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Spring 2021 Undergraduate Research Cybersecurity Workshop &amp;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Capstone Project Expo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of Integrated Information Technology (IIT)</a:t>
            </a:r>
          </a:p>
          <a:p>
            <a:pPr algn="ctr"/>
            <a:r>
              <a:rPr lang="en-US" dirty="0"/>
              <a:t>Army, Navy, and Air Force ROTC programs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April 22, 2021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67266" y="418517"/>
            <a:ext cx="10426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Blocking Cyberattacks using Geographical Information</a:t>
            </a:r>
            <a:endParaRPr lang="en-US" sz="3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1035640" y="1121645"/>
            <a:ext cx="1008798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Rectangle 15"/>
          <p:cNvSpPr/>
          <p:nvPr/>
        </p:nvSpPr>
        <p:spPr>
          <a:xfrm>
            <a:off x="1836964" y="2976951"/>
            <a:ext cx="244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Nathan Long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13472" y="2976951"/>
            <a:ext cx="244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Ty Love-Baker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3495413"/>
            <a:ext cx="4496586" cy="1946635"/>
          </a:xfrm>
        </p:spPr>
        <p:txBody>
          <a:bodyPr>
            <a:normAutofit/>
          </a:bodyPr>
          <a:lstStyle/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Senior IIT student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Experience in Cyber Security during my summer internship with AIG (Cyber Threat Intelligence)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Career path in cybersecurity 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 txBox="1">
            <a:spLocks/>
          </p:cNvSpPr>
          <p:nvPr/>
        </p:nvSpPr>
        <p:spPr>
          <a:xfrm>
            <a:off x="6207898" y="3495412"/>
            <a:ext cx="4496586" cy="19466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Senior IIT student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Graduated from the United States Marine Corps Officer Candidate School, in Quantico, VA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133B4B-29A9-4BAB-BCEE-9996DCB40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523" y="1680459"/>
            <a:ext cx="1495425" cy="12964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65D8AA-2D03-4540-9D21-01CCED413A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5722" y="1716221"/>
            <a:ext cx="1616040" cy="128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8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1"/>
            <a:ext cx="11571033" cy="888999"/>
          </a:xfrm>
        </p:spPr>
        <p:txBody>
          <a:bodyPr>
            <a:normAutofit/>
          </a:bodyPr>
          <a:lstStyle/>
          <a:p>
            <a:r>
              <a:rPr kumimoji="0" lang="en-US" sz="3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ONR’s Cyber Project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2100" indent="-2921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“Enhancing the Preparation of Next-generation Cyber Professionals” (2020)</a:t>
            </a:r>
            <a:endParaRPr lang="en-US" dirty="0"/>
          </a:p>
          <a:p>
            <a:pPr marL="292100" indent="-2921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South Carolina cybersecurity needs</a:t>
            </a:r>
          </a:p>
          <a:p>
            <a:pPr marL="584708" lvl="1" indent="-2921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SRNL, Fort Jackson, Shaw Air Force Base, private industry</a:t>
            </a:r>
          </a:p>
          <a:p>
            <a:pPr marL="292100" indent="-2921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Recruiting the American military’s cyber force is more difficult than ever</a:t>
            </a:r>
          </a:p>
          <a:p>
            <a:pPr marL="584708" lvl="1" indent="-2921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DoD has been struggling to hire more than 8,000 cyber positions (2018)</a:t>
            </a:r>
            <a:r>
              <a:rPr lang="en-US" baseline="30000" dirty="0"/>
              <a:t>1</a:t>
            </a:r>
          </a:p>
          <a:p>
            <a:pPr marL="280988" indent="-280988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College of Engineering and Computing is addressing the workforce needs:</a:t>
            </a:r>
          </a:p>
          <a:p>
            <a:pPr marL="584708" lvl="1" indent="-2921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Strengthening the curriculum</a:t>
            </a:r>
          </a:p>
          <a:p>
            <a:pPr marL="584708" lvl="1" indent="-2921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Providing undergraduate applied research</a:t>
            </a:r>
          </a:p>
          <a:p>
            <a:pPr marL="584708" lvl="1" indent="-2921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Deploying cloud systems w/ open source and professional tools</a:t>
            </a:r>
          </a:p>
          <a:p>
            <a:pPr marL="584708" lvl="1" indent="-2921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Collaborating with industry, government (Cisco, Palo Alto,</a:t>
            </a:r>
          </a:p>
          <a:p>
            <a:pPr marL="292608" lvl="1" indent="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None/>
            </a:pPr>
            <a:r>
              <a:rPr lang="en-US" dirty="0"/>
              <a:t>     Intel, Juniper, VMware)</a:t>
            </a:r>
          </a:p>
          <a:p>
            <a:pPr marL="584708" lvl="1" indent="-2921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07FCF9-DF52-41C1-93C0-582BF8D8303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644" y="3985939"/>
            <a:ext cx="2846852" cy="197533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028B32-6AB9-4D9E-B18A-E40893157ABF}"/>
              </a:ext>
            </a:extLst>
          </p:cNvPr>
          <p:cNvSpPr txBox="1"/>
          <p:nvPr/>
        </p:nvSpPr>
        <p:spPr>
          <a:xfrm>
            <a:off x="5328491" y="5503072"/>
            <a:ext cx="296324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Cybersecurity job openings in four metro areas near Columbia, Feb. 2020</a:t>
            </a:r>
            <a:endParaRPr lang="en-US" sz="13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4F97F-126F-47F3-906F-FBC50D9D8F17}"/>
              </a:ext>
            </a:extLst>
          </p:cNvPr>
          <p:cNvSpPr txBox="1"/>
          <p:nvPr/>
        </p:nvSpPr>
        <p:spPr>
          <a:xfrm>
            <a:off x="691333" y="6086865"/>
            <a:ext cx="10398697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spcBef>
                <a:spcPts val="60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3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 J. Lynch, “Inside the Pentagon’s Struggle to Build a Cyber Force,” Fifth Domain publication, October 29, 2018. Online</a:t>
            </a:r>
            <a:r>
              <a:rPr lang="en-US" sz="13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 </a:t>
            </a:r>
            <a:r>
              <a:rPr lang="en-US" sz="1300" u="sng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https://tinyurl.com/yyelqomp</a:t>
            </a:r>
            <a:endParaRPr lang="en-US" sz="13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A8AABC9-AAB1-4838-B784-DCB12499D8C1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5691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6D4E8A94-DA8B-4858-A98C-E91CD6C08A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4416" y="65355"/>
            <a:ext cx="1653103" cy="86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4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ONR’s Cyber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Option to earn credentials</a:t>
            </a:r>
          </a:p>
          <a:p>
            <a:pPr marL="347663" indent="-347663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DoD’s Information Assurance (IA) workforce is classified in IA technical (IAT):</a:t>
            </a:r>
          </a:p>
          <a:p>
            <a:pPr marL="640271" lvl="1" indent="-347663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Level 1 (IAT 1): Computing environment information assurance</a:t>
            </a:r>
          </a:p>
          <a:p>
            <a:pPr marL="640271" lvl="1" indent="-347663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Level 2 (IAT 2): Network environment information assurance</a:t>
            </a:r>
          </a:p>
          <a:p>
            <a:pPr marL="640271" lvl="1" indent="-347663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Level 3 (IAT 3): Enclave, advanced network &amp; computer information assurance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dirty="0"/>
          </a:p>
          <a:p>
            <a:pPr marL="584708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5691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137EC1-264A-4885-9416-A4175D731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600" y="3410177"/>
            <a:ext cx="7524750" cy="2171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7AB461-87C6-4F69-BDF3-A21A6C16E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8A1F4E5-5048-4F33-8608-64E64B40B4FA}"/>
              </a:ext>
            </a:extLst>
          </p:cNvPr>
          <p:cNvSpPr txBox="1"/>
          <p:nvPr/>
        </p:nvSpPr>
        <p:spPr>
          <a:xfrm>
            <a:off x="2339650" y="5536911"/>
            <a:ext cx="707867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00" b="0" i="0" dirty="0">
                <a:solidFill>
                  <a:srgbClr val="4D5156"/>
                </a:solidFill>
                <a:effectLst/>
                <a:latin typeface="Roboto"/>
              </a:rPr>
              <a:t>NICE: National Initiative for Cybersecurity Education (NIST)</a:t>
            </a:r>
            <a:endParaRPr lang="en-US" sz="13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4416" y="65355"/>
            <a:ext cx="1653103" cy="86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6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08900" y="147203"/>
            <a:ext cx="9180484" cy="174758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Spring 2021 Undergraduate Research Cybersecurity Workshop &amp; 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Capstone Project Expo</a:t>
            </a: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Department of Integrated Information Technology (IIT)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Army, Navy and Air Force ROTC programs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53983" y="5487313"/>
            <a:ext cx="52389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http://ce.sc.edu/cyberinfra/onr_workshop_spring_2021.html</a:t>
            </a:r>
          </a:p>
          <a:p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6704" y="2125975"/>
            <a:ext cx="6004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Undergraduate Research Cybersecurity (Main room)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0C2258-8389-47E2-A5C3-51C66D5CC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391" y="2712715"/>
            <a:ext cx="10275216" cy="254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4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3024" y="2489239"/>
            <a:ext cx="53950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1: </a:t>
            </a:r>
            <a:r>
              <a:rPr lang="en-US" sz="1500" dirty="0" err="1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UofSC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Academic Advising Process Improvement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2: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Boeing Flight Trends and Analysis Dashboard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3: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websites for </a:t>
            </a:r>
            <a:r>
              <a:rPr lang="en-US" sz="1500" dirty="0" err="1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UofSC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COE  projects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4: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IIT Cyber Security Lab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5: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HRSM Database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6: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IIT PHD and Online Program Pages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7: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IIT Internship Database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8: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IIT Internship Location Map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08900" y="147203"/>
            <a:ext cx="9180484" cy="174758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Spring 2021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Undergraduate Research Cybersecurity Workshop &amp; 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Capstone Project Expo</a:t>
            </a: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Department of Integrated Information Technology (IIT)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Army, Navy and Air Force ROTC programs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</p:txBody>
      </p:sp>
      <p:sp>
        <p:nvSpPr>
          <p:cNvPr id="6" name="Rectangle 5"/>
          <p:cNvSpPr/>
          <p:nvPr/>
        </p:nvSpPr>
        <p:spPr>
          <a:xfrm>
            <a:off x="5678079" y="2469063"/>
            <a:ext cx="58090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9: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Law Dispute Resolution App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10: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Health and Human Services Metrics Update Project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11: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Office of Information Assurance Policy Repository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12: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IIT Website to Showcase Student Work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13: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IIT Promotional Video Team 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14: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solutions project team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15: </a:t>
            </a:r>
            <a:r>
              <a:rPr lang="en-US" sz="1500" dirty="0" err="1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Softdocs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Etrieve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Database</a:t>
            </a:r>
          </a:p>
          <a:p>
            <a:r>
              <a:rPr lang="en-US" sz="1500" b="1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16: 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App Prototype for the </a:t>
            </a:r>
            <a:r>
              <a:rPr lang="en-US" sz="1500" dirty="0" err="1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UofSC</a:t>
            </a:r>
            <a:r>
              <a:rPr lang="en-US" sz="15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Visitors Center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9513" y="1971524"/>
            <a:ext cx="3959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Capstone projects (Breakout Rooms)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6513922" y="4649329"/>
            <a:ext cx="707010" cy="806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1391" y="4577226"/>
            <a:ext cx="4115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To enter a breakout room, please check at the bottom of your screen.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If you do not see this symbol, please ask for assistance in the chat window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6541" y="5467546"/>
            <a:ext cx="451485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5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1023" y="463967"/>
            <a:ext cx="109633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2C353B"/>
                </a:solidFill>
                <a:latin typeface="Arial" panose="020B0604020202020204" pitchFamily="34" charset="0"/>
              </a:rPr>
              <a:t>Identifying Applications using Deep Traffic Inspection (App-ID)</a:t>
            </a:r>
            <a:endParaRPr lang="en-US" sz="3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1035640" y="1121645"/>
            <a:ext cx="1008798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Rectangle 15"/>
          <p:cNvSpPr/>
          <p:nvPr/>
        </p:nvSpPr>
        <p:spPr>
          <a:xfrm>
            <a:off x="1836964" y="2976951"/>
            <a:ext cx="244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C353B"/>
                </a:solidFill>
                <a:latin typeface="Arial" panose="020B0604020202020204" pitchFamily="34" charset="0"/>
              </a:rPr>
              <a:t>Christian </a:t>
            </a:r>
            <a:r>
              <a:rPr lang="en-US" dirty="0" err="1">
                <a:solidFill>
                  <a:srgbClr val="2C353B"/>
                </a:solidFill>
                <a:latin typeface="Arial" panose="020B0604020202020204" pitchFamily="34" charset="0"/>
              </a:rPr>
              <a:t>Tsirlis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13472" y="2976951"/>
            <a:ext cx="244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C353B"/>
                </a:solidFill>
                <a:latin typeface="Arial" panose="020B0604020202020204" pitchFamily="34" charset="0"/>
              </a:rPr>
              <a:t>Brad Wilson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3495413"/>
            <a:ext cx="4496586" cy="1946635"/>
          </a:xfrm>
        </p:spPr>
        <p:txBody>
          <a:bodyPr>
            <a:normAutofit/>
          </a:bodyPr>
          <a:lstStyle/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Junior IIT and Cyber Intelligence major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3/C Marine-Option Midshipman at the NROTC Unit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 txBox="1">
            <a:spLocks/>
          </p:cNvSpPr>
          <p:nvPr/>
        </p:nvSpPr>
        <p:spPr>
          <a:xfrm>
            <a:off x="6207898" y="3495412"/>
            <a:ext cx="4496586" cy="19466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Junior IIT student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Intern at Savannah River Nuclear Solutions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C3E492-579F-4B63-B873-7CFEC6AEA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8313" y="1388921"/>
            <a:ext cx="1810857" cy="15672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B5C041-AF33-4C74-8A34-14ABB1C9CA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5744" y="1412471"/>
            <a:ext cx="1739630" cy="152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67266" y="418517"/>
            <a:ext cx="104260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2C353B"/>
                </a:solidFill>
                <a:latin typeface="Arial" panose="020B0604020202020204" pitchFamily="34" charset="0"/>
              </a:rPr>
              <a:t>External Dynamic List for Blocking Malicious Sites</a:t>
            </a:r>
            <a:endParaRPr lang="en-US" sz="3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1035640" y="1121645"/>
            <a:ext cx="1008798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Rectangle 15"/>
          <p:cNvSpPr/>
          <p:nvPr/>
        </p:nvSpPr>
        <p:spPr>
          <a:xfrm>
            <a:off x="1836964" y="2976951"/>
            <a:ext cx="244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C353B"/>
                </a:solidFill>
                <a:latin typeface="Arial" panose="020B0604020202020204" pitchFamily="34" charset="0"/>
              </a:rPr>
              <a:t>Bryson Livingston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645448" y="2976951"/>
            <a:ext cx="244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C353B"/>
                </a:solidFill>
                <a:latin typeface="Arial" panose="020B0604020202020204" pitchFamily="34" charset="0"/>
              </a:rPr>
              <a:t>Zachary Fowler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3495413"/>
            <a:ext cx="4496586" cy="1946635"/>
          </a:xfrm>
        </p:spPr>
        <p:txBody>
          <a:bodyPr>
            <a:normAutofit/>
          </a:bodyPr>
          <a:lstStyle/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Senior IIT student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Internship at Sonoco in Hartsville, South Carolina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Interest/work in networking and cybersecurity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 txBox="1">
            <a:spLocks/>
          </p:cNvSpPr>
          <p:nvPr/>
        </p:nvSpPr>
        <p:spPr>
          <a:xfrm>
            <a:off x="6207898" y="3495412"/>
            <a:ext cx="4496586" cy="19466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Senior IIT student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Interested in Cybersecurity as career path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E68621-132C-43CE-BB55-EEAE04777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773" y="1429248"/>
            <a:ext cx="1601572" cy="15743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213E2B-DC95-4262-9F47-82082FFDE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051" y="1340805"/>
            <a:ext cx="1295029" cy="166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1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67266" y="418517"/>
            <a:ext cx="10426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Policy-based Forwarding</a:t>
            </a:r>
            <a:endParaRPr lang="en-US" sz="3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1035640" y="1121645"/>
            <a:ext cx="1008798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Rectangle 15"/>
          <p:cNvSpPr/>
          <p:nvPr/>
        </p:nvSpPr>
        <p:spPr>
          <a:xfrm>
            <a:off x="1836964" y="2976951"/>
            <a:ext cx="244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C353B"/>
                </a:solidFill>
                <a:latin typeface="Arial" panose="020B0604020202020204" pitchFamily="34" charset="0"/>
              </a:rPr>
              <a:t>Jack </a:t>
            </a:r>
            <a:r>
              <a:rPr lang="en-US" dirty="0" err="1">
                <a:solidFill>
                  <a:srgbClr val="2C353B"/>
                </a:solidFill>
                <a:latin typeface="Arial" panose="020B0604020202020204" pitchFamily="34" charset="0"/>
              </a:rPr>
              <a:t>Sadle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13472" y="2976951"/>
            <a:ext cx="244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C353B"/>
                </a:solidFill>
                <a:latin typeface="Arial" panose="020B0604020202020204" pitchFamily="34" charset="0"/>
              </a:rPr>
              <a:t>Matthew Driver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3495413"/>
            <a:ext cx="4496586" cy="1946635"/>
          </a:xfrm>
        </p:spPr>
        <p:txBody>
          <a:bodyPr>
            <a:normAutofit/>
          </a:bodyPr>
          <a:lstStyle/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Senior IIT student, ROTC w/ Minor in Military Science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Enlisted in the US Army Signal Corps as a 25B IT Specialist since 2017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 txBox="1">
            <a:spLocks/>
          </p:cNvSpPr>
          <p:nvPr/>
        </p:nvSpPr>
        <p:spPr>
          <a:xfrm>
            <a:off x="6207898" y="3495412"/>
            <a:ext cx="4496586" cy="19466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Senior IIT student, ROTC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He has been in the military for seven years, including one year in Syria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084" y="1696697"/>
            <a:ext cx="1504950" cy="1276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6029" y="1653834"/>
            <a:ext cx="14954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07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67266" y="418517"/>
            <a:ext cx="104260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2C353B"/>
                </a:solidFill>
                <a:latin typeface="Arial" panose="020B0604020202020204" pitchFamily="34" charset="0"/>
              </a:rPr>
              <a:t>Site-to-site VPN with Next-generation Firewalls</a:t>
            </a:r>
            <a:endParaRPr lang="en-US" sz="3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1035640" y="1121645"/>
            <a:ext cx="1008798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Rectangle 15"/>
          <p:cNvSpPr/>
          <p:nvPr/>
        </p:nvSpPr>
        <p:spPr>
          <a:xfrm>
            <a:off x="4779407" y="2976951"/>
            <a:ext cx="2440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C353B"/>
                </a:solidFill>
                <a:latin typeface="Arial" panose="020B0604020202020204" pitchFamily="34" charset="0"/>
              </a:rPr>
              <a:t>Ryan </a:t>
            </a:r>
            <a:r>
              <a:rPr lang="en-US" dirty="0" err="1">
                <a:solidFill>
                  <a:srgbClr val="2C353B"/>
                </a:solidFill>
                <a:latin typeface="Arial" panose="020B0604020202020204" pitchFamily="34" charset="0"/>
              </a:rPr>
              <a:t>Tallent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709" y="3495413"/>
            <a:ext cx="4496586" cy="1946635"/>
          </a:xfrm>
        </p:spPr>
        <p:txBody>
          <a:bodyPr>
            <a:normAutofit/>
          </a:bodyPr>
          <a:lstStyle/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Junior IIT student, working to become an expert in cyber security</a:t>
            </a:r>
          </a:p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Navy Veteran, deployed in the Operation Iraqi Freedom (2003)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202" y="1576775"/>
            <a:ext cx="15049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7003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16426</TotalTime>
  <Words>728</Words>
  <Application>Microsoft Office PowerPoint</Application>
  <PresentationFormat>Widescreen</PresentationFormat>
  <Paragraphs>110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Roboto</vt:lpstr>
      <vt:lpstr>Times New Roman</vt:lpstr>
      <vt:lpstr>Wingdings</vt:lpstr>
      <vt:lpstr>Retrospect</vt:lpstr>
      <vt:lpstr>PowerPoint Presentation</vt:lpstr>
      <vt:lpstr>ONR’s Cyber Project</vt:lpstr>
      <vt:lpstr>ONR’s Cyber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CRICHIGNO BENITEZ, JORGE</cp:lastModifiedBy>
  <cp:revision>194</cp:revision>
  <cp:lastPrinted>2020-12-01T20:16:07Z</cp:lastPrinted>
  <dcterms:created xsi:type="dcterms:W3CDTF">2020-04-03T21:33:21Z</dcterms:created>
  <dcterms:modified xsi:type="dcterms:W3CDTF">2021-04-22T14:55:56Z</dcterms:modified>
</cp:coreProperties>
</file>