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64" r:id="rId2"/>
    <p:sldId id="353" r:id="rId3"/>
    <p:sldId id="364" r:id="rId4"/>
    <p:sldId id="370" r:id="rId5"/>
    <p:sldId id="365" r:id="rId6"/>
    <p:sldId id="366" r:id="rId7"/>
    <p:sldId id="368" r:id="rId8"/>
    <p:sldId id="369" r:id="rId9"/>
    <p:sldId id="3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Driver" initials="MD" lastIdx="1" clrIdx="0">
    <p:extLst>
      <p:ext uri="{19B8F6BF-5375-455C-9EA6-DF929625EA0E}">
        <p15:presenceInfo xmlns:p15="http://schemas.microsoft.com/office/powerpoint/2012/main" userId="9977556b4cee92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92009" autoAdjust="0"/>
  </p:normalViewPr>
  <p:slideViewPr>
    <p:cSldViewPr snapToGrid="0" snapToObjects="1">
      <p:cViewPr varScale="1">
        <p:scale>
          <a:sx n="102" d="100"/>
          <a:sy n="102" d="100"/>
        </p:scale>
        <p:origin x="69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5T19:18:42.103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1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1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2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Citation:</a:t>
            </a:r>
          </a:p>
          <a:p>
            <a:pPr algn="l"/>
            <a:r>
              <a:rPr lang="en-US" b="1" i="0" cap="all" dirty="0">
                <a:solidFill>
                  <a:srgbClr val="000000"/>
                </a:solidFill>
                <a:effectLst/>
                <a:latin typeface="Open Sans"/>
              </a:rPr>
              <a:t>AZAM, W. AND PROFILE, V.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/>
              </a:rPr>
              <a:t>OSPF Authentication Types, Configuration &amp; Verification</a:t>
            </a:r>
          </a:p>
          <a:p>
            <a:pPr algn="l"/>
            <a:r>
              <a:rPr lang="en-US" b="1" i="0" dirty="0">
                <a:solidFill>
                  <a:srgbClr val="666666"/>
                </a:solidFill>
                <a:effectLst/>
                <a:latin typeface="Open Sans"/>
              </a:rPr>
              <a:t>In-text: 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/>
              </a:rPr>
              <a:t>(Azam and profile, 2020)</a:t>
            </a:r>
          </a:p>
          <a:p>
            <a:pPr algn="l"/>
            <a:r>
              <a:rPr lang="en-US" b="1" i="0" dirty="0">
                <a:solidFill>
                  <a:srgbClr val="666666"/>
                </a:solidFill>
                <a:effectLst/>
                <a:latin typeface="Open Sans"/>
              </a:rPr>
              <a:t>Your Bibliography: 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/>
              </a:rPr>
              <a:t>Azam, W. and profile, V., 2020. </a:t>
            </a:r>
            <a:r>
              <a:rPr lang="en-US" b="0" i="1" dirty="0">
                <a:solidFill>
                  <a:srgbClr val="666666"/>
                </a:solidFill>
                <a:effectLst/>
                <a:latin typeface="Open Sans"/>
              </a:rPr>
              <a:t>OSPF Authentication Types, Configuration &amp; Verification</a:t>
            </a:r>
            <a:r>
              <a:rPr lang="en-US" b="0" i="0" dirty="0">
                <a:solidFill>
                  <a:srgbClr val="666666"/>
                </a:solidFill>
                <a:effectLst/>
                <a:latin typeface="Open Sans"/>
              </a:rPr>
              <a:t>. [online] Ccnacompletecourse.blogspot.com. Available at: &lt;https://ccnacompletecourse.blogspot.com/2019/10/ospf-authentication-types-configuration.html#:~:text=OSPF%20supports%20three%20types%20of,configured%20globally%20or%20by%20interface.&gt; [Accessed 9 November 2020].</a:t>
            </a:r>
          </a:p>
          <a:p>
            <a:endParaRPr lang="en-US" dirty="0"/>
          </a:p>
          <a:p>
            <a:r>
              <a:rPr lang="en-US" dirty="0"/>
              <a:t>Simple Password authentication is an unencrypted password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33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2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OSPF Hijacking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Matthew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Driver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Jack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Sadle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ROTC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0842" y="1985538"/>
            <a:ext cx="1552575" cy="133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4144" y="1947438"/>
            <a:ext cx="15335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Problem description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Background information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Open Shortest Path First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Hijacking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Proposed solution and Implementation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Conclusion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77989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3456803"/>
          </a:xfrm>
        </p:spPr>
        <p:txBody>
          <a:bodyPr>
            <a:normAutofit/>
          </a:bodyPr>
          <a:lstStyle/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Computer networks can be attacked by disrupting peer network routers. </a:t>
            </a:r>
            <a:endParaRPr lang="en-US" sz="1900" dirty="0" smtClean="0"/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900" dirty="0" smtClean="0"/>
              <a:t>Using </a:t>
            </a:r>
            <a:r>
              <a:rPr lang="en-US" sz="1900" dirty="0"/>
              <a:t>OSPF (Open Shortest Path First), routers send data to each other in a network via packets on routes that are established based on their distance to each other. </a:t>
            </a:r>
            <a:endParaRPr lang="en-US" sz="1900" dirty="0" smtClean="0"/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900" dirty="0" smtClean="0"/>
              <a:t>In </a:t>
            </a:r>
            <a:r>
              <a:rPr lang="en-US" sz="1900" dirty="0"/>
              <a:t>an OSPF network, the packet will take the shortest path along the routers in the network to get to their destination. </a:t>
            </a:r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900" dirty="0" smtClean="0"/>
              <a:t>Attackers </a:t>
            </a:r>
            <a:r>
              <a:rPr lang="en-US" sz="1900" dirty="0"/>
              <a:t>can falsify the information carried within the routing protocols, thus hijacking IP addresses. </a:t>
            </a:r>
            <a:endParaRPr lang="en-US" sz="1900" dirty="0" smtClean="0"/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900" dirty="0" smtClean="0"/>
              <a:t>This </a:t>
            </a:r>
            <a:r>
              <a:rPr lang="en-US" sz="1900" dirty="0"/>
              <a:t>is done when an attacker manipulates the OSPF routing protocol so that traffic is misdirected to a rogue router projecting false routes. </a:t>
            </a:r>
            <a:endParaRPr lang="en-US" sz="1900" dirty="0" smtClean="0"/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900" dirty="0" smtClean="0"/>
              <a:t>Attacks occur frequently across the world; e.g., see figure.</a:t>
            </a:r>
            <a:endParaRPr lang="en-US" sz="19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4621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7644" y="3816082"/>
            <a:ext cx="2766840" cy="227857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047" y="4520799"/>
            <a:ext cx="5738390" cy="157385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30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2B98E-AE98-5344-847B-BA0B00554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740" y="449202"/>
            <a:ext cx="10984850" cy="282660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dirty="0"/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Spoofing routing information can generally be used to cause systems to misinform (lie to) each other, cause a Denial of Service (DoS) attack, and redirect traffic to follow a path it would not normally follow. </a:t>
            </a:r>
            <a:endParaRPr lang="en-US" dirty="0" smtClean="0"/>
          </a:p>
          <a:p>
            <a:pPr marL="227013" indent="-22701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These </a:t>
            </a:r>
            <a:r>
              <a:rPr lang="en-US" dirty="0"/>
              <a:t>kinds of threats to data security can cause the theft of information, shutdowns, and many other harmful results.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99D7A-0FED-9D4F-A141-2DF59B0F5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D8B4E-0746-E14E-8D7A-692A04F34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C338E0-3749-754B-A600-15D67FAE9891}"/>
              </a:ext>
            </a:extLst>
          </p:cNvPr>
          <p:cNvSpPr txBox="1"/>
          <p:nvPr/>
        </p:nvSpPr>
        <p:spPr>
          <a:xfrm>
            <a:off x="8390354" y="5236976"/>
            <a:ext cx="15456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Malicious router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BFB48D-453C-2241-B9C6-824180BF43E9}"/>
              </a:ext>
            </a:extLst>
          </p:cNvPr>
          <p:cNvSpPr/>
          <p:nvPr/>
        </p:nvSpPr>
        <p:spPr>
          <a:xfrm>
            <a:off x="10375629" y="3898203"/>
            <a:ext cx="1086058" cy="48103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Destination network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868712-9660-464E-863D-C8254ED5FFA6}"/>
              </a:ext>
            </a:extLst>
          </p:cNvPr>
          <p:cNvCxnSpPr>
            <a:endCxn id="7" idx="1"/>
          </p:cNvCxnSpPr>
          <p:nvPr/>
        </p:nvCxnSpPr>
        <p:spPr>
          <a:xfrm>
            <a:off x="6625906" y="4138718"/>
            <a:ext cx="37497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4317CAC1-B4C0-4B41-A7F1-37F8DA0BB0C3}"/>
              </a:ext>
            </a:extLst>
          </p:cNvPr>
          <p:cNvSpPr/>
          <p:nvPr/>
        </p:nvSpPr>
        <p:spPr>
          <a:xfrm>
            <a:off x="7192541" y="3976353"/>
            <a:ext cx="398352" cy="31687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E11CC2-FEFC-4945-BC59-5E650E080999}"/>
              </a:ext>
            </a:extLst>
          </p:cNvPr>
          <p:cNvSpPr/>
          <p:nvPr/>
        </p:nvSpPr>
        <p:spPr>
          <a:xfrm>
            <a:off x="8787919" y="3984210"/>
            <a:ext cx="398352" cy="31687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E3740EE-33CF-1D42-88E4-D016AC39CE4D}"/>
              </a:ext>
            </a:extLst>
          </p:cNvPr>
          <p:cNvSpPr/>
          <p:nvPr/>
        </p:nvSpPr>
        <p:spPr>
          <a:xfrm>
            <a:off x="9589220" y="3988738"/>
            <a:ext cx="398352" cy="31687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F6B384-D08B-914C-9D25-565604556A7F}"/>
              </a:ext>
            </a:extLst>
          </p:cNvPr>
          <p:cNvSpPr txBox="1"/>
          <p:nvPr/>
        </p:nvSpPr>
        <p:spPr>
          <a:xfrm>
            <a:off x="7192541" y="3671924"/>
            <a:ext cx="4315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6467D9-4D90-7D46-A2B4-01403947A530}"/>
              </a:ext>
            </a:extLst>
          </p:cNvPr>
          <p:cNvSpPr txBox="1"/>
          <p:nvPr/>
        </p:nvSpPr>
        <p:spPr>
          <a:xfrm>
            <a:off x="8007513" y="3661046"/>
            <a:ext cx="4315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692BCE-56DE-8C4C-AC94-428D0B43AD8C}"/>
              </a:ext>
            </a:extLst>
          </p:cNvPr>
          <p:cNvSpPr txBox="1"/>
          <p:nvPr/>
        </p:nvSpPr>
        <p:spPr>
          <a:xfrm>
            <a:off x="8798366" y="3669406"/>
            <a:ext cx="4315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336E73-3BD5-0A4E-8088-A4B4EC1D7829}"/>
              </a:ext>
            </a:extLst>
          </p:cNvPr>
          <p:cNvSpPr txBox="1"/>
          <p:nvPr/>
        </p:nvSpPr>
        <p:spPr>
          <a:xfrm>
            <a:off x="9572632" y="3669406"/>
            <a:ext cx="4315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BF9DAF1-EF3C-2046-B222-63AFEE58AC33}"/>
              </a:ext>
            </a:extLst>
          </p:cNvPr>
          <p:cNvCxnSpPr/>
          <p:nvPr/>
        </p:nvCxnSpPr>
        <p:spPr>
          <a:xfrm>
            <a:off x="8198933" y="4175122"/>
            <a:ext cx="24344" cy="1639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22B5BFD-22F6-6B4B-A920-8C766DBA86DC}"/>
              </a:ext>
            </a:extLst>
          </p:cNvPr>
          <p:cNvSpPr/>
          <p:nvPr/>
        </p:nvSpPr>
        <p:spPr>
          <a:xfrm>
            <a:off x="8001510" y="3984211"/>
            <a:ext cx="398352" cy="31687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48E864-C42D-4946-B823-927DDC0087D5}"/>
              </a:ext>
            </a:extLst>
          </p:cNvPr>
          <p:cNvSpPr txBox="1"/>
          <p:nvPr/>
        </p:nvSpPr>
        <p:spPr>
          <a:xfrm>
            <a:off x="8289365" y="3340933"/>
            <a:ext cx="17475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Real shortest path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2741FB-9BBB-AA4B-89FE-4A34F9B82D32}"/>
              </a:ext>
            </a:extLst>
          </p:cNvPr>
          <p:cNvSpPr txBox="1"/>
          <p:nvPr/>
        </p:nvSpPr>
        <p:spPr>
          <a:xfrm>
            <a:off x="8242780" y="4537667"/>
            <a:ext cx="14173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Hijacked route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537CCBF-937A-5C4C-B420-3B96997E8BDA}"/>
              </a:ext>
            </a:extLst>
          </p:cNvPr>
          <p:cNvSpPr/>
          <p:nvPr/>
        </p:nvSpPr>
        <p:spPr>
          <a:xfrm>
            <a:off x="8035885" y="5232449"/>
            <a:ext cx="398352" cy="316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F36CFDF-0F35-4A4D-A54D-EEAC66A53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03" y="2953878"/>
            <a:ext cx="5000901" cy="28507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6796D03-3F7C-C348-9373-F07465785D27}"/>
              </a:ext>
            </a:extLst>
          </p:cNvPr>
          <p:cNvSpPr/>
          <p:nvPr/>
        </p:nvSpPr>
        <p:spPr>
          <a:xfrm>
            <a:off x="456673" y="5897433"/>
            <a:ext cx="52011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www.cloudflare.com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/learning/security/glossary/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bgp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-hijacking/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989460" y="3695974"/>
            <a:ext cx="2218099" cy="9053"/>
          </a:xfrm>
          <a:prstGeom prst="straightConnector1">
            <a:avLst/>
          </a:prstGeom>
          <a:ln w="38100">
            <a:solidFill>
              <a:srgbClr val="00A44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930689" y="4382262"/>
            <a:ext cx="30" cy="85018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Problem Description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4621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858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16317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943AE1-0123-4CD1-9760-FA7DB1BF5A86}"/>
              </a:ext>
            </a:extLst>
          </p:cNvPr>
          <p:cNvSpPr txBox="1"/>
          <p:nvPr/>
        </p:nvSpPr>
        <p:spPr>
          <a:xfrm>
            <a:off x="505326" y="949982"/>
            <a:ext cx="1107707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OSPF is perhaps the most widely used routing protocol in the world. 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so that the shortest path through a network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calculated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 cost of the route, taking in account the bandwidth, delay and load. 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OSPF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routers are configured by adding the adjacent Local Area Networks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(LANs) and Wide Area Networks (WANs) to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routing table.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 would add the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connecting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other routers in order to establish OSPF communication with these devices.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entries in the routing table have established distances so that the OSPF protocol can identify the shortest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 destination network. 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to hijack an OSPF route, a rogue router advertises a shorter route to a legitimate network, therefore adding itself as the more viable route in the routing table.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32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and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028701"/>
            <a:ext cx="10736197" cy="1513974"/>
          </a:xfrm>
        </p:spPr>
        <p:txBody>
          <a:bodyPr>
            <a:normAutofit/>
          </a:bodyPr>
          <a:lstStyle/>
          <a:p>
            <a:pPr marL="169863" indent="-169863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proposed solution to minimize an attack on an OSPF network is to implement OSPF Authentication on each router. Each router should have a password to authenticate, each of different characters.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820101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4CB4BA-CE06-4C83-A10D-6638EDF4BD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055" y="2324357"/>
            <a:ext cx="3190213" cy="26474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59CCC0-EDFE-4E94-9E0C-07D4DAF006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9753" y="2022993"/>
            <a:ext cx="4944994" cy="31277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FB55139-AFCA-4256-B7E6-E0B13613DDE4}"/>
              </a:ext>
            </a:extLst>
          </p:cNvPr>
          <p:cNvSpPr txBox="1"/>
          <p:nvPr/>
        </p:nvSpPr>
        <p:spPr>
          <a:xfrm>
            <a:off x="1202137" y="4970987"/>
            <a:ext cx="199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This is an OSPF Topology with an active spoofed router trying to infiltrate the network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734D0-64AE-41DC-A3D2-EF45A6CFB233}"/>
              </a:ext>
            </a:extLst>
          </p:cNvPr>
          <p:cNvSpPr txBox="1"/>
          <p:nvPr/>
        </p:nvSpPr>
        <p:spPr>
          <a:xfrm>
            <a:off x="6934962" y="5171103"/>
            <a:ext cx="2314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combat security issues, we implement authentication measures on all routers through each interface</a:t>
            </a:r>
          </a:p>
        </p:txBody>
      </p:sp>
    </p:spTree>
    <p:extLst>
      <p:ext uri="{BB962C8B-B14F-4D97-AF65-F5344CB8AC3E}">
        <p14:creationId xmlns:p14="http://schemas.microsoft.com/office/powerpoint/2010/main" val="49867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76B82-DA3A-46E3-8595-CEF0F612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Router Authentication?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1EEE5-5460-4872-82E4-0B259A04E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524" y="889000"/>
            <a:ext cx="5498451" cy="5171573"/>
          </a:xfrm>
        </p:spPr>
        <p:txBody>
          <a:bodyPr>
            <a:normAutofit/>
          </a:bodyPr>
          <a:lstStyle/>
          <a:p>
            <a:pPr marL="169863" indent="-169863" algn="l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Authentication is for security</a:t>
            </a:r>
          </a:p>
          <a:p>
            <a:pPr marL="169863" indent="-169863" algn="l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risks of having no authentication means a rogue router may enter the network and gather data from the net</a:t>
            </a:r>
          </a:p>
          <a:p>
            <a:pPr marL="193675" indent="-193675" algn="l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/>
              <a:t>OSPF </a:t>
            </a:r>
            <a:r>
              <a:rPr lang="en-US" sz="1600" dirty="0"/>
              <a:t>supports 3 types of authentications:</a:t>
            </a:r>
          </a:p>
          <a:p>
            <a:pPr marL="468630" lvl="2" indent="-285750" algn="l">
              <a:spcBef>
                <a:spcPts val="6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dirty="0"/>
              <a:t>Null (none)</a:t>
            </a:r>
          </a:p>
          <a:p>
            <a:pPr marL="468630" lvl="2" indent="-285750" algn="l">
              <a:spcBef>
                <a:spcPts val="6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dirty="0"/>
              <a:t>Simple Password Authentication</a:t>
            </a:r>
          </a:p>
          <a:p>
            <a:pPr marL="468630" lvl="2" indent="-285750" algn="l">
              <a:spcBef>
                <a:spcPts val="6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dirty="0"/>
              <a:t>MD5 Authentication</a:t>
            </a:r>
          </a:p>
          <a:p>
            <a:pPr marL="169863" lvl="1" indent="-169863" algn="l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MD5 </a:t>
            </a:r>
            <a:r>
              <a:rPr lang="en-US" sz="1600" dirty="0"/>
              <a:t>is the safest method of authentication because it is calculated using the MD5 Algorithm and is never exchanged by peers.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63076F-6AA6-4577-97FC-F14A523A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E763F-E456-4A25-B525-BA5E6480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D352B-CB40-4329-A0EA-0D5E59233F97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6452955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026" name="Picture 2" descr="Password Verification and Authentication: How to Combat Cyber Crime -  Mobile Marketing Watch">
            <a:extLst>
              <a:ext uri="{FF2B5EF4-FFF2-40B4-BE49-F238E27FC236}">
                <a16:creationId xmlns:a16="http://schemas.microsoft.com/office/drawing/2014/main" id="{9C45868F-4B0A-6B49-9D64-DA7C0AE66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85" y="1395015"/>
            <a:ext cx="4080150" cy="388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9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77D4-2369-4433-8D1E-DEFEB572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Router Authentication Process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C4FF3-6A56-4CA6-92ED-7134F0F8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8693-9DD4-4D9C-8868-5BB179220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B131C0D-19A3-41B0-BE26-C08346206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400" y="1389370"/>
            <a:ext cx="4058884" cy="389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3E89F7-CF8E-4413-B7AC-D6A333E6DAFE}"/>
              </a:ext>
            </a:extLst>
          </p:cNvPr>
          <p:cNvCxnSpPr>
            <a:cxnSpLocks/>
          </p:cNvCxnSpPr>
          <p:nvPr/>
        </p:nvCxnSpPr>
        <p:spPr>
          <a:xfrm>
            <a:off x="1277172" y="993232"/>
            <a:ext cx="6555334" cy="13763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CDEF5B0-223E-5F48-B506-33AEE3AFD23C}"/>
              </a:ext>
            </a:extLst>
          </p:cNvPr>
          <p:cNvSpPr txBox="1"/>
          <p:nvPr/>
        </p:nvSpPr>
        <p:spPr>
          <a:xfrm>
            <a:off x="597550" y="1258332"/>
            <a:ext cx="52595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 will combine the shared secret key with the routing message creating what is called a hash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MD5 Algorithm, a digital signature is calculated and sent to R2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 will receive the message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 will then combine the shared secret key with the routing message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 will use the MD5 Algorithm to calculate the digital signature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Digital signatures match, R2 will accept the OSPF update packets</a:t>
            </a:r>
          </a:p>
          <a:p>
            <a:pPr marL="285750" indent="-285750" algn="just" defTabSz="914400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digital signatures do not match, R2 will not accept the OSPF update packets</a:t>
            </a:r>
          </a:p>
        </p:txBody>
      </p:sp>
    </p:spTree>
    <p:extLst>
      <p:ext uri="{BB962C8B-B14F-4D97-AF65-F5344CB8AC3E}">
        <p14:creationId xmlns:p14="http://schemas.microsoft.com/office/powerpoint/2010/main" val="14172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OSPF Hijacking can do massive damage with relative ease 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Attackers manipulate the OSPF routing protocol to steal network traffic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Implementing authentication measures can help protect networks from these attacks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33330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14804</TotalTime>
  <Words>678</Words>
  <Application>Microsoft Office PowerPoint</Application>
  <PresentationFormat>Widescreen</PresentationFormat>
  <Paragraphs>95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Times New Roman</vt:lpstr>
      <vt:lpstr>Wingdings</vt:lpstr>
      <vt:lpstr>Retrospect</vt:lpstr>
      <vt:lpstr>PowerPoint Presentation</vt:lpstr>
      <vt:lpstr>Agenda</vt:lpstr>
      <vt:lpstr>Problem Description</vt:lpstr>
      <vt:lpstr>Problem Description</vt:lpstr>
      <vt:lpstr>Background Information</vt:lpstr>
      <vt:lpstr>Proposed Solution and Implementation</vt:lpstr>
      <vt:lpstr>What is Router Authentication?</vt:lpstr>
      <vt:lpstr>Router Authentication Process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CRICHIGNO BENITEZ, JORGE</cp:lastModifiedBy>
  <cp:revision>155</cp:revision>
  <dcterms:created xsi:type="dcterms:W3CDTF">2020-04-03T21:33:21Z</dcterms:created>
  <dcterms:modified xsi:type="dcterms:W3CDTF">2020-11-26T00:06:34Z</dcterms:modified>
</cp:coreProperties>
</file>