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33"/>
  </p:notesMasterIdLst>
  <p:sldIdLst>
    <p:sldId id="484" r:id="rId5"/>
    <p:sldId id="481" r:id="rId6"/>
    <p:sldId id="507" r:id="rId7"/>
    <p:sldId id="486" r:id="rId8"/>
    <p:sldId id="487" r:id="rId9"/>
    <p:sldId id="488" r:id="rId10"/>
    <p:sldId id="510" r:id="rId11"/>
    <p:sldId id="526" r:id="rId12"/>
    <p:sldId id="523" r:id="rId13"/>
    <p:sldId id="525" r:id="rId14"/>
    <p:sldId id="529" r:id="rId15"/>
    <p:sldId id="490" r:id="rId16"/>
    <p:sldId id="491" r:id="rId17"/>
    <p:sldId id="492" r:id="rId18"/>
    <p:sldId id="494" r:id="rId19"/>
    <p:sldId id="496" r:id="rId20"/>
    <p:sldId id="499" r:id="rId21"/>
    <p:sldId id="498" r:id="rId22"/>
    <p:sldId id="500" r:id="rId23"/>
    <p:sldId id="501" r:id="rId24"/>
    <p:sldId id="502" r:id="rId25"/>
    <p:sldId id="503" r:id="rId26"/>
    <p:sldId id="504" r:id="rId27"/>
    <p:sldId id="505" r:id="rId28"/>
    <p:sldId id="530" r:id="rId29"/>
    <p:sldId id="508" r:id="rId30"/>
    <p:sldId id="527" r:id="rId31"/>
    <p:sldId id="52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5D0D41-B447-0A48-A9CB-18DFBBD822D6}">
          <p14:sldIdLst>
            <p14:sldId id="484"/>
            <p14:sldId id="481"/>
            <p14:sldId id="507"/>
            <p14:sldId id="486"/>
            <p14:sldId id="487"/>
            <p14:sldId id="488"/>
            <p14:sldId id="510"/>
            <p14:sldId id="526"/>
            <p14:sldId id="523"/>
            <p14:sldId id="525"/>
            <p14:sldId id="529"/>
            <p14:sldId id="490"/>
            <p14:sldId id="491"/>
            <p14:sldId id="492"/>
            <p14:sldId id="494"/>
            <p14:sldId id="496"/>
            <p14:sldId id="499"/>
            <p14:sldId id="498"/>
            <p14:sldId id="500"/>
            <p14:sldId id="501"/>
            <p14:sldId id="502"/>
            <p14:sldId id="503"/>
            <p14:sldId id="504"/>
            <p14:sldId id="505"/>
            <p14:sldId id="530"/>
            <p14:sldId id="508"/>
          </p14:sldIdLst>
        </p14:section>
        <p14:section name="Previous Slide" id="{273B8682-5CE0-45C5-BEDF-6798CD7C55FC}">
          <p14:sldIdLst>
            <p14:sldId id="527"/>
            <p14:sldId id="528"/>
          </p14:sldIdLst>
        </p14:section>
        <p14:section name="Previous Slide" id="{F934BB3C-C048-1042-8B52-75007DF540C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931"/>
    <a:srgbClr val="404040"/>
    <a:srgbClr val="ECECE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85771" autoAdjust="0"/>
  </p:normalViewPr>
  <p:slideViewPr>
    <p:cSldViewPr snapToGrid="0" snapToObjects="1">
      <p:cViewPr>
        <p:scale>
          <a:sx n="60" d="100"/>
          <a:sy n="60" d="100"/>
        </p:scale>
        <p:origin x="1805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5A8E4-D9C3-C245-9CA7-4669BBCF7CE0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2E4-4F60-8A4C-A69D-DED6CFA1F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6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1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48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3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7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60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12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both users have NATs, then neither can accept a call ‘by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26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3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both users have NATs, then neither can accept a call ‘by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both users have NATs, then neither can accept a call ‘by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5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both users have NATs, then neither can accept a call ‘by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If both users have NATs, then neither can accept a call ‘by the 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0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772E4-4F60-8A4C-A69D-DED6CFA1F3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734056"/>
            <a:ext cx="6858000" cy="2387600"/>
          </a:xfrm>
        </p:spPr>
        <p:txBody>
          <a:bodyPr anchor="b"/>
          <a:lstStyle>
            <a:lvl1pPr algn="ctr">
              <a:defRPr sz="45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13939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1" y="5991634"/>
            <a:ext cx="1940873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2028" y="4691270"/>
            <a:ext cx="2379945" cy="18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5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656521"/>
            <a:ext cx="7886700" cy="2187986"/>
          </a:xfrm>
        </p:spPr>
        <p:txBody>
          <a:bodyPr anchor="t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7" y="4867950"/>
            <a:ext cx="4120346" cy="1500187"/>
          </a:xfrm>
        </p:spPr>
        <p:txBody>
          <a:bodyPr anchor="b"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9461" y="5774635"/>
            <a:ext cx="2169215" cy="9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74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4"/>
            <a:ext cx="1976499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2017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3"/>
            <a:ext cx="199876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1" y="6004324"/>
            <a:ext cx="201657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7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4"/>
            <a:ext cx="201212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6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5975"/>
            <a:ext cx="2003219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3"/>
            <a:ext cx="1954233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4"/>
            <a:ext cx="2003219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004324"/>
            <a:ext cx="200767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00432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0043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8DBBA179-F45D-4D10-BB47-5F4DDFACF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873C14-397E-4610-8D7C-CFCFFA0525C8}"/>
              </a:ext>
            </a:extLst>
          </p:cNvPr>
          <p:cNvSpPr txBox="1"/>
          <p:nvPr userDrawn="1"/>
        </p:nvSpPr>
        <p:spPr>
          <a:xfrm>
            <a:off x="8356061" y="365126"/>
            <a:ext cx="671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1A8C59-13DE-4C02-B577-168176D9817E}" type="slidenum">
              <a:rPr lang="en-US" sz="1200" smtClean="0">
                <a:solidFill>
                  <a:srgbClr val="981931"/>
                </a:solidFill>
              </a:rPr>
              <a:t>‹#›</a:t>
            </a:fld>
            <a:r>
              <a:rPr lang="en-US" sz="1200" dirty="0">
                <a:solidFill>
                  <a:srgbClr val="981931"/>
                </a:solidFill>
              </a:rPr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048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e.sc.edu/cyberinfra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tinyurl.com/som38q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emf"/><Relationship Id="rId5" Type="http://schemas.openxmlformats.org/officeDocument/2006/relationships/image" Target="../media/image10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920881"/>
            <a:ext cx="8229600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2500" dirty="0">
              <a:latin typeface="+mj-lt"/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2500" dirty="0">
              <a:latin typeface="+mj-lt"/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2500" dirty="0">
                <a:solidFill>
                  <a:schemeClr val="tx2"/>
                </a:solidFill>
                <a:latin typeface="+mj-lt"/>
              </a:rPr>
              <a:t>Offloading Media Traffic to 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2500" dirty="0">
                <a:solidFill>
                  <a:schemeClr val="tx2"/>
                </a:solidFill>
                <a:latin typeface="+mj-lt"/>
              </a:rPr>
              <a:t>P4 Programmable Data Plane Switches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2500" dirty="0">
              <a:latin typeface="+mj-lt"/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700" u="sng" dirty="0">
                <a:solidFill>
                  <a:schemeClr val="tx2"/>
                </a:solidFill>
                <a:latin typeface="+mj-lt"/>
              </a:rPr>
              <a:t>Elie Kfoury</a:t>
            </a:r>
            <a:r>
              <a:rPr lang="en-US" altLang="en-US" sz="1700" baseline="30000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17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altLang="en-US" sz="1700" u="sng" dirty="0">
                <a:solidFill>
                  <a:schemeClr val="tx2"/>
                </a:solidFill>
                <a:latin typeface="+mj-lt"/>
              </a:rPr>
              <a:t>Jorge Crichigno</a:t>
            </a:r>
            <a:r>
              <a:rPr lang="en-US" altLang="en-US" sz="1700" baseline="30000" dirty="0">
                <a:solidFill>
                  <a:schemeClr val="tx2"/>
                </a:solidFill>
                <a:latin typeface="+mj-lt"/>
              </a:rPr>
              <a:t>1</a:t>
            </a:r>
            <a:r>
              <a:rPr lang="en-US" altLang="en-US" sz="1700" dirty="0">
                <a:solidFill>
                  <a:schemeClr val="tx2"/>
                </a:solidFill>
                <a:latin typeface="+mj-lt"/>
              </a:rPr>
              <a:t>, Elias Bou-Harb</a:t>
            </a:r>
            <a:r>
              <a:rPr lang="en-US" altLang="en-US" sz="1700" baseline="30000" dirty="0">
                <a:solidFill>
                  <a:schemeClr val="tx2"/>
                </a:solidFill>
                <a:latin typeface="+mj-lt"/>
              </a:rPr>
              <a:t>2</a:t>
            </a:r>
            <a:r>
              <a:rPr lang="en-US" altLang="en-US" sz="1700" dirty="0">
                <a:solidFill>
                  <a:schemeClr val="tx2"/>
                </a:solidFill>
                <a:latin typeface="+mj-lt"/>
              </a:rPr>
              <a:t>, Vladimir Gurevich</a:t>
            </a:r>
            <a:r>
              <a:rPr lang="en-US" altLang="en-US" sz="1700" baseline="30000" dirty="0">
                <a:solidFill>
                  <a:schemeClr val="tx2"/>
                </a:solidFill>
                <a:latin typeface="+mj-lt"/>
              </a:rPr>
              <a:t>3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700" baseline="30000" dirty="0">
                <a:solidFill>
                  <a:schemeClr val="tx2"/>
                </a:solidFill>
              </a:rPr>
              <a:t>1</a:t>
            </a:r>
            <a:r>
              <a:rPr lang="en-US" altLang="en-US" sz="1700" dirty="0">
                <a:solidFill>
                  <a:schemeClr val="tx2"/>
                </a:solidFill>
              </a:rPr>
              <a:t>University of South Carolina, Columbia, SC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700" baseline="30000" dirty="0">
                <a:solidFill>
                  <a:schemeClr val="tx2"/>
                </a:solidFill>
              </a:rPr>
              <a:t>2</a:t>
            </a:r>
            <a:r>
              <a:rPr lang="en-US" altLang="en-US" sz="1700" dirty="0">
                <a:solidFill>
                  <a:schemeClr val="tx2"/>
                </a:solidFill>
              </a:rPr>
              <a:t>University of Texas, San Antonio, TX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700" baseline="30000" dirty="0">
                <a:solidFill>
                  <a:schemeClr val="tx2"/>
                </a:solidFill>
              </a:rPr>
              <a:t>3</a:t>
            </a:r>
            <a:r>
              <a:rPr lang="en-US" altLang="en-US" sz="1700" dirty="0">
                <a:solidFill>
                  <a:schemeClr val="tx2"/>
                </a:solidFill>
              </a:rPr>
              <a:t>Barefoot Networks, an Intel Company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/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CI Lab @ </a:t>
            </a:r>
            <a:r>
              <a:rPr lang="en-US" altLang="en-US" sz="1400" dirty="0" err="1">
                <a:solidFill>
                  <a:schemeClr val="tx2"/>
                </a:solidFill>
              </a:rPr>
              <a:t>UofSC</a:t>
            </a:r>
            <a:r>
              <a:rPr lang="en-US" altLang="en-US" sz="1400" dirty="0">
                <a:solidFill>
                  <a:schemeClr val="tx2"/>
                </a:solidFill>
              </a:rPr>
              <a:t>: </a:t>
            </a:r>
            <a:r>
              <a:rPr lang="en-US" altLang="en-US" sz="1400" dirty="0">
                <a:solidFill>
                  <a:schemeClr val="tx2"/>
                </a:solidFill>
                <a:hlinkClick r:id="rId2"/>
              </a:rPr>
              <a:t>http://ce.sc.edu/cyberinfra</a:t>
            </a:r>
            <a:endParaRPr lang="en-US" altLang="en-US" sz="1400" dirty="0">
              <a:solidFill>
                <a:schemeClr val="tx2"/>
              </a:solidFill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/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CI Engineering Brown Bag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r>
              <a:rPr lang="en-US" altLang="en-US" sz="1400" dirty="0">
                <a:solidFill>
                  <a:schemeClr val="tx2"/>
                </a:solidFill>
              </a:rPr>
              <a:t>Friday, February 28, 2020</a:t>
            </a: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>
              <a:solidFill>
                <a:schemeClr val="tx2"/>
              </a:solidFill>
            </a:endParaRPr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/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/>
          </a:p>
          <a:p>
            <a:pPr marL="0" lvl="1" indent="0" algn="ctr">
              <a:buClr>
                <a:srgbClr val="93A299"/>
              </a:buClr>
              <a:buNone/>
              <a:defRPr/>
            </a:pPr>
            <a:endParaRPr lang="en-US" altLang="en-US" sz="1400" dirty="0"/>
          </a:p>
          <a:p>
            <a:pPr lvl="1">
              <a:buClr>
                <a:srgbClr val="93A299"/>
              </a:buClr>
              <a:defRPr/>
            </a:pPr>
            <a:endParaRPr lang="en-US" altLang="en-US" sz="1400" dirty="0"/>
          </a:p>
          <a:p>
            <a:pPr lvl="1">
              <a:buClr>
                <a:srgbClr val="93A299"/>
              </a:buClr>
              <a:defRPr/>
            </a:pPr>
            <a:endParaRPr lang="en-US" altLang="en-US" sz="1600" dirty="0"/>
          </a:p>
          <a:p>
            <a:pPr lvl="1">
              <a:buClr>
                <a:srgbClr val="93A299"/>
              </a:buClr>
              <a:defRPr/>
            </a:pPr>
            <a:endParaRPr lang="en-US" altLang="en-US" sz="1600" dirty="0"/>
          </a:p>
          <a:p>
            <a:pPr marL="971550" lvl="2" indent="-342900">
              <a:buClr>
                <a:srgbClr val="93A299"/>
              </a:buClr>
              <a:defRPr/>
            </a:pPr>
            <a:endParaRPr lang="en-US" altLang="en-US" sz="17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18CCF-BD14-4425-927C-E10FC1EBC3A1}"/>
              </a:ext>
            </a:extLst>
          </p:cNvPr>
          <p:cNvSpPr txBox="1"/>
          <p:nvPr/>
        </p:nvSpPr>
        <p:spPr>
          <a:xfrm>
            <a:off x="320040" y="6320571"/>
            <a:ext cx="42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3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Relay Server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1065762"/>
            <a:ext cx="8229601" cy="52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79806-29E7-4A13-BAA9-5FD7A54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59" y="3221660"/>
            <a:ext cx="685800" cy="96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B10D2-F2C6-4232-A9B9-E2075CE0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638" y="5230308"/>
            <a:ext cx="73152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5398A-01A7-4A35-8D57-CFC3E251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76" y="3213652"/>
            <a:ext cx="685800" cy="9601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FCBEC6-62F2-476E-B27C-48BCBAF7DFC0}"/>
              </a:ext>
            </a:extLst>
          </p:cNvPr>
          <p:cNvSpPr txBox="1"/>
          <p:nvPr/>
        </p:nvSpPr>
        <p:spPr>
          <a:xfrm>
            <a:off x="139085" y="6165514"/>
            <a:ext cx="79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A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A</a:t>
            </a:r>
            <a:endParaRPr lang="en-US" sz="15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10AFD-E6E0-4A12-99ED-CCFD0E97FA74}"/>
              </a:ext>
            </a:extLst>
          </p:cNvPr>
          <p:cNvSpPr txBox="1"/>
          <p:nvPr/>
        </p:nvSpPr>
        <p:spPr>
          <a:xfrm>
            <a:off x="1669715" y="2672246"/>
            <a:ext cx="1078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SIP server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EF99E-2807-4E83-BBB8-995B86E412B1}"/>
              </a:ext>
            </a:extLst>
          </p:cNvPr>
          <p:cNvSpPr txBox="1"/>
          <p:nvPr/>
        </p:nvSpPr>
        <p:spPr>
          <a:xfrm>
            <a:off x="3524602" y="2684356"/>
            <a:ext cx="1595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Relay server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6E8BF8-0213-40E5-887B-B0628302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96" y="5230308"/>
            <a:ext cx="731520" cy="1143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BF5552-6EBC-43A0-BCD7-64B15B7CA43E}"/>
              </a:ext>
            </a:extLst>
          </p:cNvPr>
          <p:cNvSpPr txBox="1"/>
          <p:nvPr/>
        </p:nvSpPr>
        <p:spPr>
          <a:xfrm>
            <a:off x="5961300" y="6230000"/>
            <a:ext cx="8130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B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B</a:t>
            </a:r>
            <a:endParaRPr lang="en-US" sz="15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0306B-279D-4AC7-8CF8-BF86022FE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846" y="5487763"/>
            <a:ext cx="534417" cy="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ED96-6B55-45BA-99BC-78BCB5C6F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77" y="5475858"/>
            <a:ext cx="513306" cy="651899"/>
          </a:xfrm>
          <a:prstGeom prst="rect">
            <a:avLst/>
          </a:prstGeom>
        </p:spPr>
      </p:pic>
      <p:graphicFrame>
        <p:nvGraphicFramePr>
          <p:cNvPr id="23" name="Table 26">
            <a:extLst>
              <a:ext uri="{FF2B5EF4-FFF2-40B4-BE49-F238E27FC236}">
                <a16:creationId xmlns:a16="http://schemas.microsoft.com/office/drawing/2014/main" id="{37968CEE-FF53-4DBD-A23F-F2D14E01C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00739"/>
              </p:ext>
            </p:extLst>
          </p:nvPr>
        </p:nvGraphicFramePr>
        <p:xfrm>
          <a:off x="5787694" y="3035925"/>
          <a:ext cx="3056590" cy="122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03458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Device</a:t>
                      </a:r>
                    </a:p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0" dirty="0"/>
                        <a:t> -</a:t>
                      </a:r>
                      <a:r>
                        <a:rPr lang="en-US" sz="1500" dirty="0"/>
                        <a:t>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Allocated </a:t>
                      </a:r>
                    </a:p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0" dirty="0"/>
                        <a:t> -</a:t>
                      </a:r>
                      <a:r>
                        <a:rPr lang="en-US" sz="1500" dirty="0"/>
                        <a:t>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A’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aseline="-25000" dirty="0" err="1"/>
                        <a:t>A</a:t>
                      </a:r>
                      <a:r>
                        <a:rPr lang="en-US" sz="1500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3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3"/>
                          </a:solidFill>
                        </a:rPr>
                        <a:t>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B’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aseline="-25000" dirty="0" err="1"/>
                        <a:t>B</a:t>
                      </a:r>
                      <a:r>
                        <a:rPr lang="en-US" sz="1500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5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5"/>
                          </a:solidFill>
                        </a:rPr>
                        <a:t>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09C5850-0CF8-4762-8224-4F0E36E18F03}"/>
              </a:ext>
            </a:extLst>
          </p:cNvPr>
          <p:cNvSpPr txBox="1">
            <a:spLocks/>
          </p:cNvSpPr>
          <p:nvPr/>
        </p:nvSpPr>
        <p:spPr>
          <a:xfrm>
            <a:off x="457200" y="895848"/>
            <a:ext cx="8229601" cy="189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Intermediary device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SIP establishes the session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RTP ports are unknown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The relay server allocates one port for each device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The relay server receives and relays the RTP traffic</a:t>
            </a:r>
          </a:p>
          <a:p>
            <a:pPr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ADC61-3C2D-4072-B63A-442934D28DB4}"/>
              </a:ext>
            </a:extLst>
          </p:cNvPr>
          <p:cNvSpPr txBox="1"/>
          <p:nvPr/>
        </p:nvSpPr>
        <p:spPr>
          <a:xfrm>
            <a:off x="2201803" y="5675929"/>
            <a:ext cx="815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A’ </a:t>
            </a:r>
            <a:r>
              <a:rPr lang="en-US" sz="1500" dirty="0"/>
              <a:t>- </a:t>
            </a:r>
            <a:r>
              <a:rPr lang="en-US" sz="1500" dirty="0" err="1"/>
              <a:t>p</a:t>
            </a:r>
            <a:r>
              <a:rPr lang="en-US" sz="1500" baseline="-25000" dirty="0" err="1"/>
              <a:t>A</a:t>
            </a:r>
            <a:r>
              <a:rPr lang="en-US" sz="1500" baseline="-25000" dirty="0"/>
              <a:t>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D2B43C-1C72-41ED-85BC-C008F005AEE1}"/>
              </a:ext>
            </a:extLst>
          </p:cNvPr>
          <p:cNvSpPr txBox="1"/>
          <p:nvPr/>
        </p:nvSpPr>
        <p:spPr>
          <a:xfrm>
            <a:off x="4456413" y="3059668"/>
            <a:ext cx="458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4214152" y="4236912"/>
            <a:ext cx="163286" cy="1460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3893383" y="4236912"/>
            <a:ext cx="163286" cy="1460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48B43C-2044-4AF7-AC33-0CEA50DC42ED}"/>
              </a:ext>
            </a:extLst>
          </p:cNvPr>
          <p:cNvSpPr txBox="1"/>
          <p:nvPr/>
        </p:nvSpPr>
        <p:spPr>
          <a:xfrm>
            <a:off x="3401080" y="5675929"/>
            <a:ext cx="8660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B’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B</a:t>
            </a:r>
            <a:r>
              <a:rPr lang="en-US" sz="1500" baseline="-25000" dirty="0"/>
              <a:t>’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A4C53C-0103-45B8-9666-BE194F171C52}"/>
              </a:ext>
            </a:extLst>
          </p:cNvPr>
          <p:cNvCxnSpPr>
            <a:cxnSpLocks/>
          </p:cNvCxnSpPr>
          <p:nvPr/>
        </p:nvCxnSpPr>
        <p:spPr>
          <a:xfrm flipH="1">
            <a:off x="2293762" y="4466280"/>
            <a:ext cx="1566072" cy="1049936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845812" y="5775389"/>
            <a:ext cx="538061" cy="2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25ACE-4151-43C5-B29D-9F1D2CF2FB22}"/>
              </a:ext>
            </a:extLst>
          </p:cNvPr>
          <p:cNvSpPr txBox="1"/>
          <p:nvPr/>
        </p:nvSpPr>
        <p:spPr>
          <a:xfrm>
            <a:off x="5890214" y="2693542"/>
            <a:ext cx="2851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RTP Information at relay server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3CBAC-9401-4256-8F6B-9C18F43E458E}"/>
              </a:ext>
            </a:extLst>
          </p:cNvPr>
          <p:cNvSpPr/>
          <p:nvPr/>
        </p:nvSpPr>
        <p:spPr>
          <a:xfrm>
            <a:off x="6435436" y="3613949"/>
            <a:ext cx="875506" cy="669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436F701-077F-466D-95E9-7364DC0EA2FA}"/>
              </a:ext>
            </a:extLst>
          </p:cNvPr>
          <p:cNvCxnSpPr>
            <a:cxnSpLocks/>
          </p:cNvCxnSpPr>
          <p:nvPr/>
        </p:nvCxnSpPr>
        <p:spPr>
          <a:xfrm flipV="1">
            <a:off x="5214480" y="5869461"/>
            <a:ext cx="574756" cy="1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D5ACC14-499C-404C-A60C-BC65CA3FB7BE}"/>
              </a:ext>
            </a:extLst>
          </p:cNvPr>
          <p:cNvCxnSpPr>
            <a:cxnSpLocks/>
          </p:cNvCxnSpPr>
          <p:nvPr/>
        </p:nvCxnSpPr>
        <p:spPr>
          <a:xfrm>
            <a:off x="4266371" y="4494943"/>
            <a:ext cx="143569" cy="615759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695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Relay Server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1065762"/>
            <a:ext cx="8229601" cy="52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79806-29E7-4A13-BAA9-5FD7A54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59" y="3221660"/>
            <a:ext cx="685800" cy="96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B10D2-F2C6-4232-A9B9-E2075CE0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638" y="5230308"/>
            <a:ext cx="73152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5398A-01A7-4A35-8D57-CFC3E251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76" y="3213652"/>
            <a:ext cx="685800" cy="9601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FCBEC6-62F2-476E-B27C-48BCBAF7DFC0}"/>
              </a:ext>
            </a:extLst>
          </p:cNvPr>
          <p:cNvSpPr txBox="1"/>
          <p:nvPr/>
        </p:nvSpPr>
        <p:spPr>
          <a:xfrm>
            <a:off x="139085" y="6165514"/>
            <a:ext cx="79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A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A</a:t>
            </a:r>
            <a:endParaRPr lang="en-US" sz="15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10AFD-E6E0-4A12-99ED-CCFD0E97FA74}"/>
              </a:ext>
            </a:extLst>
          </p:cNvPr>
          <p:cNvSpPr txBox="1"/>
          <p:nvPr/>
        </p:nvSpPr>
        <p:spPr>
          <a:xfrm>
            <a:off x="1669715" y="2672246"/>
            <a:ext cx="1078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SIP server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EF99E-2807-4E83-BBB8-995B86E412B1}"/>
              </a:ext>
            </a:extLst>
          </p:cNvPr>
          <p:cNvSpPr txBox="1"/>
          <p:nvPr/>
        </p:nvSpPr>
        <p:spPr>
          <a:xfrm>
            <a:off x="3524602" y="2684356"/>
            <a:ext cx="1595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Relay server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6E8BF8-0213-40E5-887B-B0628302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96" y="5230308"/>
            <a:ext cx="731520" cy="1143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BF5552-6EBC-43A0-BCD7-64B15B7CA43E}"/>
              </a:ext>
            </a:extLst>
          </p:cNvPr>
          <p:cNvSpPr txBox="1"/>
          <p:nvPr/>
        </p:nvSpPr>
        <p:spPr>
          <a:xfrm>
            <a:off x="5961300" y="6230000"/>
            <a:ext cx="8130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B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B</a:t>
            </a:r>
            <a:endParaRPr lang="en-US" sz="15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0306B-279D-4AC7-8CF8-BF86022FE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846" y="5487763"/>
            <a:ext cx="534417" cy="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ED96-6B55-45BA-99BC-78BCB5C6F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77" y="5475858"/>
            <a:ext cx="513306" cy="651899"/>
          </a:xfrm>
          <a:prstGeom prst="rect">
            <a:avLst/>
          </a:prstGeom>
        </p:spPr>
      </p:pic>
      <p:graphicFrame>
        <p:nvGraphicFramePr>
          <p:cNvPr id="23" name="Table 26">
            <a:extLst>
              <a:ext uri="{FF2B5EF4-FFF2-40B4-BE49-F238E27FC236}">
                <a16:creationId xmlns:a16="http://schemas.microsoft.com/office/drawing/2014/main" id="{37968CEE-FF53-4DBD-A23F-F2D14E01C1D4}"/>
              </a:ext>
            </a:extLst>
          </p:cNvPr>
          <p:cNvGraphicFramePr>
            <a:graphicFrameLocks noGrp="1"/>
          </p:cNvGraphicFramePr>
          <p:nvPr/>
        </p:nvGraphicFramePr>
        <p:xfrm>
          <a:off x="5787694" y="3035925"/>
          <a:ext cx="3056590" cy="122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03458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Device</a:t>
                      </a:r>
                    </a:p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0" dirty="0"/>
                        <a:t> -</a:t>
                      </a:r>
                      <a:r>
                        <a:rPr lang="en-US" sz="1500" dirty="0"/>
                        <a:t>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Allocated </a:t>
                      </a:r>
                    </a:p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0" dirty="0"/>
                        <a:t> -</a:t>
                      </a:r>
                      <a:r>
                        <a:rPr lang="en-US" sz="1500" dirty="0"/>
                        <a:t>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A’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aseline="-25000" dirty="0" err="1"/>
                        <a:t>A</a:t>
                      </a:r>
                      <a:r>
                        <a:rPr lang="en-US" sz="1500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3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3"/>
                          </a:solidFill>
                        </a:rPr>
                        <a:t>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B’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aseline="-25000" dirty="0" err="1"/>
                        <a:t>B</a:t>
                      </a:r>
                      <a:r>
                        <a:rPr lang="en-US" sz="1500" baseline="-25000" dirty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5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5"/>
                          </a:solidFill>
                        </a:rPr>
                        <a:t>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09C5850-0CF8-4762-8224-4F0E36E18F03}"/>
              </a:ext>
            </a:extLst>
          </p:cNvPr>
          <p:cNvSpPr txBox="1">
            <a:spLocks/>
          </p:cNvSpPr>
          <p:nvPr/>
        </p:nvSpPr>
        <p:spPr>
          <a:xfrm>
            <a:off x="457200" y="895848"/>
            <a:ext cx="8229601" cy="189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Intermediary device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SIP establishes the session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RTP ports are unknown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The relay server allocates one port for each device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The relay server receives and relays the RTP traffic</a:t>
            </a:r>
          </a:p>
          <a:p>
            <a:pPr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baseline="30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1ADC61-3C2D-4072-B63A-442934D28DB4}"/>
              </a:ext>
            </a:extLst>
          </p:cNvPr>
          <p:cNvSpPr txBox="1"/>
          <p:nvPr/>
        </p:nvSpPr>
        <p:spPr>
          <a:xfrm>
            <a:off x="2201803" y="5675929"/>
            <a:ext cx="8150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A’ </a:t>
            </a:r>
            <a:r>
              <a:rPr lang="en-US" sz="1500" dirty="0"/>
              <a:t>- </a:t>
            </a:r>
            <a:r>
              <a:rPr lang="en-US" sz="1500" dirty="0" err="1"/>
              <a:t>p</a:t>
            </a:r>
            <a:r>
              <a:rPr lang="en-US" sz="1500" baseline="-25000" dirty="0" err="1"/>
              <a:t>A</a:t>
            </a:r>
            <a:r>
              <a:rPr lang="en-US" sz="1500" baseline="-25000" dirty="0"/>
              <a:t>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D2B43C-1C72-41ED-85BC-C008F005AEE1}"/>
              </a:ext>
            </a:extLst>
          </p:cNvPr>
          <p:cNvSpPr txBox="1"/>
          <p:nvPr/>
        </p:nvSpPr>
        <p:spPr>
          <a:xfrm>
            <a:off x="4456413" y="3059668"/>
            <a:ext cx="458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4214152" y="4236912"/>
            <a:ext cx="163286" cy="1460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3893383" y="4236912"/>
            <a:ext cx="163286" cy="1460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48B43C-2044-4AF7-AC33-0CEA50DC42ED}"/>
              </a:ext>
            </a:extLst>
          </p:cNvPr>
          <p:cNvSpPr txBox="1"/>
          <p:nvPr/>
        </p:nvSpPr>
        <p:spPr>
          <a:xfrm>
            <a:off x="3401080" y="5675929"/>
            <a:ext cx="8660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B’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B</a:t>
            </a:r>
            <a:r>
              <a:rPr lang="en-US" sz="1500" baseline="-25000" dirty="0"/>
              <a:t>’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6A4C53C-0103-45B8-9666-BE194F171C52}"/>
              </a:ext>
            </a:extLst>
          </p:cNvPr>
          <p:cNvCxnSpPr>
            <a:cxnSpLocks/>
          </p:cNvCxnSpPr>
          <p:nvPr/>
        </p:nvCxnSpPr>
        <p:spPr>
          <a:xfrm flipH="1">
            <a:off x="2293762" y="4466280"/>
            <a:ext cx="1566072" cy="1049936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845812" y="5775389"/>
            <a:ext cx="538061" cy="2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40F9953-2DD5-4E71-95EC-E7799E5517E4}"/>
              </a:ext>
            </a:extLst>
          </p:cNvPr>
          <p:cNvCxnSpPr>
            <a:cxnSpLocks/>
          </p:cNvCxnSpPr>
          <p:nvPr/>
        </p:nvCxnSpPr>
        <p:spPr>
          <a:xfrm flipH="1" flipV="1">
            <a:off x="4371639" y="4494943"/>
            <a:ext cx="141030" cy="577804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EFD86CD-E995-49B8-9545-135E84F57C38}"/>
              </a:ext>
            </a:extLst>
          </p:cNvPr>
          <p:cNvCxnSpPr>
            <a:cxnSpLocks/>
          </p:cNvCxnSpPr>
          <p:nvPr/>
        </p:nvCxnSpPr>
        <p:spPr>
          <a:xfrm flipV="1">
            <a:off x="5242100" y="5756404"/>
            <a:ext cx="538061" cy="2"/>
          </a:xfrm>
          <a:prstGeom prst="straightConnector1">
            <a:avLst/>
          </a:prstGeom>
          <a:ln w="19050"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275BCC9-2FB0-4A75-8F6A-7B9D897418BF}"/>
              </a:ext>
            </a:extLst>
          </p:cNvPr>
          <p:cNvCxnSpPr>
            <a:cxnSpLocks/>
          </p:cNvCxnSpPr>
          <p:nvPr/>
        </p:nvCxnSpPr>
        <p:spPr>
          <a:xfrm flipV="1">
            <a:off x="5214480" y="5869461"/>
            <a:ext cx="574756" cy="1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596FBFB-EBE9-4138-9F6C-5F78718F10EF}"/>
              </a:ext>
            </a:extLst>
          </p:cNvPr>
          <p:cNvCxnSpPr>
            <a:cxnSpLocks/>
          </p:cNvCxnSpPr>
          <p:nvPr/>
        </p:nvCxnSpPr>
        <p:spPr>
          <a:xfrm>
            <a:off x="4266371" y="4494943"/>
            <a:ext cx="143569" cy="615759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6AC17E4-75EF-44DF-B3D8-EC7EA2B37A69}"/>
              </a:ext>
            </a:extLst>
          </p:cNvPr>
          <p:cNvCxnSpPr>
            <a:cxnSpLocks/>
          </p:cNvCxnSpPr>
          <p:nvPr/>
        </p:nvCxnSpPr>
        <p:spPr>
          <a:xfrm flipV="1">
            <a:off x="2287312" y="4511927"/>
            <a:ext cx="1673996" cy="1121641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A081E9E-1778-4FA2-92F2-236F95E82C32}"/>
              </a:ext>
            </a:extLst>
          </p:cNvPr>
          <p:cNvCxnSpPr>
            <a:cxnSpLocks/>
          </p:cNvCxnSpPr>
          <p:nvPr/>
        </p:nvCxnSpPr>
        <p:spPr>
          <a:xfrm>
            <a:off x="859451" y="5888218"/>
            <a:ext cx="468010" cy="460"/>
          </a:xfrm>
          <a:prstGeom prst="straightConnector1">
            <a:avLst/>
          </a:prstGeom>
          <a:ln w="19050">
            <a:solidFill>
              <a:schemeClr val="accent5"/>
            </a:solidFill>
            <a:prstDash val="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9725ACE-4151-43C5-B29D-9F1D2CF2FB22}"/>
              </a:ext>
            </a:extLst>
          </p:cNvPr>
          <p:cNvSpPr txBox="1"/>
          <p:nvPr/>
        </p:nvSpPr>
        <p:spPr>
          <a:xfrm>
            <a:off x="5890214" y="2693542"/>
            <a:ext cx="2851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RTP Information at relay server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BEB6904-3208-4621-8129-3797269D8839}"/>
              </a:ext>
            </a:extLst>
          </p:cNvPr>
          <p:cNvSpPr/>
          <p:nvPr/>
        </p:nvSpPr>
        <p:spPr>
          <a:xfrm>
            <a:off x="6435436" y="3613949"/>
            <a:ext cx="875506" cy="669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1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Overview P4 Switches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2017"/>
            <a:ext cx="795528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P4 switches permit programmer to program the data plane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Add proprietary features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Parse packet headers, including UDP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Header inspection; identify media session using the 5-tuple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Modify fields; IP addresses and 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9E8FA68-F7C3-4163-B193-A69CD0ED0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750" y="5273814"/>
            <a:ext cx="163378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300" dirty="0"/>
              <a:t>Programmable chip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C5C514-CAE8-4DB5-82C3-908D8160A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6" y="3168835"/>
            <a:ext cx="402748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7DC7D4A-7CD8-4023-BEA7-D5E3D2E10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263" y="5394510"/>
            <a:ext cx="796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300" dirty="0"/>
              <a:t>P4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9D8D4-0A53-4EB2-8C7F-8700A128B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533" y="3621862"/>
            <a:ext cx="2119993" cy="16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PISA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20A1F7-4884-4EAA-BE9D-953F087C4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90" y="4062888"/>
            <a:ext cx="7340220" cy="2206943"/>
          </a:xfrm>
          <a:prstGeom prst="rect">
            <a:avLst/>
          </a:prstGeom>
        </p:spPr>
      </p:pic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F013193C-92E6-463B-8F72-03A296BDF0B3}"/>
              </a:ext>
            </a:extLst>
          </p:cNvPr>
          <p:cNvSpPr txBox="1">
            <a:spLocks/>
          </p:cNvSpPr>
          <p:nvPr/>
        </p:nvSpPr>
        <p:spPr>
          <a:xfrm>
            <a:off x="617220" y="920881"/>
            <a:ext cx="7960724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/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dirty="0"/>
              <a:t>Several programmable switches implement the Protocol Independent Switch Architecture (PISA)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Abstract processing model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Programmers specify how a packet should be parsed and processed through match-action tables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dirty="0"/>
              <a:t>If the P4 program compiles, it runs on the chip at line rate</a:t>
            </a:r>
          </a:p>
        </p:txBody>
      </p:sp>
    </p:spTree>
    <p:extLst>
      <p:ext uri="{BB962C8B-B14F-4D97-AF65-F5344CB8AC3E}">
        <p14:creationId xmlns:p14="http://schemas.microsoft.com/office/powerpoint/2010/main" val="219769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Proposed System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966108"/>
            <a:ext cx="8069580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The proposed architecture uses programmable switches to emulate the behavior of the relay server:</a:t>
            </a:r>
          </a:p>
          <a:p>
            <a:pPr marL="630238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Parse the incoming packet carrying media traffic from the first party, say user A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/>
              <a:t>Identify the session this packet belongs to by using the 5-tuple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/>
              <a:t>Replace the source IP with that of the relay server, and the source port with that used by the relay server to receive traffic from user A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/>
              <a:t>Replace the destination IP and the destination port with those of user B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/>
              <a:t>Recalculate both IPv4 and UDP checksums</a:t>
            </a:r>
          </a:p>
          <a:p>
            <a:pPr marL="630238" lvl="1" indent="-457200">
              <a:buFont typeface="+mj-lt"/>
              <a:buAutoNum type="arabicPeriod"/>
            </a:pPr>
            <a:r>
              <a:rPr lang="en-US" dirty="0"/>
              <a:t>Forward the packet to user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AD197-0D0C-4AB5-8FA6-BA07CB1F5B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5160" y="3949316"/>
            <a:ext cx="5313680" cy="26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1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Proposed System (cont’d)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580751" y="960019"/>
            <a:ext cx="7982495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 custom software (agent) learns the ports allocated to a media session by the relay server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The Rule Generator uses the 5-tuple allocated to the media session to construct a unique session identifier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It stores identifiers of the media sessions and the new headers’ values in the switch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It also clears media sessions allocated in the switch when a call is teared down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5645D-D396-48C2-BC75-2BC96DFC0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258" y="4459873"/>
            <a:ext cx="4497483" cy="212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266828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IMPLEMENTATION AND EVALUATION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920881"/>
            <a:ext cx="8069579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System components</a:t>
            </a:r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err="1"/>
              <a:t>OpenSIPS</a:t>
            </a:r>
            <a:r>
              <a:rPr lang="en-US" sz="1900" dirty="0"/>
              <a:t>, an open source implementation of a SIP server</a:t>
            </a:r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err="1"/>
              <a:t>RTPProxy</a:t>
            </a:r>
            <a:r>
              <a:rPr lang="en-US" sz="1900" dirty="0"/>
              <a:t>, a high-performance relay server for RTP streams </a:t>
            </a:r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err="1"/>
              <a:t>SIPp</a:t>
            </a:r>
            <a:r>
              <a:rPr lang="en-US" sz="1900" dirty="0"/>
              <a:t>: an open source SIP traffic generator that can establish multiple concurrent sessions and generate media (RTP) traffic</a:t>
            </a:r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Iperf3: traffic generator used to generate background UDP traffic</a:t>
            </a:r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 err="1"/>
              <a:t>Edgecore</a:t>
            </a:r>
            <a:r>
              <a:rPr lang="en-US" sz="1900" dirty="0"/>
              <a:t> Wedge100BF-32X: programmable switch</a:t>
            </a:r>
          </a:p>
          <a:p>
            <a:pPr lvl="1" algn="just"/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44D02-0C4A-4ACF-BEBC-AAC43915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338" y="3817430"/>
            <a:ext cx="4354798" cy="28470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F6113B-F35F-48A9-B9D4-948BE7747395}"/>
              </a:ext>
            </a:extLst>
          </p:cNvPr>
          <p:cNvSpPr/>
          <p:nvPr/>
        </p:nvSpPr>
        <p:spPr>
          <a:xfrm>
            <a:off x="549799" y="5185393"/>
            <a:ext cx="157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Intel Xeon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4 cores, 2.20GHz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C6E5EC-2988-4E0F-B358-A215BF93D25D}"/>
              </a:ext>
            </a:extLst>
          </p:cNvPr>
          <p:cNvCxnSpPr>
            <a:cxnSpLocks/>
          </p:cNvCxnSpPr>
          <p:nvPr/>
        </p:nvCxnSpPr>
        <p:spPr>
          <a:xfrm flipV="1">
            <a:off x="1915610" y="4858187"/>
            <a:ext cx="714915" cy="511739"/>
          </a:xfrm>
          <a:prstGeom prst="straightConnector1">
            <a:avLst/>
          </a:prstGeom>
          <a:ln>
            <a:solidFill>
              <a:srgbClr val="9819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23AC39-8AE2-4640-9145-95B393D03793}"/>
              </a:ext>
            </a:extLst>
          </p:cNvPr>
          <p:cNvCxnSpPr>
            <a:cxnSpLocks/>
          </p:cNvCxnSpPr>
          <p:nvPr/>
        </p:nvCxnSpPr>
        <p:spPr>
          <a:xfrm>
            <a:off x="1915610" y="5369926"/>
            <a:ext cx="714915" cy="570996"/>
          </a:xfrm>
          <a:prstGeom prst="straightConnector1">
            <a:avLst/>
          </a:prstGeom>
          <a:ln>
            <a:solidFill>
              <a:srgbClr val="9819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ABA20B1-CC17-410B-AF5F-3C55D0D1D657}"/>
              </a:ext>
            </a:extLst>
          </p:cNvPr>
          <p:cNvSpPr/>
          <p:nvPr/>
        </p:nvSpPr>
        <p:spPr>
          <a:xfrm>
            <a:off x="3611300" y="4117022"/>
            <a:ext cx="157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chemeClr val="tx2"/>
                </a:solidFill>
              </a:rPr>
              <a:t>Edgecore</a:t>
            </a:r>
            <a:r>
              <a:rPr lang="en-US" sz="1200" dirty="0">
                <a:solidFill>
                  <a:schemeClr val="tx2"/>
                </a:solidFill>
              </a:rPr>
              <a:t> w/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Tofino Chip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7EDF78-AFAA-4AAF-9204-18C580A559A4}"/>
              </a:ext>
            </a:extLst>
          </p:cNvPr>
          <p:cNvCxnSpPr>
            <a:cxnSpLocks/>
          </p:cNvCxnSpPr>
          <p:nvPr/>
        </p:nvCxnSpPr>
        <p:spPr>
          <a:xfrm>
            <a:off x="4548722" y="4571974"/>
            <a:ext cx="240375" cy="482822"/>
          </a:xfrm>
          <a:prstGeom prst="straightConnector1">
            <a:avLst/>
          </a:prstGeom>
          <a:ln>
            <a:solidFill>
              <a:srgbClr val="9819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EDA788F-F1E7-4210-B978-A4221EF19B5F}"/>
              </a:ext>
            </a:extLst>
          </p:cNvPr>
          <p:cNvSpPr/>
          <p:nvPr/>
        </p:nvSpPr>
        <p:spPr>
          <a:xfrm>
            <a:off x="7566081" y="5092706"/>
            <a:ext cx="1577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Intel Xeon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4 cores, 2.20GHz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E82508-B3B8-4DA7-BCF7-C97466EBC9B3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6766898" y="4694451"/>
            <a:ext cx="799183" cy="629088"/>
          </a:xfrm>
          <a:prstGeom prst="straightConnector1">
            <a:avLst/>
          </a:prstGeom>
          <a:ln>
            <a:solidFill>
              <a:srgbClr val="9819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16A2AA-E068-415F-8BA7-6B4CDBEC994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831421" y="5323539"/>
            <a:ext cx="734660" cy="570305"/>
          </a:xfrm>
          <a:prstGeom prst="straightConnector1">
            <a:avLst/>
          </a:prstGeom>
          <a:ln>
            <a:solidFill>
              <a:srgbClr val="98193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1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256669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IMPLEMENTATION AND EVALUATION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Two  scenarios  are  considered: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900" dirty="0"/>
              <a:t>“Server-based relay”: relay server is used  to relay media between end devices, without the intervention  of  the  switch</a:t>
            </a:r>
            <a:endParaRPr lang="en-US" sz="1100" dirty="0"/>
          </a:p>
          <a:p>
            <a:pPr marL="800100" lvl="1" indent="-457200">
              <a:buFont typeface="+mj-lt"/>
              <a:buAutoNum type="arabicPeriod"/>
            </a:pPr>
            <a:r>
              <a:rPr lang="en-US" sz="1900" dirty="0"/>
              <a:t>“Switch-based relay”: the switch is used to relay media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UAC (</a:t>
            </a:r>
            <a:r>
              <a:rPr lang="en-US" sz="2200" dirty="0" err="1"/>
              <a:t>SIPp</a:t>
            </a:r>
            <a:r>
              <a:rPr lang="en-US" sz="2200" dirty="0"/>
              <a:t>) generates 900 media sessions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The rate at which sessions arrive is 30 per second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The test lasts for 300 seconds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G.711 media encoding codec (160 bytes every 20ms)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1CE71A-6D09-4660-B712-0806EC75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29" y="4197324"/>
            <a:ext cx="3675541" cy="18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81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b="1" dirty="0"/>
              <a:t>Delay</a:t>
            </a:r>
            <a:r>
              <a:rPr lang="en-US" sz="2200" dirty="0"/>
              <a:t>: the time interval starting when a packet is received from the UAC by the switch’s ingress port and ending when the packet is forwarded by the switch’s egress port to the UAS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Delay contributions of the switch and the relay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20D898-E831-4273-9256-3DF09DD5D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712" y="2547460"/>
            <a:ext cx="4632575" cy="377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09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b="1" dirty="0"/>
              <a:t>Delay variation</a:t>
            </a:r>
            <a:r>
              <a:rPr lang="en-US" sz="2200" dirty="0"/>
              <a:t>: the absolute value of the difference between the delay of two consecutive packets</a:t>
            </a:r>
          </a:p>
          <a:p>
            <a:pPr marL="576263" lvl="1" indent="-233363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Analogous to jitter, as defined by RFC 4689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D646BB-5E3F-4836-8EF5-4E709E441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17" y="2398391"/>
            <a:ext cx="4645163" cy="378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997081"/>
            <a:ext cx="8229600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Introduction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200" dirty="0"/>
              <a:t>Background Information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900" dirty="0"/>
              <a:t>Session Initiation Protocol (SIP) and Real Time Protocol (RTP)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900" dirty="0"/>
              <a:t>Network Address Translation (NAT) traversal problem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altLang="en-US" sz="1900" dirty="0"/>
              <a:t>P4 switches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200" dirty="0"/>
              <a:t>Proposed solution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200" dirty="0"/>
              <a:t>Evaluation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2200" dirty="0"/>
              <a:t>Lessons learned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altLang="en-US" sz="2200" dirty="0"/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altLang="en-US" sz="1600" dirty="0"/>
          </a:p>
          <a:p>
            <a:pPr lvl="1">
              <a:buClr>
                <a:srgbClr val="93A299"/>
              </a:buClr>
              <a:defRPr/>
            </a:pPr>
            <a:endParaRPr lang="en-US" altLang="en-US" sz="1600" dirty="0"/>
          </a:p>
          <a:p>
            <a:pPr lvl="1">
              <a:buClr>
                <a:srgbClr val="93A299"/>
              </a:buClr>
              <a:defRPr/>
            </a:pPr>
            <a:endParaRPr lang="en-US" altLang="en-US" sz="1600" dirty="0"/>
          </a:p>
          <a:p>
            <a:pPr lvl="1">
              <a:buClr>
                <a:srgbClr val="93A299"/>
              </a:buClr>
              <a:defRPr/>
            </a:pPr>
            <a:endParaRPr lang="en-US" altLang="en-US" sz="1600" dirty="0"/>
          </a:p>
          <a:p>
            <a:pPr marL="971550" lvl="2" indent="-342900">
              <a:buClr>
                <a:srgbClr val="93A299"/>
              </a:buClr>
              <a:defRPr/>
            </a:pPr>
            <a:endParaRPr lang="en-US" altLang="en-US" sz="17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8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920881"/>
            <a:ext cx="7960724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b="1" dirty="0"/>
              <a:t>Loss rate</a:t>
            </a:r>
            <a:r>
              <a:rPr lang="en-US" sz="2200" dirty="0"/>
              <a:t>: number of packets that fail to reach the destination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Calculation is based on the sequence number of the RTP header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6ADE1-7E4A-47AD-BC4F-6504D4FE9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75" y="2398391"/>
            <a:ext cx="4901449" cy="39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920881"/>
            <a:ext cx="7971610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b="1" dirty="0"/>
              <a:t>CPU usage</a:t>
            </a:r>
            <a:r>
              <a:rPr lang="en-US" sz="2200" dirty="0"/>
              <a:t>: the percentage of the CPU’s capacity used by the relay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26110D-7B3D-4E99-A7E2-8B65CA3E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813" y="2560431"/>
            <a:ext cx="5774373" cy="29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b="1" dirty="0"/>
              <a:t>Mean Opinion Score (MOS): </a:t>
            </a:r>
            <a:r>
              <a:rPr lang="en-US" sz="2200" dirty="0"/>
              <a:t>estimation of the quality of the media session</a:t>
            </a:r>
          </a:p>
          <a:p>
            <a:pPr marL="685800" lvl="1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A reference quality indicator standardized by ITU-T</a:t>
            </a:r>
          </a:p>
          <a:p>
            <a:pPr marL="685800" lvl="1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Maximum for G.711 is ~4.4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71E0C-CCDD-4E83-8A58-1DD9EBC6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718531"/>
            <a:ext cx="8229600" cy="250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Resource Consumption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199" y="920881"/>
            <a:ext cx="838962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The prototype is implemented in two different scenarios: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On top of the baseline switch program (switch.p4)</a:t>
            </a:r>
          </a:p>
          <a:p>
            <a:pPr marL="914400" lvl="4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Implements various features including Layer 2/3 functionalities, ACL, QoS, etc.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Standalone implementation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F0034-186A-4380-AEDA-BC051DBC8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177" y="2904864"/>
            <a:ext cx="4045644" cy="2769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E658D-03A0-408F-8A01-845FC01B12C5}"/>
              </a:ext>
            </a:extLst>
          </p:cNvPr>
          <p:cNvSpPr txBox="1"/>
          <p:nvPr/>
        </p:nvSpPr>
        <p:spPr>
          <a:xfrm>
            <a:off x="1611632" y="5674240"/>
            <a:ext cx="631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Additional hardware resources used when the solution is deployed on top of  switch.p4 and as a standalone program</a:t>
            </a:r>
          </a:p>
        </p:txBody>
      </p:sp>
    </p:spTree>
    <p:extLst>
      <p:ext uri="{BB962C8B-B14F-4D97-AF65-F5344CB8AC3E}">
        <p14:creationId xmlns:p14="http://schemas.microsoft.com/office/powerpoint/2010/main" val="3833243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Lessons Learned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848713"/>
            <a:ext cx="8069580" cy="576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Advantages of using a switch-based relay: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Performance</a:t>
            </a:r>
          </a:p>
          <a:p>
            <a:pPr marL="685800" lvl="3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1750" dirty="0"/>
              <a:t>~1,000,000 sessions vs ~1,000 sessions per core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QoS</a:t>
            </a:r>
          </a:p>
          <a:p>
            <a:pPr marL="685800" lvl="3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1750" dirty="0"/>
              <a:t>Optimal QoS parameters: delay, delay variation, packet loss rate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Flexibility</a:t>
            </a:r>
          </a:p>
          <a:p>
            <a:pPr marL="685800" lvl="3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1750" dirty="0"/>
              <a:t>The switch permits to modify / forward packets using non-standard fields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Timing information</a:t>
            </a:r>
          </a:p>
          <a:p>
            <a:pPr marL="685800" lvl="3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1750" dirty="0"/>
              <a:t>Measuring delay and its variation on the P4 switch results in precise high-resolution timing information</a:t>
            </a:r>
            <a:endParaRPr lang="en-US" dirty="0"/>
          </a:p>
          <a:p>
            <a:pPr marL="685800" lvl="1" indent="-342900" algn="just">
              <a:spcBef>
                <a:spcPts val="8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Programmer can free unused resources and customize program</a:t>
            </a:r>
          </a:p>
          <a:p>
            <a:pPr marL="685800" lvl="3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r>
              <a:rPr lang="en-US" sz="1750" dirty="0"/>
              <a:t>Accommodate additional sessions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Limited resources 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Avoid complex application logic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900" b="1" dirty="0"/>
          </a:p>
          <a:p>
            <a:pPr marL="1028700" lvl="3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9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199" y="153977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ACKNOWLEDGEMENT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848713"/>
            <a:ext cx="8069580" cy="576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dirty="0"/>
              <a:t>Thanks to the National Science Foundation (NSF)!</a:t>
            </a:r>
          </a:p>
          <a:p>
            <a:pPr algn="just"/>
            <a:endParaRPr lang="en-US" sz="2200" dirty="0"/>
          </a:p>
          <a:p>
            <a:pPr algn="just"/>
            <a:r>
              <a:rPr lang="en-US" sz="2200" dirty="0"/>
              <a:t>Activities in the CI Lab at the University of South Carolina are supported by NSF</a:t>
            </a:r>
            <a:r>
              <a:rPr lang="en-US" dirty="0"/>
              <a:t>, Office of Advanced Cyberinfrastructure (OAC)</a:t>
            </a: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3D614C-3448-4B36-B40F-FE5B7CCC9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261" y="3320143"/>
            <a:ext cx="18954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44165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Additional Slides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pPr marL="0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2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Design Requirements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19" y="920881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pPr marL="0" indent="0">
              <a:spcBef>
                <a:spcPts val="6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7CFB3FE-0FCC-49F0-9125-1A2056CD5C02}"/>
              </a:ext>
            </a:extLst>
          </p:cNvPr>
          <p:cNvSpPr txBox="1">
            <a:spLocks/>
          </p:cNvSpPr>
          <p:nvPr/>
        </p:nvSpPr>
        <p:spPr>
          <a:xfrm>
            <a:off x="457199" y="997722"/>
            <a:ext cx="8229599" cy="2148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Quality of Service (QoS) parameters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Bandwidth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Delay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Jitter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Loss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9D9199A-184A-4DD9-AE38-DD276E39DF75}"/>
              </a:ext>
            </a:extLst>
          </p:cNvPr>
          <p:cNvGraphicFramePr>
            <a:graphicFrameLocks noGrp="1"/>
          </p:cNvGraphicFramePr>
          <p:nvPr/>
        </p:nvGraphicFramePr>
        <p:xfrm>
          <a:off x="464819" y="3608421"/>
          <a:ext cx="82296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31">
                  <a:extLst>
                    <a:ext uri="{9D8B030D-6E8A-4147-A177-3AD203B41FA5}">
                      <a16:colId xmlns:a16="http://schemas.microsoft.com/office/drawing/2014/main" val="1620357857"/>
                    </a:ext>
                  </a:extLst>
                </a:gridCol>
                <a:gridCol w="1865809">
                  <a:extLst>
                    <a:ext uri="{9D8B030D-6E8A-4147-A177-3AD203B41FA5}">
                      <a16:colId xmlns:a16="http://schemas.microsoft.com/office/drawing/2014/main" val="408908101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8053825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89491252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907373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Delay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Jitter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Packet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341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3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Video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(e.g., file transfer)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7522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49E38A-E98E-4616-A61B-EA120965594A}"/>
              </a:ext>
            </a:extLst>
          </p:cNvPr>
          <p:cNvSpPr txBox="1"/>
          <p:nvPr/>
        </p:nvSpPr>
        <p:spPr>
          <a:xfrm>
            <a:off x="457200" y="324957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requirements; stringency of applications</a:t>
            </a:r>
            <a:r>
              <a:rPr lang="en-US" baseline="30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EA780E-F351-485E-B372-82E1108E778C}"/>
              </a:ext>
            </a:extLst>
          </p:cNvPr>
          <p:cNvSpPr txBox="1"/>
          <p:nvPr/>
        </p:nvSpPr>
        <p:spPr>
          <a:xfrm>
            <a:off x="457200" y="6265784"/>
            <a:ext cx="66564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aseline="30000" dirty="0"/>
              <a:t>1</a:t>
            </a:r>
            <a:r>
              <a:rPr lang="en-US" sz="1300" dirty="0"/>
              <a:t>A. Tanenbaum, D. </a:t>
            </a:r>
            <a:r>
              <a:rPr lang="en-US" sz="1300" dirty="0" err="1"/>
              <a:t>Wetherall</a:t>
            </a:r>
            <a:r>
              <a:rPr lang="en-US" sz="1300" dirty="0"/>
              <a:t>, “Computer Networks,” Pearson, 5</a:t>
            </a:r>
            <a:r>
              <a:rPr lang="en-US" sz="1300" baseline="30000" dirty="0"/>
              <a:t>th</a:t>
            </a:r>
            <a:r>
              <a:rPr lang="en-US" sz="1300" dirty="0"/>
              <a:t> Edition, p. 405, 2011 </a:t>
            </a:r>
          </a:p>
        </p:txBody>
      </p:sp>
    </p:spTree>
    <p:extLst>
      <p:ext uri="{BB962C8B-B14F-4D97-AF65-F5344CB8AC3E}">
        <p14:creationId xmlns:p14="http://schemas.microsoft.com/office/powerpoint/2010/main" val="3888793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199" y="946931"/>
            <a:ext cx="8349343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According to estimations, media traffic represents approximately 80% of the total traffic over the Internet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Much of it is generated by end users communicating with each other</a:t>
            </a:r>
            <a:endParaRPr lang="en-US" sz="2200" dirty="0"/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Media services (voice, video) running alongside the data network in campuses are becoming standard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Wide Area Networks (WANs) connect centers, campuses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E.g., SIP Trunk Network CenturyLink; 10,000 centers, 10,000 centers, 3 billion minutes of voice over IP (VoIP) conversations per month</a:t>
            </a:r>
          </a:p>
          <a:p>
            <a:pPr marL="171450"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854E0C-939A-41B4-8132-2920887BB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469" y="3997864"/>
            <a:ext cx="3911402" cy="2138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B071F-9F86-4836-99EF-067DB74CF8BA}"/>
              </a:ext>
            </a:extLst>
          </p:cNvPr>
          <p:cNvSpPr txBox="1"/>
          <p:nvPr/>
        </p:nvSpPr>
        <p:spPr>
          <a:xfrm>
            <a:off x="1281232" y="4744100"/>
            <a:ext cx="226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SIP Trunk Network, CenturyLink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40A5AC-E5AA-4EBE-9A5A-D5FA347C3B33}"/>
              </a:ext>
            </a:extLst>
          </p:cNvPr>
          <p:cNvSpPr/>
          <p:nvPr/>
        </p:nvSpPr>
        <p:spPr>
          <a:xfrm>
            <a:off x="3955540" y="6193781"/>
            <a:ext cx="4731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https://tinyurl.com/som38qv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0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199" y="946931"/>
            <a:ext cx="8349343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According to estimations, media traffic represents approximately 80% of the total traffic over the Internet</a:t>
            </a:r>
            <a:r>
              <a:rPr lang="en-US" sz="2200" baseline="30000" dirty="0"/>
              <a:t>1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Much media traffic is generated by end users communicating with each other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Media services (voice, video) running alongside the data network in campuses are becoming standard</a:t>
            </a:r>
          </a:p>
          <a:p>
            <a:pPr marL="171450"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  <a:p>
            <a:pPr marL="685800" lvl="2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8B1619-4033-4968-979C-910A13C9835C}"/>
              </a:ext>
            </a:extLst>
          </p:cNvPr>
          <p:cNvSpPr/>
          <p:nvPr/>
        </p:nvSpPr>
        <p:spPr>
          <a:xfrm>
            <a:off x="631370" y="6230012"/>
            <a:ext cx="8055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200" dirty="0"/>
              <a:t>1. 	H. W. </a:t>
            </a:r>
            <a:r>
              <a:rPr lang="en-US" sz="1200" dirty="0" err="1"/>
              <a:t>Barz</a:t>
            </a:r>
            <a:r>
              <a:rPr lang="en-US" sz="1200" dirty="0"/>
              <a:t> and G. A. Bassett, Multimedia networks: protocols, design and applications, John Wiley and Sons, 2016.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9817E8-EF9F-4791-8ADE-95A372C8102D}"/>
              </a:ext>
            </a:extLst>
          </p:cNvPr>
          <p:cNvCxnSpPr>
            <a:cxnSpLocks/>
          </p:cNvCxnSpPr>
          <p:nvPr/>
        </p:nvCxnSpPr>
        <p:spPr>
          <a:xfrm flipV="1">
            <a:off x="745276" y="6230012"/>
            <a:ext cx="77129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83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Voice and video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617220" y="985158"/>
            <a:ext cx="7971610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Conversational Voice- and Video-over-IP are widely used today</a:t>
            </a:r>
          </a:p>
          <a:p>
            <a:pPr marL="6858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Open and proprietary (Skype, WhatsApp) solutions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Supporting protocols are divided into two main categories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Session control protocols (signaling)</a:t>
            </a:r>
          </a:p>
          <a:p>
            <a:pPr marL="968375" lvl="3" indent="-28257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750" dirty="0"/>
              <a:t>Session Initiation Protocol (SIP)</a:t>
            </a:r>
          </a:p>
          <a:p>
            <a:pPr marL="968375" lvl="2" indent="-28257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Establish and manage the session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Media protocols (media) </a:t>
            </a:r>
          </a:p>
          <a:p>
            <a:pPr marL="968375" lvl="3" indent="-28257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750" dirty="0"/>
              <a:t>Real Time Protocol (RTP)</a:t>
            </a:r>
          </a:p>
          <a:p>
            <a:pPr marL="968375" lvl="2" indent="-282575">
              <a:lnSpc>
                <a:spcPct val="100000"/>
              </a:lnSpc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900" dirty="0"/>
              <a:t>Transfer audio and video streams between the end-users</a:t>
            </a:r>
          </a:p>
          <a:p>
            <a:pPr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Desirable Quality-of-Service (QoS) characteristics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Delay- and jitter-sensitive, low values</a:t>
            </a:r>
          </a:p>
          <a:p>
            <a:pPr marL="631825" lvl="1" indent="-288925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Occasional losses are tolerated</a:t>
            </a:r>
          </a:p>
          <a:p>
            <a:pPr lvl="1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dirty="0"/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Signaling and Media Protocols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537209" y="949133"/>
            <a:ext cx="806958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SIP initiates, maintains, and terminates multimedia sessions between endpoints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User agent client (UAC)</a:t>
            </a:r>
          </a:p>
          <a:p>
            <a:pPr marL="631825" lvl="1" indent="-288925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User agent server (UAC)</a:t>
            </a:r>
          </a:p>
          <a:p>
            <a:pPr algn="just">
              <a:spcBef>
                <a:spcPts val="12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RTP transports real-time data, such as audio and video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E54BA-3D4A-4008-A2D4-4EE986D3C7A7}"/>
              </a:ext>
            </a:extLst>
          </p:cNvPr>
          <p:cNvSpPr txBox="1"/>
          <p:nvPr/>
        </p:nvSpPr>
        <p:spPr>
          <a:xfrm>
            <a:off x="2017107" y="5910820"/>
            <a:ext cx="70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UAC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B0BFB-6312-49E6-A6E7-B94251F19226}"/>
              </a:ext>
            </a:extLst>
          </p:cNvPr>
          <p:cNvSpPr txBox="1"/>
          <p:nvPr/>
        </p:nvSpPr>
        <p:spPr>
          <a:xfrm>
            <a:off x="6350424" y="5910819"/>
            <a:ext cx="708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UAS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698C3D-9F6A-4835-B917-71DF84A118A3}"/>
              </a:ext>
            </a:extLst>
          </p:cNvPr>
          <p:cNvCxnSpPr>
            <a:cxnSpLocks/>
          </p:cNvCxnSpPr>
          <p:nvPr/>
        </p:nvCxnSpPr>
        <p:spPr>
          <a:xfrm flipV="1">
            <a:off x="3105812" y="4764820"/>
            <a:ext cx="1220719" cy="94487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1736A2-34CC-4F88-AEA6-5E9042780CDB}"/>
              </a:ext>
            </a:extLst>
          </p:cNvPr>
          <p:cNvCxnSpPr>
            <a:cxnSpLocks/>
          </p:cNvCxnSpPr>
          <p:nvPr/>
        </p:nvCxnSpPr>
        <p:spPr>
          <a:xfrm flipH="1" flipV="1">
            <a:off x="4850793" y="4764820"/>
            <a:ext cx="1135379" cy="973844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CC53357-DC1F-44E8-B015-B5773A8A5812}"/>
              </a:ext>
            </a:extLst>
          </p:cNvPr>
          <p:cNvSpPr txBox="1"/>
          <p:nvPr/>
        </p:nvSpPr>
        <p:spPr>
          <a:xfrm>
            <a:off x="3036468" y="3812361"/>
            <a:ext cx="122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 server, registrar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3AC078-4C5D-41D3-9E59-DA45167EF716}"/>
              </a:ext>
            </a:extLst>
          </p:cNvPr>
          <p:cNvSpPr txBox="1"/>
          <p:nvPr/>
        </p:nvSpPr>
        <p:spPr>
          <a:xfrm>
            <a:off x="3236585" y="4972683"/>
            <a:ext cx="82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FABA23-B1D8-4014-A0B1-8A1A722B496D}"/>
              </a:ext>
            </a:extLst>
          </p:cNvPr>
          <p:cNvSpPr txBox="1"/>
          <p:nvPr/>
        </p:nvSpPr>
        <p:spPr>
          <a:xfrm>
            <a:off x="5101487" y="4972683"/>
            <a:ext cx="821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F68A311-7147-4C81-82C9-8A4440CD226B}"/>
              </a:ext>
            </a:extLst>
          </p:cNvPr>
          <p:cNvCxnSpPr>
            <a:cxnSpLocks/>
          </p:cNvCxnSpPr>
          <p:nvPr/>
        </p:nvCxnSpPr>
        <p:spPr>
          <a:xfrm>
            <a:off x="3140101" y="6057089"/>
            <a:ext cx="2804164" cy="1524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9C8450B-9883-4FFB-B7D1-BD26EE6C203F}"/>
              </a:ext>
            </a:extLst>
          </p:cNvPr>
          <p:cNvSpPr txBox="1"/>
          <p:nvPr/>
        </p:nvSpPr>
        <p:spPr>
          <a:xfrm>
            <a:off x="3140099" y="5743988"/>
            <a:ext cx="2804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Media (RTP)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B4B5E9-9BEB-4344-9EF9-AE3906FA4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44" y="5679103"/>
            <a:ext cx="513306" cy="6518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0FC775-26E1-4082-9A0B-423253746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265" y="5679103"/>
            <a:ext cx="534417" cy="6787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C45651-8E5E-4FA2-8D07-63ED10FDB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531" y="3761726"/>
            <a:ext cx="6858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9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Network Address Translation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927362"/>
            <a:ext cx="8229601" cy="5399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Network Address Translation (NAT) </a:t>
            </a:r>
          </a:p>
          <a:p>
            <a:pPr marL="6858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Maps ports, private IP addresses to public IP addresses</a:t>
            </a:r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Used in campus / enterprise networks, operators</a:t>
            </a:r>
            <a:r>
              <a:rPr lang="en-US" sz="2200" baseline="30000" dirty="0"/>
              <a:t>1</a:t>
            </a:r>
            <a:endParaRPr lang="en-US" sz="500" dirty="0"/>
          </a:p>
          <a:p>
            <a:pPr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NAT introduces various issues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Violation of the end-to-end principle</a:t>
            </a:r>
          </a:p>
          <a:p>
            <a:pPr marL="685800" lvl="2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Traversal of end-to-end sessions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05A81232-2EA5-459D-A87C-458F2E8D6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464742"/>
              </p:ext>
            </p:extLst>
          </p:nvPr>
        </p:nvGraphicFramePr>
        <p:xfrm>
          <a:off x="1564891" y="3293832"/>
          <a:ext cx="6514240" cy="336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Visio" r:id="rId5" imgW="10346755" imgH="5346682" progId="Visio.Drawing.11">
                  <p:embed/>
                </p:oleObj>
              </mc:Choice>
              <mc:Fallback>
                <p:oleObj name="Visio" r:id="rId5" imgW="10346755" imgH="5346682" progId="Visio.Drawing.11">
                  <p:embed/>
                  <p:pic>
                    <p:nvPicPr>
                      <p:cNvPr id="10250" name="Object 10">
                        <a:extLst>
                          <a:ext uri="{FF2B5EF4-FFF2-40B4-BE49-F238E27FC236}">
                            <a16:creationId xmlns:a16="http://schemas.microsoft.com/office/drawing/2014/main" id="{5055647F-BC54-4ECA-9FB0-1243E2461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891" y="3293832"/>
                        <a:ext cx="6514240" cy="3369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6364F4A-3927-4B92-B217-CBEB1E6C6E07}"/>
              </a:ext>
            </a:extLst>
          </p:cNvPr>
          <p:cNvSpPr txBox="1"/>
          <p:nvPr/>
        </p:nvSpPr>
        <p:spPr>
          <a:xfrm>
            <a:off x="457199" y="6296561"/>
            <a:ext cx="8229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aseline="30000" dirty="0"/>
              <a:t>1</a:t>
            </a:r>
            <a:r>
              <a:rPr lang="en-US" sz="1300" dirty="0"/>
              <a:t>I. </a:t>
            </a:r>
            <a:r>
              <a:rPr lang="en-US" sz="1300" dirty="0" err="1"/>
              <a:t>Livadariu</a:t>
            </a:r>
            <a:r>
              <a:rPr lang="en-US" sz="1300" dirty="0"/>
              <a:t> et al., “Inferring carrier-grade NAT deployment in the wild,” in IEEE 2018 INFOCOM, 2018.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2C22A-9D04-48AF-AB9B-FDC8DD50BEB8}"/>
              </a:ext>
            </a:extLst>
          </p:cNvPr>
          <p:cNvCxnSpPr>
            <a:cxnSpLocks/>
          </p:cNvCxnSpPr>
          <p:nvPr/>
        </p:nvCxnSpPr>
        <p:spPr>
          <a:xfrm flipV="1">
            <a:off x="745276" y="6296561"/>
            <a:ext cx="77129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94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Network Address Translation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982810"/>
            <a:ext cx="8229601" cy="52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NAT prevents a user from outside from initiating a session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If both users have NATs, then neither can accept a call</a:t>
            </a:r>
          </a:p>
          <a:p>
            <a:pPr marL="685800" lvl="1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IP translation is recorded by a SIP registrar server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SIP carries the IP addresses and ports to be used by RTP to send/receive media</a:t>
            </a:r>
          </a:p>
          <a:p>
            <a:pPr marL="685800" lvl="1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b="1" dirty="0"/>
              <a:t>NAT-translated IP, ports are unknown until RTP traffic starts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200" dirty="0"/>
              <a:t>Several solutions proposed for NAT traversal</a:t>
            </a:r>
          </a:p>
          <a:p>
            <a:pPr marL="685800" lvl="1" indent="-3429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900" dirty="0"/>
              <a:t>STUN - RFC 5389</a:t>
            </a:r>
            <a:r>
              <a:rPr lang="en-US" sz="1900" baseline="30000" dirty="0"/>
              <a:t>1</a:t>
            </a:r>
            <a:r>
              <a:rPr lang="en-US" sz="1900" dirty="0"/>
              <a:t>, TURN - RFC 7566</a:t>
            </a:r>
            <a:r>
              <a:rPr lang="en-US" sz="1900" baseline="30000" dirty="0"/>
              <a:t>2</a:t>
            </a:r>
            <a:r>
              <a:rPr lang="en-US" sz="1900" dirty="0"/>
              <a:t>, ICE - RFC 8445</a:t>
            </a:r>
            <a:r>
              <a:rPr lang="en-US" sz="1900" baseline="30000" dirty="0"/>
              <a:t>3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189931-137A-488E-B42F-33A04D3FE008}"/>
              </a:ext>
            </a:extLst>
          </p:cNvPr>
          <p:cNvSpPr/>
          <p:nvPr/>
        </p:nvSpPr>
        <p:spPr>
          <a:xfrm>
            <a:off x="419100" y="5523242"/>
            <a:ext cx="830579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300"/>
              </a:spcAft>
            </a:pPr>
            <a:r>
              <a:rPr lang="en-US" sz="1200" dirty="0"/>
              <a:t>1. 	D. Wing, P. Matthews, R. </a:t>
            </a:r>
            <a:r>
              <a:rPr lang="en-US" sz="1200" dirty="0" err="1"/>
              <a:t>Mahy</a:t>
            </a:r>
            <a:r>
              <a:rPr lang="en-US" sz="1200" dirty="0"/>
              <a:t>, and J. Rosenberg, “RFC 5389 - STUN: Session traversal utilities for NAT,” 2008.</a:t>
            </a:r>
          </a:p>
          <a:p>
            <a:pPr marL="228600" indent="-228600" algn="just">
              <a:spcAft>
                <a:spcPts val="300"/>
              </a:spcAft>
            </a:pPr>
            <a:r>
              <a:rPr lang="en-US" sz="1200" dirty="0"/>
              <a:t>2. 	M. Petit-</a:t>
            </a:r>
            <a:r>
              <a:rPr lang="en-US" sz="1200" dirty="0" err="1"/>
              <a:t>Huguenin</a:t>
            </a:r>
            <a:r>
              <a:rPr lang="en-US" sz="1200" dirty="0"/>
              <a:t>, S. Nandakumar, G. </a:t>
            </a:r>
            <a:r>
              <a:rPr lang="en-US" sz="1200" dirty="0" err="1"/>
              <a:t>Salgueiro</a:t>
            </a:r>
            <a:r>
              <a:rPr lang="en-US" sz="1200" dirty="0"/>
              <a:t>, and P. Jones, “RFC 7566 - TURN: Traversal using relays around NAT (TURN) uniform resource identifiers,” 2013.</a:t>
            </a:r>
          </a:p>
          <a:p>
            <a:pPr marL="228600" indent="-228600" algn="just">
              <a:spcAft>
                <a:spcPts val="300"/>
              </a:spcAft>
            </a:pPr>
            <a:r>
              <a:rPr lang="en-US" sz="1200" dirty="0"/>
              <a:t>3.	J. Rosenberg and C. Holmberg, “RFC 8445 - ICE: Interactive connectivity establishment: a protocol for Network Address Translator (NAT) traversal,” 2018.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224B22-A07F-4A24-8FA2-567CD907B08E}"/>
              </a:ext>
            </a:extLst>
          </p:cNvPr>
          <p:cNvCxnSpPr>
            <a:cxnSpLocks/>
          </p:cNvCxnSpPr>
          <p:nvPr/>
        </p:nvCxnSpPr>
        <p:spPr>
          <a:xfrm>
            <a:off x="457200" y="5512356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3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Relay Server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1065762"/>
            <a:ext cx="8229601" cy="52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79806-29E7-4A13-BAA9-5FD7A54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59" y="3221660"/>
            <a:ext cx="685800" cy="96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B10D2-F2C6-4232-A9B9-E2075CE0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638" y="5230308"/>
            <a:ext cx="73152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5398A-01A7-4A35-8D57-CFC3E251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76" y="3213652"/>
            <a:ext cx="685800" cy="9601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FCBEC6-62F2-476E-B27C-48BCBAF7DFC0}"/>
              </a:ext>
            </a:extLst>
          </p:cNvPr>
          <p:cNvSpPr txBox="1"/>
          <p:nvPr/>
        </p:nvSpPr>
        <p:spPr>
          <a:xfrm>
            <a:off x="378477" y="6165514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10AFD-E6E0-4A12-99ED-CCFD0E97FA74}"/>
              </a:ext>
            </a:extLst>
          </p:cNvPr>
          <p:cNvSpPr txBox="1"/>
          <p:nvPr/>
        </p:nvSpPr>
        <p:spPr>
          <a:xfrm>
            <a:off x="1669715" y="2672246"/>
            <a:ext cx="1078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SIP server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EF99E-2807-4E83-BBB8-995B86E412B1}"/>
              </a:ext>
            </a:extLst>
          </p:cNvPr>
          <p:cNvSpPr txBox="1"/>
          <p:nvPr/>
        </p:nvSpPr>
        <p:spPr>
          <a:xfrm>
            <a:off x="3524602" y="2684356"/>
            <a:ext cx="1595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Relay server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6E8BF8-0213-40E5-887B-B0628302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96" y="5230308"/>
            <a:ext cx="731520" cy="1143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BF5552-6EBC-43A0-BCD7-64B15B7CA43E}"/>
              </a:ext>
            </a:extLst>
          </p:cNvPr>
          <p:cNvSpPr txBox="1"/>
          <p:nvPr/>
        </p:nvSpPr>
        <p:spPr>
          <a:xfrm>
            <a:off x="6211366" y="6230000"/>
            <a:ext cx="3129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70306B-279D-4AC7-8CF8-BF86022FE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846" y="5487763"/>
            <a:ext cx="534417" cy="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ED96-6B55-45BA-99BC-78BCB5C6F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77" y="5475858"/>
            <a:ext cx="513306" cy="651899"/>
          </a:xfrm>
          <a:prstGeom prst="rect">
            <a:avLst/>
          </a:prstGeom>
        </p:spPr>
      </p:pic>
      <p:graphicFrame>
        <p:nvGraphicFramePr>
          <p:cNvPr id="23" name="Table 26">
            <a:extLst>
              <a:ext uri="{FF2B5EF4-FFF2-40B4-BE49-F238E27FC236}">
                <a16:creationId xmlns:a16="http://schemas.microsoft.com/office/drawing/2014/main" id="{37968CEE-FF53-4DBD-A23F-F2D14E01C1D4}"/>
              </a:ext>
            </a:extLst>
          </p:cNvPr>
          <p:cNvGraphicFramePr>
            <a:graphicFrameLocks noGrp="1"/>
          </p:cNvGraphicFramePr>
          <p:nvPr/>
        </p:nvGraphicFramePr>
        <p:xfrm>
          <a:off x="5787694" y="3035925"/>
          <a:ext cx="3056590" cy="122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03458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Device</a:t>
                      </a:r>
                    </a:p>
                    <a:p>
                      <a:pPr algn="ctr"/>
                      <a:r>
                        <a:rPr lang="en-US" sz="1500" dirty="0"/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Allocated </a:t>
                      </a:r>
                    </a:p>
                    <a:p>
                      <a:pPr algn="ctr"/>
                      <a:r>
                        <a:rPr lang="en-US" sz="1500" dirty="0"/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baseline="300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40C95BCA-0985-4AF7-9EC9-EB7F6649BF85}"/>
              </a:ext>
            </a:extLst>
          </p:cNvPr>
          <p:cNvSpPr txBox="1"/>
          <p:nvPr/>
        </p:nvSpPr>
        <p:spPr>
          <a:xfrm>
            <a:off x="5890214" y="2693542"/>
            <a:ext cx="2851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RTP Information at relay server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1B61126-5BCA-4960-B187-EC5DE7FE2A19}"/>
              </a:ext>
            </a:extLst>
          </p:cNvPr>
          <p:cNvSpPr txBox="1">
            <a:spLocks/>
          </p:cNvSpPr>
          <p:nvPr/>
        </p:nvSpPr>
        <p:spPr>
          <a:xfrm>
            <a:off x="457200" y="895847"/>
            <a:ext cx="8229601" cy="220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Intermediary device</a:t>
            </a:r>
          </a:p>
          <a:p>
            <a:pPr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baseline="30000" dirty="0"/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06687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69051"/>
            <a:ext cx="8229600" cy="79671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Relay Server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BEEED0-0599-4135-9C3D-5B14157D5CB7}"/>
              </a:ext>
            </a:extLst>
          </p:cNvPr>
          <p:cNvSpPr txBox="1">
            <a:spLocks/>
          </p:cNvSpPr>
          <p:nvPr/>
        </p:nvSpPr>
        <p:spPr>
          <a:xfrm>
            <a:off x="457200" y="1065762"/>
            <a:ext cx="8229601" cy="52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65161-F9E3-4F70-8E99-67C8E85E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4" y="242151"/>
            <a:ext cx="576152" cy="5905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179806-29E7-4A13-BAA9-5FD7A5406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059" y="3221660"/>
            <a:ext cx="685800" cy="960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B10D2-F2C6-4232-A9B9-E2075CE0B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7638" y="5230308"/>
            <a:ext cx="731520" cy="114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5398A-01A7-4A35-8D57-CFC3E251D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376" y="3213652"/>
            <a:ext cx="685800" cy="960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510AFD-E6E0-4A12-99ED-CCFD0E97FA74}"/>
              </a:ext>
            </a:extLst>
          </p:cNvPr>
          <p:cNvSpPr txBox="1"/>
          <p:nvPr/>
        </p:nvSpPr>
        <p:spPr>
          <a:xfrm>
            <a:off x="1669715" y="2672246"/>
            <a:ext cx="10788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SIP server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EF99E-2807-4E83-BBB8-995B86E412B1}"/>
              </a:ext>
            </a:extLst>
          </p:cNvPr>
          <p:cNvSpPr txBox="1"/>
          <p:nvPr/>
        </p:nvSpPr>
        <p:spPr>
          <a:xfrm>
            <a:off x="3524602" y="2684356"/>
            <a:ext cx="1595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Relay server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76E8BF8-0213-40E5-887B-B06283023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896" y="5230308"/>
            <a:ext cx="73152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0306B-279D-4AC7-8CF8-BF86022FE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846" y="5487763"/>
            <a:ext cx="534417" cy="678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A0ED96-6B55-45BA-99BC-78BCB5C6F0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77" y="5475858"/>
            <a:ext cx="513306" cy="651899"/>
          </a:xfrm>
          <a:prstGeom prst="rect">
            <a:avLst/>
          </a:prstGeom>
        </p:spPr>
      </p:pic>
      <p:graphicFrame>
        <p:nvGraphicFramePr>
          <p:cNvPr id="23" name="Table 26">
            <a:extLst>
              <a:ext uri="{FF2B5EF4-FFF2-40B4-BE49-F238E27FC236}">
                <a16:creationId xmlns:a16="http://schemas.microsoft.com/office/drawing/2014/main" id="{37968CEE-FF53-4DBD-A23F-F2D14E01C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39375"/>
              </p:ext>
            </p:extLst>
          </p:nvPr>
        </p:nvGraphicFramePr>
        <p:xfrm>
          <a:off x="5787694" y="3035925"/>
          <a:ext cx="3056590" cy="122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403458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Device</a:t>
                      </a:r>
                    </a:p>
                    <a:p>
                      <a:pPr algn="ctr"/>
                      <a:r>
                        <a:rPr lang="en-US" sz="1500" dirty="0"/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Allocated </a:t>
                      </a:r>
                    </a:p>
                    <a:p>
                      <a:pPr algn="ctr"/>
                      <a:r>
                        <a:rPr lang="en-US" sz="1500" dirty="0"/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-- --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3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3"/>
                          </a:solidFill>
                        </a:rPr>
                        <a:t>-A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2974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-- --</a:t>
                      </a:r>
                      <a:endParaRPr lang="en-US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IP</a:t>
                      </a:r>
                      <a:r>
                        <a:rPr lang="en-US" sz="1500" baseline="-25000" dirty="0"/>
                        <a:t>R</a:t>
                      </a:r>
                      <a:r>
                        <a:rPr lang="en-US" sz="1500" dirty="0"/>
                        <a:t> - </a:t>
                      </a:r>
                      <a:r>
                        <a:rPr lang="en-US" sz="1500" dirty="0" err="1"/>
                        <a:t>p</a:t>
                      </a:r>
                      <a:r>
                        <a:rPr lang="en-US" sz="1500" b="1" baseline="-25000" dirty="0" err="1">
                          <a:solidFill>
                            <a:schemeClr val="accent5"/>
                          </a:solidFill>
                        </a:rPr>
                        <a:t>R</a:t>
                      </a:r>
                      <a:r>
                        <a:rPr lang="en-US" sz="1500" b="1" baseline="-25000" dirty="0">
                          <a:solidFill>
                            <a:schemeClr val="accent5"/>
                          </a:solidFill>
                        </a:rPr>
                        <a:t>-B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EF888AC-50EE-4E9B-BB6E-67C3D32048D0}"/>
              </a:ext>
            </a:extLst>
          </p:cNvPr>
          <p:cNvCxnSpPr>
            <a:cxnSpLocks/>
          </p:cNvCxnSpPr>
          <p:nvPr/>
        </p:nvCxnSpPr>
        <p:spPr>
          <a:xfrm flipV="1">
            <a:off x="2737220" y="3701721"/>
            <a:ext cx="915673" cy="1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CDFF78A-3B44-428A-9492-77E3057CD9FD}"/>
              </a:ext>
            </a:extLst>
          </p:cNvPr>
          <p:cNvCxnSpPr>
            <a:cxnSpLocks/>
          </p:cNvCxnSpPr>
          <p:nvPr/>
        </p:nvCxnSpPr>
        <p:spPr>
          <a:xfrm flipV="1">
            <a:off x="2047778" y="4317920"/>
            <a:ext cx="128181" cy="835796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E037DE-8841-412A-BB9D-89DFCC4110D3}"/>
              </a:ext>
            </a:extLst>
          </p:cNvPr>
          <p:cNvCxnSpPr>
            <a:cxnSpLocks/>
          </p:cNvCxnSpPr>
          <p:nvPr/>
        </p:nvCxnSpPr>
        <p:spPr>
          <a:xfrm>
            <a:off x="2468698" y="4193157"/>
            <a:ext cx="1452715" cy="1134288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95A518-A9ED-4C47-A7E7-CBF947DE9961}"/>
              </a:ext>
            </a:extLst>
          </p:cNvPr>
          <p:cNvCxnSpPr>
            <a:cxnSpLocks/>
          </p:cNvCxnSpPr>
          <p:nvPr/>
        </p:nvCxnSpPr>
        <p:spPr>
          <a:xfrm>
            <a:off x="5288215" y="5831890"/>
            <a:ext cx="695035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78D74A3-7358-4C12-BACC-88A5D8C0C9FA}"/>
              </a:ext>
            </a:extLst>
          </p:cNvPr>
          <p:cNvCxnSpPr>
            <a:cxnSpLocks/>
          </p:cNvCxnSpPr>
          <p:nvPr/>
        </p:nvCxnSpPr>
        <p:spPr>
          <a:xfrm>
            <a:off x="859316" y="5801808"/>
            <a:ext cx="558246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D2B43C-1C72-41ED-85BC-C008F005AEE1}"/>
              </a:ext>
            </a:extLst>
          </p:cNvPr>
          <p:cNvSpPr txBox="1"/>
          <p:nvPr/>
        </p:nvSpPr>
        <p:spPr>
          <a:xfrm>
            <a:off x="4456413" y="3059668"/>
            <a:ext cx="4587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4214152" y="4236912"/>
            <a:ext cx="163286" cy="1460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3893383" y="4236912"/>
            <a:ext cx="163286" cy="146001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6A8950-37B6-4218-8BAF-9C8210818D6F}"/>
              </a:ext>
            </a:extLst>
          </p:cNvPr>
          <p:cNvSpPr txBox="1"/>
          <p:nvPr/>
        </p:nvSpPr>
        <p:spPr>
          <a:xfrm>
            <a:off x="139085" y="6165514"/>
            <a:ext cx="79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A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A</a:t>
            </a:r>
            <a:endParaRPr lang="en-US" sz="1500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DFFCBF-899E-40FF-A18E-F3926A2CA6F5}"/>
              </a:ext>
            </a:extLst>
          </p:cNvPr>
          <p:cNvSpPr txBox="1"/>
          <p:nvPr/>
        </p:nvSpPr>
        <p:spPr>
          <a:xfrm>
            <a:off x="5961300" y="6230000"/>
            <a:ext cx="8130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IP</a:t>
            </a:r>
            <a:r>
              <a:rPr lang="en-US" sz="1500" baseline="-25000" dirty="0"/>
              <a:t>B</a:t>
            </a:r>
            <a:r>
              <a:rPr lang="en-US" sz="1500" dirty="0"/>
              <a:t> - </a:t>
            </a:r>
            <a:r>
              <a:rPr lang="en-US" sz="1500" dirty="0" err="1"/>
              <a:t>p</a:t>
            </a:r>
            <a:r>
              <a:rPr lang="en-US" sz="1500" baseline="-25000" dirty="0" err="1"/>
              <a:t>B</a:t>
            </a:r>
            <a:endParaRPr lang="en-US" sz="1500" baseline="-25000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5C78BCE-FF51-492B-9250-C6D5FFC38AE7}"/>
              </a:ext>
            </a:extLst>
          </p:cNvPr>
          <p:cNvSpPr txBox="1">
            <a:spLocks/>
          </p:cNvSpPr>
          <p:nvPr/>
        </p:nvSpPr>
        <p:spPr>
          <a:xfrm>
            <a:off x="457200" y="895847"/>
            <a:ext cx="8229601" cy="220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Intermediary device</a:t>
            </a:r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r>
              <a:rPr lang="en-US" sz="2000" dirty="0"/>
              <a:t>SIP establishes the session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RTP ports are unknown</a:t>
            </a:r>
          </a:p>
          <a:p>
            <a:pPr marL="571500" lvl="1" indent="-228600" algn="just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/>
              <a:t>The relay server allocates one port for each device</a:t>
            </a:r>
          </a:p>
          <a:p>
            <a:pPr lvl="1"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baseline="30000" dirty="0"/>
          </a:p>
          <a:p>
            <a:pPr algn="just">
              <a:spcBef>
                <a:spcPts val="600"/>
              </a:spcBef>
              <a:buClr>
                <a:schemeClr val="bg1">
                  <a:lumMod val="75000"/>
                </a:schemeClr>
              </a:buClr>
            </a:pPr>
            <a:endParaRPr lang="en-US" sz="1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AD90E2-8168-4087-8F3B-214E1D550AB9}"/>
              </a:ext>
            </a:extLst>
          </p:cNvPr>
          <p:cNvSpPr txBox="1"/>
          <p:nvPr/>
        </p:nvSpPr>
        <p:spPr>
          <a:xfrm>
            <a:off x="5890214" y="2693542"/>
            <a:ext cx="28515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RTP Information at relay server</a:t>
            </a:r>
          </a:p>
        </p:txBody>
      </p:sp>
    </p:spTree>
    <p:extLst>
      <p:ext uri="{BB962C8B-B14F-4D97-AF65-F5344CB8AC3E}">
        <p14:creationId xmlns:p14="http://schemas.microsoft.com/office/powerpoint/2010/main" val="966795432"/>
      </p:ext>
    </p:extLst>
  </p:cSld>
  <p:clrMapOvr>
    <a:masterClrMapping/>
  </p:clrMapOvr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fSC_PPT_Unified_Wide" id="{790933B2-0C32-0348-9D24-A0264B7A0CC5}" vid="{FC5AFAEA-2076-5443-9A1D-6CBB305484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5790FB59A8D44A88769D45E91912C8" ma:contentTypeVersion="4" ma:contentTypeDescription="Create a new document." ma:contentTypeScope="" ma:versionID="9cf055273028735a3bb006f6f9afe4fe">
  <xsd:schema xmlns:xsd="http://www.w3.org/2001/XMLSchema" xmlns:xs="http://www.w3.org/2001/XMLSchema" xmlns:p="http://schemas.microsoft.com/office/2006/metadata/properties" xmlns:ns3="2057360a-28f2-4619-ab65-003ae0d9bd4c" targetNamespace="http://schemas.microsoft.com/office/2006/metadata/properties" ma:root="true" ma:fieldsID="0905110d2ea9eef77b6f877a920f393d" ns3:_="">
    <xsd:import namespace="2057360a-28f2-4619-ab65-003ae0d9bd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7360a-28f2-4619-ab65-003ae0d9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5D7806-6C3F-4A1C-B619-B786058C4E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EACBC-44B3-457B-9D5D-0D3385BFE41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057360a-28f2-4619-ab65-003ae0d9bd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EA2FB7-F755-46C7-9DEA-A99027F25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7360a-28f2-4619-ab65-003ae0d9bd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10871</TotalTime>
  <Words>1786</Words>
  <Application>Microsoft Office PowerPoint</Application>
  <PresentationFormat>On-screen Show (4:3)</PresentationFormat>
  <Paragraphs>318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Impact</vt:lpstr>
      <vt:lpstr>Wingdings</vt:lpstr>
      <vt:lpstr>UofSC Simple Theme</vt:lpstr>
      <vt:lpstr>Visio</vt:lpstr>
      <vt:lpstr>PowerPoint Presentation</vt:lpstr>
      <vt:lpstr>Agenda</vt:lpstr>
      <vt:lpstr>Introduction</vt:lpstr>
      <vt:lpstr>Voice and video</vt:lpstr>
      <vt:lpstr>Signaling and Media Protocols</vt:lpstr>
      <vt:lpstr>Network Address Translation</vt:lpstr>
      <vt:lpstr>Network Address Translation</vt:lpstr>
      <vt:lpstr>Relay Server</vt:lpstr>
      <vt:lpstr>Relay Server</vt:lpstr>
      <vt:lpstr>Relay Server</vt:lpstr>
      <vt:lpstr>Relay Server</vt:lpstr>
      <vt:lpstr>Overview P4 Switches</vt:lpstr>
      <vt:lpstr>PISA Architecture</vt:lpstr>
      <vt:lpstr>Proposed System</vt:lpstr>
      <vt:lpstr>Proposed System (cont’d)</vt:lpstr>
      <vt:lpstr>IMPLEMENTATION AND EVALUATION</vt:lpstr>
      <vt:lpstr>IMPLEMENTATION AND EVALUATION</vt:lpstr>
      <vt:lpstr>Results</vt:lpstr>
      <vt:lpstr>Results</vt:lpstr>
      <vt:lpstr>Results</vt:lpstr>
      <vt:lpstr>Results</vt:lpstr>
      <vt:lpstr>Results</vt:lpstr>
      <vt:lpstr>Resource Consumption</vt:lpstr>
      <vt:lpstr>Lessons Learned</vt:lpstr>
      <vt:lpstr>ACKNOWLEDGEMENT</vt:lpstr>
      <vt:lpstr>Additional Slides</vt:lpstr>
      <vt:lpstr>Design Requirements</vt:lpstr>
      <vt:lpstr>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PCIPC Overview</dc:title>
  <dc:creator>Tom Scott</dc:creator>
  <cp:lastModifiedBy>CRICHIGNO BENITEZ, JORGE</cp:lastModifiedBy>
  <cp:revision>348</cp:revision>
  <dcterms:created xsi:type="dcterms:W3CDTF">2015-06-18T14:21:43Z</dcterms:created>
  <dcterms:modified xsi:type="dcterms:W3CDTF">2020-03-01T17:41:48Z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0x010100AB5790FB59A8D44A88769D45E91912C8</vt:lpwstr>
  </property>
</Properties>
</file>