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6"/>
  </p:notesMasterIdLst>
  <p:handoutMasterIdLst>
    <p:handoutMasterId r:id="rId7"/>
  </p:handoutMasterIdLst>
  <p:sldIdLst>
    <p:sldId id="256" r:id="rId5"/>
  </p:sldIdLst>
  <p:sldSz cx="43891200" cy="32918400"/>
  <p:notesSz cx="9239250" cy="11982450"/>
  <p:embeddedFontLst>
    <p:embeddedFont>
      <p:font typeface="Quattrocento" panose="02020502030000000404" pitchFamily="18" charset="0"/>
      <p:regular r:id="rId8"/>
      <p:bold r:id="rId9"/>
    </p:embeddedFont>
    <p:embeddedFont>
      <p:font typeface="Quattrocento Sans" panose="020B0502050000020003" pitchFamily="34" charset="0"/>
      <p:regular r:id="rId10"/>
      <p:bold r:id="rId11"/>
      <p:italic r:id="rId12"/>
      <p:boldItalic r:id="rId13"/>
    </p:embeddedFont>
  </p:embeddedFontLst>
  <p:custDataLst>
    <p:tags r:id="rId14"/>
  </p:custDataLst>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11088">
          <p15:clr>
            <a:srgbClr val="A4A3A4"/>
          </p15:clr>
        </p15:guide>
        <p15:guide id="2" pos="13440">
          <p15:clr>
            <a:srgbClr val="A4A3A4"/>
          </p15:clr>
        </p15:guide>
      </p15:sldGuideLst>
    </p:ext>
    <p:ext uri="{2D200454-40CA-4A62-9FC3-DE9A4176ACB9}">
      <p15:notesGuideLst xmlns:p15="http://schemas.microsoft.com/office/powerpoint/2012/main">
        <p15:guide id="1" orient="horz" pos="3774">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4F93"/>
    <a:srgbClr val="8E0000"/>
    <a:srgbClr val="A80000"/>
    <a:srgbClr val="3684A0"/>
    <a:srgbClr val="5B4D7F"/>
    <a:srgbClr val="604884"/>
    <a:srgbClr val="7C5393"/>
    <a:srgbClr val="506796"/>
    <a:srgbClr val="378B9F"/>
    <a:srgbClr val="3A7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B34CD9-6FA6-FCA3-DFD8-7435C828A3F9}" v="163" dt="2023-12-06T23:10:11.292"/>
    <p1510:client id="{F2C487DA-B3A3-C6BD-C18A-4A261DAB7ED2}" v="126" dt="2023-12-06T23:24:02.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1044" y="-60"/>
      </p:cViewPr>
      <p:guideLst>
        <p:guide orient="horz" pos="11088"/>
        <p:guide pos="134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guide orient="horz" pos="3774"/>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defTabSz="1149350">
              <a:defRPr sz="1500"/>
            </a:lvl1pPr>
          </a:lstStyle>
          <a:p>
            <a:endParaRPr lang="en-US" altLang="zh-CN"/>
          </a:p>
        </p:txBody>
      </p:sp>
      <p:sp>
        <p:nvSpPr>
          <p:cNvPr id="6147" name="Rectangle 3"/>
          <p:cNvSpPr>
            <a:spLocks noGrp="1" noChangeArrowheads="1"/>
          </p:cNvSpPr>
          <p:nvPr>
            <p:ph type="dt" sz="quarter" idx="1"/>
          </p:nvPr>
        </p:nvSpPr>
        <p:spPr bwMode="auto">
          <a:xfrm>
            <a:off x="5235575"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6148" name="Rectangle 4"/>
          <p:cNvSpPr>
            <a:spLocks noGrp="1" noChangeArrowheads="1"/>
          </p:cNvSpPr>
          <p:nvPr>
            <p:ph type="ftr" sz="quarter" idx="2"/>
          </p:nvPr>
        </p:nvSpPr>
        <p:spPr bwMode="auto">
          <a:xfrm>
            <a:off x="0"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defTabSz="1149350">
              <a:defRPr sz="1500"/>
            </a:lvl1pPr>
          </a:lstStyle>
          <a:p>
            <a:endParaRPr lang="en-US" altLang="zh-CN"/>
          </a:p>
        </p:txBody>
      </p:sp>
      <p:sp>
        <p:nvSpPr>
          <p:cNvPr id="6149" name="Rectangle 5"/>
          <p:cNvSpPr>
            <a:spLocks noGrp="1" noChangeArrowheads="1"/>
          </p:cNvSpPr>
          <p:nvPr>
            <p:ph type="sldNum" sz="quarter" idx="3"/>
          </p:nvPr>
        </p:nvSpPr>
        <p:spPr bwMode="auto">
          <a:xfrm>
            <a:off x="5235575"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algn="r" defTabSz="1149350">
              <a:defRPr sz="1500"/>
            </a:lvl1pPr>
          </a:lstStyle>
          <a:p>
            <a:fld id="{56A6134A-9986-4884-ADAB-C57241D32564}" type="slidenum">
              <a:rPr lang="zh-CN" altLang="en-US"/>
              <a:t>‹#›</a:t>
            </a:fld>
            <a:endParaRPr lang="en-US" altLang="zh-CN"/>
          </a:p>
        </p:txBody>
      </p:sp>
    </p:spTree>
    <p:extLst>
      <p:ext uri="{BB962C8B-B14F-4D97-AF65-F5344CB8AC3E}">
        <p14:creationId xmlns:p14="http://schemas.microsoft.com/office/powerpoint/2010/main" val="93486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defTabSz="1149350">
              <a:defRPr sz="1500"/>
            </a:lvl1pPr>
          </a:lstStyle>
          <a:p>
            <a:endParaRPr lang="en-US" altLang="zh-CN"/>
          </a:p>
        </p:txBody>
      </p:sp>
      <p:sp>
        <p:nvSpPr>
          <p:cNvPr id="4099" name="Rectangle 3"/>
          <p:cNvSpPr>
            <a:spLocks noGrp="1" noChangeArrowheads="1"/>
          </p:cNvSpPr>
          <p:nvPr>
            <p:ph type="dt" idx="1"/>
          </p:nvPr>
        </p:nvSpPr>
        <p:spPr bwMode="auto">
          <a:xfrm>
            <a:off x="5241925"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2052" name="Rectangle 4"/>
          <p:cNvSpPr>
            <a:spLocks noGrp="1" noRot="1" noChangeAspect="1" noChangeArrowheads="1" noTextEdit="1"/>
          </p:cNvSpPr>
          <p:nvPr>
            <p:ph type="sldImg" idx="2"/>
          </p:nvPr>
        </p:nvSpPr>
        <p:spPr bwMode="auto">
          <a:xfrm>
            <a:off x="1582738" y="889000"/>
            <a:ext cx="6059487" cy="45450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57300" y="5732463"/>
            <a:ext cx="6708775" cy="533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defTabSz="1149350">
              <a:defRPr sz="1500"/>
            </a:lvl1pPr>
          </a:lstStyle>
          <a:p>
            <a:endParaRPr lang="en-US" altLang="zh-CN"/>
          </a:p>
        </p:txBody>
      </p:sp>
      <p:sp>
        <p:nvSpPr>
          <p:cNvPr id="4103" name="Rectangle 7"/>
          <p:cNvSpPr>
            <a:spLocks noGrp="1" noChangeArrowheads="1"/>
          </p:cNvSpPr>
          <p:nvPr>
            <p:ph type="sldNum" sz="quarter" idx="5"/>
          </p:nvPr>
        </p:nvSpPr>
        <p:spPr bwMode="auto">
          <a:xfrm>
            <a:off x="5241925"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algn="r" defTabSz="1149350">
              <a:defRPr sz="1500"/>
            </a:lvl1pPr>
          </a:lstStyle>
          <a:p>
            <a:fld id="{23124DF2-DDA8-402F-81DD-AC1D1E5694AB}" type="slidenum">
              <a:rPr lang="zh-CN" altLang="en-US"/>
              <a:t>‹#›</a:t>
            </a:fld>
            <a:endParaRPr lang="en-US" altLang="zh-CN"/>
          </a:p>
        </p:txBody>
      </p:sp>
    </p:spTree>
    <p:extLst>
      <p:ext uri="{BB962C8B-B14F-4D97-AF65-F5344CB8AC3E}">
        <p14:creationId xmlns:p14="http://schemas.microsoft.com/office/powerpoint/2010/main" val="1904019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defPPr>
              <a:defRPr kern="1200" smtId="4294967295"/>
            </a:defPPr>
            <a:lvl1pPr defTabSz="1149350">
              <a:defRPr sz="2400">
                <a:solidFill>
                  <a:schemeClr val="tx1"/>
                </a:solidFill>
                <a:latin typeface="Times New Roman" pitchFamily="18" charset="0"/>
              </a:defRPr>
            </a:lvl1pPr>
            <a:lvl2pPr marL="742950" indent="-285750" defTabSz="1149350">
              <a:defRPr sz="2400">
                <a:solidFill>
                  <a:schemeClr val="tx1"/>
                </a:solidFill>
                <a:latin typeface="Times New Roman" pitchFamily="18" charset="0"/>
              </a:defRPr>
            </a:lvl2pPr>
            <a:lvl3pPr marL="1143000" indent="-228600" defTabSz="1149350">
              <a:defRPr sz="2400">
                <a:solidFill>
                  <a:schemeClr val="tx1"/>
                </a:solidFill>
                <a:latin typeface="Times New Roman" pitchFamily="18" charset="0"/>
              </a:defRPr>
            </a:lvl3pPr>
            <a:lvl4pPr marL="1600200" indent="-228600" defTabSz="1149350">
              <a:defRPr sz="2400">
                <a:solidFill>
                  <a:schemeClr val="tx1"/>
                </a:solidFill>
                <a:latin typeface="Times New Roman" pitchFamily="18" charset="0"/>
              </a:defRPr>
            </a:lvl4pPr>
            <a:lvl5pPr marL="2057400" indent="-228600" defTabSz="1149350">
              <a:defRPr sz="2400">
                <a:solidFill>
                  <a:schemeClr val="tx1"/>
                </a:solidFill>
                <a:latin typeface="Times New Roman" pitchFamily="18" charset="0"/>
              </a:defRPr>
            </a:lvl5pPr>
            <a:lvl6pPr marL="2514600" indent="-228600" defTabSz="1149350" eaLnBrk="0" fontAlgn="base" hangingPunct="0">
              <a:spcBef>
                <a:spcPct val="0"/>
              </a:spcBef>
              <a:spcAft>
                <a:spcPct val="0"/>
              </a:spcAft>
              <a:defRPr sz="2400">
                <a:solidFill>
                  <a:schemeClr val="tx1"/>
                </a:solidFill>
                <a:latin typeface="Times New Roman" pitchFamily="18" charset="0"/>
              </a:defRPr>
            </a:lvl6pPr>
            <a:lvl7pPr marL="2971800" indent="-228600" defTabSz="1149350" eaLnBrk="0" fontAlgn="base" hangingPunct="0">
              <a:spcBef>
                <a:spcPct val="0"/>
              </a:spcBef>
              <a:spcAft>
                <a:spcPct val="0"/>
              </a:spcAft>
              <a:defRPr sz="2400">
                <a:solidFill>
                  <a:schemeClr val="tx1"/>
                </a:solidFill>
                <a:latin typeface="Times New Roman" pitchFamily="18" charset="0"/>
              </a:defRPr>
            </a:lvl7pPr>
            <a:lvl8pPr marL="3429000" indent="-228600" defTabSz="1149350" eaLnBrk="0" fontAlgn="base" hangingPunct="0">
              <a:spcBef>
                <a:spcPct val="0"/>
              </a:spcBef>
              <a:spcAft>
                <a:spcPct val="0"/>
              </a:spcAft>
              <a:defRPr sz="2400">
                <a:solidFill>
                  <a:schemeClr val="tx1"/>
                </a:solidFill>
                <a:latin typeface="Times New Roman" pitchFamily="18" charset="0"/>
              </a:defRPr>
            </a:lvl8pPr>
            <a:lvl9pPr marL="3886200" indent="-228600" defTabSz="1149350" eaLnBrk="0" fontAlgn="base" hangingPunct="0">
              <a:spcBef>
                <a:spcPct val="0"/>
              </a:spcBef>
              <a:spcAft>
                <a:spcPct val="0"/>
              </a:spcAft>
              <a:defRPr sz="2400">
                <a:solidFill>
                  <a:schemeClr val="tx1"/>
                </a:solidFill>
                <a:latin typeface="Times New Roman" pitchFamily="18" charset="0"/>
              </a:defRPr>
            </a:lvl9pPr>
          </a:lstStyle>
          <a:p>
            <a:fld id="{D5580D61-8B82-42C3-9A37-58134866DD67}" type="slidenum">
              <a:rPr lang="zh-CN" altLang="en-US" sz="1500"/>
              <a:t>1</a:t>
            </a:fld>
            <a:endParaRPr lang="en-US" altLang="zh-CN" sz="1500"/>
          </a:p>
        </p:txBody>
      </p:sp>
      <p:sp>
        <p:nvSpPr>
          <p:cNvPr id="3075" name="Rectangle 2"/>
          <p:cNvSpPr>
            <a:spLocks noGrp="1" noRot="1" noChangeAspect="1" noChangeArrowheads="1" noTextEdit="1"/>
          </p:cNvSpPr>
          <p:nvPr>
            <p:ph type="sldImg"/>
          </p:nvPr>
        </p:nvSpPr>
        <p:spPr/>
      </p:sp>
      <p:sp>
        <p:nvSpPr>
          <p:cNvPr id="3076" name="Rectangle 3"/>
          <p:cNvSpPr>
            <a:spLocks noGrp="1" noChangeArrowheads="1"/>
          </p:cNvSpPr>
          <p:nvPr>
            <p:ph type="body" idx="1"/>
          </p:nvPr>
        </p:nvSpPr>
        <p:spPr>
          <a:noFill/>
        </p:spPr>
        <p:txBody>
          <a:bodyPr/>
          <a:lstStyle>
            <a:defPPr>
              <a:defRPr kern="1200" smtId="4294967295"/>
            </a:defP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a:prstGeom prst="rect">
            <a:avLst/>
          </a:prstGeo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a:prstGeom prst="rect">
            <a:avLst/>
          </a:prstGeo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16601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4279" y="7680325"/>
            <a:ext cx="39502643" cy="21724938"/>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8220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8" y="1317625"/>
            <a:ext cx="9874956" cy="28087638"/>
          </a:xfrm>
          <a:prstGeom prst="rect">
            <a:avLst/>
          </a:prstGeo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4278" y="1317625"/>
            <a:ext cx="29492222" cy="28087638"/>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5127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a:xfrm>
            <a:off x="2194279" y="7680325"/>
            <a:ext cx="39502643" cy="21724938"/>
          </a:xfrm>
          <a:prstGeom prst="rect">
            <a:avLst/>
          </a:prstGeo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3083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a:prstGeom prst="rect">
            <a:avLst/>
          </a:prstGeo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a:prstGeom prst="rect">
            <a:avLst/>
          </a:prstGeo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24496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4279" y="7680325"/>
            <a:ext cx="19683588" cy="21724938"/>
          </a:xfrm>
          <a:prstGeom prst="rect">
            <a:avLst/>
          </a:prstGeo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7680325"/>
            <a:ext cx="19683589" cy="21724938"/>
          </a:xfrm>
          <a:prstGeom prst="rect">
            <a:avLst/>
          </a:prstGeo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9732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a:prstGeom prst="rect">
            <a:avLst/>
          </a:prstGeo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2"/>
          </a:xfrm>
          <a:prstGeom prst="rect">
            <a:avLst/>
          </a:prstGeo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a:prstGeom prst="rect">
            <a:avLst/>
          </a:prstGeo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1"/>
            <a:ext cx="19401368" cy="18965862"/>
          </a:xfrm>
          <a:prstGeom prst="rect">
            <a:avLst/>
          </a:prstGeo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5961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22457045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981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a:prstGeom prst="rect">
            <a:avLst/>
          </a:prstGeo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a:prstGeom prst="rect">
            <a:avLst/>
          </a:prstGeo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a:prstGeom prst="rect">
            <a:avLst/>
          </a:prstGeo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17546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a:prstGeom prst="rect">
            <a:avLst/>
          </a:prstGeo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7" cy="19750088"/>
          </a:xfrm>
          <a:prstGeom prst="rect">
            <a:avLst/>
          </a:prstGeo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a:prstGeom prst="rect">
            <a:avLst/>
          </a:prstGeo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39591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New picture"/>
          <p:cNvPicPr/>
          <p:nvPr/>
        </p:nvPicPr>
        <p:blipFill>
          <a:blip r:embed="rId13"/>
          <a:stretch>
            <a:fillRect/>
          </a:stretch>
        </p:blipFill>
        <p:spPr>
          <a:xfrm rot="16200000">
            <a:off x="-11506200" y="16459200"/>
            <a:ext cx="14274800" cy="4368800"/>
          </a:xfrm>
          <a:prstGeom prst="rect">
            <a:avLst/>
          </a:prstGeom>
        </p:spPr>
      </p:pic>
      <p:pic>
        <p:nvPicPr>
          <p:cNvPr id="3" name="New picture"/>
          <p:cNvPicPr/>
          <p:nvPr/>
        </p:nvPicPr>
        <p:blipFill>
          <a:blip r:embed="rId13"/>
          <a:stretch>
            <a:fillRect/>
          </a:stretch>
        </p:blipFill>
        <p:spPr>
          <a:xfrm rot="5400000">
            <a:off x="41122600" y="16459200"/>
            <a:ext cx="14274800" cy="4368800"/>
          </a:xfrm>
          <a:prstGeom prst="rect">
            <a:avLst/>
          </a:prstGeom>
        </p:spPr>
      </p:pic>
      <p:pic>
        <p:nvPicPr>
          <p:cNvPr id="4" name="New picture"/>
          <p:cNvPicPr/>
          <p:nvPr/>
        </p:nvPicPr>
        <p:blipFill>
          <a:blip r:embed="rId14"/>
          <a:stretch>
            <a:fillRect/>
          </a:stretch>
        </p:blipFill>
        <p:spPr>
          <a:xfrm>
            <a:off x="6959600" y="33426400"/>
            <a:ext cx="29972000" cy="1549400"/>
          </a:xfrm>
          <a:prstGeom prst="rect">
            <a:avLst/>
          </a:prstGeom>
        </p:spPr>
      </p:pic>
      <p:sp>
        <p:nvSpPr>
          <p:cNvPr id="5"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ponderingpeacock  Size: tri-fold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3074988" rtl="0" eaLnBrk="0" fontAlgn="base" hangingPunct="0">
        <a:spcBef>
          <a:spcPct val="0"/>
        </a:spcBef>
        <a:spcAft>
          <a:spcPct val="0"/>
        </a:spcAft>
        <a:defRPr sz="14800">
          <a:solidFill>
            <a:schemeClr val="tx2"/>
          </a:solidFill>
          <a:latin typeface="+mj-lt"/>
          <a:ea typeface="+mj-ea"/>
          <a:cs typeface="+mj-cs"/>
        </a:defRPr>
      </a:lvl1pPr>
      <a:lvl2pPr algn="ctr" defTabSz="3074988" rtl="0" eaLnBrk="0" fontAlgn="base" hangingPunct="0">
        <a:spcBef>
          <a:spcPct val="0"/>
        </a:spcBef>
        <a:spcAft>
          <a:spcPct val="0"/>
        </a:spcAft>
        <a:defRPr sz="14800">
          <a:solidFill>
            <a:schemeClr val="tx2"/>
          </a:solidFill>
          <a:latin typeface="Times New Roman" pitchFamily="18" charset="0"/>
        </a:defRPr>
      </a:lvl2pPr>
      <a:lvl3pPr algn="ctr" defTabSz="3074988" rtl="0" eaLnBrk="0" fontAlgn="base" hangingPunct="0">
        <a:spcBef>
          <a:spcPct val="0"/>
        </a:spcBef>
        <a:spcAft>
          <a:spcPct val="0"/>
        </a:spcAft>
        <a:defRPr sz="14800">
          <a:solidFill>
            <a:schemeClr val="tx2"/>
          </a:solidFill>
          <a:latin typeface="Times New Roman" pitchFamily="18" charset="0"/>
        </a:defRPr>
      </a:lvl3pPr>
      <a:lvl4pPr algn="ctr" defTabSz="3074988" rtl="0" eaLnBrk="0" fontAlgn="base" hangingPunct="0">
        <a:spcBef>
          <a:spcPct val="0"/>
        </a:spcBef>
        <a:spcAft>
          <a:spcPct val="0"/>
        </a:spcAft>
        <a:defRPr sz="14800">
          <a:solidFill>
            <a:schemeClr val="tx2"/>
          </a:solidFill>
          <a:latin typeface="Times New Roman" pitchFamily="18" charset="0"/>
        </a:defRPr>
      </a:lvl4pPr>
      <a:lvl5pPr algn="ctr" defTabSz="3074988" rtl="0" eaLnBrk="0" fontAlgn="base" hangingPunct="0">
        <a:spcBef>
          <a:spcPct val="0"/>
        </a:spcBef>
        <a:spcAft>
          <a:spcPct val="0"/>
        </a:spcAft>
        <a:defRPr sz="14800">
          <a:solidFill>
            <a:schemeClr val="tx2"/>
          </a:solidFill>
          <a:latin typeface="Times New Roman" pitchFamily="18" charset="0"/>
        </a:defRPr>
      </a:lvl5pPr>
      <a:lvl6pPr marL="457200" algn="ctr" defTabSz="3074988" rtl="0" eaLnBrk="0" fontAlgn="base" hangingPunct="0">
        <a:spcBef>
          <a:spcPct val="0"/>
        </a:spcBef>
        <a:spcAft>
          <a:spcPct val="0"/>
        </a:spcAft>
        <a:defRPr sz="14800">
          <a:solidFill>
            <a:schemeClr val="tx2"/>
          </a:solidFill>
          <a:latin typeface="Times New Roman" pitchFamily="18" charset="0"/>
        </a:defRPr>
      </a:lvl6pPr>
      <a:lvl7pPr marL="914400" algn="ctr" defTabSz="3074988" rtl="0" eaLnBrk="0" fontAlgn="base" hangingPunct="0">
        <a:spcBef>
          <a:spcPct val="0"/>
        </a:spcBef>
        <a:spcAft>
          <a:spcPct val="0"/>
        </a:spcAft>
        <a:defRPr sz="14800">
          <a:solidFill>
            <a:schemeClr val="tx2"/>
          </a:solidFill>
          <a:latin typeface="Times New Roman" pitchFamily="18" charset="0"/>
        </a:defRPr>
      </a:lvl7pPr>
      <a:lvl8pPr marL="1371600" algn="ctr" defTabSz="3074988" rtl="0" eaLnBrk="0" fontAlgn="base" hangingPunct="0">
        <a:spcBef>
          <a:spcPct val="0"/>
        </a:spcBef>
        <a:spcAft>
          <a:spcPct val="0"/>
        </a:spcAft>
        <a:defRPr sz="14800">
          <a:solidFill>
            <a:schemeClr val="tx2"/>
          </a:solidFill>
          <a:latin typeface="Times New Roman" pitchFamily="18" charset="0"/>
        </a:defRPr>
      </a:lvl8pPr>
      <a:lvl9pPr marL="1828800" algn="ctr" defTabSz="3074988" rtl="0" eaLnBrk="0" fontAlgn="base" hangingPunct="0">
        <a:spcBef>
          <a:spcPct val="0"/>
        </a:spcBef>
        <a:spcAft>
          <a:spcPct val="0"/>
        </a:spcAft>
        <a:defRPr sz="14800">
          <a:solidFill>
            <a:schemeClr val="tx2"/>
          </a:solidFill>
          <a:latin typeface="Times New Roman" pitchFamily="18" charset="0"/>
        </a:defRPr>
      </a:lvl9pPr>
    </p:titleStyle>
    <p:bodyStyle>
      <a:defPPr>
        <a:defRPr kern="1200" smtId="4294967295"/>
      </a:defPPr>
      <a:lvl1pPr marL="1150938" indent="-1150938" algn="l" defTabSz="3074988" rtl="0" eaLnBrk="0" fontAlgn="base" hangingPunct="0">
        <a:spcBef>
          <a:spcPct val="20000"/>
        </a:spcBef>
        <a:spcAft>
          <a:spcPct val="0"/>
        </a:spcAft>
        <a:buChar char="•"/>
        <a:defRPr sz="10700">
          <a:solidFill>
            <a:schemeClr val="tx1"/>
          </a:solidFill>
          <a:latin typeface="+mn-lt"/>
          <a:ea typeface="+mn-ea"/>
          <a:cs typeface="+mn-cs"/>
        </a:defRPr>
      </a:lvl1pPr>
      <a:lvl2pPr marL="2497138" indent="-960438" algn="l" defTabSz="3074988" rtl="0" eaLnBrk="0" fontAlgn="base" hangingPunct="0">
        <a:spcBef>
          <a:spcPct val="20000"/>
        </a:spcBef>
        <a:spcAft>
          <a:spcPct val="0"/>
        </a:spcAft>
        <a:buChar char="–"/>
        <a:defRPr sz="9500">
          <a:solidFill>
            <a:schemeClr val="tx1"/>
          </a:solidFill>
          <a:latin typeface="+mn-lt"/>
        </a:defRPr>
      </a:lvl2pPr>
      <a:lvl3pPr marL="3843338" indent="-768350" algn="l" defTabSz="3074988" rtl="0" eaLnBrk="0" fontAlgn="base" hangingPunct="0">
        <a:spcBef>
          <a:spcPct val="20000"/>
        </a:spcBef>
        <a:spcAft>
          <a:spcPct val="0"/>
        </a:spcAft>
        <a:buChar char="•"/>
        <a:defRPr sz="8100">
          <a:solidFill>
            <a:schemeClr val="tx1"/>
          </a:solidFill>
          <a:latin typeface="+mn-lt"/>
        </a:defRPr>
      </a:lvl3pPr>
      <a:lvl4pPr marL="5384800" indent="-773113" algn="l" defTabSz="3074988" rtl="0" eaLnBrk="0" fontAlgn="base" hangingPunct="0">
        <a:spcBef>
          <a:spcPct val="20000"/>
        </a:spcBef>
        <a:spcAft>
          <a:spcPct val="0"/>
        </a:spcAft>
        <a:buChar char="–"/>
        <a:defRPr sz="6500">
          <a:solidFill>
            <a:schemeClr val="tx1"/>
          </a:solidFill>
          <a:latin typeface="+mn-lt"/>
        </a:defRPr>
      </a:lvl4pPr>
      <a:lvl5pPr marL="6921500" indent="-768350" algn="l" defTabSz="3074988" rtl="0" eaLnBrk="0" fontAlgn="base" hangingPunct="0">
        <a:spcBef>
          <a:spcPct val="20000"/>
        </a:spcBef>
        <a:spcAft>
          <a:spcPct val="0"/>
        </a:spcAft>
        <a:buChar char="»"/>
        <a:defRPr sz="6500">
          <a:solidFill>
            <a:schemeClr val="tx1"/>
          </a:solidFill>
          <a:latin typeface="+mn-lt"/>
        </a:defRPr>
      </a:lvl5pPr>
      <a:lvl6pPr marL="7378700" indent="-768350" algn="l" defTabSz="3074988" rtl="0" eaLnBrk="0" fontAlgn="base" hangingPunct="0">
        <a:spcBef>
          <a:spcPct val="20000"/>
        </a:spcBef>
        <a:spcAft>
          <a:spcPct val="0"/>
        </a:spcAft>
        <a:buChar char="»"/>
        <a:defRPr sz="6500">
          <a:solidFill>
            <a:schemeClr val="tx1"/>
          </a:solidFill>
          <a:latin typeface="+mn-lt"/>
        </a:defRPr>
      </a:lvl6pPr>
      <a:lvl7pPr marL="7835900" indent="-768350" algn="l" defTabSz="3074988" rtl="0" eaLnBrk="0" fontAlgn="base" hangingPunct="0">
        <a:spcBef>
          <a:spcPct val="20000"/>
        </a:spcBef>
        <a:spcAft>
          <a:spcPct val="0"/>
        </a:spcAft>
        <a:buChar char="»"/>
        <a:defRPr sz="6500">
          <a:solidFill>
            <a:schemeClr val="tx1"/>
          </a:solidFill>
          <a:latin typeface="+mn-lt"/>
        </a:defRPr>
      </a:lvl7pPr>
      <a:lvl8pPr marL="8293100" indent="-768350" algn="l" defTabSz="3074988" rtl="0" eaLnBrk="0" fontAlgn="base" hangingPunct="0">
        <a:spcBef>
          <a:spcPct val="20000"/>
        </a:spcBef>
        <a:spcAft>
          <a:spcPct val="0"/>
        </a:spcAft>
        <a:buChar char="»"/>
        <a:defRPr sz="6500">
          <a:solidFill>
            <a:schemeClr val="tx1"/>
          </a:solidFill>
          <a:latin typeface="+mn-lt"/>
        </a:defRPr>
      </a:lvl8pPr>
      <a:lvl9pPr marL="8750300" indent="-768350" algn="l" defTabSz="3074988" rtl="0" eaLnBrk="0" fontAlgn="base" hangingPunct="0">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2D3C50"/>
        </a:solidFill>
        <a:effectLst/>
      </p:bgPr>
    </p:bg>
    <p:spTree>
      <p:nvGrpSpPr>
        <p:cNvPr id="1" name=""/>
        <p:cNvGrpSpPr/>
        <p:nvPr/>
      </p:nvGrpSpPr>
      <p:grpSpPr>
        <a:xfrm>
          <a:off x="0" y="0"/>
          <a:ext cx="0" cy="0"/>
          <a:chOff x="0" y="0"/>
          <a:chExt cx="0" cy="0"/>
        </a:xfrm>
      </p:grpSpPr>
      <p:sp>
        <p:nvSpPr>
          <p:cNvPr id="28" name="Text Box 241"/>
          <p:cNvSpPr txBox="1">
            <a:spLocks noChangeArrowheads="1"/>
          </p:cNvSpPr>
          <p:nvPr/>
        </p:nvSpPr>
        <p:spPr bwMode="auto">
          <a:xfrm>
            <a:off x="509103" y="1273053"/>
            <a:ext cx="42542542" cy="6080622"/>
          </a:xfrm>
          <a:prstGeom prst="snip2DiagRect">
            <a:avLst/>
          </a:prstGeom>
          <a:solidFill>
            <a:srgbClr val="8E0000"/>
          </a:solidFill>
          <a:ln w="25400">
            <a:noFill/>
            <a:miter lim="800000"/>
          </a:ln>
        </p:spPr>
        <p:txBody>
          <a:bodyPr lIns="61170" tIns="30584" rIns="61170" bIns="30584"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4200" b="1" i="1" u="sng">
              <a:solidFill>
                <a:schemeClr val="bg1"/>
              </a:solidFill>
              <a:latin typeface="Arial"/>
              <a:ea typeface="SimSun" pitchFamily="2" charset="-122"/>
            </a:endParaRPr>
          </a:p>
        </p:txBody>
      </p:sp>
      <p:sp>
        <p:nvSpPr>
          <p:cNvPr id="70" name="Text Placeholder 5">
            <a:extLst>
              <a:ext uri="{FF2B5EF4-FFF2-40B4-BE49-F238E27FC236}">
                <a16:creationId xmlns:a16="http://schemas.microsoft.com/office/drawing/2014/main" id="{425621FB-070F-446E-BA36-4A66EBF8DEF2}"/>
              </a:ext>
            </a:extLst>
          </p:cNvPr>
          <p:cNvSpPr txBox="1"/>
          <p:nvPr/>
        </p:nvSpPr>
        <p:spPr>
          <a:xfrm>
            <a:off x="3657600" y="1150965"/>
            <a:ext cx="36576000" cy="293744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sz="8500" b="1" dirty="0">
                <a:solidFill>
                  <a:schemeClr val="bg1"/>
                </a:solidFill>
                <a:effectLst/>
                <a:latin typeface="Quattrocento" panose="02020802030000000404" pitchFamily="18" charset="0"/>
              </a:rPr>
              <a:t>RECONNAISSANCE MITIGATION ​</a:t>
            </a:r>
          </a:p>
          <a:p>
            <a:pPr algn="ctr" defTabSz="3761086">
              <a:spcBef>
                <a:spcPct val="20000"/>
              </a:spcBef>
              <a:defRPr/>
            </a:pPr>
            <a:r>
              <a:rPr lang="en-US" sz="8500" b="1" dirty="0">
                <a:solidFill>
                  <a:schemeClr val="bg1"/>
                </a:solidFill>
                <a:effectLst/>
                <a:latin typeface="Quattrocento" panose="02020802030000000404" pitchFamily="18" charset="0"/>
              </a:rPr>
              <a:t>THROUGH NGFW (NEXT GENERATION FIREWALL)</a:t>
            </a:r>
          </a:p>
        </p:txBody>
      </p:sp>
      <p:sp>
        <p:nvSpPr>
          <p:cNvPr id="71" name="Text Placeholder 5">
            <a:extLst>
              <a:ext uri="{FF2B5EF4-FFF2-40B4-BE49-F238E27FC236}">
                <a16:creationId xmlns:a16="http://schemas.microsoft.com/office/drawing/2014/main" id="{3A3E55C8-5130-4258-80B1-064CE3FDB621}"/>
              </a:ext>
            </a:extLst>
          </p:cNvPr>
          <p:cNvSpPr txBox="1"/>
          <p:nvPr/>
        </p:nvSpPr>
        <p:spPr>
          <a:xfrm>
            <a:off x="2705100" y="4352496"/>
            <a:ext cx="37528500" cy="2930033"/>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5600" dirty="0">
                <a:solidFill>
                  <a:schemeClr val="bg1"/>
                </a:solidFill>
                <a:effectLst/>
                <a:latin typeface="Quattrocento" panose="02020802030000000404" pitchFamily="18" charset="0"/>
                <a:cs typeface="Arial" panose="020B0604020202020204" pitchFamily="34" charset="0"/>
              </a:rPr>
              <a:t>BY: Denzel Martin, Favour Agho</a:t>
            </a:r>
          </a:p>
          <a:p>
            <a:pPr algn="ctr">
              <a:defRPr/>
            </a:pPr>
            <a:r>
              <a:rPr lang="en-US" sz="5600" dirty="0">
                <a:solidFill>
                  <a:schemeClr val="bg1"/>
                </a:solidFill>
                <a:effectLst/>
                <a:latin typeface="Quattrocento" panose="02020802030000000404" pitchFamily="18" charset="0"/>
                <a:cs typeface="Arial" panose="020B0604020202020204" pitchFamily="34" charset="0"/>
              </a:rPr>
              <a:t>Advisor: Jorge </a:t>
            </a:r>
            <a:r>
              <a:rPr lang="en-US" sz="5600" dirty="0" err="1">
                <a:solidFill>
                  <a:schemeClr val="bg1"/>
                </a:solidFill>
                <a:effectLst/>
                <a:latin typeface="Quattrocento" panose="02020802030000000404" pitchFamily="18" charset="0"/>
                <a:cs typeface="Arial" panose="020B0604020202020204" pitchFamily="34" charset="0"/>
              </a:rPr>
              <a:t>Crichigno</a:t>
            </a:r>
            <a:r>
              <a:rPr lang="en-US" sz="5600" dirty="0">
                <a:solidFill>
                  <a:schemeClr val="bg1"/>
                </a:solidFill>
                <a:effectLst/>
                <a:latin typeface="Quattrocento" panose="02020802030000000404" pitchFamily="18" charset="0"/>
                <a:cs typeface="Arial" panose="020B0604020202020204" pitchFamily="34" charset="0"/>
              </a:rPr>
              <a:t>, Ali Mazloum</a:t>
            </a:r>
          </a:p>
          <a:p>
            <a:pPr algn="ctr">
              <a:defRPr/>
            </a:pPr>
            <a:r>
              <a:rPr lang="en-US" sz="5600" dirty="0">
                <a:solidFill>
                  <a:schemeClr val="bg1"/>
                </a:solidFill>
                <a:effectLst/>
                <a:latin typeface="Quattrocento" panose="02020802030000000404" pitchFamily="18" charset="0"/>
                <a:cs typeface="Arial" panose="020B0604020202020204" pitchFamily="34" charset="0"/>
              </a:rPr>
              <a:t>Integrated Information Technology Department, University of South Carolina, Columbia, South Carolina</a:t>
            </a:r>
          </a:p>
        </p:txBody>
      </p:sp>
      <p:sp>
        <p:nvSpPr>
          <p:cNvPr id="82" name="Rectangle 81">
            <a:extLst>
              <a:ext uri="{FF2B5EF4-FFF2-40B4-BE49-F238E27FC236}">
                <a16:creationId xmlns:a16="http://schemas.microsoft.com/office/drawing/2014/main" id="{D026A6A3-D6D2-4951-8B04-EF51015D25DB}"/>
              </a:ext>
            </a:extLst>
          </p:cNvPr>
          <p:cNvSpPr/>
          <p:nvPr/>
        </p:nvSpPr>
        <p:spPr>
          <a:xfrm>
            <a:off x="30311386" y="8423157"/>
            <a:ext cx="12819198" cy="23767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just"/>
            <a:r>
              <a:rPr lang="en-US" sz="9600" dirty="0">
                <a:effectLst/>
                <a:latin typeface="Quattrocento Sans" panose="020B0502050000020003" pitchFamily="34" charset="0"/>
                <a:cs typeface="Arial" panose="020B0604020202020204" pitchFamily="34" charset="0"/>
              </a:rPr>
              <a:t>The high-level architecture of the proposed approach shown can be summarized in the following steps:</a:t>
            </a:r>
          </a:p>
          <a:p>
            <a:pPr marL="342900" indent="-342900" algn="just">
              <a:buFont typeface="Arial" panose="020B0604020202020204" pitchFamily="34" charset="0"/>
              <a:buChar char="•"/>
            </a:pPr>
            <a:r>
              <a:rPr lang="en-US" sz="9600" dirty="0">
                <a:effectLst/>
                <a:latin typeface="Quattrocento Sans" panose="020B0502050000020003" pitchFamily="34" charset="0"/>
                <a:cs typeface="Arial" panose="020B0604020202020204" pitchFamily="34" charset="0"/>
              </a:rPr>
              <a:t>The P4 PDP switch collects and stores the context-aware features of the hosts</a:t>
            </a:r>
          </a:p>
          <a:p>
            <a:pPr marL="342900" indent="-342900" algn="just">
              <a:buFont typeface="Arial" panose="020B0604020202020204" pitchFamily="34" charset="0"/>
              <a:buChar char="•"/>
            </a:pPr>
            <a:r>
              <a:rPr lang="en-US" sz="9600" dirty="0">
                <a:effectLst/>
                <a:latin typeface="Quattrocento Sans" panose="020B0502050000020003" pitchFamily="34" charset="0"/>
                <a:cs typeface="Arial" panose="020B0604020202020204" pitchFamily="34" charset="0"/>
              </a:rPr>
              <a:t>When an NXD response is received, the</a:t>
            </a:r>
            <a:endParaRPr lang="en-US" sz="9600" dirty="0">
              <a:latin typeface="+mj-lt"/>
            </a:endParaRPr>
          </a:p>
        </p:txBody>
      </p:sp>
      <p:sp>
        <p:nvSpPr>
          <p:cNvPr id="84" name="Rectangle 10">
            <a:extLst>
              <a:ext uri="{FF2B5EF4-FFF2-40B4-BE49-F238E27FC236}">
                <a16:creationId xmlns:a16="http://schemas.microsoft.com/office/drawing/2014/main" id="{3D96BB99-3F6E-4E73-BA6B-A122D83B12A2}"/>
              </a:ext>
            </a:extLst>
          </p:cNvPr>
          <p:cNvSpPr>
            <a:spLocks noChangeArrowheads="1"/>
          </p:cNvSpPr>
          <p:nvPr/>
        </p:nvSpPr>
        <p:spPr bwMode="auto">
          <a:xfrm>
            <a:off x="30311386" y="8004721"/>
            <a:ext cx="12819197" cy="873301"/>
          </a:xfrm>
          <a:prstGeom prst="snipRoundRect">
            <a:avLst>
              <a:gd name="adj1" fmla="val 0"/>
              <a:gd name="adj2" fmla="val 50000"/>
            </a:avLst>
          </a:prstGeom>
          <a:solidFill>
            <a:srgbClr val="664F93"/>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effectLst/>
                <a:latin typeface="Quattrocento"/>
              </a:rPr>
              <a:t>Results</a:t>
            </a:r>
          </a:p>
        </p:txBody>
      </p:sp>
      <p:sp>
        <p:nvSpPr>
          <p:cNvPr id="75" name="Rectangle 74">
            <a:extLst>
              <a:ext uri="{FF2B5EF4-FFF2-40B4-BE49-F238E27FC236}">
                <a16:creationId xmlns:a16="http://schemas.microsoft.com/office/drawing/2014/main" id="{C24D4BC5-5256-4C2E-B3FB-87EA69B63AF3}"/>
              </a:ext>
            </a:extLst>
          </p:cNvPr>
          <p:cNvSpPr/>
          <p:nvPr/>
        </p:nvSpPr>
        <p:spPr>
          <a:xfrm>
            <a:off x="687244" y="8384722"/>
            <a:ext cx="12220519" cy="7121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73" name="TextBox 19">
            <a:extLst>
              <a:ext uri="{FF2B5EF4-FFF2-40B4-BE49-F238E27FC236}">
                <a16:creationId xmlns:a16="http://schemas.microsoft.com/office/drawing/2014/main" id="{D5A32123-7974-4A0F-B8DF-6C82FB22F596}"/>
              </a:ext>
            </a:extLst>
          </p:cNvPr>
          <p:cNvSpPr txBox="1">
            <a:spLocks noChangeArrowheads="1"/>
          </p:cNvSpPr>
          <p:nvPr/>
        </p:nvSpPr>
        <p:spPr bwMode="auto">
          <a:xfrm>
            <a:off x="955909" y="8827569"/>
            <a:ext cx="11849677" cy="6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nchor="t">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457200" indent="-457200" algn="just">
              <a:buFont typeface="Arial" panose="020B0604020202020204" pitchFamily="34" charset="0"/>
              <a:buChar char="•"/>
            </a:pPr>
            <a:r>
              <a:rPr lang="en-US" sz="3200" b="0" i="0" dirty="0">
                <a:solidFill>
                  <a:srgbClr val="374151"/>
                </a:solidFill>
                <a:effectLst/>
                <a:latin typeface="Söhne"/>
              </a:rPr>
              <a:t>Network reconnaissance, a precursor to cyber attacks, involves systematic probing and intelligence gathering.</a:t>
            </a:r>
          </a:p>
          <a:p>
            <a:pPr marL="457200" indent="-457200" algn="just">
              <a:buFont typeface="Arial" panose="020B0604020202020204" pitchFamily="34" charset="0"/>
              <a:buChar char="•"/>
            </a:pPr>
            <a:r>
              <a:rPr lang="en-US" sz="3200" b="0" i="0" dirty="0">
                <a:solidFill>
                  <a:srgbClr val="374151"/>
                </a:solidFill>
                <a:effectLst/>
                <a:latin typeface="Söhne"/>
              </a:rPr>
              <a:t>Passive and active techniques are employed, ranging from information gathering to probing network resources.</a:t>
            </a:r>
            <a:endParaRPr lang="en-US" sz="3200" dirty="0">
              <a:solidFill>
                <a:srgbClr val="374151"/>
              </a:solidFill>
              <a:effectLst/>
              <a:latin typeface="Söhne"/>
            </a:endParaRPr>
          </a:p>
          <a:p>
            <a:pPr marL="457200" indent="-457200" algn="just">
              <a:buFont typeface="Arial" panose="020B0604020202020204" pitchFamily="34" charset="0"/>
              <a:buChar char="•"/>
            </a:pPr>
            <a:r>
              <a:rPr lang="en-US" sz="3200" b="0" i="0" dirty="0">
                <a:solidFill>
                  <a:srgbClr val="374151"/>
                </a:solidFill>
                <a:effectLst/>
                <a:latin typeface="Söhne"/>
              </a:rPr>
              <a:t>Palo Alto's Next-Generation Firewall (NGFW) serves as a robust defense, leveraging threat intelligence, deep packet inspection, and application visibility to thwart reconnaissance attempts.</a:t>
            </a:r>
          </a:p>
          <a:p>
            <a:pPr marL="457200" indent="-457200" algn="just">
              <a:buFont typeface="Arial" panose="020B0604020202020204" pitchFamily="34" charset="0"/>
              <a:buChar char="•"/>
            </a:pPr>
            <a:r>
              <a:rPr lang="en-US" sz="3200" b="0" i="0" dirty="0">
                <a:solidFill>
                  <a:srgbClr val="374151"/>
                </a:solidFill>
                <a:effectLst/>
                <a:latin typeface="Söhne"/>
              </a:rPr>
              <a:t>Mitigation strategies extend beyond technology, encompassing regular audits, employee training, and prompt vulnerability patching.</a:t>
            </a:r>
            <a:endParaRPr lang="en-US" sz="3200" dirty="0">
              <a:solidFill>
                <a:srgbClr val="374151"/>
              </a:solidFill>
              <a:effectLst/>
              <a:latin typeface="Söhne"/>
            </a:endParaRPr>
          </a:p>
          <a:p>
            <a:pPr marL="457200" indent="-457200" algn="just">
              <a:buFont typeface="Arial" panose="020B0604020202020204" pitchFamily="34" charset="0"/>
              <a:buChar char="•"/>
            </a:pPr>
            <a:r>
              <a:rPr lang="en-US" sz="3200" b="0" i="0" dirty="0">
                <a:solidFill>
                  <a:srgbClr val="374151"/>
                </a:solidFill>
                <a:effectLst/>
                <a:latin typeface="Söhne"/>
              </a:rPr>
              <a:t>Collaborative efforts between administrators, security teams, and NGFW capabilities establish a resilient defense against evolving cyber threats.</a:t>
            </a:r>
            <a:endParaRPr lang="en-US" sz="3200" dirty="0">
              <a:effectLst/>
              <a:latin typeface="Quattrocento Sans"/>
              <a:ea typeface="ＭＳ Ｐゴシック"/>
              <a:cs typeface="Arial"/>
            </a:endParaRPr>
          </a:p>
        </p:txBody>
      </p:sp>
      <p:sp>
        <p:nvSpPr>
          <p:cNvPr id="74" name="Rectangle 10">
            <a:extLst>
              <a:ext uri="{FF2B5EF4-FFF2-40B4-BE49-F238E27FC236}">
                <a16:creationId xmlns:a16="http://schemas.microsoft.com/office/drawing/2014/main" id="{4EDA12B6-07B5-44F9-8F8B-E1BE66469DB6}"/>
              </a:ext>
            </a:extLst>
          </p:cNvPr>
          <p:cNvSpPr>
            <a:spLocks noChangeArrowheads="1"/>
          </p:cNvSpPr>
          <p:nvPr/>
        </p:nvSpPr>
        <p:spPr bwMode="auto">
          <a:xfrm>
            <a:off x="660481" y="7801521"/>
            <a:ext cx="12247282" cy="873301"/>
          </a:xfrm>
          <a:prstGeom prst="snipRoundRect">
            <a:avLst>
              <a:gd name="adj1" fmla="val 0"/>
              <a:gd name="adj2" fmla="val 50000"/>
            </a:avLst>
          </a:prstGeom>
          <a:solidFill>
            <a:srgbClr val="664F93"/>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effectLst/>
                <a:latin typeface="Quattrocento" panose="02020802030000000404" pitchFamily="18" charset="0"/>
              </a:rPr>
              <a:t>Abstract</a:t>
            </a:r>
          </a:p>
        </p:txBody>
      </p:sp>
      <p:sp>
        <p:nvSpPr>
          <p:cNvPr id="88" name="Rectangle 87">
            <a:extLst>
              <a:ext uri="{FF2B5EF4-FFF2-40B4-BE49-F238E27FC236}">
                <a16:creationId xmlns:a16="http://schemas.microsoft.com/office/drawing/2014/main" id="{236036AE-C83F-4AC9-800C-C6574727635F}"/>
              </a:ext>
            </a:extLst>
          </p:cNvPr>
          <p:cNvSpPr/>
          <p:nvPr/>
        </p:nvSpPr>
        <p:spPr>
          <a:xfrm>
            <a:off x="13775439" y="8499258"/>
            <a:ext cx="15319991" cy="2033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90" name="Rectangle 10">
            <a:extLst>
              <a:ext uri="{FF2B5EF4-FFF2-40B4-BE49-F238E27FC236}">
                <a16:creationId xmlns:a16="http://schemas.microsoft.com/office/drawing/2014/main" id="{8C463412-CC68-4A0F-AE72-68EF99EB2F46}"/>
              </a:ext>
            </a:extLst>
          </p:cNvPr>
          <p:cNvSpPr>
            <a:spLocks noChangeArrowheads="1"/>
          </p:cNvSpPr>
          <p:nvPr/>
        </p:nvSpPr>
        <p:spPr bwMode="auto">
          <a:xfrm>
            <a:off x="13774500" y="7899400"/>
            <a:ext cx="15319990" cy="873301"/>
          </a:xfrm>
          <a:prstGeom prst="snipRoundRect">
            <a:avLst>
              <a:gd name="adj1" fmla="val 0"/>
              <a:gd name="adj2" fmla="val 50000"/>
            </a:avLst>
          </a:prstGeom>
          <a:solidFill>
            <a:srgbClr val="664F93"/>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effectLst/>
                <a:latin typeface="Quattrocento" panose="02020802030000000404" pitchFamily="18" charset="0"/>
              </a:rPr>
              <a:t>Threat Prevention Profiles:</a:t>
            </a:r>
          </a:p>
        </p:txBody>
      </p:sp>
      <p:sp>
        <p:nvSpPr>
          <p:cNvPr id="38" name="Rectangle 37">
            <a:extLst>
              <a:ext uri="{FF2B5EF4-FFF2-40B4-BE49-F238E27FC236}">
                <a16:creationId xmlns:a16="http://schemas.microsoft.com/office/drawing/2014/main" id="{42840E07-26EB-4E1D-B651-E439ECC78699}"/>
              </a:ext>
            </a:extLst>
          </p:cNvPr>
          <p:cNvSpPr/>
          <p:nvPr/>
        </p:nvSpPr>
        <p:spPr>
          <a:xfrm>
            <a:off x="13774500" y="29886880"/>
            <a:ext cx="15319990" cy="2303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39" name="Rectangle 10">
            <a:extLst>
              <a:ext uri="{FF2B5EF4-FFF2-40B4-BE49-F238E27FC236}">
                <a16:creationId xmlns:a16="http://schemas.microsoft.com/office/drawing/2014/main" id="{FCB36AFA-7261-4BD0-BAAA-5D5F78E44742}"/>
              </a:ext>
            </a:extLst>
          </p:cNvPr>
          <p:cNvSpPr>
            <a:spLocks noChangeArrowheads="1"/>
          </p:cNvSpPr>
          <p:nvPr/>
        </p:nvSpPr>
        <p:spPr bwMode="auto">
          <a:xfrm>
            <a:off x="13774501" y="29463975"/>
            <a:ext cx="15319989" cy="873301"/>
          </a:xfrm>
          <a:prstGeom prst="snipRoundRect">
            <a:avLst>
              <a:gd name="adj1" fmla="val 0"/>
              <a:gd name="adj2" fmla="val 50000"/>
            </a:avLst>
          </a:prstGeom>
          <a:solidFill>
            <a:srgbClr val="664F93"/>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effectLst/>
                <a:latin typeface="Quattrocento" panose="02020802030000000404" pitchFamily="18" charset="0"/>
              </a:rPr>
              <a:t>Acknowledgment</a:t>
            </a:r>
          </a:p>
        </p:txBody>
      </p:sp>
      <p:sp>
        <p:nvSpPr>
          <p:cNvPr id="42" name="TextBox 19">
            <a:extLst>
              <a:ext uri="{FF2B5EF4-FFF2-40B4-BE49-F238E27FC236}">
                <a16:creationId xmlns:a16="http://schemas.microsoft.com/office/drawing/2014/main" id="{A2B780AA-1835-403D-9431-C77CA5DD4AFE}"/>
              </a:ext>
            </a:extLst>
          </p:cNvPr>
          <p:cNvSpPr txBox="1">
            <a:spLocks noChangeArrowheads="1"/>
          </p:cNvSpPr>
          <p:nvPr/>
        </p:nvSpPr>
        <p:spPr bwMode="auto">
          <a:xfrm>
            <a:off x="14000325" y="30570161"/>
            <a:ext cx="15068765" cy="6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nchor="t">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3200" dirty="0">
                <a:effectLst/>
                <a:latin typeface="Quattrocento Sans"/>
                <a:ea typeface="ＭＳ Ｐゴシック"/>
                <a:cs typeface="Arial"/>
              </a:rPr>
              <a:t>This work was supported by the Office of Naval Research (ONR), </a:t>
            </a:r>
          </a:p>
        </p:txBody>
      </p:sp>
      <p:sp>
        <p:nvSpPr>
          <p:cNvPr id="58" name="Rectangle 57">
            <a:extLst>
              <a:ext uri="{FF2B5EF4-FFF2-40B4-BE49-F238E27FC236}">
                <a16:creationId xmlns:a16="http://schemas.microsoft.com/office/drawing/2014/main" id="{43A518F1-84A3-484B-8745-BEC242103BDA}"/>
              </a:ext>
            </a:extLst>
          </p:cNvPr>
          <p:cNvSpPr/>
          <p:nvPr/>
        </p:nvSpPr>
        <p:spPr>
          <a:xfrm>
            <a:off x="602106" y="17332502"/>
            <a:ext cx="12247282" cy="14857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59" name="TextBox 19">
            <a:extLst>
              <a:ext uri="{FF2B5EF4-FFF2-40B4-BE49-F238E27FC236}">
                <a16:creationId xmlns:a16="http://schemas.microsoft.com/office/drawing/2014/main" id="{D12D084C-CEA3-4E5E-9D37-2D0AC229718D}"/>
              </a:ext>
            </a:extLst>
          </p:cNvPr>
          <p:cNvSpPr txBox="1">
            <a:spLocks noChangeArrowheads="1"/>
          </p:cNvSpPr>
          <p:nvPr/>
        </p:nvSpPr>
        <p:spPr bwMode="auto">
          <a:xfrm>
            <a:off x="901321" y="17523001"/>
            <a:ext cx="11760579" cy="1246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nchor="t">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3200" b="1" dirty="0">
                <a:effectLst/>
                <a:latin typeface="Quattrocento Sans"/>
                <a:ea typeface="ＭＳ Ｐゴシック"/>
              </a:rPr>
              <a:t>Security Policy Implementation:</a:t>
            </a:r>
            <a:endParaRPr lang="en-US" sz="3200" dirty="0">
              <a:effectLst/>
              <a:latin typeface="Quattrocento Sans"/>
              <a:ea typeface="ＭＳ Ｐゴシック"/>
            </a:endParaRPr>
          </a:p>
          <a:p>
            <a:pPr marL="800100" lvl="1" indent="-342900" algn="just">
              <a:buFont typeface="Arial" panose="020B0604020202020204" pitchFamily="34" charset="0"/>
              <a:buChar char="•"/>
            </a:pPr>
            <a:r>
              <a:rPr lang="en-US" sz="2800" dirty="0">
                <a:effectLst/>
                <a:latin typeface="Quattrocento Sans"/>
                <a:ea typeface="ＭＳ Ｐゴシック"/>
              </a:rPr>
              <a:t>Establishing robust security policies is crucial in preventing reconnaissance activities. </a:t>
            </a:r>
          </a:p>
          <a:p>
            <a:pPr marL="800100" lvl="1" indent="-342900" algn="just">
              <a:buFont typeface="Arial" panose="020B0604020202020204" pitchFamily="34" charset="0"/>
              <a:buChar char="•"/>
            </a:pPr>
            <a:r>
              <a:rPr lang="en-US" sz="2800" dirty="0">
                <a:effectLst/>
                <a:latin typeface="Quattrocento Sans"/>
                <a:ea typeface="ＭＳ Ｐゴシック"/>
              </a:rPr>
              <a:t>Clear and stringent rules govern various aspects of network communication, acting as the first line of defense against unauthorized probing.</a:t>
            </a:r>
          </a:p>
          <a:p>
            <a:pPr marL="342900" indent="-342900" algn="just">
              <a:buFont typeface="Arial" panose="020B0604020202020204" pitchFamily="34" charset="0"/>
              <a:buChar char="•"/>
            </a:pPr>
            <a:endParaRPr lang="en-US" sz="2800" dirty="0">
              <a:effectLst/>
              <a:latin typeface="Quattrocento Sans"/>
            </a:endParaRPr>
          </a:p>
          <a:p>
            <a:pPr algn="just"/>
            <a:r>
              <a:rPr lang="en-US" sz="3200" b="1" dirty="0">
                <a:effectLst/>
                <a:latin typeface="Quattrocento Sans"/>
                <a:ea typeface="ＭＳ Ｐゴシック"/>
              </a:rPr>
              <a:t>Traffic Flow Regulation:</a:t>
            </a:r>
          </a:p>
          <a:p>
            <a:pPr marL="800100" lvl="1" indent="-342900" algn="just">
              <a:buFont typeface="Arial" panose="020B0604020202020204" pitchFamily="34" charset="0"/>
              <a:buChar char="•"/>
            </a:pPr>
            <a:r>
              <a:rPr lang="en-US" sz="2800" dirty="0">
                <a:effectLst/>
                <a:latin typeface="Quattrocento Sans"/>
                <a:ea typeface="ＭＳ Ｐゴシック"/>
              </a:rPr>
              <a:t>Dictates controlled ingress and egress traffic.</a:t>
            </a:r>
          </a:p>
          <a:p>
            <a:pPr marL="800100" lvl="1" indent="-342900" algn="just">
              <a:buFont typeface="Arial" panose="020B0604020202020204" pitchFamily="34" charset="0"/>
              <a:buChar char="•"/>
            </a:pPr>
            <a:r>
              <a:rPr lang="en-US" sz="2800" dirty="0">
                <a:effectLst/>
                <a:latin typeface="Quattrocento Sans"/>
                <a:ea typeface="ＭＳ Ｐゴシック"/>
              </a:rPr>
              <a:t>Specifies rules to allow or restrict traffic based on origin, destination, and purpose.</a:t>
            </a:r>
          </a:p>
          <a:p>
            <a:pPr marL="800100" lvl="1" indent="-342900" algn="just">
              <a:buFont typeface="Arial" panose="020B0604020202020204" pitchFamily="34" charset="0"/>
              <a:buChar char="•"/>
            </a:pPr>
            <a:r>
              <a:rPr lang="en-US" sz="2800" dirty="0">
                <a:effectLst/>
                <a:latin typeface="Quattrocento Sans"/>
                <a:ea typeface="ＭＳ Ｐゴシック"/>
              </a:rPr>
              <a:t>Prevents suspicious reconnaissance attempts.</a:t>
            </a:r>
          </a:p>
          <a:p>
            <a:pPr marL="342900" indent="-342900" algn="just">
              <a:buFont typeface="Arial" panose="020B0604020202020204" pitchFamily="34" charset="0"/>
              <a:buChar char="•"/>
            </a:pPr>
            <a:endParaRPr lang="en-US" sz="2800" dirty="0">
              <a:effectLst/>
              <a:latin typeface="Quattrocento Sans"/>
            </a:endParaRPr>
          </a:p>
          <a:p>
            <a:pPr algn="just"/>
            <a:r>
              <a:rPr lang="en-US" sz="3200" b="1" dirty="0">
                <a:effectLst/>
                <a:latin typeface="Quattrocento Sans"/>
                <a:ea typeface="ＭＳ Ｐゴシック"/>
              </a:rPr>
              <a:t>Addressing Rules:</a:t>
            </a:r>
          </a:p>
          <a:p>
            <a:pPr marL="800100" lvl="1" indent="-342900" algn="just">
              <a:buFont typeface="Arial" panose="020B0604020202020204" pitchFamily="34" charset="0"/>
              <a:buChar char="•"/>
            </a:pPr>
            <a:r>
              <a:rPr lang="en-US" sz="2800" dirty="0">
                <a:effectLst/>
                <a:latin typeface="Quattrocento Sans"/>
                <a:ea typeface="ＭＳ Ｐゴシック"/>
              </a:rPr>
              <a:t>Manages IP addresses (source and destination).</a:t>
            </a:r>
          </a:p>
          <a:p>
            <a:pPr marL="800100" lvl="1" indent="-342900" algn="just">
              <a:buFont typeface="Arial" panose="020B0604020202020204" pitchFamily="34" charset="0"/>
              <a:buChar char="•"/>
            </a:pPr>
            <a:r>
              <a:rPr lang="en-US" sz="2800" dirty="0">
                <a:effectLst/>
                <a:latin typeface="Quattrocento Sans"/>
                <a:ea typeface="ＭＳ Ｐゴシック"/>
              </a:rPr>
              <a:t>Restricts access from unknown or unauthorized sources.</a:t>
            </a:r>
          </a:p>
          <a:p>
            <a:pPr marL="800100" lvl="1" indent="-342900" algn="just">
              <a:buFont typeface="Arial" panose="020B0604020202020204" pitchFamily="34" charset="0"/>
              <a:buChar char="•"/>
            </a:pPr>
            <a:r>
              <a:rPr lang="en-US" sz="2800" dirty="0">
                <a:effectLst/>
                <a:latin typeface="Quattrocento Sans"/>
                <a:ea typeface="ＭＳ Ｐゴシック"/>
              </a:rPr>
              <a:t>Minimizes the risk of reconnaissance by defining precise addressing rules.</a:t>
            </a:r>
          </a:p>
          <a:p>
            <a:pPr algn="just"/>
            <a:endParaRPr lang="en-US" sz="2800" dirty="0">
              <a:effectLst/>
              <a:latin typeface="Quattrocento Sans"/>
            </a:endParaRPr>
          </a:p>
          <a:p>
            <a:pPr algn="just"/>
            <a:r>
              <a:rPr lang="en-US" sz="3200" b="1" dirty="0">
                <a:effectLst/>
                <a:latin typeface="Quattrocento Sans"/>
                <a:ea typeface="ＭＳ Ｐゴシック"/>
              </a:rPr>
              <a:t>Service Control:</a:t>
            </a:r>
          </a:p>
          <a:p>
            <a:pPr marL="800100" lvl="1" indent="-342900" algn="just">
              <a:buFont typeface="Arial" panose="020B0604020202020204" pitchFamily="34" charset="0"/>
              <a:buChar char="•"/>
            </a:pPr>
            <a:r>
              <a:rPr lang="en-US" sz="2800" dirty="0">
                <a:effectLst/>
                <a:latin typeface="Quattrocento Sans"/>
                <a:ea typeface="ＭＳ Ｐゴシック"/>
              </a:rPr>
              <a:t>Manages permitted services on network devices.</a:t>
            </a:r>
          </a:p>
          <a:p>
            <a:pPr marL="800100" lvl="1" indent="-342900" algn="just">
              <a:buFont typeface="Arial" panose="020B0604020202020204" pitchFamily="34" charset="0"/>
              <a:buChar char="•"/>
            </a:pPr>
            <a:r>
              <a:rPr lang="en-US" sz="2800" dirty="0">
                <a:effectLst/>
                <a:latin typeface="Quattrocento Sans"/>
                <a:ea typeface="ＭＳ Ｐゴシック"/>
              </a:rPr>
              <a:t>Controls service interaction to limit potential vulnerabilities.</a:t>
            </a:r>
          </a:p>
          <a:p>
            <a:pPr marL="800100" lvl="1" indent="-342900" algn="just">
              <a:buFont typeface="Arial" panose="020B0604020202020204" pitchFamily="34" charset="0"/>
              <a:buChar char="•"/>
            </a:pPr>
            <a:r>
              <a:rPr lang="en-US" sz="2800" dirty="0">
                <a:effectLst/>
                <a:latin typeface="Quattrocento Sans"/>
                <a:ea typeface="ＭＳ Ｐゴシック"/>
              </a:rPr>
              <a:t>Restricts exposure during reconnaissance.</a:t>
            </a:r>
          </a:p>
          <a:p>
            <a:pPr algn="just"/>
            <a:endParaRPr lang="en-US" sz="2800" dirty="0">
              <a:effectLst/>
              <a:latin typeface="Quattrocento Sans"/>
            </a:endParaRPr>
          </a:p>
          <a:p>
            <a:pPr algn="just"/>
            <a:r>
              <a:rPr lang="en-US" sz="3200" b="1" dirty="0">
                <a:effectLst/>
                <a:latin typeface="Quattrocento Sans"/>
                <a:ea typeface="ＭＳ Ｐゴシック"/>
              </a:rPr>
              <a:t>Continuous Review and Adjustment:</a:t>
            </a:r>
          </a:p>
          <a:p>
            <a:pPr marL="800100" lvl="1" indent="-342900" algn="just">
              <a:buFont typeface="Arial" panose="020B0604020202020204" pitchFamily="34" charset="0"/>
              <a:buChar char="•"/>
            </a:pPr>
            <a:r>
              <a:rPr lang="en-US" sz="2800" dirty="0">
                <a:effectLst/>
                <a:latin typeface="Quattrocento Sans"/>
                <a:ea typeface="ＭＳ Ｐゴシック"/>
              </a:rPr>
              <a:t>Dynamic adaptation to evolving threats.</a:t>
            </a:r>
          </a:p>
          <a:p>
            <a:pPr marL="800100" lvl="1" indent="-342900" algn="just">
              <a:buFont typeface="Arial" panose="020B0604020202020204" pitchFamily="34" charset="0"/>
              <a:buChar char="•"/>
            </a:pPr>
            <a:r>
              <a:rPr lang="en-US" sz="2800" dirty="0">
                <a:effectLst/>
                <a:latin typeface="Quattrocento Sans"/>
                <a:ea typeface="ＭＳ Ｐゴシック"/>
              </a:rPr>
              <a:t>Regular updates to address emerging risks effectively.</a:t>
            </a:r>
          </a:p>
          <a:p>
            <a:pPr marL="800100" lvl="1" indent="-342900" algn="just">
              <a:buFont typeface="Arial" panose="020B0604020202020204" pitchFamily="34" charset="0"/>
              <a:buChar char="•"/>
            </a:pPr>
            <a:r>
              <a:rPr lang="en-US" sz="2800" dirty="0">
                <a:effectLst/>
                <a:latin typeface="Quattrocento Sans"/>
                <a:ea typeface="ＭＳ Ｐゴシック"/>
              </a:rPr>
              <a:t>Ensures a resilient defense against reconnaissance activities.</a:t>
            </a:r>
          </a:p>
        </p:txBody>
      </p:sp>
      <p:sp>
        <p:nvSpPr>
          <p:cNvPr id="60" name="Rectangle 10">
            <a:extLst>
              <a:ext uri="{FF2B5EF4-FFF2-40B4-BE49-F238E27FC236}">
                <a16:creationId xmlns:a16="http://schemas.microsoft.com/office/drawing/2014/main" id="{9ED7C232-4103-4FA7-9F34-111140B00C54}"/>
              </a:ext>
            </a:extLst>
          </p:cNvPr>
          <p:cNvSpPr>
            <a:spLocks noChangeArrowheads="1"/>
          </p:cNvSpPr>
          <p:nvPr/>
        </p:nvSpPr>
        <p:spPr bwMode="auto">
          <a:xfrm>
            <a:off x="602106" y="16459200"/>
            <a:ext cx="12247282" cy="873301"/>
          </a:xfrm>
          <a:prstGeom prst="snipRoundRect">
            <a:avLst>
              <a:gd name="adj1" fmla="val 0"/>
              <a:gd name="adj2" fmla="val 50000"/>
            </a:avLst>
          </a:prstGeom>
          <a:solidFill>
            <a:srgbClr val="664F93"/>
          </a:solidFill>
          <a:ln w="12700">
            <a:noFill/>
            <a:miter lim="800000"/>
          </a:ln>
        </p:spPr>
        <p:txBody>
          <a:bodyPr wrap="none" lIns="274320" tIns="73152" rIns="274320" bIns="68563" anchor="ctr" anchorCtr="0"/>
          <a:lstStyle>
            <a:defPPr>
              <a:defRPr kern="1200" smtId="4294967295"/>
            </a:defPPr>
          </a:lstStyle>
          <a:p>
            <a:pPr algn="ctr" defTabSz="4702588">
              <a:defRPr/>
            </a:pPr>
            <a:r>
              <a:rPr lang="en-US" sz="3600" b="1" dirty="0">
                <a:solidFill>
                  <a:schemeClr val="bg1"/>
                </a:solidFill>
                <a:effectLst/>
                <a:latin typeface="Quattrocento" panose="02020802030000000404" pitchFamily="18" charset="0"/>
              </a:rPr>
              <a:t>Security Policy Implementation</a:t>
            </a:r>
          </a:p>
        </p:txBody>
      </p:sp>
      <p:pic>
        <p:nvPicPr>
          <p:cNvPr id="5" name="Picture 4" descr="A blue and gold logo&#10;&#10;Description automatically generated">
            <a:extLst>
              <a:ext uri="{FF2B5EF4-FFF2-40B4-BE49-F238E27FC236}">
                <a16:creationId xmlns:a16="http://schemas.microsoft.com/office/drawing/2014/main" id="{C671AF29-7E2A-9CB3-F533-780FD56E9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74123" y="2386256"/>
            <a:ext cx="5263018" cy="2402461"/>
          </a:xfrm>
          <a:prstGeom prst="rect">
            <a:avLst/>
          </a:prstGeom>
        </p:spPr>
      </p:pic>
      <p:sp>
        <p:nvSpPr>
          <p:cNvPr id="20" name="TextBox 19">
            <a:extLst>
              <a:ext uri="{FF2B5EF4-FFF2-40B4-BE49-F238E27FC236}">
                <a16:creationId xmlns:a16="http://schemas.microsoft.com/office/drawing/2014/main" id="{4170D446-A1C7-8257-ADA2-69049417FBA2}"/>
              </a:ext>
            </a:extLst>
          </p:cNvPr>
          <p:cNvSpPr txBox="1">
            <a:spLocks noChangeArrowheads="1"/>
          </p:cNvSpPr>
          <p:nvPr/>
        </p:nvSpPr>
        <p:spPr bwMode="auto">
          <a:xfrm>
            <a:off x="13877616" y="15814870"/>
            <a:ext cx="14609804" cy="1123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nchor="t">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3200" b="1" dirty="0">
                <a:effectLst/>
                <a:latin typeface="Quattrocento Sans" panose="020B0502050000020003" pitchFamily="34" charset="0"/>
                <a:cs typeface="Arial" panose="020B0604020202020204" pitchFamily="34" charset="0"/>
              </a:rPr>
              <a:t>Threat Prevention Profiles:</a:t>
            </a:r>
          </a:p>
          <a:p>
            <a:pPr lvl="1" algn="just"/>
            <a:r>
              <a:rPr lang="en-US" sz="2800" dirty="0">
                <a:effectLst/>
                <a:latin typeface="Quattrocento Sans"/>
                <a:ea typeface="ＭＳ Ｐゴシック"/>
                <a:cs typeface="Arial"/>
              </a:rPr>
              <a:t>Threat Prevention Profiles play a pivotal role in enhancing the overall security posture of a network, particularly in the context of reconnaissance mitigation through a Next-Generation Firewall (NGFW). To fortify the defense against reconnaissance attempts, it is crucial to leverage comprehensive Threat Prevention profiles that incorporate advanced security measures. Two key components of these profiles, namely Anti-Spyware and Vulnerability Protection, contribute significantly to detecting and blocking malicious activities associated with reconnaissance techniques.</a:t>
            </a:r>
          </a:p>
          <a:p>
            <a:pPr algn="just"/>
            <a:endParaRPr lang="en-US" dirty="0">
              <a:effectLst/>
              <a:latin typeface="Quattrocento Sans" panose="020B0502050000020003" pitchFamily="34" charset="0"/>
              <a:cs typeface="Arial" panose="020B0604020202020204" pitchFamily="34" charset="0"/>
            </a:endParaRPr>
          </a:p>
          <a:p>
            <a:pPr algn="just"/>
            <a:r>
              <a:rPr lang="en-US" sz="3200" b="1" dirty="0">
                <a:effectLst/>
                <a:latin typeface="Quattrocento Sans"/>
                <a:ea typeface="ＭＳ Ｐゴシック"/>
                <a:cs typeface="Arial"/>
              </a:rPr>
              <a:t>Anti-Spyware Protection:</a:t>
            </a:r>
          </a:p>
          <a:p>
            <a:pPr lvl="1" algn="just"/>
            <a:r>
              <a:rPr lang="en-US" sz="2800" b="1" dirty="0">
                <a:effectLst/>
                <a:latin typeface="Quattrocento Sans"/>
                <a:ea typeface="ＭＳ Ｐゴシック"/>
                <a:cs typeface="Arial"/>
              </a:rPr>
              <a:t>Purpose: </a:t>
            </a:r>
            <a:r>
              <a:rPr lang="en-US" sz="2800" dirty="0">
                <a:effectLst/>
                <a:latin typeface="Quattrocento Sans"/>
                <a:ea typeface="ＭＳ Ｐゴシック"/>
                <a:cs typeface="Arial"/>
              </a:rPr>
              <a:t>Anti-Spyware functionality within Threat Prevention profiles is designed to identify and eliminate spyware, which is often employed during reconnaissance to collect sensitive information.</a:t>
            </a:r>
          </a:p>
          <a:p>
            <a:pPr algn="just"/>
            <a:endParaRPr lang="en-US" sz="2800" dirty="0">
              <a:effectLst/>
              <a:latin typeface="Quattrocento Sans"/>
              <a:ea typeface="ＭＳ Ｐゴシック"/>
              <a:cs typeface="Arial"/>
            </a:endParaRPr>
          </a:p>
          <a:p>
            <a:pPr lvl="1" algn="just"/>
            <a:r>
              <a:rPr lang="en-US" sz="2800" b="1" dirty="0">
                <a:effectLst/>
                <a:latin typeface="Quattrocento Sans"/>
                <a:ea typeface="ＭＳ Ｐゴシック"/>
                <a:cs typeface="Arial"/>
              </a:rPr>
              <a:t>Detection Mechanisms: </a:t>
            </a:r>
            <a:r>
              <a:rPr lang="en-US" sz="2800" dirty="0">
                <a:effectLst/>
                <a:latin typeface="Quattrocento Sans"/>
                <a:ea typeface="ＭＳ Ｐゴシック"/>
                <a:cs typeface="Arial"/>
              </a:rPr>
              <a:t>Utilizing sophisticated detection algorithms, Anti-Spyware modules scan incoming and outgoing traffic for known spyware signatures and behavioral patterns.</a:t>
            </a:r>
          </a:p>
          <a:p>
            <a:pPr algn="just"/>
            <a:endParaRPr lang="en-US" b="1" dirty="0">
              <a:effectLst/>
              <a:latin typeface="Quattrocento Sans" panose="020B0502050000020003" pitchFamily="34" charset="0"/>
              <a:cs typeface="Arial" panose="020B0604020202020204" pitchFamily="34" charset="0"/>
            </a:endParaRPr>
          </a:p>
          <a:p>
            <a:pPr algn="just"/>
            <a:r>
              <a:rPr lang="en-US" sz="3200" b="1" dirty="0">
                <a:effectLst/>
                <a:latin typeface="Quattrocento Sans"/>
                <a:ea typeface="ＭＳ Ｐゴシック"/>
                <a:cs typeface="Arial"/>
              </a:rPr>
              <a:t>Vulnerability Protection:</a:t>
            </a:r>
          </a:p>
          <a:p>
            <a:pPr lvl="1" algn="just"/>
            <a:r>
              <a:rPr lang="en-US" sz="2800" b="1" dirty="0">
                <a:effectLst/>
                <a:latin typeface="Quattrocento Sans"/>
                <a:ea typeface="ＭＳ Ｐゴシック"/>
                <a:cs typeface="Arial"/>
              </a:rPr>
              <a:t>Purpose: </a:t>
            </a:r>
            <a:r>
              <a:rPr lang="en-US" sz="2800" dirty="0">
                <a:effectLst/>
                <a:latin typeface="Quattrocento Sans"/>
                <a:ea typeface="ＭＳ Ｐゴシック"/>
                <a:cs typeface="Arial"/>
              </a:rPr>
              <a:t>Vulnerability Protection is instrumental in mitigating reconnaissance attempts by identifying and addressing vulnerabilities in software, systems, or applications that could be exploited by attackers.</a:t>
            </a:r>
          </a:p>
          <a:p>
            <a:pPr lvl="1" algn="just"/>
            <a:endParaRPr lang="en-US" sz="2800" dirty="0">
              <a:effectLst/>
              <a:latin typeface="Quattrocento Sans"/>
              <a:ea typeface="ＭＳ Ｐゴシック"/>
              <a:cs typeface="Arial"/>
            </a:endParaRPr>
          </a:p>
          <a:p>
            <a:pPr lvl="1" algn="just"/>
            <a:r>
              <a:rPr lang="en-US" sz="2800" b="1" dirty="0">
                <a:effectLst/>
                <a:latin typeface="Quattrocento Sans"/>
                <a:ea typeface="ＭＳ Ｐゴシック"/>
                <a:cs typeface="Arial"/>
              </a:rPr>
              <a:t>Signature-Based Detection:  </a:t>
            </a:r>
            <a:r>
              <a:rPr lang="en-US" sz="2800" dirty="0">
                <a:effectLst/>
                <a:latin typeface="Quattrocento Sans"/>
                <a:ea typeface="ＭＳ Ｐゴシック"/>
                <a:cs typeface="Arial"/>
              </a:rPr>
              <a:t>Vulnerability Protection employs a signature-based approach to recognize known vulnerabilities, ensuring that the NGFW is equipped to counteract specific threats associated with reconnaissance activities.</a:t>
            </a:r>
            <a:endParaRPr lang="en-US" sz="2800" dirty="0"/>
          </a:p>
        </p:txBody>
      </p:sp>
      <p:pic>
        <p:nvPicPr>
          <p:cNvPr id="2" name="Graphic 1">
            <a:extLst>
              <a:ext uri="{FF2B5EF4-FFF2-40B4-BE49-F238E27FC236}">
                <a16:creationId xmlns:a16="http://schemas.microsoft.com/office/drawing/2014/main" id="{0FE00F03-728D-D793-40AA-CDEEE907DC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000" y="1933918"/>
            <a:ext cx="5938992" cy="3028886"/>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D1CD8A0A-D650-B032-B3D2-E6694F9DF340}"/>
              </a:ext>
            </a:extLst>
          </p:cNvPr>
          <p:cNvPicPr>
            <a:picLocks noChangeAspect="1"/>
          </p:cNvPicPr>
          <p:nvPr/>
        </p:nvPicPr>
        <p:blipFill>
          <a:blip r:embed="rId6"/>
          <a:stretch>
            <a:fillRect/>
          </a:stretch>
        </p:blipFill>
        <p:spPr>
          <a:xfrm>
            <a:off x="15372370" y="9167244"/>
            <a:ext cx="12124250" cy="6116747"/>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6019AE8A-1891-15BD-D28C-4F028CBA5233}"/>
              </a:ext>
            </a:extLst>
          </p:cNvPr>
          <p:cNvPicPr>
            <a:picLocks noChangeAspect="1"/>
          </p:cNvPicPr>
          <p:nvPr/>
        </p:nvPicPr>
        <p:blipFill>
          <a:blip r:embed="rId7"/>
          <a:stretch>
            <a:fillRect/>
          </a:stretch>
        </p:blipFill>
        <p:spPr>
          <a:xfrm>
            <a:off x="30772179" y="24153164"/>
            <a:ext cx="11864962" cy="6825620"/>
          </a:xfrm>
          <a:prstGeom prst="rect">
            <a:avLst/>
          </a:prstGeom>
        </p:spPr>
      </p:pic>
      <p:pic>
        <p:nvPicPr>
          <p:cNvPr id="15" name="Picture 14" descr="how the firewall detected threats">
            <a:extLst>
              <a:ext uri="{FF2B5EF4-FFF2-40B4-BE49-F238E27FC236}">
                <a16:creationId xmlns:a16="http://schemas.microsoft.com/office/drawing/2014/main" id="{4F294202-B629-A344-B635-AC3A0A2C91DD}"/>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30926941" y="16150821"/>
            <a:ext cx="11892779" cy="7011396"/>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38B65920-4498-3CD5-CBAF-C4653937EBB5}"/>
              </a:ext>
            </a:extLst>
          </p:cNvPr>
          <p:cNvPicPr>
            <a:picLocks noChangeAspect="1"/>
          </p:cNvPicPr>
          <p:nvPr/>
        </p:nvPicPr>
        <p:blipFill>
          <a:blip r:embed="rId9"/>
          <a:stretch>
            <a:fillRect/>
          </a:stretch>
        </p:blipFill>
        <p:spPr>
          <a:xfrm>
            <a:off x="30943500" y="9193973"/>
            <a:ext cx="11768172" cy="6069532"/>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onderingpeacock|09-2018"/>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5A1244B708FF478772D9F5BE92EA81" ma:contentTypeVersion="12" ma:contentTypeDescription="Create a new document." ma:contentTypeScope="" ma:versionID="ef82babfd6a87b1b7feeea62825a313b">
  <xsd:schema xmlns:xsd="http://www.w3.org/2001/XMLSchema" xmlns:xs="http://www.w3.org/2001/XMLSchema" xmlns:p="http://schemas.microsoft.com/office/2006/metadata/properties" xmlns:ns3="0e4f2584-2fae-42b4-b977-142c5a2a3cc9" xmlns:ns4="4d62a9a3-2ad3-4c4a-963b-51ff34f52dba" targetNamespace="http://schemas.microsoft.com/office/2006/metadata/properties" ma:root="true" ma:fieldsID="a63f099aa2e7595213fa8dcb9381ecc2" ns3:_="" ns4:_="">
    <xsd:import namespace="0e4f2584-2fae-42b4-b977-142c5a2a3cc9"/>
    <xsd:import namespace="4d62a9a3-2ad3-4c4a-963b-51ff34f52db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f2584-2fae-42b4-b977-142c5a2a3c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62a9a3-2ad3-4c4a-963b-51ff34f52db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8B9D93-2181-4C1B-BE06-E15C2576BD8C}">
  <ds:schemaRefs>
    <ds:schemaRef ds:uri="http://schemas.microsoft.com/sharepoint/v3/contenttype/forms"/>
  </ds:schemaRefs>
</ds:datastoreItem>
</file>

<file path=customXml/itemProps2.xml><?xml version="1.0" encoding="utf-8"?>
<ds:datastoreItem xmlns:ds="http://schemas.openxmlformats.org/officeDocument/2006/customXml" ds:itemID="{91E93652-C284-4C65-9CC6-08B0F791E30E}">
  <ds:schemaRefs>
    <ds:schemaRef ds:uri="http://schemas.microsoft.com/office/2006/metadata/properties"/>
    <ds:schemaRef ds:uri="4d62a9a3-2ad3-4c4a-963b-51ff34f52dba"/>
    <ds:schemaRef ds:uri="http://schemas.openxmlformats.org/package/2006/metadata/core-propertie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0e4f2584-2fae-42b4-b977-142c5a2a3cc9"/>
    <ds:schemaRef ds:uri="http://www.w3.org/XML/1998/namespace"/>
  </ds:schemaRefs>
</ds:datastoreItem>
</file>

<file path=customXml/itemProps3.xml><?xml version="1.0" encoding="utf-8"?>
<ds:datastoreItem xmlns:ds="http://schemas.openxmlformats.org/officeDocument/2006/customXml" ds:itemID="{CAE235FB-D347-497E-8BFC-EDEF0B170812}">
  <ds:schemaRefs>
    <ds:schemaRef ds:uri="0e4f2584-2fae-42b4-b977-142c5a2a3cc9"/>
    <ds:schemaRef ds:uri="4d62a9a3-2ad3-4c4a-963b-51ff34f52d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TotalTime>
  <Words>545</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Quattrocento</vt:lpstr>
      <vt:lpstr>Times New Roman</vt:lpstr>
      <vt:lpstr>Söhne</vt:lpstr>
      <vt:lpstr>Quattrocento Sans</vt:lpstr>
      <vt:lpstr>Arial</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Mazloum, Ali</cp:lastModifiedBy>
  <cp:revision>132</cp:revision>
  <cp:lastPrinted>2000-08-03T00:31:24Z</cp:lastPrinted>
  <dcterms:modified xsi:type="dcterms:W3CDTF">2023-12-07T02:02:11Z</dcterms:modified>
  <cp:category>research posters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0x010100BB5A1244B708FF478772D9F5BE92EA81</vt:lpwstr>
  </property>
</Properties>
</file>