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2918400" cy="43891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00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3" autoAdjust="0"/>
    <p:restoredTop sz="94660"/>
  </p:normalViewPr>
  <p:slideViewPr>
    <p:cSldViewPr snapToGrid="0">
      <p:cViewPr varScale="1">
        <p:scale>
          <a:sx n="13" d="100"/>
          <a:sy n="13" d="100"/>
        </p:scale>
        <p:origin x="2731" y="20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7183123"/>
            <a:ext cx="27980640" cy="15280640"/>
          </a:xfrm>
        </p:spPr>
        <p:txBody>
          <a:bodyPr anchor="b"/>
          <a:lstStyle>
            <a:lvl1pPr algn="ctr">
              <a:defRPr sz="21600"/>
            </a:lvl1pPr>
          </a:lstStyle>
          <a:p>
            <a:r>
              <a:rPr lang="en-US"/>
              <a:t>Click to edit Master title style</a:t>
            </a:r>
            <a:endParaRPr lang="en-US" dirty="0"/>
          </a:p>
        </p:txBody>
      </p:sp>
      <p:sp>
        <p:nvSpPr>
          <p:cNvPr id="3" name="Subtitle 2"/>
          <p:cNvSpPr>
            <a:spLocks noGrp="1"/>
          </p:cNvSpPr>
          <p:nvPr>
            <p:ph type="subTitle" idx="1"/>
          </p:nvPr>
        </p:nvSpPr>
        <p:spPr>
          <a:xfrm>
            <a:off x="4114800" y="23053043"/>
            <a:ext cx="24688800" cy="10596877"/>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1130D4-48A6-4583-B0DC-2701DA083AD0}" type="datetimeFigureOut">
              <a:rPr lang="en-US" smtClean="0"/>
              <a:t>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19A71-FBEE-4390-94AE-A9E6303790F5}" type="slidenum">
              <a:rPr lang="en-US" smtClean="0"/>
              <a:t>‹#›</a:t>
            </a:fld>
            <a:endParaRPr lang="en-US"/>
          </a:p>
        </p:txBody>
      </p:sp>
    </p:spTree>
    <p:extLst>
      <p:ext uri="{BB962C8B-B14F-4D97-AF65-F5344CB8AC3E}">
        <p14:creationId xmlns:p14="http://schemas.microsoft.com/office/powerpoint/2010/main" val="396201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1130D4-48A6-4583-B0DC-2701DA083AD0}" type="datetimeFigureOut">
              <a:rPr lang="en-US" smtClean="0"/>
              <a:t>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19A71-FBEE-4390-94AE-A9E6303790F5}" type="slidenum">
              <a:rPr lang="en-US" smtClean="0"/>
              <a:t>‹#›</a:t>
            </a:fld>
            <a:endParaRPr lang="en-US"/>
          </a:p>
        </p:txBody>
      </p:sp>
    </p:spTree>
    <p:extLst>
      <p:ext uri="{BB962C8B-B14F-4D97-AF65-F5344CB8AC3E}">
        <p14:creationId xmlns:p14="http://schemas.microsoft.com/office/powerpoint/2010/main" val="2840760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2336800"/>
            <a:ext cx="7098030" cy="37195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2336800"/>
            <a:ext cx="20882610" cy="37195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1130D4-48A6-4583-B0DC-2701DA083AD0}" type="datetimeFigureOut">
              <a:rPr lang="en-US" smtClean="0"/>
              <a:t>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19A71-FBEE-4390-94AE-A9E6303790F5}" type="slidenum">
              <a:rPr lang="en-US" smtClean="0"/>
              <a:t>‹#›</a:t>
            </a:fld>
            <a:endParaRPr lang="en-US"/>
          </a:p>
        </p:txBody>
      </p:sp>
    </p:spTree>
    <p:extLst>
      <p:ext uri="{BB962C8B-B14F-4D97-AF65-F5344CB8AC3E}">
        <p14:creationId xmlns:p14="http://schemas.microsoft.com/office/powerpoint/2010/main" val="2217067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1130D4-48A6-4583-B0DC-2701DA083AD0}" type="datetimeFigureOut">
              <a:rPr lang="en-US" smtClean="0"/>
              <a:t>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19A71-FBEE-4390-94AE-A9E6303790F5}" type="slidenum">
              <a:rPr lang="en-US" smtClean="0"/>
              <a:t>‹#›</a:t>
            </a:fld>
            <a:endParaRPr lang="en-US"/>
          </a:p>
        </p:txBody>
      </p:sp>
    </p:spTree>
    <p:extLst>
      <p:ext uri="{BB962C8B-B14F-4D97-AF65-F5344CB8AC3E}">
        <p14:creationId xmlns:p14="http://schemas.microsoft.com/office/powerpoint/2010/main" val="2776767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10942333"/>
            <a:ext cx="28392120" cy="18257517"/>
          </a:xfrm>
        </p:spPr>
        <p:txBody>
          <a:bodyPr anchor="b"/>
          <a:lstStyle>
            <a:lvl1pPr>
              <a:defRPr sz="21600"/>
            </a:lvl1pPr>
          </a:lstStyle>
          <a:p>
            <a:r>
              <a:rPr lang="en-US"/>
              <a:t>Click to edit Master title style</a:t>
            </a:r>
            <a:endParaRPr lang="en-US" dirty="0"/>
          </a:p>
        </p:txBody>
      </p:sp>
      <p:sp>
        <p:nvSpPr>
          <p:cNvPr id="3" name="Text Placeholder 2"/>
          <p:cNvSpPr>
            <a:spLocks noGrp="1"/>
          </p:cNvSpPr>
          <p:nvPr>
            <p:ph type="body" idx="1"/>
          </p:nvPr>
        </p:nvSpPr>
        <p:spPr>
          <a:xfrm>
            <a:off x="2245997" y="29372573"/>
            <a:ext cx="28392120" cy="9601197"/>
          </a:xfrm>
        </p:spPr>
        <p:txBody>
          <a:bodyPr/>
          <a:lstStyle>
            <a:lvl1pPr marL="0" indent="0">
              <a:buNone/>
              <a:defRPr sz="8640">
                <a:solidFill>
                  <a:schemeClr val="tx1"/>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1130D4-48A6-4583-B0DC-2701DA083AD0}" type="datetimeFigureOut">
              <a:rPr lang="en-US" smtClean="0"/>
              <a:t>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19A71-FBEE-4390-94AE-A9E6303790F5}" type="slidenum">
              <a:rPr lang="en-US" smtClean="0"/>
              <a:t>‹#›</a:t>
            </a:fld>
            <a:endParaRPr lang="en-US"/>
          </a:p>
        </p:txBody>
      </p:sp>
    </p:spTree>
    <p:extLst>
      <p:ext uri="{BB962C8B-B14F-4D97-AF65-F5344CB8AC3E}">
        <p14:creationId xmlns:p14="http://schemas.microsoft.com/office/powerpoint/2010/main" val="3974189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11684000"/>
            <a:ext cx="13990320" cy="2784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11684000"/>
            <a:ext cx="13990320" cy="27848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1130D4-48A6-4583-B0DC-2701DA083AD0}" type="datetimeFigureOut">
              <a:rPr lang="en-US" smtClean="0"/>
              <a:t>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D19A71-FBEE-4390-94AE-A9E6303790F5}" type="slidenum">
              <a:rPr lang="en-US" smtClean="0"/>
              <a:t>‹#›</a:t>
            </a:fld>
            <a:endParaRPr lang="en-US"/>
          </a:p>
        </p:txBody>
      </p:sp>
    </p:spTree>
    <p:extLst>
      <p:ext uri="{BB962C8B-B14F-4D97-AF65-F5344CB8AC3E}">
        <p14:creationId xmlns:p14="http://schemas.microsoft.com/office/powerpoint/2010/main" val="1802137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336810"/>
            <a:ext cx="28392120" cy="8483603"/>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10759443"/>
            <a:ext cx="13926024"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4" name="Content Placeholder 3"/>
          <p:cNvSpPr>
            <a:spLocks noGrp="1"/>
          </p:cNvSpPr>
          <p:nvPr>
            <p:ph sz="half" idx="2"/>
          </p:nvPr>
        </p:nvSpPr>
        <p:spPr>
          <a:xfrm>
            <a:off x="2267431" y="16032480"/>
            <a:ext cx="13926024" cy="23581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10759443"/>
            <a:ext cx="13994608" cy="5273037"/>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Click to edit Master text styles</a:t>
            </a:r>
          </a:p>
        </p:txBody>
      </p:sp>
      <p:sp>
        <p:nvSpPr>
          <p:cNvPr id="6" name="Content Placeholder 5"/>
          <p:cNvSpPr>
            <a:spLocks noGrp="1"/>
          </p:cNvSpPr>
          <p:nvPr>
            <p:ph sz="quarter" idx="4"/>
          </p:nvPr>
        </p:nvSpPr>
        <p:spPr>
          <a:xfrm>
            <a:off x="16664942" y="16032480"/>
            <a:ext cx="13994608" cy="23581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1130D4-48A6-4583-B0DC-2701DA083AD0}" type="datetimeFigureOut">
              <a:rPr lang="en-US" smtClean="0"/>
              <a:t>9/11/2021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D19A71-FBEE-4390-94AE-A9E6303790F5}" type="slidenum">
              <a:rPr lang="en-US" smtClean="0"/>
              <a:t>‹#›</a:t>
            </a:fld>
            <a:endParaRPr lang="en-US"/>
          </a:p>
        </p:txBody>
      </p:sp>
    </p:spTree>
    <p:extLst>
      <p:ext uri="{BB962C8B-B14F-4D97-AF65-F5344CB8AC3E}">
        <p14:creationId xmlns:p14="http://schemas.microsoft.com/office/powerpoint/2010/main" val="2025312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1130D4-48A6-4583-B0DC-2701DA083AD0}" type="datetimeFigureOut">
              <a:rPr lang="en-US" smtClean="0"/>
              <a:t>9/11/2021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D19A71-FBEE-4390-94AE-A9E6303790F5}" type="slidenum">
              <a:rPr lang="en-US" smtClean="0"/>
              <a:t>‹#›</a:t>
            </a:fld>
            <a:endParaRPr lang="en-US"/>
          </a:p>
        </p:txBody>
      </p:sp>
    </p:spTree>
    <p:extLst>
      <p:ext uri="{BB962C8B-B14F-4D97-AF65-F5344CB8AC3E}">
        <p14:creationId xmlns:p14="http://schemas.microsoft.com/office/powerpoint/2010/main" val="144256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1130D4-48A6-4583-B0DC-2701DA083AD0}" type="datetimeFigureOut">
              <a:rPr lang="en-US" smtClean="0"/>
              <a:t>9/11/2021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D19A71-FBEE-4390-94AE-A9E6303790F5}" type="slidenum">
              <a:rPr lang="en-US" smtClean="0"/>
              <a:t>‹#›</a:t>
            </a:fld>
            <a:endParaRPr lang="en-US"/>
          </a:p>
        </p:txBody>
      </p:sp>
    </p:spTree>
    <p:extLst>
      <p:ext uri="{BB962C8B-B14F-4D97-AF65-F5344CB8AC3E}">
        <p14:creationId xmlns:p14="http://schemas.microsoft.com/office/powerpoint/2010/main" val="1481660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a:t>Click to edit Master title style</a:t>
            </a:r>
            <a:endParaRPr lang="en-US" dirty="0"/>
          </a:p>
        </p:txBody>
      </p:sp>
      <p:sp>
        <p:nvSpPr>
          <p:cNvPr id="3" name="Content Placeholder 2"/>
          <p:cNvSpPr>
            <a:spLocks noGrp="1"/>
          </p:cNvSpPr>
          <p:nvPr>
            <p:ph idx="1"/>
          </p:nvPr>
        </p:nvSpPr>
        <p:spPr>
          <a:xfrm>
            <a:off x="13994608" y="6319530"/>
            <a:ext cx="16664940" cy="311912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0D1130D4-48A6-4583-B0DC-2701DA083AD0}" type="datetimeFigureOut">
              <a:rPr lang="en-US" smtClean="0"/>
              <a:t>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D19A71-FBEE-4390-94AE-A9E6303790F5}" type="slidenum">
              <a:rPr lang="en-US" smtClean="0"/>
              <a:t>‹#›</a:t>
            </a:fld>
            <a:endParaRPr lang="en-US"/>
          </a:p>
        </p:txBody>
      </p:sp>
    </p:spTree>
    <p:extLst>
      <p:ext uri="{BB962C8B-B14F-4D97-AF65-F5344CB8AC3E}">
        <p14:creationId xmlns:p14="http://schemas.microsoft.com/office/powerpoint/2010/main" val="2682993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2926080"/>
            <a:ext cx="10617041" cy="10241280"/>
          </a:xfrm>
        </p:spPr>
        <p:txBody>
          <a:bodyPr anchor="b"/>
          <a:lstStyle>
            <a:lvl1pPr>
              <a:defRPr sz="11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6319530"/>
            <a:ext cx="16664940" cy="311912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endParaRPr lang="en-US" dirty="0"/>
          </a:p>
        </p:txBody>
      </p:sp>
      <p:sp>
        <p:nvSpPr>
          <p:cNvPr id="4" name="Text Placeholder 3"/>
          <p:cNvSpPr>
            <a:spLocks noGrp="1"/>
          </p:cNvSpPr>
          <p:nvPr>
            <p:ph type="body" sz="half" idx="2"/>
          </p:nvPr>
        </p:nvSpPr>
        <p:spPr>
          <a:xfrm>
            <a:off x="2267428" y="13167360"/>
            <a:ext cx="10617041" cy="24394163"/>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Click to edit Master text styles</a:t>
            </a:r>
          </a:p>
        </p:txBody>
      </p:sp>
      <p:sp>
        <p:nvSpPr>
          <p:cNvPr id="5" name="Date Placeholder 4"/>
          <p:cNvSpPr>
            <a:spLocks noGrp="1"/>
          </p:cNvSpPr>
          <p:nvPr>
            <p:ph type="dt" sz="half" idx="10"/>
          </p:nvPr>
        </p:nvSpPr>
        <p:spPr/>
        <p:txBody>
          <a:bodyPr/>
          <a:lstStyle/>
          <a:p>
            <a:fld id="{0D1130D4-48A6-4583-B0DC-2701DA083AD0}" type="datetimeFigureOut">
              <a:rPr lang="en-US" smtClean="0"/>
              <a:t>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D19A71-FBEE-4390-94AE-A9E6303790F5}" type="slidenum">
              <a:rPr lang="en-US" smtClean="0"/>
              <a:t>‹#›</a:t>
            </a:fld>
            <a:endParaRPr lang="en-US"/>
          </a:p>
        </p:txBody>
      </p:sp>
    </p:spTree>
    <p:extLst>
      <p:ext uri="{BB962C8B-B14F-4D97-AF65-F5344CB8AC3E}">
        <p14:creationId xmlns:p14="http://schemas.microsoft.com/office/powerpoint/2010/main" val="1141501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2336810"/>
            <a:ext cx="28392120" cy="848360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11684000"/>
            <a:ext cx="28392120" cy="27848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40680650"/>
            <a:ext cx="7406640" cy="2336800"/>
          </a:xfrm>
          <a:prstGeom prst="rect">
            <a:avLst/>
          </a:prstGeom>
        </p:spPr>
        <p:txBody>
          <a:bodyPr vert="horz" lIns="91440" tIns="45720" rIns="91440" bIns="45720" rtlCol="0" anchor="ctr"/>
          <a:lstStyle>
            <a:lvl1pPr algn="l">
              <a:defRPr sz="4320">
                <a:solidFill>
                  <a:schemeClr val="tx1">
                    <a:tint val="75000"/>
                  </a:schemeClr>
                </a:solidFill>
              </a:defRPr>
            </a:lvl1pPr>
          </a:lstStyle>
          <a:p>
            <a:fld id="{0D1130D4-48A6-4583-B0DC-2701DA083AD0}" type="datetimeFigureOut">
              <a:rPr lang="en-US" smtClean="0"/>
              <a:t>9/11/2021</a:t>
            </a:fld>
            <a:endParaRPr lang="en-US"/>
          </a:p>
        </p:txBody>
      </p:sp>
      <p:sp>
        <p:nvSpPr>
          <p:cNvPr id="5" name="Footer Placeholder 4"/>
          <p:cNvSpPr>
            <a:spLocks noGrp="1"/>
          </p:cNvSpPr>
          <p:nvPr>
            <p:ph type="ftr" sz="quarter" idx="3"/>
          </p:nvPr>
        </p:nvSpPr>
        <p:spPr>
          <a:xfrm>
            <a:off x="10904220" y="40680650"/>
            <a:ext cx="11109960" cy="23368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40680650"/>
            <a:ext cx="7406640" cy="2336800"/>
          </a:xfrm>
          <a:prstGeom prst="rect">
            <a:avLst/>
          </a:prstGeom>
        </p:spPr>
        <p:txBody>
          <a:bodyPr vert="horz" lIns="91440" tIns="45720" rIns="91440" bIns="45720" rtlCol="0" anchor="ctr"/>
          <a:lstStyle>
            <a:lvl1pPr algn="r">
              <a:defRPr sz="4320">
                <a:solidFill>
                  <a:schemeClr val="tx1">
                    <a:tint val="75000"/>
                  </a:schemeClr>
                </a:solidFill>
              </a:defRPr>
            </a:lvl1pPr>
          </a:lstStyle>
          <a:p>
            <a:fld id="{FED19A71-FBEE-4390-94AE-A9E6303790F5}" type="slidenum">
              <a:rPr lang="en-US" smtClean="0"/>
              <a:t>‹#›</a:t>
            </a:fld>
            <a:endParaRPr lang="en-US"/>
          </a:p>
        </p:txBody>
      </p:sp>
    </p:spTree>
    <p:extLst>
      <p:ext uri="{BB962C8B-B14F-4D97-AF65-F5344CB8AC3E}">
        <p14:creationId xmlns:p14="http://schemas.microsoft.com/office/powerpoint/2010/main" val="36250600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gi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039FF9-B65D-4DA3-A25F-6FA5A4F818AD}"/>
              </a:ext>
            </a:extLst>
          </p:cNvPr>
          <p:cNvSpPr txBox="1"/>
          <p:nvPr/>
        </p:nvSpPr>
        <p:spPr>
          <a:xfrm>
            <a:off x="0" y="0"/>
            <a:ext cx="32918400" cy="4062651"/>
          </a:xfrm>
          <a:prstGeom prst="rect">
            <a:avLst/>
          </a:prstGeom>
          <a:solidFill>
            <a:srgbClr val="73000A"/>
          </a:solidFill>
        </p:spPr>
        <p:txBody>
          <a:bodyPr wrap="square" rtlCol="0">
            <a:spAutoFit/>
          </a:bodyPr>
          <a:lstStyle/>
          <a:p>
            <a:pPr algn="ctr">
              <a:lnSpc>
                <a:spcPct val="150000"/>
              </a:lnSpc>
            </a:pPr>
            <a:r>
              <a:rPr lang="en-US" sz="6000" dirty="0">
                <a:solidFill>
                  <a:schemeClr val="bg1"/>
                </a:solidFill>
                <a:latin typeface="Arial" panose="020B0604020202020204" pitchFamily="34" charset="0"/>
                <a:cs typeface="Arial" panose="020B0604020202020204" pitchFamily="34" charset="0"/>
              </a:rPr>
              <a:t>P4 Programmable Data-Plane Switches</a:t>
            </a:r>
          </a:p>
          <a:p>
            <a:pPr algn="ctr">
              <a:lnSpc>
                <a:spcPct val="150000"/>
              </a:lnSpc>
            </a:pPr>
            <a:r>
              <a:rPr lang="en-US" sz="4800" b="1" i="1" dirty="0">
                <a:solidFill>
                  <a:schemeClr val="bg1"/>
                </a:solidFill>
                <a:latin typeface="Arial" panose="020B0604020202020204" pitchFamily="34" charset="0"/>
                <a:cs typeface="Arial" panose="020B0604020202020204" pitchFamily="34" charset="0"/>
              </a:rPr>
              <a:t>Joseph Telaak, Elie </a:t>
            </a:r>
            <a:r>
              <a:rPr lang="en-US" sz="4800" b="1" i="1" dirty="0" err="1">
                <a:solidFill>
                  <a:schemeClr val="bg1"/>
                </a:solidFill>
                <a:latin typeface="Arial" panose="020B0604020202020204" pitchFamily="34" charset="0"/>
                <a:cs typeface="Arial" panose="020B0604020202020204" pitchFamily="34" charset="0"/>
              </a:rPr>
              <a:t>Kfoury</a:t>
            </a:r>
            <a:r>
              <a:rPr lang="en-US" sz="4800" b="1" i="1" dirty="0">
                <a:solidFill>
                  <a:schemeClr val="bg1"/>
                </a:solidFill>
                <a:latin typeface="Arial" panose="020B0604020202020204" pitchFamily="34" charset="0"/>
                <a:cs typeface="Arial" panose="020B0604020202020204" pitchFamily="34" charset="0"/>
              </a:rPr>
              <a:t>, Jose Gomez, Ali </a:t>
            </a:r>
            <a:r>
              <a:rPr lang="en-US" sz="4800" b="1" i="1" dirty="0" err="1">
                <a:solidFill>
                  <a:schemeClr val="bg1"/>
                </a:solidFill>
                <a:latin typeface="Arial" panose="020B0604020202020204" pitchFamily="34" charset="0"/>
                <a:cs typeface="Arial" panose="020B0604020202020204" pitchFamily="34" charset="0"/>
              </a:rPr>
              <a:t>AlSabeh</a:t>
            </a:r>
            <a:r>
              <a:rPr lang="en-US" sz="4800" b="1" i="1" dirty="0">
                <a:solidFill>
                  <a:schemeClr val="bg1"/>
                </a:solidFill>
                <a:latin typeface="Arial" panose="020B0604020202020204" pitchFamily="34" charset="0"/>
                <a:cs typeface="Arial" panose="020B0604020202020204" pitchFamily="34" charset="0"/>
              </a:rPr>
              <a:t>, </a:t>
            </a:r>
            <a:r>
              <a:rPr lang="en-US" sz="4800" b="1" i="1" dirty="0" err="1">
                <a:solidFill>
                  <a:schemeClr val="bg1"/>
                </a:solidFill>
                <a:latin typeface="Arial" panose="020B0604020202020204" pitchFamily="34" charset="0"/>
                <a:cs typeface="Arial" panose="020B0604020202020204" pitchFamily="34" charset="0"/>
              </a:rPr>
              <a:t>Shararin</a:t>
            </a:r>
            <a:r>
              <a:rPr lang="en-US" sz="4800" b="1" i="1" dirty="0">
                <a:solidFill>
                  <a:schemeClr val="bg1"/>
                </a:solidFill>
                <a:latin typeface="Arial" panose="020B0604020202020204" pitchFamily="34" charset="0"/>
                <a:cs typeface="Arial" panose="020B0604020202020204" pitchFamily="34" charset="0"/>
              </a:rPr>
              <a:t> Sharif, Jorge </a:t>
            </a:r>
            <a:r>
              <a:rPr lang="en-US" sz="4800" b="1" i="1" dirty="0" err="1">
                <a:solidFill>
                  <a:schemeClr val="bg1"/>
                </a:solidFill>
                <a:latin typeface="Arial" panose="020B0604020202020204" pitchFamily="34" charset="0"/>
                <a:cs typeface="Arial" panose="020B0604020202020204" pitchFamily="34" charset="0"/>
              </a:rPr>
              <a:t>Crichigno</a:t>
            </a:r>
            <a:r>
              <a:rPr lang="en-US" sz="4800" b="1" i="1" dirty="0">
                <a:solidFill>
                  <a:schemeClr val="bg1"/>
                </a:solidFill>
                <a:latin typeface="Arial" panose="020B0604020202020204" pitchFamily="34" charset="0"/>
                <a:cs typeface="Arial" panose="020B0604020202020204" pitchFamily="34" charset="0"/>
              </a:rPr>
              <a:t>, PhD.</a:t>
            </a:r>
          </a:p>
          <a:p>
            <a:pPr algn="ctr"/>
            <a:r>
              <a:rPr lang="en-US" sz="4800" b="1" dirty="0">
                <a:solidFill>
                  <a:schemeClr val="bg1"/>
                </a:solidFill>
                <a:latin typeface="Arial" panose="020B0604020202020204" pitchFamily="34" charset="0"/>
                <a:cs typeface="Arial" panose="020B0604020202020204" pitchFamily="34" charset="0"/>
              </a:rPr>
              <a:t>College of Engineering and Computing, Integrated Information Technology Department, </a:t>
            </a:r>
          </a:p>
          <a:p>
            <a:pPr algn="ctr"/>
            <a:r>
              <a:rPr lang="en-US" sz="4800" b="1" dirty="0">
                <a:solidFill>
                  <a:schemeClr val="bg1"/>
                </a:solidFill>
                <a:latin typeface="Arial" panose="020B0604020202020204" pitchFamily="34" charset="0"/>
                <a:cs typeface="Arial" panose="020B0604020202020204" pitchFamily="34" charset="0"/>
              </a:rPr>
              <a:t>University of South Carolina, SC</a:t>
            </a:r>
          </a:p>
        </p:txBody>
      </p:sp>
      <p:pic>
        <p:nvPicPr>
          <p:cNvPr id="6" name="Picture 5" descr="Logo&#10;&#10;Description automatically generated with medium confidence">
            <a:extLst>
              <a:ext uri="{FF2B5EF4-FFF2-40B4-BE49-F238E27FC236}">
                <a16:creationId xmlns:a16="http://schemas.microsoft.com/office/drawing/2014/main" id="{92F2AACB-19B8-419B-868D-14235C984B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66988" y="40683069"/>
            <a:ext cx="9951412" cy="2887580"/>
          </a:xfrm>
          <a:prstGeom prst="rect">
            <a:avLst/>
          </a:prstGeom>
        </p:spPr>
      </p:pic>
      <p:sp>
        <p:nvSpPr>
          <p:cNvPr id="7" name="TextBox 6">
            <a:extLst>
              <a:ext uri="{FF2B5EF4-FFF2-40B4-BE49-F238E27FC236}">
                <a16:creationId xmlns:a16="http://schemas.microsoft.com/office/drawing/2014/main" id="{1BFB17E9-3DEB-47E3-B037-76C91BD2E9D9}"/>
              </a:ext>
            </a:extLst>
          </p:cNvPr>
          <p:cNvSpPr txBox="1"/>
          <p:nvPr/>
        </p:nvSpPr>
        <p:spPr>
          <a:xfrm>
            <a:off x="625643" y="4511615"/>
            <a:ext cx="15256042" cy="923330"/>
          </a:xfrm>
          <a:prstGeom prst="rect">
            <a:avLst/>
          </a:prstGeom>
          <a:solidFill>
            <a:srgbClr val="73000A"/>
          </a:solidFill>
          <a:effectLst>
            <a:outerShdw blurRad="50800" dist="76200" dir="2700000" algn="tl" rotWithShape="0">
              <a:prstClr val="black">
                <a:alpha val="40000"/>
              </a:prstClr>
            </a:outerShdw>
            <a:softEdge rad="38100"/>
          </a:effectLst>
        </p:spPr>
        <p:txBody>
          <a:bodyPr wrap="square" rtlCol="0">
            <a:spAutoFit/>
          </a:bodyPr>
          <a:lstStyle/>
          <a:p>
            <a:pPr algn="ctr"/>
            <a:r>
              <a:rPr lang="en-US" sz="5400" b="1" dirty="0">
                <a:solidFill>
                  <a:schemeClr val="bg1"/>
                </a:solidFill>
              </a:rPr>
              <a:t>Background</a:t>
            </a:r>
          </a:p>
        </p:txBody>
      </p:sp>
      <p:pic>
        <p:nvPicPr>
          <p:cNvPr id="12" name="Picture 11" descr="A picture containing text, sign&#10;&#10;Description automatically generated">
            <a:extLst>
              <a:ext uri="{FF2B5EF4-FFF2-40B4-BE49-F238E27FC236}">
                <a16:creationId xmlns:a16="http://schemas.microsoft.com/office/drawing/2014/main" id="{2459C257-9610-478B-9A9C-E2444F78D2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377" y="40426918"/>
            <a:ext cx="9679036" cy="2887579"/>
          </a:xfrm>
          <a:prstGeom prst="rect">
            <a:avLst/>
          </a:prstGeom>
        </p:spPr>
      </p:pic>
      <p:sp>
        <p:nvSpPr>
          <p:cNvPr id="13" name="TextBox 12">
            <a:extLst>
              <a:ext uri="{FF2B5EF4-FFF2-40B4-BE49-F238E27FC236}">
                <a16:creationId xmlns:a16="http://schemas.microsoft.com/office/drawing/2014/main" id="{7DD53F0E-D761-45C5-A863-DDD65863952B}"/>
              </a:ext>
            </a:extLst>
          </p:cNvPr>
          <p:cNvSpPr txBox="1"/>
          <p:nvPr/>
        </p:nvSpPr>
        <p:spPr>
          <a:xfrm>
            <a:off x="0" y="43463072"/>
            <a:ext cx="32918400" cy="428128"/>
          </a:xfrm>
          <a:prstGeom prst="rect">
            <a:avLst/>
          </a:prstGeom>
          <a:solidFill>
            <a:srgbClr val="73000A"/>
          </a:solidFill>
        </p:spPr>
        <p:txBody>
          <a:bodyPr wrap="square" rtlCol="0">
            <a:spAutoFit/>
          </a:bodyPr>
          <a:lstStyle/>
          <a:p>
            <a:endParaRPr lang="en-US" dirty="0"/>
          </a:p>
        </p:txBody>
      </p:sp>
      <p:sp>
        <p:nvSpPr>
          <p:cNvPr id="14" name="TextBox 13">
            <a:extLst>
              <a:ext uri="{FF2B5EF4-FFF2-40B4-BE49-F238E27FC236}">
                <a16:creationId xmlns:a16="http://schemas.microsoft.com/office/drawing/2014/main" id="{627BAD3C-BB72-4C58-9C44-977FCC085451}"/>
              </a:ext>
            </a:extLst>
          </p:cNvPr>
          <p:cNvSpPr txBox="1"/>
          <p:nvPr/>
        </p:nvSpPr>
        <p:spPr>
          <a:xfrm>
            <a:off x="625642" y="32716063"/>
            <a:ext cx="15256042" cy="923330"/>
          </a:xfrm>
          <a:prstGeom prst="rect">
            <a:avLst/>
          </a:prstGeom>
          <a:solidFill>
            <a:srgbClr val="73000A"/>
          </a:solidFill>
          <a:effectLst>
            <a:outerShdw blurRad="50800" dist="76200" dir="2700000" algn="tl" rotWithShape="0">
              <a:prstClr val="black">
                <a:alpha val="40000"/>
              </a:prstClr>
            </a:outerShdw>
            <a:softEdge rad="38100"/>
          </a:effectLst>
        </p:spPr>
        <p:txBody>
          <a:bodyPr wrap="square" rtlCol="0">
            <a:spAutoFit/>
          </a:bodyPr>
          <a:lstStyle/>
          <a:p>
            <a:pPr algn="ctr"/>
            <a:r>
              <a:rPr lang="en-US" sz="5400" b="1" dirty="0">
                <a:solidFill>
                  <a:schemeClr val="bg1"/>
                </a:solidFill>
              </a:rPr>
              <a:t>Purpose</a:t>
            </a:r>
          </a:p>
        </p:txBody>
      </p:sp>
      <p:sp>
        <p:nvSpPr>
          <p:cNvPr id="29" name="TextBox 28">
            <a:extLst>
              <a:ext uri="{FF2B5EF4-FFF2-40B4-BE49-F238E27FC236}">
                <a16:creationId xmlns:a16="http://schemas.microsoft.com/office/drawing/2014/main" id="{5FA6D856-2567-40AD-A7A3-D3E3CB501F95}"/>
              </a:ext>
            </a:extLst>
          </p:cNvPr>
          <p:cNvSpPr txBox="1"/>
          <p:nvPr/>
        </p:nvSpPr>
        <p:spPr>
          <a:xfrm>
            <a:off x="625643" y="5651712"/>
            <a:ext cx="15256042" cy="14988719"/>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Most network switches available to the consumer are unmanaged: a user plugs in the ethernet cable and it just works. All that these switches do is check the destination address and forward the packet out of the appropriate port. Vendors like Cisco and Juniper offer another type of switch, the managed switch. These types of switches work off the same basic idea as an unmanaged switch, but with added configurability and features. These switches can be configured in a variety of ways, such as disabling unused ports to lock down the security of the switch or tying ports to VLANs to run different networks on the same physical hardware. The data planes in these switches are hard-coded by vendors. The data-plane refers to the part of the switch software that is concerned with forwarding packets. There is also a control plane, which defines how to process those packets. In traditional switches, the control plane can be modified by enabling/disabling applications. In 2014, P4 (Programming Protocol-independent Packet Processors) was developed in order to allow programmers and researchers do define custom control and data planes on specialized hardware. P4 is the programming language used to write the functionality.</a:t>
            </a:r>
          </a:p>
        </p:txBody>
      </p:sp>
      <p:sp>
        <p:nvSpPr>
          <p:cNvPr id="32" name="TextBox 31">
            <a:extLst>
              <a:ext uri="{FF2B5EF4-FFF2-40B4-BE49-F238E27FC236}">
                <a16:creationId xmlns:a16="http://schemas.microsoft.com/office/drawing/2014/main" id="{38EFE3D7-E1A6-40C4-A401-181F6A72BA16}"/>
              </a:ext>
            </a:extLst>
          </p:cNvPr>
          <p:cNvSpPr txBox="1"/>
          <p:nvPr/>
        </p:nvSpPr>
        <p:spPr>
          <a:xfrm>
            <a:off x="17036715" y="18515206"/>
            <a:ext cx="15256042" cy="923330"/>
          </a:xfrm>
          <a:prstGeom prst="rect">
            <a:avLst/>
          </a:prstGeom>
          <a:solidFill>
            <a:srgbClr val="73000A"/>
          </a:solidFill>
          <a:effectLst>
            <a:outerShdw blurRad="50800" dist="76200" dir="2700000" algn="tl" rotWithShape="0">
              <a:prstClr val="black">
                <a:alpha val="40000"/>
              </a:prstClr>
            </a:outerShdw>
            <a:softEdge rad="38100"/>
          </a:effectLst>
        </p:spPr>
        <p:txBody>
          <a:bodyPr wrap="square" rtlCol="0">
            <a:spAutoFit/>
          </a:bodyPr>
          <a:lstStyle/>
          <a:p>
            <a:pPr algn="ctr"/>
            <a:r>
              <a:rPr lang="en-US" sz="5400" b="1" dirty="0">
                <a:solidFill>
                  <a:schemeClr val="bg1"/>
                </a:solidFill>
              </a:rPr>
              <a:t>Applications</a:t>
            </a:r>
          </a:p>
        </p:txBody>
      </p:sp>
      <p:sp>
        <p:nvSpPr>
          <p:cNvPr id="33" name="TextBox 32">
            <a:extLst>
              <a:ext uri="{FF2B5EF4-FFF2-40B4-BE49-F238E27FC236}">
                <a16:creationId xmlns:a16="http://schemas.microsoft.com/office/drawing/2014/main" id="{AEBF591D-DDEC-4FF4-8522-395F1AA7E91C}"/>
              </a:ext>
            </a:extLst>
          </p:cNvPr>
          <p:cNvSpPr txBox="1"/>
          <p:nvPr/>
        </p:nvSpPr>
        <p:spPr>
          <a:xfrm>
            <a:off x="17036713" y="4511615"/>
            <a:ext cx="15256042" cy="923330"/>
          </a:xfrm>
          <a:prstGeom prst="rect">
            <a:avLst/>
          </a:prstGeom>
          <a:solidFill>
            <a:srgbClr val="73000A"/>
          </a:solidFill>
          <a:effectLst>
            <a:outerShdw blurRad="50800" dist="76200" dir="2700000" algn="tl" rotWithShape="0">
              <a:prstClr val="black">
                <a:alpha val="40000"/>
              </a:prstClr>
            </a:outerShdw>
            <a:softEdge rad="38100"/>
          </a:effectLst>
        </p:spPr>
        <p:txBody>
          <a:bodyPr wrap="square" rtlCol="0">
            <a:spAutoFit/>
          </a:bodyPr>
          <a:lstStyle/>
          <a:p>
            <a:pPr algn="ctr"/>
            <a:r>
              <a:rPr lang="en-US" sz="5400" b="1" dirty="0">
                <a:solidFill>
                  <a:schemeClr val="bg1"/>
                </a:solidFill>
              </a:rPr>
              <a:t>Technology</a:t>
            </a:r>
          </a:p>
        </p:txBody>
      </p:sp>
      <p:sp>
        <p:nvSpPr>
          <p:cNvPr id="36" name="TextBox 35">
            <a:extLst>
              <a:ext uri="{FF2B5EF4-FFF2-40B4-BE49-F238E27FC236}">
                <a16:creationId xmlns:a16="http://schemas.microsoft.com/office/drawing/2014/main" id="{97FAD1BC-1DDF-4200-9007-C0B2E99F335D}"/>
              </a:ext>
            </a:extLst>
          </p:cNvPr>
          <p:cNvSpPr txBox="1"/>
          <p:nvPr/>
        </p:nvSpPr>
        <p:spPr>
          <a:xfrm>
            <a:off x="17036715" y="19587111"/>
            <a:ext cx="15256042" cy="4832092"/>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The applications of this type of switch are limited by whatever researchers and programmers can develop. One of the more basic examples is implementing In-Band Network Telemetry (INT) to keep real-time data of network health. The switches can add metadata to each packet that will later be removed and stored. This data can also be used to mitigate network congestion and keep usage fair. </a:t>
            </a:r>
          </a:p>
        </p:txBody>
      </p:sp>
      <p:sp>
        <p:nvSpPr>
          <p:cNvPr id="37" name="TextBox 36">
            <a:extLst>
              <a:ext uri="{FF2B5EF4-FFF2-40B4-BE49-F238E27FC236}">
                <a16:creationId xmlns:a16="http://schemas.microsoft.com/office/drawing/2014/main" id="{AF26ED51-140A-4DCC-A22B-0FA6DF4CB697}"/>
              </a:ext>
            </a:extLst>
          </p:cNvPr>
          <p:cNvSpPr txBox="1"/>
          <p:nvPr/>
        </p:nvSpPr>
        <p:spPr>
          <a:xfrm>
            <a:off x="17036713" y="28421634"/>
            <a:ext cx="14646755" cy="4154984"/>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These switches can also be used for load balancing. Typical load balancers work by acting as the webserver, but instead, distributes load amongst real servers. With P4 switches, a server can manage the server pool while the switch forwards the requests. This method increases throughput while decreasing latency.</a:t>
            </a:r>
          </a:p>
        </p:txBody>
      </p:sp>
      <p:sp>
        <p:nvSpPr>
          <p:cNvPr id="2" name="TextBox 1">
            <a:extLst>
              <a:ext uri="{FF2B5EF4-FFF2-40B4-BE49-F238E27FC236}">
                <a16:creationId xmlns:a16="http://schemas.microsoft.com/office/drawing/2014/main" id="{0F50B340-8680-4C1B-BE75-B1FD05641514}"/>
              </a:ext>
            </a:extLst>
          </p:cNvPr>
          <p:cNvSpPr txBox="1"/>
          <p:nvPr/>
        </p:nvSpPr>
        <p:spPr>
          <a:xfrm>
            <a:off x="776054" y="33825523"/>
            <a:ext cx="15256042" cy="6186309"/>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The rollout of new features depends on the vendors, who must go through a lengthy and expensive design process to include new features. In some cases, protocols can take years to be implemented. With data-plane programmability, researchers can develop new protocols and applications cheaper and much faster, allowing for more experimentation. This programmability opens these devices up to many use cases that would benefit from running an application directly on the switch. </a:t>
            </a:r>
            <a:endParaRPr lang="en-US" sz="4400" dirty="0"/>
          </a:p>
        </p:txBody>
      </p:sp>
      <p:sp>
        <p:nvSpPr>
          <p:cNvPr id="8" name="TextBox 7">
            <a:extLst>
              <a:ext uri="{FF2B5EF4-FFF2-40B4-BE49-F238E27FC236}">
                <a16:creationId xmlns:a16="http://schemas.microsoft.com/office/drawing/2014/main" id="{C7C4CA09-6F87-46F7-811D-F78296A5DD83}"/>
              </a:ext>
            </a:extLst>
          </p:cNvPr>
          <p:cNvSpPr txBox="1"/>
          <p:nvPr/>
        </p:nvSpPr>
        <p:spPr>
          <a:xfrm>
            <a:off x="17036715" y="39526946"/>
            <a:ext cx="15256040" cy="1200329"/>
          </a:xfrm>
          <a:prstGeom prst="rect">
            <a:avLst/>
          </a:prstGeom>
          <a:noFill/>
        </p:spPr>
        <p:txBody>
          <a:bodyPr wrap="square" rtlCol="0">
            <a:spAutoFit/>
          </a:bodyPr>
          <a:lstStyle/>
          <a:p>
            <a:r>
              <a:rPr lang="en-US" sz="2400" b="0" i="0" dirty="0">
                <a:solidFill>
                  <a:srgbClr val="333333"/>
                </a:solidFill>
                <a:effectLst/>
                <a:latin typeface="Arial" panose="020B0604020202020204" pitchFamily="34" charset="0"/>
              </a:rPr>
              <a:t>E. F. Kfoury, J. </a:t>
            </a:r>
            <a:r>
              <a:rPr lang="en-US" sz="2400" b="0" i="0" dirty="0" err="1">
                <a:solidFill>
                  <a:srgbClr val="333333"/>
                </a:solidFill>
                <a:effectLst/>
                <a:latin typeface="Arial" panose="020B0604020202020204" pitchFamily="34" charset="0"/>
              </a:rPr>
              <a:t>Crichigno</a:t>
            </a:r>
            <a:r>
              <a:rPr lang="en-US" sz="2400" b="0" i="0" dirty="0">
                <a:solidFill>
                  <a:srgbClr val="333333"/>
                </a:solidFill>
                <a:effectLst/>
                <a:latin typeface="Arial" panose="020B0604020202020204" pitchFamily="34" charset="0"/>
              </a:rPr>
              <a:t> and E. </a:t>
            </a:r>
            <a:r>
              <a:rPr lang="en-US" sz="2400" b="0" i="0" dirty="0" err="1">
                <a:solidFill>
                  <a:srgbClr val="333333"/>
                </a:solidFill>
                <a:effectLst/>
                <a:latin typeface="Arial" panose="020B0604020202020204" pitchFamily="34" charset="0"/>
              </a:rPr>
              <a:t>Bou-Harb</a:t>
            </a:r>
            <a:r>
              <a:rPr lang="en-US" sz="2400" b="0" i="0" dirty="0">
                <a:solidFill>
                  <a:srgbClr val="333333"/>
                </a:solidFill>
                <a:effectLst/>
                <a:latin typeface="Arial" panose="020B0604020202020204" pitchFamily="34" charset="0"/>
              </a:rPr>
              <a:t>, "An Exhaustive Survey on P4 Programmable Data Plane Switches: Taxonomy, Applications, Challenges, and Future Trends," in </a:t>
            </a:r>
            <a:r>
              <a:rPr lang="en-US" sz="2400" b="0" i="1" dirty="0">
                <a:solidFill>
                  <a:srgbClr val="333333"/>
                </a:solidFill>
                <a:effectLst/>
                <a:latin typeface="Arial" panose="020B0604020202020204" pitchFamily="34" charset="0"/>
              </a:rPr>
              <a:t>IEEE Access</a:t>
            </a:r>
            <a:r>
              <a:rPr lang="en-US" sz="2400" b="0" i="0" dirty="0">
                <a:solidFill>
                  <a:srgbClr val="333333"/>
                </a:solidFill>
                <a:effectLst/>
                <a:latin typeface="Arial" panose="020B0604020202020204" pitchFamily="34" charset="0"/>
              </a:rPr>
              <a:t>, vol. 9, pp. 87094-87155, 2021, </a:t>
            </a:r>
            <a:r>
              <a:rPr lang="en-US" sz="2400" b="0" i="0" dirty="0" err="1">
                <a:solidFill>
                  <a:srgbClr val="333333"/>
                </a:solidFill>
                <a:effectLst/>
                <a:latin typeface="Arial" panose="020B0604020202020204" pitchFamily="34" charset="0"/>
              </a:rPr>
              <a:t>doi</a:t>
            </a:r>
            <a:r>
              <a:rPr lang="en-US" sz="2400" b="0" i="0" dirty="0">
                <a:solidFill>
                  <a:srgbClr val="333333"/>
                </a:solidFill>
                <a:effectLst/>
                <a:latin typeface="Arial" panose="020B0604020202020204" pitchFamily="34" charset="0"/>
              </a:rPr>
              <a:t>: 10.1109/ACCESS.2021.3086704.</a:t>
            </a:r>
            <a:endParaRPr lang="en-US" sz="2400" dirty="0"/>
          </a:p>
        </p:txBody>
      </p:sp>
      <p:sp>
        <p:nvSpPr>
          <p:cNvPr id="9" name="TextBox 8">
            <a:extLst>
              <a:ext uri="{FF2B5EF4-FFF2-40B4-BE49-F238E27FC236}">
                <a16:creationId xmlns:a16="http://schemas.microsoft.com/office/drawing/2014/main" id="{C4B46957-3B28-46E7-AE28-E42C9FB6753B}"/>
              </a:ext>
            </a:extLst>
          </p:cNvPr>
          <p:cNvSpPr txBox="1"/>
          <p:nvPr/>
        </p:nvSpPr>
        <p:spPr>
          <a:xfrm>
            <a:off x="17036715" y="5665079"/>
            <a:ext cx="15256040" cy="4832092"/>
          </a:xfrm>
          <a:prstGeom prst="rect">
            <a:avLst/>
          </a:prstGeom>
          <a:noFill/>
        </p:spPr>
        <p:txBody>
          <a:bodyPr wrap="square" rtlCol="0">
            <a:spAutoFit/>
          </a:bodyPr>
          <a:lstStyle/>
          <a:p>
            <a:r>
              <a:rPr lang="en-US" sz="4400" dirty="0">
                <a:latin typeface="Arial" panose="020B0604020202020204" pitchFamily="34" charset="0"/>
                <a:cs typeface="Arial" panose="020B0604020202020204" pitchFamily="34" charset="0"/>
              </a:rPr>
              <a:t>The P4 language is target-independent, meaning that it can be compiled for many different machines, such as ASCIs, and CPUs. P4 is protocol-independent and does not have native support for Ethernet or IP, so everything is defined by the programmer. Though P4 supports CPUs, packet switching on purpose-built ASICs provides a significant speed benefit (over 100x). </a:t>
            </a:r>
            <a:endParaRPr lang="en-US" sz="4400" dirty="0"/>
          </a:p>
        </p:txBody>
      </p:sp>
      <p:pic>
        <p:nvPicPr>
          <p:cNvPr id="11" name="Picture 10" descr="Diagram&#10;&#10;Description automatically generated">
            <a:extLst>
              <a:ext uri="{FF2B5EF4-FFF2-40B4-BE49-F238E27FC236}">
                <a16:creationId xmlns:a16="http://schemas.microsoft.com/office/drawing/2014/main" id="{08DED43E-55E4-4491-BFA2-AECB5B5803C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8138" y="21072350"/>
            <a:ext cx="11711049" cy="11418827"/>
          </a:xfrm>
          <a:prstGeom prst="rect">
            <a:avLst/>
          </a:prstGeom>
        </p:spPr>
      </p:pic>
      <p:pic>
        <p:nvPicPr>
          <p:cNvPr id="17" name="Picture 16" descr="Chart, line chart&#10;&#10;Description automatically generated">
            <a:extLst>
              <a:ext uri="{FF2B5EF4-FFF2-40B4-BE49-F238E27FC236}">
                <a16:creationId xmlns:a16="http://schemas.microsoft.com/office/drawing/2014/main" id="{6C2D5CC4-3079-47D8-82C0-736C8BFA520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644923" y="10721906"/>
            <a:ext cx="11430333" cy="7297154"/>
          </a:xfrm>
          <a:prstGeom prst="rect">
            <a:avLst/>
          </a:prstGeom>
        </p:spPr>
      </p:pic>
      <p:pic>
        <p:nvPicPr>
          <p:cNvPr id="22" name="Picture 21" descr="Diagram&#10;&#10;Description automatically generated">
            <a:extLst>
              <a:ext uri="{FF2B5EF4-FFF2-40B4-BE49-F238E27FC236}">
                <a16:creationId xmlns:a16="http://schemas.microsoft.com/office/drawing/2014/main" id="{BFCF5E44-C6BA-4375-8F66-DDF816BF938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036713" y="24623550"/>
            <a:ext cx="15256039" cy="3578235"/>
          </a:xfrm>
          <a:prstGeom prst="rect">
            <a:avLst/>
          </a:prstGeom>
        </p:spPr>
      </p:pic>
      <p:pic>
        <p:nvPicPr>
          <p:cNvPr id="25" name="Picture 24" descr="Diagram&#10;&#10;Description automatically generated">
            <a:extLst>
              <a:ext uri="{FF2B5EF4-FFF2-40B4-BE49-F238E27FC236}">
                <a16:creationId xmlns:a16="http://schemas.microsoft.com/office/drawing/2014/main" id="{9C434DA4-60AE-489C-BCF2-31712134F9B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221874" y="32722093"/>
            <a:ext cx="14920472" cy="6559156"/>
          </a:xfrm>
          <a:prstGeom prst="rect">
            <a:avLst/>
          </a:prstGeom>
        </p:spPr>
      </p:pic>
    </p:spTree>
    <p:extLst>
      <p:ext uri="{BB962C8B-B14F-4D97-AF65-F5344CB8AC3E}">
        <p14:creationId xmlns:p14="http://schemas.microsoft.com/office/powerpoint/2010/main" val="27850997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690</TotalTime>
  <Words>590</Words>
  <Application>Microsoft Office PowerPoint</Application>
  <PresentationFormat>Custom</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Telaak, 2022</dc:creator>
  <cp:lastModifiedBy>Kfoury, Elie</cp:lastModifiedBy>
  <cp:revision>30</cp:revision>
  <dcterms:created xsi:type="dcterms:W3CDTF">2021-07-12T16:13:52Z</dcterms:created>
  <dcterms:modified xsi:type="dcterms:W3CDTF">2021-09-11T22:19:06Z</dcterms:modified>
</cp:coreProperties>
</file>