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9" r:id="rId12"/>
    <p:sldId id="272" r:id="rId13"/>
    <p:sldId id="270" r:id="rId14"/>
    <p:sldId id="271" r:id="rId15"/>
    <p:sldId id="265" r:id="rId16"/>
    <p:sldId id="268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4453-BD2B-2D07-FDCE-F661F97F6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D096DE-854E-F050-29E9-152D2E42D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5B8E8-B516-3487-94D9-6996A3C0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B148-B3DF-AF48-9AC2-56808A7048CB}" type="datetimeFigureOut">
              <a:rPr lang="en-US" smtClean="0"/>
              <a:t>8/8/24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BC373-013E-C88E-FC91-85511DDE0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2B801-56EA-9825-0CFA-165F531DC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9BB4-CDEC-2F48-BC46-9E60F1DB5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1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7BF9F-6D9E-6FA7-5C81-3E55A8213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44A0FA-727E-F196-94C9-C807B4DFE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C4778-DA20-FB7F-D0B9-A25202E4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B148-B3DF-AF48-9AC2-56808A7048CB}" type="datetimeFigureOut">
              <a:rPr lang="en-US" smtClean="0"/>
              <a:t>8/8/24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112CB-A444-3E20-CA69-C49789A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CBAF9-2142-7375-2F22-A0B39609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9BB4-CDEC-2F48-BC46-9E60F1DB5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9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58288E-ED27-69A7-B3DD-F4E594F7D5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A582CD-9D38-8504-EBE7-F1C2536FC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8E964-6E42-3D5A-FF3E-A47C5059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B148-B3DF-AF48-9AC2-56808A7048CB}" type="datetimeFigureOut">
              <a:rPr lang="en-US" smtClean="0"/>
              <a:t>8/8/24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591AA-A710-1F22-FF91-648FB26A2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873FF-6DDA-0C17-5AE7-8E4816DDF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9BB4-CDEC-2F48-BC46-9E60F1DB5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3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0A7BB-9FBF-5E81-39FD-59611FC43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26965-F6E8-8D89-2074-7CFDF3784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04876-4A46-5134-4E3B-17ECA731C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B148-B3DF-AF48-9AC2-56808A7048CB}" type="datetimeFigureOut">
              <a:rPr lang="en-US" smtClean="0"/>
              <a:t>8/8/24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10EFF-1114-C547-E0B5-0699F6D8D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3B1D7-E8DA-58CC-E2A3-B5C077090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9BB4-CDEC-2F48-BC46-9E60F1DB5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368A5-396C-83F6-3457-1830BAD99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5C76C-CEBB-0147-8303-2AD249E07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87278-D9AD-6C1C-5742-DB044EE8A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B148-B3DF-AF48-9AC2-56808A7048CB}" type="datetimeFigureOut">
              <a:rPr lang="en-US" smtClean="0"/>
              <a:t>8/8/24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9B38B-F82A-5DE1-FE9F-F06922FDF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BF806-C93E-7C25-CC09-8AA45F31E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9BB4-CDEC-2F48-BC46-9E60F1DB5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5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96E08-C532-F398-4703-0C460C4F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E15D4-8B43-2A66-B46E-7DE99121FA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BF27A-690C-6BF6-7143-0E63C038A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F53F69-296D-264A-46D4-5B880E1B1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B148-B3DF-AF48-9AC2-56808A7048CB}" type="datetimeFigureOut">
              <a:rPr lang="en-US" smtClean="0"/>
              <a:t>8/8/24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64F79-AD9C-B016-2708-20F0044DF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D265C-622D-DB62-5BBD-EF156E1A3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9BB4-CDEC-2F48-BC46-9E60F1DB5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0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DFC3D-ED14-2CD6-0429-A7934CE55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DCA05-791E-A558-B961-EC2EEC4E2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BE72-631D-7291-7341-C11A64080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D7595D-B429-8BD4-6664-FB73B6BC3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FB6976-D467-1002-125D-F7DB18A005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E3F776-9503-028B-DCA6-3E1FCE973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B148-B3DF-AF48-9AC2-56808A7048CB}" type="datetimeFigureOut">
              <a:rPr lang="en-US" smtClean="0"/>
              <a:t>8/8/24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D28664-544D-D202-D31E-B48086C5D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E4FCA7-AB9F-B3CB-0114-A88B515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9BB4-CDEC-2F48-BC46-9E60F1DB5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5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A6003-EF23-2BA7-6B55-A59377080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2B1850-42CB-19A4-77C5-7B5743AB0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B148-B3DF-AF48-9AC2-56808A7048CB}" type="datetimeFigureOut">
              <a:rPr lang="en-US" smtClean="0"/>
              <a:t>8/8/24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868934-A85E-C32E-F63F-1CA3B5ECF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169AB-4846-7D67-8FFC-7EBAB73B1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9BB4-CDEC-2F48-BC46-9E60F1DB5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4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622C31-7560-0652-D8C7-58D724ED0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B148-B3DF-AF48-9AC2-56808A7048CB}" type="datetimeFigureOut">
              <a:rPr lang="en-US" smtClean="0"/>
              <a:t>8/8/24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7C50C0-0D22-BFCC-045A-3F2A6F861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B92D3-4D12-795A-F2F8-1CABD1757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9BB4-CDEC-2F48-BC46-9E60F1DB5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8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4A5F3-8365-47CC-8786-C9C5DE52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4FFBF-1CAD-3E99-0B66-BB010B1FD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51240-9325-C66C-5DF7-E62CCB4AA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8102B-3E4C-275D-67BD-ED9F64456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B148-B3DF-AF48-9AC2-56808A7048CB}" type="datetimeFigureOut">
              <a:rPr lang="en-US" smtClean="0"/>
              <a:t>8/8/24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0106A-A633-DA9C-2039-A0D6B862A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6BB62-F252-419B-0CF8-14D1E8405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9BB4-CDEC-2F48-BC46-9E60F1DB5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2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39556-7F81-9598-F6E5-9627FD6A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972E04-1C77-FE4D-C1B7-4D0D817675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4393BA-B05E-2DC5-9ED8-A08594C2E8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DCDF2-4067-F549-019D-72CB5271D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B148-B3DF-AF48-9AC2-56808A7048CB}" type="datetimeFigureOut">
              <a:rPr lang="en-US" smtClean="0"/>
              <a:t>8/8/24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7AB25B-C840-9E22-F1EE-2B0AAF7EB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B5747-1048-3A96-3223-85C4814C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9BB4-CDEC-2F48-BC46-9E60F1DB5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0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93B52-1885-1AE6-14A2-A9B52169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F277A-2BD3-E9B5-4A81-A37E70DFB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AB530-BEEE-4210-AA86-6544B779F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23B148-B3DF-AF48-9AC2-56808A7048CB}" type="datetimeFigureOut">
              <a:rPr lang="en-US" smtClean="0"/>
              <a:t>8/8/24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6EEBF-BC9F-9413-0AA9-CDB0DAF56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AF571-507C-6A3A-0F78-1DBFC33AD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8D9BB4-CDEC-2F48-BC46-9E60F1DB595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0DB7A9-1AFF-F3C2-1148-C9287D33E5D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30367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27371-05BE-5289-314D-07231D2588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P4 and the Portable NIC Architecture (PNA)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235C2-27C1-3DE5-8D1E-499AED2CEF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Andy Fingerhut</a:t>
            </a:r>
          </a:p>
          <a:p>
            <a:r>
              <a:rPr lang="en-US" dirty="0"/>
              <a:t>Aug 8, 2024</a:t>
            </a:r>
          </a:p>
        </p:txBody>
      </p:sp>
    </p:spTree>
    <p:extLst>
      <p:ext uri="{BB962C8B-B14F-4D97-AF65-F5344CB8AC3E}">
        <p14:creationId xmlns:p14="http://schemas.microsoft.com/office/powerpoint/2010/main" val="184368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0151BD9-D5EC-3D28-864F-0ABC0E54A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099" y="1027906"/>
            <a:ext cx="8306201" cy="39614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D4A419-EFCC-5D8F-3EBF-7A3703D3B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PNA packet 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31A52-19E2-790B-2367-72CC30665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89325"/>
            <a:ext cx="10515600" cy="17080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Packets arriving from network port or host arrive at a common pipeline, with common parser, control, and </a:t>
            </a:r>
            <a:r>
              <a:rPr lang="en-US" dirty="0" err="1"/>
              <a:t>deparser</a:t>
            </a:r>
            <a:r>
              <a:rPr lang="en-US" dirty="0"/>
              <a:t>.</a:t>
            </a:r>
          </a:p>
          <a:p>
            <a:r>
              <a:rPr lang="en-US" dirty="0" err="1"/>
              <a:t>send_to_port</a:t>
            </a:r>
            <a:r>
              <a:rPr lang="en-US" dirty="0"/>
              <a:t>(</a:t>
            </a:r>
            <a:r>
              <a:rPr lang="en-US" dirty="0" err="1"/>
              <a:t>dest_port_id</a:t>
            </a:r>
            <a:r>
              <a:rPr lang="en-US" dirty="0"/>
              <a:t>) can be used to direct packet either to network port, or </a:t>
            </a:r>
            <a:r>
              <a:rPr lang="en-US" dirty="0" err="1"/>
              <a:t>vport</a:t>
            </a:r>
            <a:r>
              <a:rPr lang="en-US" dirty="0"/>
              <a:t>, regardless of where it came from.</a:t>
            </a:r>
          </a:p>
        </p:txBody>
      </p:sp>
    </p:spTree>
    <p:extLst>
      <p:ext uri="{BB962C8B-B14F-4D97-AF65-F5344CB8AC3E}">
        <p14:creationId xmlns:p14="http://schemas.microsoft.com/office/powerpoint/2010/main" val="2965102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0151BD9-D5EC-3D28-864F-0ABC0E54A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099" y="1027906"/>
            <a:ext cx="8306201" cy="39614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D4A419-EFCC-5D8F-3EBF-7A3703D3B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PNA packet flows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31A52-19E2-790B-2367-72CC30665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89325"/>
            <a:ext cx="10515600" cy="1708038"/>
          </a:xfrm>
        </p:spPr>
        <p:txBody>
          <a:bodyPr>
            <a:normAutofit/>
          </a:bodyPr>
          <a:lstStyle/>
          <a:p>
            <a:r>
              <a:rPr lang="en-US" dirty="0"/>
              <a:t>Common case is Port-&gt;NIC-&gt;Host or Host-&gt;NIC-&gt;Port</a:t>
            </a:r>
          </a:p>
          <a:p>
            <a:r>
              <a:rPr lang="en-US" dirty="0"/>
              <a:t>But Port-&gt;NIC-&gt;Port is often desired, e.g. for a NIC deployed as a network service shared by many hosts.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46C61978-D529-5B76-DEEB-E6289C88E96B}"/>
              </a:ext>
            </a:extLst>
          </p:cNvPr>
          <p:cNvSpPr/>
          <p:nvPr/>
        </p:nvSpPr>
        <p:spPr>
          <a:xfrm>
            <a:off x="2113005" y="1420238"/>
            <a:ext cx="4325859" cy="3094822"/>
          </a:xfrm>
          <a:custGeom>
            <a:avLst/>
            <a:gdLst>
              <a:gd name="connsiteX0" fmla="*/ 24714 w 4325859"/>
              <a:gd name="connsiteY0" fmla="*/ 1051113 h 3094822"/>
              <a:gd name="connsiteX1" fmla="*/ 1680519 w 4325859"/>
              <a:gd name="connsiteY1" fmla="*/ 668054 h 3094822"/>
              <a:gd name="connsiteX2" fmla="*/ 2718487 w 4325859"/>
              <a:gd name="connsiteY2" fmla="*/ 789 h 3094822"/>
              <a:gd name="connsiteX3" fmla="*/ 4102444 w 4325859"/>
              <a:gd name="connsiteY3" fmla="*/ 569200 h 3094822"/>
              <a:gd name="connsiteX4" fmla="*/ 4287795 w 4325859"/>
              <a:gd name="connsiteY4" fmla="*/ 2052011 h 3094822"/>
              <a:gd name="connsiteX5" fmla="*/ 3855309 w 4325859"/>
              <a:gd name="connsiteY5" fmla="*/ 3028194 h 3094822"/>
              <a:gd name="connsiteX6" fmla="*/ 0 w 4325859"/>
              <a:gd name="connsiteY6" fmla="*/ 2929340 h 3094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5859" h="3094822">
                <a:moveTo>
                  <a:pt x="24714" y="1051113"/>
                </a:moveTo>
                <a:cubicBezTo>
                  <a:pt x="628135" y="947110"/>
                  <a:pt x="1231557" y="843108"/>
                  <a:pt x="1680519" y="668054"/>
                </a:cubicBezTo>
                <a:cubicBezTo>
                  <a:pt x="2129481" y="493000"/>
                  <a:pt x="2314833" y="17265"/>
                  <a:pt x="2718487" y="789"/>
                </a:cubicBezTo>
                <a:cubicBezTo>
                  <a:pt x="3122141" y="-15687"/>
                  <a:pt x="3840893" y="227330"/>
                  <a:pt x="4102444" y="569200"/>
                </a:cubicBezTo>
                <a:cubicBezTo>
                  <a:pt x="4363995" y="911070"/>
                  <a:pt x="4328984" y="1642179"/>
                  <a:pt x="4287795" y="2052011"/>
                </a:cubicBezTo>
                <a:cubicBezTo>
                  <a:pt x="4246606" y="2461843"/>
                  <a:pt x="4569941" y="2881973"/>
                  <a:pt x="3855309" y="3028194"/>
                </a:cubicBezTo>
                <a:cubicBezTo>
                  <a:pt x="3140677" y="3174415"/>
                  <a:pt x="1570338" y="3051877"/>
                  <a:pt x="0" y="2929340"/>
                </a:cubicBezTo>
              </a:path>
            </a:pathLst>
          </a:custGeom>
          <a:noFill/>
          <a:ln w="41275">
            <a:solidFill>
              <a:srgbClr val="FF0000"/>
            </a:solidFill>
            <a:tailEnd type="arrow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886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0151BD9-D5EC-3D28-864F-0ABC0E54A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099" y="1027906"/>
            <a:ext cx="8306201" cy="39614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D4A419-EFCC-5D8F-3EBF-7A3703D3B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31A52-19E2-790B-2367-72CC30665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89325"/>
            <a:ext cx="10515600" cy="17080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Accelerators will typically include encryption/decryption support</a:t>
            </a:r>
          </a:p>
          <a:p>
            <a:r>
              <a:rPr lang="en-US" dirty="0"/>
              <a:t>P4 code identifies whether to encrypt/decrypt packet, and which security association to use.</a:t>
            </a:r>
          </a:p>
          <a:p>
            <a:r>
              <a:rPr lang="en-US" dirty="0"/>
              <a:t>Assign values to metadata fields that controls the accelerator’s behavior.</a:t>
            </a:r>
          </a:p>
          <a:p>
            <a:r>
              <a:rPr lang="en-US" dirty="0"/>
              <a:t>Can optionally recirculate the packet after encrypt/decrypt is complete.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4EF0E7-2170-599E-D6E6-05037A891A6A}"/>
              </a:ext>
            </a:extLst>
          </p:cNvPr>
          <p:cNvSpPr/>
          <p:nvPr/>
        </p:nvSpPr>
        <p:spPr>
          <a:xfrm>
            <a:off x="5263978" y="3188043"/>
            <a:ext cx="2174790" cy="345989"/>
          </a:xfrm>
          <a:prstGeom prst="rect">
            <a:avLst/>
          </a:prstGeom>
          <a:solidFill>
            <a:srgbClr val="FF0000">
              <a:alpha val="3338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30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06055-53FB-D967-284B-FF023317A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connection tracking (1)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0FD52-581D-BF3A-8716-708BA5CBC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simple variation:</a:t>
            </a:r>
          </a:p>
          <a:p>
            <a:endParaRPr lang="en-US" dirty="0"/>
          </a:p>
          <a:p>
            <a:r>
              <a:rPr lang="en-US" dirty="0"/>
              <a:t>For arriving TCP packet from host, look up (SA, DA, protocol, </a:t>
            </a:r>
            <a:r>
              <a:rPr lang="en-US" dirty="0" err="1"/>
              <a:t>src</a:t>
            </a:r>
            <a:r>
              <a:rPr lang="en-US" dirty="0"/>
              <a:t> port, </a:t>
            </a:r>
            <a:r>
              <a:rPr lang="en-US" dirty="0" err="1"/>
              <a:t>dest</a:t>
            </a:r>
            <a:r>
              <a:rPr lang="en-US" dirty="0"/>
              <a:t> port) in an exact match table.</a:t>
            </a:r>
          </a:p>
          <a:p>
            <a:r>
              <a:rPr lang="en-US" dirty="0"/>
              <a:t>On miss, add a new entry</a:t>
            </a:r>
          </a:p>
          <a:p>
            <a:pPr lvl="1"/>
            <a:r>
              <a:rPr lang="en-US" dirty="0"/>
              <a:t>With high sustained insertion rate (millions/second), so ideally no control plane involvement required.</a:t>
            </a:r>
          </a:p>
          <a:p>
            <a:pPr lvl="1"/>
            <a:r>
              <a:rPr lang="en-US" dirty="0"/>
              <a:t>PNA defines add-on-miss capability.</a:t>
            </a:r>
          </a:p>
          <a:p>
            <a:pPr lvl="2"/>
            <a:r>
              <a:rPr lang="en-US" dirty="0"/>
              <a:t>In default action (i.e. miss action) of table, can call ‘</a:t>
            </a:r>
            <a:r>
              <a:rPr lang="en-US" dirty="0" err="1"/>
              <a:t>add_entry</a:t>
            </a:r>
            <a:r>
              <a:rPr lang="en-US" dirty="0"/>
              <a:t>’ extern function that causes a new entry to be added to that table, with lookup key that just missed.</a:t>
            </a:r>
          </a:p>
          <a:p>
            <a:pPr lvl="2"/>
            <a:r>
              <a:rPr lang="en-US" dirty="0"/>
              <a:t>Restrictions make it easier for vendors to implement, while covering the common use cases.</a:t>
            </a:r>
          </a:p>
        </p:txBody>
      </p:sp>
    </p:spTree>
    <p:extLst>
      <p:ext uri="{BB962C8B-B14F-4D97-AF65-F5344CB8AC3E}">
        <p14:creationId xmlns:p14="http://schemas.microsoft.com/office/powerpoint/2010/main" val="2613307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06055-53FB-D967-284B-FF023317A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connection tracking (2)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0FD52-581D-BF3A-8716-708BA5CBC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Fancier variants:</a:t>
            </a:r>
          </a:p>
          <a:p>
            <a:pPr lvl="1"/>
            <a:r>
              <a:rPr lang="en-US" dirty="0"/>
              <a:t>Sequence number tracking: Record last sequence number seen in each packet, independently per flow, for millions of flows.</a:t>
            </a:r>
          </a:p>
          <a:p>
            <a:pPr lvl="1"/>
            <a:r>
              <a:rPr lang="en-US" dirty="0"/>
              <a:t>Drop packets that are not in expected range relative to last packet of same flow.</a:t>
            </a:r>
          </a:p>
          <a:p>
            <a:r>
              <a:rPr lang="en-US" dirty="0"/>
              <a:t>Plan soon to extend P4 language so that actions can have parameters that can be </a:t>
            </a:r>
            <a:r>
              <a:rPr lang="en-US" u="sng" dirty="0"/>
              <a:t>modified</a:t>
            </a:r>
            <a:r>
              <a:rPr lang="en-US" dirty="0"/>
              <a:t>, which </a:t>
            </a:r>
            <a:r>
              <a:rPr lang="en-US" u="sng" dirty="0"/>
              <a:t>updates</a:t>
            </a:r>
            <a:r>
              <a:rPr lang="en-US" dirty="0"/>
              <a:t> the table entry.</a:t>
            </a:r>
          </a:p>
          <a:p>
            <a:pPr lvl="1"/>
            <a:r>
              <a:rPr lang="en-US" dirty="0"/>
              <a:t>A more natural-looking way to write this kind of action, as compared to </a:t>
            </a:r>
            <a:r>
              <a:rPr lang="en-US" dirty="0" err="1"/>
              <a:t>DirectRegister</a:t>
            </a:r>
            <a:r>
              <a:rPr lang="en-US" dirty="0"/>
              <a:t> extern object in TNA.</a:t>
            </a:r>
          </a:p>
        </p:txBody>
      </p:sp>
    </p:spTree>
    <p:extLst>
      <p:ext uri="{BB962C8B-B14F-4D97-AF65-F5344CB8AC3E}">
        <p14:creationId xmlns:p14="http://schemas.microsoft.com/office/powerpoint/2010/main" val="859245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06055-53FB-D967-284B-FF023317A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difficulty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0FD52-581D-BF3A-8716-708BA5CBC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is far easier to define a “native” P4 architecture for a network device made by one vendor …</a:t>
            </a:r>
          </a:p>
          <a:p>
            <a:pPr lvl="1"/>
            <a:r>
              <a:rPr lang="en-US" dirty="0"/>
              <a:t>… than it is to define a common architecture that is usable across devices from multiple vendors.</a:t>
            </a:r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Data plane programmers care a LOT about performance.  One extra recirculation can be a deal-breaker for performance.</a:t>
            </a:r>
          </a:p>
          <a:p>
            <a:pPr lvl="1"/>
            <a:r>
              <a:rPr lang="en-US" dirty="0"/>
              <a:t>A network operator buys these devices because for their desired set of features, they want the best price/power/performance tradeoffs they can get.</a:t>
            </a:r>
          </a:p>
          <a:p>
            <a:pPr lvl="1"/>
            <a:r>
              <a:rPr lang="en-US" dirty="0"/>
              <a:t>If price/power/performance do not matter, everything can be done with general purpose CPUs (e.g. x86_64, arm64)</a:t>
            </a:r>
          </a:p>
        </p:txBody>
      </p:sp>
    </p:spTree>
    <p:extLst>
      <p:ext uri="{BB962C8B-B14F-4D97-AF65-F5344CB8AC3E}">
        <p14:creationId xmlns:p14="http://schemas.microsoft.com/office/powerpoint/2010/main" val="1851114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B1690-FE3E-68A6-722B-3A6E59277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a Portable NIC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3174F-8656-CBB9-0BF9-E77D9D26E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Even if no vendor implements exactly what the published PNA specification says, I believe there are still benefits.</a:t>
            </a:r>
          </a:p>
          <a:p>
            <a:endParaRPr lang="en-US" dirty="0"/>
          </a:p>
          <a:p>
            <a:r>
              <a:rPr lang="en-US" dirty="0"/>
              <a:t>For at least a </a:t>
            </a:r>
            <a:r>
              <a:rPr lang="en-US" u="sng" dirty="0"/>
              <a:t>subset</a:t>
            </a:r>
            <a:r>
              <a:rPr lang="en-US" dirty="0"/>
              <a:t> of new features, we can define new P4 language or architecture features to encompass them.</a:t>
            </a:r>
          </a:p>
          <a:p>
            <a:r>
              <a:rPr lang="en-US" dirty="0"/>
              <a:t>Vendors will implement those features in that way, if they can, just to avoid being unnecessarily different.</a:t>
            </a:r>
          </a:p>
          <a:p>
            <a:r>
              <a:rPr lang="en-US" dirty="0"/>
              <a:t>In other cases, define some common terminology that can be used and more widely understood.</a:t>
            </a:r>
          </a:p>
          <a:p>
            <a:r>
              <a:rPr lang="en-US" dirty="0"/>
              <a:t>An open source implementation enables people learning the concepts to practice with them.</a:t>
            </a:r>
          </a:p>
        </p:txBody>
      </p:sp>
    </p:spTree>
    <p:extLst>
      <p:ext uri="{BB962C8B-B14F-4D97-AF65-F5344CB8AC3E}">
        <p14:creationId xmlns:p14="http://schemas.microsoft.com/office/powerpoint/2010/main" val="809772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3C8D3-B16C-9368-AA7D-0EA7B1A8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953D0-FD60-156A-6602-D2E5759D8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 people claim it is extremely important to achieve portability of code across devices.</a:t>
            </a:r>
          </a:p>
          <a:p>
            <a:pPr lvl="1"/>
            <a:r>
              <a:rPr lang="en-US" dirty="0"/>
              <a:t>e.g. to avoid ”vendor lock in”</a:t>
            </a:r>
          </a:p>
          <a:p>
            <a:r>
              <a:rPr lang="en-US" dirty="0"/>
              <a:t>If you are someone in charge of deploying a network with programmable devices …</a:t>
            </a:r>
          </a:p>
          <a:p>
            <a:pPr lvl="1"/>
            <a:r>
              <a:rPr lang="en-US" dirty="0"/>
              <a:t>… and you want to avoid vendor lock-in …</a:t>
            </a:r>
          </a:p>
          <a:p>
            <a:pPr lvl="1"/>
            <a:r>
              <a:rPr lang="en-US" dirty="0"/>
              <a:t>Note that a </a:t>
            </a:r>
            <a:r>
              <a:rPr lang="en-US" u="sng" dirty="0"/>
              <a:t>large</a:t>
            </a:r>
            <a:r>
              <a:rPr lang="en-US" dirty="0"/>
              <a:t> P4 program is 10K lines of code.</a:t>
            </a:r>
          </a:p>
          <a:p>
            <a:pPr lvl="1"/>
            <a:r>
              <a:rPr lang="en-US" dirty="0"/>
              <a:t>A </a:t>
            </a:r>
            <a:r>
              <a:rPr lang="en-US" u="sng" dirty="0"/>
              <a:t>small</a:t>
            </a:r>
            <a:r>
              <a:rPr lang="en-US" dirty="0"/>
              <a:t> control plane system is 100K+ lines of code.</a:t>
            </a:r>
          </a:p>
          <a:p>
            <a:pPr lvl="1"/>
            <a:r>
              <a:rPr lang="en-US" dirty="0"/>
              <a:t>Most of your salary expenditure will go to developing control plane code.</a:t>
            </a:r>
          </a:p>
          <a:p>
            <a:pPr lvl="1"/>
            <a:r>
              <a:rPr lang="en-US" dirty="0"/>
              <a:t>Writing a separate P4 program per target device is relatively cheap, as long as it is done in a way that keeps the control plane code common.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277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694FD-415B-0403-B35D-7F0342874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am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1FD4F-8A73-35BB-CBBA-AFAA8A073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Got a doctorate in Computer Science in 1993</a:t>
            </a:r>
          </a:p>
          <a:p>
            <a:pPr lvl="1"/>
            <a:r>
              <a:rPr lang="en-US" dirty="0"/>
              <a:t>Then spent first 5 years of career doing ASIC design at my alma mater.</a:t>
            </a:r>
          </a:p>
          <a:p>
            <a:pPr lvl="1"/>
            <a:r>
              <a:rPr lang="en-US" dirty="0"/>
              <a:t>Since then, have always worked close to the hardware/software boundary of systems.</a:t>
            </a:r>
          </a:p>
          <a:p>
            <a:pPr lvl="1"/>
            <a:r>
              <a:rPr lang="en-US" dirty="0"/>
              <a:t>Often with a focus on programmable data planes.</a:t>
            </a:r>
          </a:p>
          <a:p>
            <a:r>
              <a:rPr lang="en-US" dirty="0"/>
              <a:t>Have worked at a couple of computer networking startups, both bought by Cisco Systems</a:t>
            </a:r>
          </a:p>
          <a:p>
            <a:r>
              <a:rPr lang="en-US" dirty="0"/>
              <a:t>Worked at Cisco for a total of 19 years since 2000, Intel for 3</a:t>
            </a:r>
          </a:p>
          <a:p>
            <a:pPr lvl="1"/>
            <a:r>
              <a:rPr lang="en-US" dirty="0"/>
              <a:t>Have left Cisco 3 times, and returned to Cisco 3 times </a:t>
            </a:r>
            <a:r>
              <a:rPr lang="en-US" dirty="0">
                <a:sym typeface="Wingdings" pitchFamily="2" charset="2"/>
              </a:rPr>
              <a:t></a:t>
            </a:r>
          </a:p>
          <a:p>
            <a:r>
              <a:rPr lang="en-US" dirty="0">
                <a:sym typeface="Wingdings" pitchFamily="2" charset="2"/>
              </a:rPr>
              <a:t>Got involved in P4 in 2017</a:t>
            </a:r>
          </a:p>
          <a:p>
            <a:pPr lvl="1"/>
            <a:r>
              <a:rPr lang="en-US" dirty="0">
                <a:sym typeface="Wingdings" pitchFamily="2" charset="2"/>
              </a:rPr>
              <a:t>Have served as co-chair of the P4 Architecture Work Group since 2018.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643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29589-90F7-9A34-4C1E-90B0C7274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3C533-CA17-A05A-FF69-C6F71C3D1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54162"/>
            <a:ext cx="10515600" cy="2767914"/>
          </a:xfrm>
        </p:spPr>
        <p:txBody>
          <a:bodyPr>
            <a:normAutofit/>
          </a:bodyPr>
          <a:lstStyle/>
          <a:p>
            <a:r>
              <a:rPr lang="en-US" dirty="0"/>
              <a:t>The P4_14 spec (published 2014) defined </a:t>
            </a:r>
            <a:r>
              <a:rPr lang="en-US" u="sng" dirty="0"/>
              <a:t>both</a:t>
            </a:r>
            <a:r>
              <a:rPr lang="en-US" dirty="0"/>
              <a:t> of these things:</a:t>
            </a:r>
          </a:p>
          <a:p>
            <a:r>
              <a:rPr lang="en-US" dirty="0"/>
              <a:t>A programming language, and</a:t>
            </a:r>
          </a:p>
          <a:p>
            <a:r>
              <a:rPr lang="en-US" dirty="0"/>
              <a:t>How packets flowed through one kind of network switch architecture (figure)</a:t>
            </a:r>
          </a:p>
          <a:p>
            <a:pPr lvl="1"/>
            <a:r>
              <a:rPr lang="en-US" dirty="0"/>
              <a:t>With specific places where packets could be dropped, mirrored, multicast, resubmitted, or recirculated.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D9E3F2-7C4E-8881-FF04-5CC3D5D93D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713" y="1410828"/>
            <a:ext cx="6477000" cy="233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856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A24C-D9D0-F189-556E-39DCA5CF6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P4_16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F8AB1-DA7E-9B41-CC08-74BEEDA5D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Before I became involved with P4 in 2017, work on the P4_16 specification was nearly complete.</a:t>
            </a:r>
          </a:p>
          <a:p>
            <a:r>
              <a:rPr lang="en-US" dirty="0"/>
              <a:t>Its authors realized that “baking in” a particular kind of packet flow would limit its usefulness.</a:t>
            </a:r>
          </a:p>
          <a:p>
            <a:pPr lvl="1"/>
            <a:r>
              <a:rPr lang="en-US" dirty="0"/>
              <a:t>Other switches or routers might not have exactly the same packet flow as each other.</a:t>
            </a:r>
          </a:p>
          <a:p>
            <a:pPr lvl="1"/>
            <a:r>
              <a:rPr lang="en-US" dirty="0"/>
              <a:t>Other categories of network devices, e.g. NICs, would be even less likely to match.</a:t>
            </a:r>
          </a:p>
          <a:p>
            <a:r>
              <a:rPr lang="en-US" dirty="0"/>
              <a:t>They decided the P4_16 language specification would provide mechanisms for defining a P4 “architecture”</a:t>
            </a:r>
          </a:p>
          <a:p>
            <a:pPr lvl="1"/>
            <a:r>
              <a:rPr lang="en-US" dirty="0"/>
              <a:t>And include a simple toy example of one, called Very Simple Switch</a:t>
            </a:r>
          </a:p>
          <a:p>
            <a:pPr lvl="1"/>
            <a:r>
              <a:rPr lang="en-US" dirty="0"/>
              <a:t>But other architectures would be defined outside of the language spec.</a:t>
            </a:r>
          </a:p>
        </p:txBody>
      </p:sp>
    </p:spTree>
    <p:extLst>
      <p:ext uri="{BB962C8B-B14F-4D97-AF65-F5344CB8AC3E}">
        <p14:creationId xmlns:p14="http://schemas.microsoft.com/office/powerpoint/2010/main" val="3435950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E25FD-DEAE-84FE-C574-CBB4887D2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v1model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188A5-A2E1-3B94-DB92-97786C52C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v1model architecture was the first architecture supported by P4.org</a:t>
            </a:r>
          </a:p>
          <a:p>
            <a:r>
              <a:rPr lang="en-US" dirty="0"/>
              <a:t>Intended primarily as a way to auto-translate P4_14 programs into P4_16</a:t>
            </a:r>
          </a:p>
          <a:p>
            <a:r>
              <a:rPr lang="en-US" dirty="0"/>
              <a:t>No one has ever written a specification document for v1model.</a:t>
            </a:r>
          </a:p>
          <a:p>
            <a:pPr lvl="1"/>
            <a:r>
              <a:rPr lang="en-US" dirty="0"/>
              <a:t>It is effectively defined by its implementation in the open source projects p4c and BMv2 (aka behavioral-model)</a:t>
            </a:r>
          </a:p>
          <a:p>
            <a:pPr lvl="1"/>
            <a:r>
              <a:rPr lang="en-US" dirty="0"/>
              <a:t>I have written some detailed articles describing v1model, describing at least part of how the implementation behaves.</a:t>
            </a:r>
          </a:p>
        </p:txBody>
      </p:sp>
    </p:spTree>
    <p:extLst>
      <p:ext uri="{BB962C8B-B14F-4D97-AF65-F5344CB8AC3E}">
        <p14:creationId xmlns:p14="http://schemas.microsoft.com/office/powerpoint/2010/main" val="228666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EB94D-3449-C096-7D7D-1011B4F6D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Portable Switch Architecture (PSA)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4154E-D720-0A1C-C774-D7CFADB18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78280"/>
            <a:ext cx="10515600" cy="256164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Portable Switch Architecture was the first P4 architecture published by P4.org</a:t>
            </a:r>
          </a:p>
          <a:p>
            <a:pPr lvl="1"/>
            <a:r>
              <a:rPr lang="en-US" dirty="0"/>
              <a:t>Most discussions happened in 2018-2019, with no substantive changes since then.</a:t>
            </a:r>
          </a:p>
          <a:p>
            <a:r>
              <a:rPr lang="en-US" dirty="0"/>
              <a:t>Main differences from v1model:</a:t>
            </a:r>
          </a:p>
          <a:p>
            <a:pPr lvl="1"/>
            <a:r>
              <a:rPr lang="en-US" dirty="0"/>
              <a:t>Ingress has a </a:t>
            </a:r>
            <a:r>
              <a:rPr lang="en-US" dirty="0" err="1"/>
              <a:t>deparser</a:t>
            </a:r>
            <a:r>
              <a:rPr lang="en-US" dirty="0"/>
              <a:t>, and egress has a parser</a:t>
            </a:r>
          </a:p>
          <a:p>
            <a:pPr lvl="2"/>
            <a:r>
              <a:rPr lang="en-US" dirty="0"/>
              <a:t>There are murky corners of v1model’s precise behavior that I believe are caused, in part, by not having these.</a:t>
            </a:r>
          </a:p>
          <a:p>
            <a:pPr lvl="1"/>
            <a:r>
              <a:rPr lang="en-US" dirty="0"/>
              <a:t>Precise specification that tries to be explicit what happens to packets in all cases (data plane programmers need this).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4944A5-B74E-C050-35FB-71882C0B0BA1}"/>
              </a:ext>
            </a:extLst>
          </p:cNvPr>
          <p:cNvSpPr/>
          <p:nvPr/>
        </p:nvSpPr>
        <p:spPr>
          <a:xfrm>
            <a:off x="4067657" y="1680470"/>
            <a:ext cx="1065395" cy="1276788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Ingress Deparser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D5106-F8A0-A1D8-46E2-D876F169114E}"/>
              </a:ext>
            </a:extLst>
          </p:cNvPr>
          <p:cNvSpPr/>
          <p:nvPr/>
        </p:nvSpPr>
        <p:spPr>
          <a:xfrm>
            <a:off x="2730470" y="1680470"/>
            <a:ext cx="1065395" cy="1276788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Ingress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E851A3-D44C-F921-0B34-846D0011F9D5}"/>
              </a:ext>
            </a:extLst>
          </p:cNvPr>
          <p:cNvSpPr/>
          <p:nvPr/>
        </p:nvSpPr>
        <p:spPr>
          <a:xfrm>
            <a:off x="1393283" y="1680470"/>
            <a:ext cx="1065395" cy="1276788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Ingress Parser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072E558-0940-2F40-1C1E-9224F8F3C60F}"/>
              </a:ext>
            </a:extLst>
          </p:cNvPr>
          <p:cNvCxnSpPr>
            <a:stCxn id="6" idx="3"/>
            <a:endCxn id="5" idx="1"/>
          </p:cNvCxnSpPr>
          <p:nvPr/>
        </p:nvCxnSpPr>
        <p:spPr>
          <a:xfrm>
            <a:off x="2458676" y="2318864"/>
            <a:ext cx="271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A463530-C36D-1970-06C9-CA2E985ADCE5}"/>
              </a:ext>
            </a:extLst>
          </p:cNvPr>
          <p:cNvCxnSpPr>
            <a:stCxn id="5" idx="3"/>
            <a:endCxn id="4" idx="1"/>
          </p:cNvCxnSpPr>
          <p:nvPr/>
        </p:nvCxnSpPr>
        <p:spPr>
          <a:xfrm>
            <a:off x="3795863" y="2318864"/>
            <a:ext cx="271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17B8A230-83FB-F0CD-62CD-7CD1DFE0B482}"/>
              </a:ext>
            </a:extLst>
          </p:cNvPr>
          <p:cNvSpPr/>
          <p:nvPr/>
        </p:nvSpPr>
        <p:spPr>
          <a:xfrm>
            <a:off x="9989047" y="1680470"/>
            <a:ext cx="1065395" cy="1276788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Egress Deparser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7B8DB2-C18B-ECCC-4ECF-008503691C99}"/>
              </a:ext>
            </a:extLst>
          </p:cNvPr>
          <p:cNvSpPr/>
          <p:nvPr/>
        </p:nvSpPr>
        <p:spPr>
          <a:xfrm>
            <a:off x="8651860" y="1680470"/>
            <a:ext cx="1065395" cy="1276788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Egress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3A7FD2-6175-F1A9-C154-035CA3E687BA}"/>
              </a:ext>
            </a:extLst>
          </p:cNvPr>
          <p:cNvSpPr/>
          <p:nvPr/>
        </p:nvSpPr>
        <p:spPr>
          <a:xfrm>
            <a:off x="7314673" y="1680470"/>
            <a:ext cx="1065395" cy="1276788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Egress Parser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40E8380-CAC7-C6D5-43E0-330CC05BBB68}"/>
              </a:ext>
            </a:extLst>
          </p:cNvPr>
          <p:cNvCxnSpPr/>
          <p:nvPr/>
        </p:nvCxnSpPr>
        <p:spPr>
          <a:xfrm>
            <a:off x="8380066" y="2318864"/>
            <a:ext cx="271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3FAE199-574F-1695-36E5-4D8C99ABE557}"/>
              </a:ext>
            </a:extLst>
          </p:cNvPr>
          <p:cNvCxnSpPr>
            <a:endCxn id="13" idx="1"/>
          </p:cNvCxnSpPr>
          <p:nvPr/>
        </p:nvCxnSpPr>
        <p:spPr>
          <a:xfrm>
            <a:off x="9717253" y="2318864"/>
            <a:ext cx="271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35B28922-2649-B059-3AA6-D22D4D09F7D5}"/>
              </a:ext>
            </a:extLst>
          </p:cNvPr>
          <p:cNvSpPr/>
          <p:nvPr/>
        </p:nvSpPr>
        <p:spPr>
          <a:xfrm>
            <a:off x="5965897" y="1680471"/>
            <a:ext cx="1065395" cy="127678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Packet Buffer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A9F19A5-57B6-4DCF-6954-C4457DF7055C}"/>
              </a:ext>
            </a:extLst>
          </p:cNvPr>
          <p:cNvSpPr/>
          <p:nvPr/>
        </p:nvSpPr>
        <p:spPr>
          <a:xfrm>
            <a:off x="871819" y="1680470"/>
            <a:ext cx="247212" cy="127678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11CFBD3-497E-16B2-3C3D-FBD3A1458CF6}"/>
              </a:ext>
            </a:extLst>
          </p:cNvPr>
          <p:cNvCxnSpPr>
            <a:stCxn id="15" idx="3"/>
            <a:endCxn id="6" idx="1"/>
          </p:cNvCxnSpPr>
          <p:nvPr/>
        </p:nvCxnSpPr>
        <p:spPr>
          <a:xfrm>
            <a:off x="1119031" y="2318864"/>
            <a:ext cx="27425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A852CF0-8ECC-F5AB-D9CE-03E978AFC2C6}"/>
              </a:ext>
            </a:extLst>
          </p:cNvPr>
          <p:cNvCxnSpPr/>
          <p:nvPr/>
        </p:nvCxnSpPr>
        <p:spPr>
          <a:xfrm>
            <a:off x="5144287" y="1982051"/>
            <a:ext cx="82160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9072E4E-4FDF-9DCF-E64A-E98FC38983D3}"/>
              </a:ext>
            </a:extLst>
          </p:cNvPr>
          <p:cNvSpPr/>
          <p:nvPr/>
        </p:nvSpPr>
        <p:spPr>
          <a:xfrm>
            <a:off x="5133050" y="1314863"/>
            <a:ext cx="821608" cy="667188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NU, NM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5866B64-EDD7-0334-9235-2FFCA453EED5}"/>
              </a:ext>
            </a:extLst>
          </p:cNvPr>
          <p:cNvCxnSpPr>
            <a:stCxn id="14" idx="3"/>
            <a:endCxn id="11" idx="1"/>
          </p:cNvCxnSpPr>
          <p:nvPr/>
        </p:nvCxnSpPr>
        <p:spPr>
          <a:xfrm flipV="1">
            <a:off x="7031292" y="2318865"/>
            <a:ext cx="283381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1096661-FF01-B6E0-63F7-897F7E16600A}"/>
              </a:ext>
            </a:extLst>
          </p:cNvPr>
          <p:cNvCxnSpPr/>
          <p:nvPr/>
        </p:nvCxnSpPr>
        <p:spPr>
          <a:xfrm>
            <a:off x="5144287" y="2448380"/>
            <a:ext cx="821608" cy="4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6210337E-C5F4-1151-B7DC-58DD60D691B0}"/>
              </a:ext>
            </a:extLst>
          </p:cNvPr>
          <p:cNvSpPr/>
          <p:nvPr/>
        </p:nvSpPr>
        <p:spPr>
          <a:xfrm>
            <a:off x="5133050" y="2046668"/>
            <a:ext cx="821608" cy="401717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CI2E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E8D4317-7138-F5EE-7530-38210F220CAF}"/>
              </a:ext>
            </a:extLst>
          </p:cNvPr>
          <p:cNvCxnSpPr/>
          <p:nvPr/>
        </p:nvCxnSpPr>
        <p:spPr>
          <a:xfrm flipV="1">
            <a:off x="5144289" y="2743405"/>
            <a:ext cx="260555" cy="704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A13C053-3D9B-7624-84C2-99B0632BCF2B}"/>
              </a:ext>
            </a:extLst>
          </p:cNvPr>
          <p:cNvCxnSpPr/>
          <p:nvPr/>
        </p:nvCxnSpPr>
        <p:spPr>
          <a:xfrm>
            <a:off x="5404842" y="2743405"/>
            <a:ext cx="0" cy="715298"/>
          </a:xfrm>
          <a:prstGeom prst="straightConnector1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779E212-7446-6768-86B4-81C73E00224C}"/>
              </a:ext>
            </a:extLst>
          </p:cNvPr>
          <p:cNvCxnSpPr/>
          <p:nvPr/>
        </p:nvCxnSpPr>
        <p:spPr>
          <a:xfrm flipH="1">
            <a:off x="604417" y="3458703"/>
            <a:ext cx="4800426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805A40B-E08D-370D-6BDD-82EC3FA9F93E}"/>
              </a:ext>
            </a:extLst>
          </p:cNvPr>
          <p:cNvCxnSpPr/>
          <p:nvPr/>
        </p:nvCxnSpPr>
        <p:spPr>
          <a:xfrm>
            <a:off x="604417" y="2742701"/>
            <a:ext cx="0" cy="716003"/>
          </a:xfrm>
          <a:prstGeom prst="straightConnector1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D902341-1CD2-04E3-E341-3F2B2AAFA18A}"/>
              </a:ext>
            </a:extLst>
          </p:cNvPr>
          <p:cNvCxnSpPr/>
          <p:nvPr/>
        </p:nvCxnSpPr>
        <p:spPr>
          <a:xfrm flipV="1">
            <a:off x="604419" y="2742700"/>
            <a:ext cx="260555" cy="704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6B4544C6-130A-0453-BA4F-45E610BA9389}"/>
              </a:ext>
            </a:extLst>
          </p:cNvPr>
          <p:cNvSpPr/>
          <p:nvPr/>
        </p:nvSpPr>
        <p:spPr>
          <a:xfrm>
            <a:off x="2441193" y="3075598"/>
            <a:ext cx="1227616" cy="401717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RESUBMIT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3DB12A2-4F5A-7943-0D1F-A9428FDC6BDF}"/>
              </a:ext>
            </a:extLst>
          </p:cNvPr>
          <p:cNvCxnSpPr/>
          <p:nvPr/>
        </p:nvCxnSpPr>
        <p:spPr>
          <a:xfrm flipV="1">
            <a:off x="11062880" y="2738361"/>
            <a:ext cx="260555" cy="704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42D1941-35B5-60FD-EDA0-37B3A192BDBD}"/>
              </a:ext>
            </a:extLst>
          </p:cNvPr>
          <p:cNvCxnSpPr/>
          <p:nvPr/>
        </p:nvCxnSpPr>
        <p:spPr>
          <a:xfrm>
            <a:off x="11323433" y="2738361"/>
            <a:ext cx="0" cy="715298"/>
          </a:xfrm>
          <a:prstGeom prst="straightConnector1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D235556-F25F-107A-587C-B24B4DA6FCC7}"/>
              </a:ext>
            </a:extLst>
          </p:cNvPr>
          <p:cNvCxnSpPr/>
          <p:nvPr/>
        </p:nvCxnSpPr>
        <p:spPr>
          <a:xfrm flipH="1">
            <a:off x="5679093" y="3453659"/>
            <a:ext cx="564434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5CCD326-ABB7-6C8B-CE27-00B2E3D29BB2}"/>
              </a:ext>
            </a:extLst>
          </p:cNvPr>
          <p:cNvCxnSpPr/>
          <p:nvPr/>
        </p:nvCxnSpPr>
        <p:spPr>
          <a:xfrm>
            <a:off x="5679093" y="2737657"/>
            <a:ext cx="0" cy="716003"/>
          </a:xfrm>
          <a:prstGeom prst="straightConnector1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7F17A38-88F9-66E5-F210-4383ECDB6B1F}"/>
              </a:ext>
            </a:extLst>
          </p:cNvPr>
          <p:cNvCxnSpPr/>
          <p:nvPr/>
        </p:nvCxnSpPr>
        <p:spPr>
          <a:xfrm flipV="1">
            <a:off x="5679095" y="2737656"/>
            <a:ext cx="260555" cy="704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922938CD-97FD-9127-06E4-0B7A98592B1A}"/>
              </a:ext>
            </a:extLst>
          </p:cNvPr>
          <p:cNvSpPr/>
          <p:nvPr/>
        </p:nvSpPr>
        <p:spPr>
          <a:xfrm>
            <a:off x="7887455" y="3075598"/>
            <a:ext cx="1227616" cy="401717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CE2E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60B4D40-008F-3594-1D35-E9E0484855E4}"/>
              </a:ext>
            </a:extLst>
          </p:cNvPr>
          <p:cNvCxnSpPr/>
          <p:nvPr/>
        </p:nvCxnSpPr>
        <p:spPr>
          <a:xfrm flipV="1">
            <a:off x="461017" y="2543209"/>
            <a:ext cx="400909" cy="758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70385C0-9F68-E5C5-9C3B-6A35B6B61ECD}"/>
              </a:ext>
            </a:extLst>
          </p:cNvPr>
          <p:cNvCxnSpPr/>
          <p:nvPr/>
        </p:nvCxnSpPr>
        <p:spPr>
          <a:xfrm flipV="1">
            <a:off x="11062880" y="2535622"/>
            <a:ext cx="400909" cy="758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F7B9283-1D0E-3DFA-F5CC-7847FB4594DB}"/>
              </a:ext>
            </a:extLst>
          </p:cNvPr>
          <p:cNvCxnSpPr/>
          <p:nvPr/>
        </p:nvCxnSpPr>
        <p:spPr>
          <a:xfrm>
            <a:off x="11461259" y="2535622"/>
            <a:ext cx="1453" cy="1296101"/>
          </a:xfrm>
          <a:prstGeom prst="straightConnector1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499A608-ADC7-3B9B-A5E8-542C18002EF5}"/>
              </a:ext>
            </a:extLst>
          </p:cNvPr>
          <p:cNvCxnSpPr/>
          <p:nvPr/>
        </p:nvCxnSpPr>
        <p:spPr>
          <a:xfrm flipH="1" flipV="1">
            <a:off x="459562" y="3830418"/>
            <a:ext cx="11004229" cy="1307"/>
          </a:xfrm>
          <a:prstGeom prst="straightConnector1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490B618-CCC1-03D8-1D48-D5D02E79CEE6}"/>
              </a:ext>
            </a:extLst>
          </p:cNvPr>
          <p:cNvSpPr/>
          <p:nvPr/>
        </p:nvSpPr>
        <p:spPr>
          <a:xfrm>
            <a:off x="4734226" y="3497620"/>
            <a:ext cx="1640717" cy="401717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RECIRCULATE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6860E4B-9EFC-A5EC-9093-89EBEC809432}"/>
              </a:ext>
            </a:extLst>
          </p:cNvPr>
          <p:cNvCxnSpPr/>
          <p:nvPr/>
        </p:nvCxnSpPr>
        <p:spPr>
          <a:xfrm>
            <a:off x="459561" y="2542556"/>
            <a:ext cx="1453" cy="1296101"/>
          </a:xfrm>
          <a:prstGeom prst="straightConnector1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60305E4-AD24-C67D-8669-2EA29E3B9BED}"/>
              </a:ext>
            </a:extLst>
          </p:cNvPr>
          <p:cNvCxnSpPr/>
          <p:nvPr/>
        </p:nvCxnSpPr>
        <p:spPr>
          <a:xfrm>
            <a:off x="46937" y="2326625"/>
            <a:ext cx="821608" cy="4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C136C243-52D6-B833-A034-70634E3FA7BA}"/>
              </a:ext>
            </a:extLst>
          </p:cNvPr>
          <p:cNvSpPr/>
          <p:nvPr/>
        </p:nvSpPr>
        <p:spPr>
          <a:xfrm>
            <a:off x="11999" y="2004625"/>
            <a:ext cx="821608" cy="310684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NFCPU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0834E12-D231-A223-282A-F9B07C44B6AD}"/>
              </a:ext>
            </a:extLst>
          </p:cNvPr>
          <p:cNvCxnSpPr/>
          <p:nvPr/>
        </p:nvCxnSpPr>
        <p:spPr>
          <a:xfrm>
            <a:off x="34938" y="1952835"/>
            <a:ext cx="821608" cy="4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A38BFCB3-02A6-E770-677E-9F5E4B9E9786}"/>
              </a:ext>
            </a:extLst>
          </p:cNvPr>
          <p:cNvSpPr/>
          <p:nvPr/>
        </p:nvSpPr>
        <p:spPr>
          <a:xfrm>
            <a:off x="0" y="1630835"/>
            <a:ext cx="821608" cy="310684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NFP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71921A9-7371-7CF5-474E-8006F1CA790D}"/>
              </a:ext>
            </a:extLst>
          </p:cNvPr>
          <p:cNvCxnSpPr/>
          <p:nvPr/>
        </p:nvCxnSpPr>
        <p:spPr>
          <a:xfrm>
            <a:off x="11072691" y="2326625"/>
            <a:ext cx="821608" cy="4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E090825C-9BB3-556B-BAEA-43A01D02A0C2}"/>
              </a:ext>
            </a:extLst>
          </p:cNvPr>
          <p:cNvSpPr/>
          <p:nvPr/>
        </p:nvSpPr>
        <p:spPr>
          <a:xfrm>
            <a:off x="11037753" y="2004625"/>
            <a:ext cx="856546" cy="310684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NTCPU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8AADCB5-70E3-3893-363E-4FA8380F1FA7}"/>
              </a:ext>
            </a:extLst>
          </p:cNvPr>
          <p:cNvCxnSpPr/>
          <p:nvPr/>
        </p:nvCxnSpPr>
        <p:spPr>
          <a:xfrm>
            <a:off x="11060692" y="1952835"/>
            <a:ext cx="821608" cy="4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4A489A89-1BEE-1C69-6011-261F703E00D6}"/>
              </a:ext>
            </a:extLst>
          </p:cNvPr>
          <p:cNvSpPr/>
          <p:nvPr/>
        </p:nvSpPr>
        <p:spPr>
          <a:xfrm>
            <a:off x="11025754" y="1630835"/>
            <a:ext cx="821608" cy="310684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NTP</a:t>
            </a:r>
          </a:p>
        </p:txBody>
      </p:sp>
    </p:spTree>
    <p:extLst>
      <p:ext uri="{BB962C8B-B14F-4D97-AF65-F5344CB8AC3E}">
        <p14:creationId xmlns:p14="http://schemas.microsoft.com/office/powerpoint/2010/main" val="1407079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EBB9D-4B19-1441-1B92-C06D259E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Tofino Native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19085-A366-40C5-681B-59A9A342A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0032" y="1825625"/>
            <a:ext cx="5533768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Defined by Barefoot / Intel</a:t>
            </a:r>
          </a:p>
          <a:p>
            <a:r>
              <a:rPr lang="en-US" dirty="0"/>
              <a:t>Like PSA, also has ingress </a:t>
            </a:r>
            <a:r>
              <a:rPr lang="en-US" dirty="0" err="1"/>
              <a:t>deparser</a:t>
            </a:r>
            <a:r>
              <a:rPr lang="en-US" dirty="0"/>
              <a:t> and egress parser</a:t>
            </a:r>
          </a:p>
          <a:p>
            <a:r>
              <a:rPr lang="en-US" dirty="0"/>
              <a:t>Many small and large differences with PSA.  Some examples:</a:t>
            </a:r>
          </a:p>
          <a:p>
            <a:pPr lvl="1"/>
            <a:r>
              <a:rPr lang="en-US" dirty="0" err="1"/>
              <a:t>DirectRegister</a:t>
            </a:r>
            <a:r>
              <a:rPr lang="en-US" dirty="0"/>
              <a:t> extern, enabling read-modify-write state to be associated one-to-one with entries of a table</a:t>
            </a:r>
          </a:p>
          <a:p>
            <a:pPr lvl="1"/>
            <a:r>
              <a:rPr lang="en-US" dirty="0"/>
              <a:t>Fancier multicast replication in the Traffic Manager.</a:t>
            </a:r>
          </a:p>
          <a:p>
            <a:pPr lvl="1"/>
            <a:r>
              <a:rPr lang="en-US" dirty="0"/>
              <a:t>Implemented on a real product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485E1E-75A8-A978-EB8F-C588DC1A8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70" y="1690688"/>
            <a:ext cx="5323591" cy="484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343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4D9D4-DF3A-3C3D-0A3F-21944486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26DA0-E55B-0689-9763-9501BA829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joined Intel in 2020, the part of the company that was the Barefoot Networks acquisition.</a:t>
            </a:r>
          </a:p>
          <a:p>
            <a:r>
              <a:rPr lang="en-US" dirty="0"/>
              <a:t>Intel was in the process of developing a programmable NIC (the Intel IPU), with a highly programmable data plane.</a:t>
            </a:r>
          </a:p>
          <a:p>
            <a:r>
              <a:rPr lang="en-US" dirty="0"/>
              <a:t>Two of the first assignments I was given were:</a:t>
            </a:r>
          </a:p>
          <a:p>
            <a:pPr lvl="1"/>
            <a:r>
              <a:rPr lang="en-US" dirty="0"/>
              <a:t>Work with Intel’s P4 compiler team to advise them on P4-related topics, e.g. how best to represent various hardware features in P4.</a:t>
            </a:r>
          </a:p>
          <a:p>
            <a:pPr lvl="1"/>
            <a:r>
              <a:rPr lang="en-US" dirty="0"/>
              <a:t>Work with engineers from other companies working on programmable NICs on a “Portable NIC Architecture” specification, to be published by P4.org.</a:t>
            </a:r>
          </a:p>
        </p:txBody>
      </p:sp>
    </p:spTree>
    <p:extLst>
      <p:ext uri="{BB962C8B-B14F-4D97-AF65-F5344CB8AC3E}">
        <p14:creationId xmlns:p14="http://schemas.microsoft.com/office/powerpoint/2010/main" val="3664578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A73DB-0F2D-378B-4FA7-1126839F3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reuse PSA?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D3FA4-5476-86FD-5D81-B21E98FF6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881"/>
            <a:ext cx="10515600" cy="48685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PSA was considered, but there are some notable differences between programmable NICs vs. switches:</a:t>
            </a:r>
          </a:p>
          <a:p>
            <a:r>
              <a:rPr lang="en-US" dirty="0"/>
              <a:t>About half of the I/O bandwidth of the device is for Ethernet ports, and the other half is a big PCI express interface with one (or more) host CPU complexes.</a:t>
            </a:r>
          </a:p>
          <a:p>
            <a:pPr lvl="1"/>
            <a:r>
              <a:rPr lang="en-US" dirty="0"/>
              <a:t>Packet flows host-&gt;NIC-&gt;Ethernet and Ethernet-&gt;NIC-&gt;host are common.</a:t>
            </a:r>
          </a:p>
          <a:p>
            <a:pPr lvl="1"/>
            <a:r>
              <a:rPr lang="en-US" dirty="0"/>
              <a:t>Most devices also support host-&gt;NIC-&gt;host and Ethernet-&gt;NIC-&gt;Ethernet</a:t>
            </a:r>
          </a:p>
          <a:p>
            <a:r>
              <a:rPr lang="en-US" dirty="0"/>
              <a:t>Some features are very rare on switches, but common on NICs:</a:t>
            </a:r>
          </a:p>
          <a:p>
            <a:pPr lvl="1"/>
            <a:r>
              <a:rPr lang="en-US" dirty="0"/>
              <a:t>Calculation of full payload checksums for TCP, UDP</a:t>
            </a:r>
          </a:p>
          <a:p>
            <a:pPr lvl="1"/>
            <a:r>
              <a:rPr lang="en-US" dirty="0"/>
              <a:t>Encryption</a:t>
            </a:r>
          </a:p>
          <a:p>
            <a:pPr lvl="1"/>
            <a:r>
              <a:rPr lang="en-US" dirty="0"/>
              <a:t>Highly stateful features like TCP connection tracking, with many variations</a:t>
            </a:r>
          </a:p>
          <a:p>
            <a:pPr lvl="1"/>
            <a:r>
              <a:rPr lang="en-US" dirty="0"/>
              <a:t>Segmentation and reassembly</a:t>
            </a:r>
          </a:p>
          <a:p>
            <a:pPr lvl="2"/>
            <a:r>
              <a:rPr lang="en-US" dirty="0"/>
              <a:t>TCP/UDP Large Receive Offload (LRO), TCP Segmentation Offload (TSO)</a:t>
            </a:r>
          </a:p>
          <a:p>
            <a:pPr lvl="2"/>
            <a:r>
              <a:rPr lang="en-US" dirty="0"/>
              <a:t>RDMA</a:t>
            </a:r>
          </a:p>
        </p:txBody>
      </p:sp>
    </p:spTree>
    <p:extLst>
      <p:ext uri="{BB962C8B-B14F-4D97-AF65-F5344CB8AC3E}">
        <p14:creationId xmlns:p14="http://schemas.microsoft.com/office/powerpoint/2010/main" val="1850730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1492</Words>
  <Application>Microsoft Macintosh PowerPoint</Application>
  <PresentationFormat>Widescreen</PresentationFormat>
  <Paragraphs>129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Wingdings</vt:lpstr>
      <vt:lpstr>Office Theme</vt:lpstr>
      <vt:lpstr>P4 and the Portable NIC Architecture (PNA)</vt:lpstr>
      <vt:lpstr>Who am I?</vt:lpstr>
      <vt:lpstr>A little background</vt:lpstr>
      <vt:lpstr>P4_16</vt:lpstr>
      <vt:lpstr>v1model architecture</vt:lpstr>
      <vt:lpstr>Portable Switch Architecture (PSA)</vt:lpstr>
      <vt:lpstr>Tofino Native Architecture</vt:lpstr>
      <vt:lpstr>NICs</vt:lpstr>
      <vt:lpstr>Just reuse PSA?</vt:lpstr>
      <vt:lpstr>PNA packet flows</vt:lpstr>
      <vt:lpstr>PNA packet flows (2)</vt:lpstr>
      <vt:lpstr>Encryption support</vt:lpstr>
      <vt:lpstr>TCP connection tracking (1) </vt:lpstr>
      <vt:lpstr>TCP connection tracking (2) </vt:lpstr>
      <vt:lpstr>A difficulty</vt:lpstr>
      <vt:lpstr>Benefits of a Portable NIC Architecture</vt:lpstr>
      <vt:lpstr>Some observations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Andy Fingerhut (jafinger)</dc:creator>
  <cp:lastModifiedBy>Andy Fingerhut (jafinger)</cp:lastModifiedBy>
  <cp:revision>24</cp:revision>
  <dcterms:created xsi:type="dcterms:W3CDTF">2024-08-08T17:15:27Z</dcterms:created>
  <dcterms:modified xsi:type="dcterms:W3CDTF">2024-08-08T18:54:20Z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2024-08-08T17:28:36Z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4021f2c4-c611-4699-a14f-504646bd08d3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Cisco Confidential</vt:lpwstr>
  </property>
</Properties>
</file>