
<file path=[Content_Types].xml><?xml version="1.0" encoding="utf-8"?>
<Types xmlns="http://schemas.openxmlformats.org/package/2006/content-types">
  <Default Extension="emf" ContentType="image/x-emf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68" r:id="rId1"/>
  </p:sldMasterIdLst>
  <p:notesMasterIdLst>
    <p:notesMasterId r:id="rId40"/>
  </p:notesMasterIdLst>
  <p:sldIdLst>
    <p:sldId id="1219" r:id="rId2"/>
    <p:sldId id="353" r:id="rId3"/>
    <p:sldId id="367" r:id="rId4"/>
    <p:sldId id="366" r:id="rId5"/>
    <p:sldId id="1220" r:id="rId6"/>
    <p:sldId id="1223" r:id="rId7"/>
    <p:sldId id="1226" r:id="rId8"/>
    <p:sldId id="1227" r:id="rId9"/>
    <p:sldId id="1228" r:id="rId10"/>
    <p:sldId id="1229" r:id="rId11"/>
    <p:sldId id="1233" r:id="rId12"/>
    <p:sldId id="291" r:id="rId13"/>
    <p:sldId id="2046" r:id="rId14"/>
    <p:sldId id="293" r:id="rId15"/>
    <p:sldId id="304" r:id="rId16"/>
    <p:sldId id="2047" r:id="rId17"/>
    <p:sldId id="2048" r:id="rId18"/>
    <p:sldId id="2049" r:id="rId19"/>
    <p:sldId id="319" r:id="rId20"/>
    <p:sldId id="2050" r:id="rId21"/>
    <p:sldId id="2051" r:id="rId22"/>
    <p:sldId id="2052" r:id="rId23"/>
    <p:sldId id="2053" r:id="rId24"/>
    <p:sldId id="2054" r:id="rId25"/>
    <p:sldId id="2055" r:id="rId26"/>
    <p:sldId id="2056" r:id="rId27"/>
    <p:sldId id="2057" r:id="rId28"/>
    <p:sldId id="2058" r:id="rId29"/>
    <p:sldId id="2059" r:id="rId30"/>
    <p:sldId id="2060" r:id="rId31"/>
    <p:sldId id="2061" r:id="rId32"/>
    <p:sldId id="2062" r:id="rId33"/>
    <p:sldId id="2063" r:id="rId34"/>
    <p:sldId id="2064" r:id="rId35"/>
    <p:sldId id="2065" r:id="rId36"/>
    <p:sldId id="2068" r:id="rId37"/>
    <p:sldId id="2066" r:id="rId38"/>
    <p:sldId id="2069" r:id="rId39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http://customooxmlschemas.google.com/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53" roundtripDataSignature="AMtx7mjPw8QyrTnIbupgNR47iYY4ctbeq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FFCC"/>
    <a:srgbClr val="A2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510" autoAdjust="0"/>
    <p:restoredTop sz="94660"/>
  </p:normalViewPr>
  <p:slideViewPr>
    <p:cSldViewPr snapToGrid="0">
      <p:cViewPr varScale="1">
        <p:scale>
          <a:sx n="100" d="100"/>
          <a:sy n="100" d="100"/>
        </p:scale>
        <p:origin x="830" y="58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55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notesMaster" Target="notesMasters/notesMaster1.xml"/><Relationship Id="rId53" Type="http://customschemas.google.com/relationships/presentationmetadata" Target="meta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57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56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0" Type="http://schemas.openxmlformats.org/officeDocument/2006/relationships/slide" Target="slides/slide19.xml"/><Relationship Id="rId5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Session time: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12:15-1:45pm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CAF9C84-074E-E141-A3FD-46DE87E4CC01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048633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CAF9C84-074E-E141-A3FD-46DE87E4CC01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878463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CAF9C84-074E-E141-A3FD-46DE87E4CC01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648093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CAF9C84-074E-E141-A3FD-46DE87E4CC01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378556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CAF9C84-074E-E141-A3FD-46DE87E4CC01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124820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CAF9C84-074E-E141-A3FD-46DE87E4CC01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376537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CAF9C84-074E-E141-A3FD-46DE87E4CC01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357719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CAF9C84-074E-E141-A3FD-46DE87E4CC01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344908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CAF9C84-074E-E141-A3FD-46DE87E4CC01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479249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CAF9C84-074E-E141-A3FD-46DE87E4CC01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436345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CAF9C84-074E-E141-A3FD-46DE87E4CC01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640667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CAF9C84-074E-E141-A3FD-46DE87E4CC0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97991926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CAF9C84-074E-E141-A3FD-46DE87E4CC01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291861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CAF9C84-074E-E141-A3FD-46DE87E4CC01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9898285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CAF9C84-074E-E141-A3FD-46DE87E4CC01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3258907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CAF9C84-074E-E141-A3FD-46DE87E4CC01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8813904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CAF9C84-074E-E141-A3FD-46DE87E4CC01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0959986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CAF9C84-074E-E141-A3FD-46DE87E4CC01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0710763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CAF9C84-074E-E141-A3FD-46DE87E4CC01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1272486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CAF9C84-074E-E141-A3FD-46DE87E4CC01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5227725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CAF9C84-074E-E141-A3FD-46DE87E4CC01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6105540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CAF9C84-074E-E141-A3FD-46DE87E4CC01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076152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CAF9C84-074E-E141-A3FD-46DE87E4CC0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588646340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CAF9C84-074E-E141-A3FD-46DE87E4CC01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6360955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CAF9C84-074E-E141-A3FD-46DE87E4CC01}" type="slidenum">
              <a:rPr lang="en-US" smtClean="0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545996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CAF9C84-074E-E141-A3FD-46DE87E4CC0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49365895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7200" marR="0" lvl="0" indent="-298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/>
              </a:rPr>
              <a:t>Despite the improvements brought by P4 switches, the majority of nowadays networks are still using legacy devices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851362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715750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7200" marR="0" lvl="0" indent="-298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/>
              </a:rPr>
              <a:t>Despite the improvements brought by P4 switches, the majority of nowadays networks are still using legacy devices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721144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7200" marR="0" lvl="0" indent="-298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/>
              </a:rPr>
              <a:t>Despite the improvements brought by P4 switches, the majority of nowadays networks are still using legacy devices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150995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7200" marR="0" lvl="0" indent="-298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/>
              </a:rPr>
              <a:t>Despite the improvements brought by P4 switches, the majority of nowadays networks are still using legacy devices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38379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8162" y="1"/>
            <a:ext cx="8238638" cy="666749"/>
          </a:xfrm>
        </p:spPr>
        <p:txBody>
          <a:bodyPr>
            <a:normAutofit/>
          </a:bodyPr>
          <a:lstStyle>
            <a:lvl1pPr algn="l">
              <a:defRPr sz="285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" name="Rectangle 6"/>
          <p:cNvSpPr/>
          <p:nvPr userDrawn="1"/>
        </p:nvSpPr>
        <p:spPr>
          <a:xfrm>
            <a:off x="629979" y="1076546"/>
            <a:ext cx="7918598" cy="24720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50"/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448162" y="771526"/>
            <a:ext cx="8238638" cy="3600449"/>
          </a:xfrm>
        </p:spPr>
        <p:txBody>
          <a:bodyPr/>
          <a:lstStyle>
            <a:lvl1pPr algn="just">
              <a:lnSpc>
                <a:spcPct val="100000"/>
              </a:lnSpc>
              <a:spcBef>
                <a:spcPts val="225"/>
              </a:spcBef>
              <a:spcAft>
                <a:spcPts val="225"/>
              </a:spcAft>
              <a:defRPr sz="165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algn="just">
              <a:spcAft>
                <a:spcPts val="150"/>
              </a:spcAft>
              <a:defRPr sz="135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 algn="just">
              <a:spcAft>
                <a:spcPts val="150"/>
              </a:spcAft>
              <a:defRPr/>
            </a:lvl3pPr>
            <a:lvl4pPr algn="just">
              <a:spcAft>
                <a:spcPts val="150"/>
              </a:spcAft>
              <a:defRPr sz="90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 algn="just">
              <a:spcAft>
                <a:spcPts val="150"/>
              </a:spcAft>
              <a:defRPr sz="750"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4A268889-C088-4D9F-A378-39E724A36B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31619" y="4844838"/>
            <a:ext cx="2161309" cy="273844"/>
          </a:xfrm>
          <a:prstGeom prst="rect">
            <a:avLst/>
          </a:prstGeom>
        </p:spPr>
        <p:txBody>
          <a:bodyPr/>
          <a:lstStyle>
            <a:lvl1pPr algn="l">
              <a:defRPr/>
            </a:lvl1pPr>
          </a:lstStyle>
          <a:p>
            <a:endParaRPr lang="en-US" dirty="0"/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6564972F-81E4-47C1-8110-0800DB0196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028363" y="4844838"/>
            <a:ext cx="984019" cy="273844"/>
          </a:xfrm>
        </p:spPr>
        <p:txBody>
          <a:bodyPr/>
          <a:lstStyle/>
          <a:p>
            <a:fld id="{38C60F48-EAB5-A54D-B834-7AA360F309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22733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82" y="4800600"/>
            <a:ext cx="9141619" cy="342900"/>
          </a:xfrm>
          <a:prstGeom prst="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sz="1050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214953"/>
            <a:ext cx="7543800" cy="1088068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384301"/>
            <a:ext cx="7543800" cy="301752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9327" y="4844839"/>
            <a:ext cx="2195946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675" cap="none" baseline="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000655" y="4844839"/>
            <a:ext cx="984019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788">
                <a:solidFill>
                  <a:srgbClr val="FFFFFF"/>
                </a:solidFill>
              </a:defRPr>
            </a:lvl1pPr>
          </a:lstStyle>
          <a:p>
            <a:fld id="{38C60F48-EAB5-A54D-B834-7AA360F30939}" type="slidenum">
              <a:rPr lang="en-US" smtClean="0"/>
              <a:t>‹#›</a:t>
            </a:fld>
            <a:endParaRPr lang="en-US"/>
          </a:p>
        </p:txBody>
      </p:sp>
      <p:cxnSp>
        <p:nvCxnSpPr>
          <p:cNvPr id="10" name="Straight Connector 9"/>
          <p:cNvCxnSpPr>
            <a:cxnSpLocks/>
          </p:cNvCxnSpPr>
          <p:nvPr/>
        </p:nvCxnSpPr>
        <p:spPr>
          <a:xfrm>
            <a:off x="822960" y="1303384"/>
            <a:ext cx="7547409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315198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</p:sldLayoutIdLst>
  <p:hf hdr="0" dt="0"/>
  <p:txStyles>
    <p:titleStyle>
      <a:lvl1pPr algn="l" defTabSz="685800" rtl="0" eaLnBrk="1" latinLnBrk="0" hangingPunct="1">
        <a:lnSpc>
          <a:spcPct val="85000"/>
        </a:lnSpc>
        <a:spcBef>
          <a:spcPct val="0"/>
        </a:spcBef>
        <a:buNone/>
        <a:defRPr sz="3600" kern="1200" spc="-38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68580" indent="-68580" algn="l" defTabSz="685800" rtl="0" eaLnBrk="1" latinLnBrk="0" hangingPunct="1">
        <a:lnSpc>
          <a:spcPct val="90000"/>
        </a:lnSpc>
        <a:spcBef>
          <a:spcPts val="900"/>
        </a:spcBef>
        <a:spcAft>
          <a:spcPts val="15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15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288036" indent="-13716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Font typeface="Calibri" pitchFamily="34" charset="0"/>
        <a:buChar char="◦"/>
        <a:defRPr sz="13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425196" indent="-13716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Font typeface="Calibri" pitchFamily="34" charset="0"/>
        <a:buChar char="◦"/>
        <a:defRPr sz="10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562356" indent="-13716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Font typeface="Calibri" pitchFamily="34" charset="0"/>
        <a:buChar char="◦"/>
        <a:defRPr sz="10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699516" indent="-13716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Font typeface="Calibri" pitchFamily="34" charset="0"/>
        <a:buChar char="◦"/>
        <a:defRPr sz="10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825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Font typeface="Calibri" pitchFamily="34" charset="0"/>
        <a:buChar char="◦"/>
        <a:defRPr sz="10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975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Font typeface="Calibri" pitchFamily="34" charset="0"/>
        <a:buChar char="◦"/>
        <a:defRPr sz="10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125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Font typeface="Calibri" pitchFamily="34" charset="0"/>
        <a:buChar char="◦"/>
        <a:defRPr sz="10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275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Font typeface="Calibri" pitchFamily="34" charset="0"/>
        <a:buChar char="◦"/>
        <a:defRPr sz="105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emf"/><Relationship Id="rId3" Type="http://schemas.openxmlformats.org/officeDocument/2006/relationships/image" Target="../media/image1.png"/><Relationship Id="rId7" Type="http://schemas.openxmlformats.org/officeDocument/2006/relationships/image" Target="../media/image8.e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emf"/><Relationship Id="rId5" Type="http://schemas.openxmlformats.org/officeDocument/2006/relationships/image" Target="../media/image7.emf"/><Relationship Id="rId4" Type="http://schemas.openxmlformats.org/officeDocument/2006/relationships/image" Target="../media/image5.emf"/><Relationship Id="rId9" Type="http://schemas.openxmlformats.org/officeDocument/2006/relationships/image" Target="../media/image10.emf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7" Type="http://schemas.openxmlformats.org/officeDocument/2006/relationships/image" Target="../media/image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png"/><Relationship Id="rId4" Type="http://schemas.openxmlformats.org/officeDocument/2006/relationships/image" Target="../media/image2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1.em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2.emf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3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4.emf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5.emf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6.pn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Relationship Id="rId5" Type="http://schemas.microsoft.com/office/2007/relationships/hdphoto" Target="../media/hdphoto1.wdp"/><Relationship Id="rId4" Type="http://schemas.openxmlformats.org/officeDocument/2006/relationships/image" Target="../media/image27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.xml"/><Relationship Id="rId5" Type="http://schemas.microsoft.com/office/2007/relationships/hdphoto" Target="../media/hdphoto1.wdp"/><Relationship Id="rId4" Type="http://schemas.openxmlformats.org/officeDocument/2006/relationships/image" Target="../media/image28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9.emf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0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1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emf"/><Relationship Id="rId4" Type="http://schemas.openxmlformats.org/officeDocument/2006/relationships/image" Target="../media/image5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emf"/><Relationship Id="rId5" Type="http://schemas.openxmlformats.org/officeDocument/2006/relationships/image" Target="../media/image7.emf"/><Relationship Id="rId4" Type="http://schemas.openxmlformats.org/officeDocument/2006/relationships/image" Target="../media/image5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8.e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emf"/><Relationship Id="rId5" Type="http://schemas.openxmlformats.org/officeDocument/2006/relationships/image" Target="../media/image7.emf"/><Relationship Id="rId4" Type="http://schemas.openxmlformats.org/officeDocument/2006/relationships/image" Target="../media/image5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78C831E-31FE-4748-8419-ADA5A6AF69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CB6F61B-8E09-4038-BC83-0CC5D32873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C60F48-EAB5-A54D-B834-7AA360F30939}" type="slidenum">
              <a:rPr lang="en-US" smtClean="0"/>
              <a:t>1</a:t>
            </a:fld>
            <a:endParaRPr lang="en-US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0D1F3A99-91F5-44A2-9A29-778E2BCA2F9C}"/>
              </a:ext>
            </a:extLst>
          </p:cNvPr>
          <p:cNvSpPr/>
          <p:nvPr/>
        </p:nvSpPr>
        <p:spPr>
          <a:xfrm>
            <a:off x="1143000" y="527539"/>
            <a:ext cx="6885363" cy="3543300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P4Tune: Enabling Programmability </a:t>
            </a:r>
          </a:p>
          <a:p>
            <a:pPr algn="ctr"/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in a non-Programmable Network</a:t>
            </a:r>
          </a:p>
          <a:p>
            <a:pPr algn="ctr"/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Elie Kfoury, Jorge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Crichigno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University of South Carolina</a:t>
            </a:r>
          </a:p>
          <a:p>
            <a:pPr algn="ctr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http://ce.sc.edu/cyberinfra</a:t>
            </a:r>
          </a:p>
          <a:p>
            <a:pPr algn="ctr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ekfoury@email.sc.edu, jcrichigno@cec.sc.edu </a:t>
            </a:r>
          </a:p>
          <a:p>
            <a:pPr algn="ctr"/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CI Engineering Lunch and Learn – Online</a:t>
            </a:r>
          </a:p>
          <a:p>
            <a:pPr algn="ctr"/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April 15, 2022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B4034174-A486-4AB5-8086-B6BB0A6942C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1618" y="4844837"/>
            <a:ext cx="1290224" cy="2738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234881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A7F987D-8125-4449-B24B-5D69203C7C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fld id="{38C60F48-EAB5-A54D-B834-7AA360F30939}" type="slidenum">
              <a:rPr kumimoji="0" lang="en-US" sz="788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rPr>
              <a:pPr marL="0" marR="0" lvl="0" indent="0" algn="r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/>
                <a:buNone/>
                <a:tabLst/>
                <a:defRPr/>
              </a:pPr>
              <a:t>10</a:t>
            </a:fld>
            <a:endParaRPr kumimoji="0" lang="en-US" sz="788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Arial"/>
              <a:sym typeface="Arial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DEEE167E-DDC6-4E2D-A360-8025F28886B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1618" y="4844837"/>
            <a:ext cx="1290224" cy="273844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35AB2377-C6DD-4D04-B3D1-D028BF7BC2E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6059" y="3013945"/>
            <a:ext cx="8691882" cy="993938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B3EA04C7-F68C-44F5-92FB-DC90FE6808C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5632" y="2016660"/>
            <a:ext cx="8752736" cy="1805316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42EF9C3C-226C-4909-8CE2-EDBEC68CA1E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912620" y="4110130"/>
            <a:ext cx="5318760" cy="396240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8307AB16-F854-4B2A-AB3D-F3EE5A0F880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95632" y="987134"/>
            <a:ext cx="8752736" cy="183574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EAB453B9-BDA9-438D-BCED-3FF528381D1C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119754" y="1354183"/>
            <a:ext cx="801236" cy="1724177"/>
          </a:xfrm>
          <a:prstGeom prst="rect">
            <a:avLst/>
          </a:prstGeom>
        </p:spPr>
      </p:pic>
      <p:sp>
        <p:nvSpPr>
          <p:cNvPr id="14" name="Title 1">
            <a:extLst>
              <a:ext uri="{FF2B5EF4-FFF2-40B4-BE49-F238E27FC236}">
                <a16:creationId xmlns:a16="http://schemas.microsoft.com/office/drawing/2014/main" id="{0D9DC6DC-1257-4FA7-9C87-1D7C6B6006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8162" y="1"/>
            <a:ext cx="8238638" cy="666749"/>
          </a:xfrm>
        </p:spPr>
        <p:txBody>
          <a:bodyPr/>
          <a:lstStyle/>
          <a:p>
            <a:r>
              <a:rPr lang="en-US" dirty="0"/>
              <a:t>P4Tune Overview</a:t>
            </a: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BA8A5965-A3CD-4AED-9EC2-A0323DDF953C}"/>
              </a:ext>
            </a:extLst>
          </p:cNvPr>
          <p:cNvCxnSpPr>
            <a:cxnSpLocks/>
          </p:cNvCxnSpPr>
          <p:nvPr/>
        </p:nvCxnSpPr>
        <p:spPr>
          <a:xfrm>
            <a:off x="450616" y="657226"/>
            <a:ext cx="2993624" cy="0"/>
          </a:xfrm>
          <a:prstGeom prst="line">
            <a:avLst/>
          </a:prstGeom>
          <a:noFill/>
          <a:ln w="25400" cap="flat" cmpd="sng" algn="ctr">
            <a:solidFill>
              <a:schemeClr val="accent2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pic>
        <p:nvPicPr>
          <p:cNvPr id="13" name="Picture 12">
            <a:extLst>
              <a:ext uri="{FF2B5EF4-FFF2-40B4-BE49-F238E27FC236}">
                <a16:creationId xmlns:a16="http://schemas.microsoft.com/office/drawing/2014/main" id="{50F5ECCC-8178-4FA2-A846-06B56101C7AB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373715" y="1570035"/>
            <a:ext cx="229576" cy="379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202696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>
            <a:extLst>
              <a:ext uri="{FF2B5EF4-FFF2-40B4-BE49-F238E27FC236}">
                <a16:creationId xmlns:a16="http://schemas.microsoft.com/office/drawing/2014/main" id="{84D3AD81-3C3A-4BDD-BF30-69AC30A87C3A}"/>
              </a:ext>
            </a:extLst>
          </p:cNvPr>
          <p:cNvSpPr txBox="1"/>
          <p:nvPr/>
        </p:nvSpPr>
        <p:spPr>
          <a:xfrm>
            <a:off x="1" y="1921893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sz="2400" b="1" kern="1200" dirty="0">
                <a:solidFill>
                  <a:prstClr val="black">
                    <a:lumMod val="65000"/>
                    <a:lumOff val="35000"/>
                  </a:prstClr>
                </a:solidFill>
                <a:latin typeface="Avenir Next" panose="020B0503020202020204" pitchFamily="34" charset="0"/>
                <a:ea typeface="+mn-ea"/>
              </a:rPr>
              <a:t>Use Case 1: Dynamic Buffer Sizing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Avenir Next" panose="020B0503020202020204" pitchFamily="34" charset="0"/>
              <a:ea typeface="+mn-ea"/>
              <a:cs typeface="Arial"/>
              <a:sym typeface="Arial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1ED1A07-BE5B-4835-9028-8EF79FEDA1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en-US" sz="675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Arial"/>
              <a:sym typeface="Arial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C9D0812-3064-495A-B84F-221A6582CD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fld id="{38C60F48-EAB5-A54D-B834-7AA360F30939}" type="slidenum">
              <a:rPr kumimoji="0" lang="en-US" sz="788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rPr>
              <a:pPr marL="0" marR="0" lvl="0" indent="0" algn="r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/>
                <a:buNone/>
                <a:tabLst/>
                <a:defRPr/>
              </a:pPr>
              <a:t>11</a:t>
            </a:fld>
            <a:endParaRPr kumimoji="0" lang="en-US" sz="788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Arial"/>
              <a:sym typeface="Arial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97A12A9-E44C-4E1A-B4E0-95607C7E9BF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844838"/>
            <a:ext cx="1591056" cy="2353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992684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4FE00E-53C9-0443-95B6-4083B6C60D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1413" y="136573"/>
            <a:ext cx="8692587" cy="646091"/>
          </a:xfrm>
        </p:spPr>
        <p:txBody>
          <a:bodyPr>
            <a:normAutofit/>
          </a:bodyPr>
          <a:lstStyle/>
          <a:p>
            <a:pPr algn="l"/>
            <a:r>
              <a:rPr lang="en-US" sz="3000" dirty="0"/>
              <a:t>Buffer Sizing Problem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16D1CD3B-5971-4BCB-BC90-397FEB1F06A5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451413" y="933829"/>
            <a:ext cx="7915348" cy="3109614"/>
          </a:xfrm>
        </p:spPr>
        <p:txBody>
          <a:bodyPr>
            <a:normAutofit/>
          </a:bodyPr>
          <a:lstStyle/>
          <a:p>
            <a:pPr marL="175022" indent="-175022">
              <a:lnSpc>
                <a:spcPct val="100000"/>
              </a:lnSpc>
              <a:spcBef>
                <a:spcPts val="450"/>
              </a:spcBef>
              <a:spcAft>
                <a:spcPts val="450"/>
              </a:spcAft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US" sz="1650" dirty="0">
                <a:latin typeface="Arial" panose="020B0604020202020204" pitchFamily="34" charset="0"/>
                <a:cs typeface="Arial" panose="020B0604020202020204" pitchFamily="34" charset="0"/>
              </a:rPr>
              <a:t>Routers and switches have a memory referred to as packet buffer</a:t>
            </a:r>
          </a:p>
          <a:p>
            <a:pPr marL="175022" indent="-175022">
              <a:lnSpc>
                <a:spcPct val="100000"/>
              </a:lnSpc>
              <a:spcBef>
                <a:spcPts val="450"/>
              </a:spcBef>
              <a:spcAft>
                <a:spcPts val="450"/>
              </a:spcAft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US" sz="1650" dirty="0">
                <a:latin typeface="Arial" panose="020B0604020202020204" pitchFamily="34" charset="0"/>
              </a:rPr>
              <a:t>The size of the buffer impacts the network performance</a:t>
            </a:r>
          </a:p>
          <a:p>
            <a:pPr marL="505206" lvl="1" indent="-285750">
              <a:lnSpc>
                <a:spcPct val="100000"/>
              </a:lnSpc>
              <a:spcBef>
                <a:spcPts val="450"/>
              </a:spcBef>
              <a:spcAft>
                <a:spcPts val="450"/>
              </a:spcAft>
              <a:buClr>
                <a:schemeClr val="accent2"/>
              </a:buClr>
              <a:buFont typeface="Wingdings" panose="05000000000000000000" pitchFamily="2" charset="2"/>
              <a:buChar char="Ø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Large buffers -&gt; excessive delays,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bufferbloat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05206" lvl="1" indent="-285750">
              <a:lnSpc>
                <a:spcPct val="100000"/>
              </a:lnSpc>
              <a:spcBef>
                <a:spcPts val="450"/>
              </a:spcBef>
              <a:spcAft>
                <a:spcPts val="450"/>
              </a:spcAft>
              <a:buClr>
                <a:schemeClr val="accent2"/>
              </a:buClr>
              <a:buFont typeface="Wingdings" panose="05000000000000000000" pitchFamily="2" charset="2"/>
              <a:buChar char="Ø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Small buffers -&gt; packet drops, potential low link utilization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482BC36-EC89-4C60-83A2-A08C733341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C60F48-EAB5-A54D-B834-7AA360F30939}" type="slidenum">
              <a:rPr lang="en-US" smtClean="0"/>
              <a:t>12</a:t>
            </a:fld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AE85DC5-E02A-414C-BCE5-DFC5BBDB5E7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9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24A5BA3-3B7D-41F2-A17B-F0AE1D0ED09F}" type="datetime1">
              <a:rPr lang="en-US" smtClean="0"/>
              <a:pPr/>
              <a:t>4/15/2022</a:t>
            </a:fld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3E3B7C4B-9271-4A3C-83F4-6A168ABDA10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25840" y="3202567"/>
            <a:ext cx="4692318" cy="1241574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ECD3894C-7AD7-4956-8913-62F8CD777D6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1618" y="4844837"/>
            <a:ext cx="1290224" cy="273844"/>
          </a:xfrm>
          <a:prstGeom prst="rect">
            <a:avLst/>
          </a:prstGeom>
        </p:spPr>
      </p:pic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C6BBC68B-E18B-4785-A80F-9CB4053FEE26}"/>
              </a:ext>
            </a:extLst>
          </p:cNvPr>
          <p:cNvCxnSpPr>
            <a:cxnSpLocks/>
          </p:cNvCxnSpPr>
          <p:nvPr/>
        </p:nvCxnSpPr>
        <p:spPr>
          <a:xfrm>
            <a:off x="451413" y="782664"/>
            <a:ext cx="3718251" cy="0"/>
          </a:xfrm>
          <a:prstGeom prst="line">
            <a:avLst/>
          </a:prstGeom>
          <a:noFill/>
          <a:ln w="25400" cap="flat" cmpd="sng" algn="ctr">
            <a:solidFill>
              <a:schemeClr val="accent2">
                <a:lumMod val="75000"/>
              </a:scheme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</p:spTree>
    <p:extLst>
      <p:ext uri="{BB962C8B-B14F-4D97-AF65-F5344CB8AC3E}">
        <p14:creationId xmlns:p14="http://schemas.microsoft.com/office/powerpoint/2010/main" val="171186281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4FE00E-53C9-0443-95B6-4083B6C60D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1413" y="136573"/>
            <a:ext cx="8692587" cy="646091"/>
          </a:xfrm>
        </p:spPr>
        <p:txBody>
          <a:bodyPr>
            <a:normAutofit/>
          </a:bodyPr>
          <a:lstStyle/>
          <a:p>
            <a:pPr algn="l"/>
            <a:r>
              <a:rPr lang="en-US" sz="3000" dirty="0"/>
              <a:t>Buffer Sizing Rules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4">
                <a:extLst>
                  <a:ext uri="{FF2B5EF4-FFF2-40B4-BE49-F238E27FC236}">
                    <a16:creationId xmlns:a16="http://schemas.microsoft.com/office/drawing/2014/main" id="{16D1CD3B-5971-4BCB-BC90-397FEB1F06A5}"/>
                  </a:ext>
                </a:extLst>
              </p:cNvPr>
              <p:cNvSpPr>
                <a:spLocks noGrp="1"/>
              </p:cNvSpPr>
              <p:nvPr>
                <p:ph idx="4294967295"/>
              </p:nvPr>
            </p:nvSpPr>
            <p:spPr>
              <a:xfrm>
                <a:off x="451413" y="937914"/>
                <a:ext cx="8210578" cy="3519531"/>
              </a:xfrm>
            </p:spPr>
            <p:txBody>
              <a:bodyPr>
                <a:normAutofit/>
              </a:bodyPr>
              <a:lstStyle/>
              <a:p>
                <a:pPr marL="175022" indent="-175022">
                  <a:lnSpc>
                    <a:spcPct val="100000"/>
                  </a:lnSpc>
                  <a:spcBef>
                    <a:spcPts val="450"/>
                  </a:spcBef>
                  <a:spcAft>
                    <a:spcPts val="450"/>
                  </a:spcAft>
                  <a:buClr>
                    <a:schemeClr val="accent2"/>
                  </a:buClr>
                  <a:buFont typeface="Arial" panose="020B0604020202020204" pitchFamily="34" charset="0"/>
                  <a:buChar char="•"/>
                </a:pPr>
                <a:r>
                  <a:rPr lang="en-US" sz="1650" dirty="0">
                    <a:latin typeface="Arial" panose="020B0604020202020204" pitchFamily="34" charset="0"/>
                    <a:cs typeface="Arial" panose="020B0604020202020204" pitchFamily="34" charset="0"/>
                  </a:rPr>
                  <a:t>General rule-of-thumb: bandwidth-delay product (older rule)</a:t>
                </a:r>
              </a:p>
              <a:p>
                <a:pPr marL="476631" lvl="1" indent="-257175">
                  <a:lnSpc>
                    <a:spcPct val="100000"/>
                  </a:lnSpc>
                  <a:spcBef>
                    <a:spcPts val="300"/>
                  </a:spcBef>
                  <a:spcAft>
                    <a:spcPts val="0"/>
                  </a:spcAft>
                  <a:buClr>
                    <a:schemeClr val="accent2"/>
                  </a:buClr>
                  <a:buFont typeface="Wingdings" panose="05000000000000000000" pitchFamily="2" charset="2"/>
                  <a:buChar char="Ø"/>
                </a:pPr>
                <a:r>
                  <a:rPr lang="en-US" sz="1500" dirty="0">
                    <a:latin typeface="Arial" panose="020B0604020202020204" pitchFamily="34" charset="0"/>
                    <a:cs typeface="Arial" panose="020B0604020202020204" pitchFamily="34" charset="0"/>
                  </a:rPr>
                  <a:t>Buffer = </a:t>
                </a:r>
                <a:r>
                  <a:rPr lang="en-US" sz="1500" i="1" dirty="0">
                    <a:latin typeface="Arial" panose="020B0604020202020204" pitchFamily="34" charset="0"/>
                    <a:cs typeface="Arial" panose="020B0604020202020204" pitchFamily="34" charset="0"/>
                  </a:rPr>
                  <a:t>C</a:t>
                </a:r>
                <a:r>
                  <a:rPr lang="en-US" sz="1500" dirty="0">
                    <a:latin typeface="Arial" panose="020B0604020202020204" pitchFamily="34" charset="0"/>
                    <a:cs typeface="Arial" panose="020B0604020202020204" pitchFamily="34" charset="0"/>
                  </a:rPr>
                  <a:t> * </a:t>
                </a:r>
                <a:r>
                  <a:rPr lang="en-US" sz="1500" i="1" dirty="0">
                    <a:latin typeface="Arial" panose="020B0604020202020204" pitchFamily="34" charset="0"/>
                    <a:cs typeface="Arial" panose="020B0604020202020204" pitchFamily="34" charset="0"/>
                  </a:rPr>
                  <a:t>RTT</a:t>
                </a:r>
                <a:endParaRPr lang="ar-LB" sz="1500" i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476631" lvl="1" indent="-257175">
                  <a:lnSpc>
                    <a:spcPct val="100000"/>
                  </a:lnSpc>
                  <a:spcBef>
                    <a:spcPts val="300"/>
                  </a:spcBef>
                  <a:spcAft>
                    <a:spcPts val="0"/>
                  </a:spcAft>
                  <a:buClr>
                    <a:schemeClr val="accent2"/>
                  </a:buClr>
                  <a:buFont typeface="Wingdings" panose="05000000000000000000" pitchFamily="2" charset="2"/>
                  <a:buChar char="Ø"/>
                </a:pPr>
                <a:r>
                  <a:rPr lang="en-US" sz="1500" i="1" dirty="0">
                    <a:latin typeface="Arial" panose="020B0604020202020204" pitchFamily="34" charset="0"/>
                  </a:rPr>
                  <a:t>C</a:t>
                </a:r>
                <a:r>
                  <a:rPr lang="en-US" sz="1500" dirty="0">
                    <a:latin typeface="Arial" panose="020B0604020202020204" pitchFamily="34" charset="0"/>
                  </a:rPr>
                  <a:t> is the capacity of the link and </a:t>
                </a:r>
                <a:r>
                  <a:rPr lang="en-US" sz="1500" i="1" dirty="0">
                    <a:latin typeface="Arial" panose="020B0604020202020204" pitchFamily="34" charset="0"/>
                  </a:rPr>
                  <a:t>RTT </a:t>
                </a:r>
                <a:r>
                  <a:rPr lang="en-US" sz="1500" dirty="0">
                    <a:latin typeface="Arial" panose="020B0604020202020204" pitchFamily="34" charset="0"/>
                  </a:rPr>
                  <a:t>is the average round-trip time (RTT)</a:t>
                </a:r>
              </a:p>
              <a:p>
                <a:pPr marL="175022" indent="-175022">
                  <a:lnSpc>
                    <a:spcPct val="100000"/>
                  </a:lnSpc>
                  <a:spcBef>
                    <a:spcPts val="450"/>
                  </a:spcBef>
                  <a:spcAft>
                    <a:spcPts val="450"/>
                  </a:spcAft>
                  <a:buClr>
                    <a:schemeClr val="accent2"/>
                  </a:buClr>
                  <a:buFont typeface="Arial" panose="020B0604020202020204" pitchFamily="34" charset="0"/>
                  <a:buChar char="•"/>
                </a:pPr>
                <a:r>
                  <a:rPr lang="en-US" sz="1650" dirty="0">
                    <a:latin typeface="Arial" panose="020B0604020202020204" pitchFamily="34" charset="0"/>
                  </a:rPr>
                  <a:t> Stanford rule</a:t>
                </a:r>
              </a:p>
              <a:p>
                <a:pPr marL="476631" lvl="1" indent="-257175">
                  <a:lnSpc>
                    <a:spcPct val="100000"/>
                  </a:lnSpc>
                  <a:spcBef>
                    <a:spcPts val="300"/>
                  </a:spcBef>
                  <a:spcAft>
                    <a:spcPts val="0"/>
                  </a:spcAft>
                  <a:buClr>
                    <a:schemeClr val="accent2"/>
                  </a:buClr>
                  <a:buFont typeface="Wingdings" panose="05000000000000000000" pitchFamily="2" charset="2"/>
                  <a:buChar char="Ø"/>
                </a:pPr>
                <a:r>
                  <a:rPr lang="en-US" sz="1500" dirty="0">
                    <a:latin typeface="Arial" panose="020B0604020202020204" pitchFamily="34" charset="0"/>
                    <a:cs typeface="Arial" panose="020B0604020202020204" pitchFamily="34" charset="0"/>
                  </a:rPr>
                  <a:t>Buffer 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15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15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𝐶</m:t>
                        </m:r>
                        <m:r>
                          <a:rPr lang="en-US" sz="15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 ∗</m:t>
                        </m:r>
                        <m:r>
                          <a:rPr lang="en-US" sz="15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𝑅𝑇𝑇</m:t>
                        </m:r>
                      </m:num>
                      <m:den>
                        <m:r>
                          <a:rPr lang="en-US" sz="15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√</m:t>
                        </m:r>
                        <m:r>
                          <a:rPr lang="en-US" sz="15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𝑁</m:t>
                        </m:r>
                      </m:den>
                    </m:f>
                  </m:oMath>
                </a14:m>
                <a:endParaRPr lang="en-US" sz="1500" i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476631" lvl="1" indent="-257175">
                  <a:lnSpc>
                    <a:spcPct val="100000"/>
                  </a:lnSpc>
                  <a:spcBef>
                    <a:spcPts val="300"/>
                  </a:spcBef>
                  <a:spcAft>
                    <a:spcPts val="0"/>
                  </a:spcAft>
                  <a:buClr>
                    <a:schemeClr val="accent2"/>
                  </a:buClr>
                  <a:buFont typeface="Wingdings" panose="05000000000000000000" pitchFamily="2" charset="2"/>
                  <a:buChar char="Ø"/>
                </a:pPr>
                <a:r>
                  <a:rPr lang="en-US" sz="1500" dirty="0">
                    <a:latin typeface="Arial" panose="020B0604020202020204" pitchFamily="34" charset="0"/>
                  </a:rPr>
                  <a:t>N is the number of long (persistent over time) flows traversing the link</a:t>
                </a:r>
                <a:endParaRPr lang="en-US" sz="15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5" name="Content Placeholder 4">
                <a:extLst>
                  <a:ext uri="{FF2B5EF4-FFF2-40B4-BE49-F238E27FC236}">
                    <a16:creationId xmlns:a16="http://schemas.microsoft.com/office/drawing/2014/main" id="{16D1CD3B-5971-4BCB-BC90-397FEB1F06A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4294967295"/>
              </p:nvPr>
            </p:nvSpPr>
            <p:spPr>
              <a:xfrm>
                <a:off x="451413" y="937914"/>
                <a:ext cx="8210578" cy="3519531"/>
              </a:xfrm>
              <a:blipFill>
                <a:blip r:embed="rId3"/>
                <a:stretch>
                  <a:fillRect l="-1411" t="-52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482BC36-EC89-4C60-83A2-A08C733341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C60F48-EAB5-A54D-B834-7AA360F30939}" type="slidenum">
              <a:rPr lang="en-US" smtClean="0"/>
              <a:t>13</a:t>
            </a:fld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AE85DC5-E02A-414C-BCE5-DFC5BBDB5E7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9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24A5BA3-3B7D-41F2-A17B-F0AE1D0ED09F}" type="datetime1">
              <a:rPr lang="en-US" smtClean="0"/>
              <a:pPr/>
              <a:t>4/15/2022</a:t>
            </a:fld>
            <a:endParaRPr lang="en-US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F40C8090-A46A-44D0-BC24-03B5F7E0F6BA}"/>
              </a:ext>
            </a:extLst>
          </p:cNvPr>
          <p:cNvCxnSpPr>
            <a:cxnSpLocks/>
          </p:cNvCxnSpPr>
          <p:nvPr/>
        </p:nvCxnSpPr>
        <p:spPr>
          <a:xfrm>
            <a:off x="451413" y="782664"/>
            <a:ext cx="3255806" cy="0"/>
          </a:xfrm>
          <a:prstGeom prst="line">
            <a:avLst/>
          </a:prstGeom>
          <a:noFill/>
          <a:ln w="25400" cap="flat" cmpd="sng" algn="ctr">
            <a:solidFill>
              <a:schemeClr val="accent2">
                <a:lumMod val="75000"/>
              </a:scheme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pic>
        <p:nvPicPr>
          <p:cNvPr id="14" name="Picture 13">
            <a:extLst>
              <a:ext uri="{FF2B5EF4-FFF2-40B4-BE49-F238E27FC236}">
                <a16:creationId xmlns:a16="http://schemas.microsoft.com/office/drawing/2014/main" id="{E7568404-7C24-4690-9873-7C326A5401C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1618" y="4844837"/>
            <a:ext cx="1290224" cy="2738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322485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4FE00E-53C9-0443-95B6-4083B6C60D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1413" y="136573"/>
            <a:ext cx="8692587" cy="646091"/>
          </a:xfrm>
        </p:spPr>
        <p:txBody>
          <a:bodyPr>
            <a:normAutofit/>
          </a:bodyPr>
          <a:lstStyle/>
          <a:p>
            <a:pPr algn="l"/>
            <a:r>
              <a:rPr lang="en-US" sz="3000" dirty="0"/>
              <a:t>Stanford Rule Applicability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16D1CD3B-5971-4BCB-BC90-397FEB1F06A5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451413" y="933829"/>
            <a:ext cx="8224754" cy="3519531"/>
          </a:xfrm>
        </p:spPr>
        <p:txBody>
          <a:bodyPr>
            <a:normAutofit/>
          </a:bodyPr>
          <a:lstStyle/>
          <a:p>
            <a:pPr marL="175022" indent="-175022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US" sz="1650" dirty="0">
                <a:latin typeface="Arial" panose="020B0604020202020204" pitchFamily="34" charset="0"/>
                <a:cs typeface="Arial" panose="020B0604020202020204" pitchFamily="34" charset="0"/>
              </a:rPr>
              <a:t>Setting the router’s buffer size to BDP/√N would require determining the current average RTT and the number of flows</a:t>
            </a:r>
          </a:p>
          <a:p>
            <a:pPr marL="175022" indent="-175022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US" sz="1650" dirty="0">
                <a:latin typeface="Arial" panose="020B0604020202020204" pitchFamily="34" charset="0"/>
              </a:rPr>
              <a:t>A general-purpose CPU cannot cope with high traffic rates</a:t>
            </a:r>
            <a:endParaRPr lang="en-US" sz="165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5022" indent="-175022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US" sz="1650" dirty="0">
                <a:latin typeface="Arial" panose="020B0604020202020204" pitchFamily="34" charset="0"/>
              </a:rPr>
              <a:t>Sampling techniques (e.g., NetFlow) are not accurate enough</a:t>
            </a:r>
            <a:r>
              <a:rPr lang="en-US" sz="1650" baseline="30000" dirty="0">
                <a:latin typeface="Arial" panose="020B0604020202020204" pitchFamily="34" charset="0"/>
              </a:rPr>
              <a:t>1</a:t>
            </a:r>
            <a:endParaRPr lang="en-US" sz="1650" baseline="30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482BC36-EC89-4C60-83A2-A08C733341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C60F48-EAB5-A54D-B834-7AA360F30939}" type="slidenum">
              <a:rPr lang="en-US" smtClean="0"/>
              <a:t>14</a:t>
            </a:fld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AE85DC5-E02A-414C-BCE5-DFC5BBDB5E7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9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24A5BA3-3B7D-41F2-A17B-F0AE1D0ED09F}" type="datetime1">
              <a:rPr lang="en-US" smtClean="0"/>
              <a:pPr/>
              <a:t>4/15/2022</a:t>
            </a:fld>
            <a:endParaRPr lang="en-US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DB182A59-397A-497C-A39F-10A33CF60ED0}"/>
              </a:ext>
            </a:extLst>
          </p:cNvPr>
          <p:cNvSpPr txBox="1"/>
          <p:nvPr/>
        </p:nvSpPr>
        <p:spPr>
          <a:xfrm>
            <a:off x="1018298" y="4533683"/>
            <a:ext cx="7816362" cy="2539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050" baseline="30000" dirty="0"/>
              <a:t>1</a:t>
            </a:r>
            <a:r>
              <a:rPr lang="en-US" sz="1050" dirty="0"/>
              <a:t>Spang, Bruce, and Nick McKeown. "On estimating the number of flows." </a:t>
            </a:r>
            <a:r>
              <a:rPr lang="en-US" sz="1050" i="1" dirty="0"/>
              <a:t>Stanford Workshop on Buffer Sizing</a:t>
            </a:r>
            <a:r>
              <a:rPr lang="en-US" sz="1050" dirty="0"/>
              <a:t>. 2019.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973BA7BE-12D7-4AA7-AD64-81ADF0609731}"/>
              </a:ext>
            </a:extLst>
          </p:cNvPr>
          <p:cNvCxnSpPr>
            <a:cxnSpLocks/>
            <a:endCxn id="2" idx="2"/>
          </p:cNvCxnSpPr>
          <p:nvPr/>
        </p:nvCxnSpPr>
        <p:spPr>
          <a:xfrm>
            <a:off x="451413" y="782664"/>
            <a:ext cx="4346294" cy="0"/>
          </a:xfrm>
          <a:prstGeom prst="line">
            <a:avLst/>
          </a:prstGeom>
          <a:noFill/>
          <a:ln w="25400" cap="flat" cmpd="sng" algn="ctr">
            <a:solidFill>
              <a:schemeClr val="accent2">
                <a:lumMod val="75000"/>
              </a:scheme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pic>
        <p:nvPicPr>
          <p:cNvPr id="13" name="Picture 12">
            <a:extLst>
              <a:ext uri="{FF2B5EF4-FFF2-40B4-BE49-F238E27FC236}">
                <a16:creationId xmlns:a16="http://schemas.microsoft.com/office/drawing/2014/main" id="{D7AD19E9-38F4-409D-96EA-7676DD67216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1618" y="4844837"/>
            <a:ext cx="1290224" cy="2738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317089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4FE00E-53C9-0443-95B6-4083B6C60D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1413" y="136573"/>
            <a:ext cx="8692587" cy="646091"/>
          </a:xfrm>
        </p:spPr>
        <p:txBody>
          <a:bodyPr>
            <a:normAutofit/>
          </a:bodyPr>
          <a:lstStyle/>
          <a:p>
            <a:pPr algn="l"/>
            <a:r>
              <a:rPr lang="en-US" sz="3000" dirty="0"/>
              <a:t>Proposed System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16D1CD3B-5971-4BCB-BC90-397FEB1F06A5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451413" y="940522"/>
            <a:ext cx="8253108" cy="3519531"/>
          </a:xfrm>
        </p:spPr>
        <p:txBody>
          <a:bodyPr>
            <a:normAutofit/>
          </a:bodyPr>
          <a:lstStyle/>
          <a:p>
            <a:pPr marL="175022" indent="-175022">
              <a:lnSpc>
                <a:spcPct val="100000"/>
              </a:lnSpc>
              <a:spcBef>
                <a:spcPts val="300"/>
              </a:spcBef>
              <a:spcAft>
                <a:spcPts val="300"/>
              </a:spcAft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US" sz="1650" dirty="0">
                <a:latin typeface="Arial" panose="020B0604020202020204" pitchFamily="34" charset="0"/>
                <a:cs typeface="Arial" panose="020B0604020202020204" pitchFamily="34" charset="0"/>
              </a:rPr>
              <a:t>Dynamically modify the buffer size of routers based on measurements collected on programmable switches</a:t>
            </a:r>
          </a:p>
          <a:p>
            <a:pPr marL="396875" lvl="1" indent="-177800">
              <a:lnSpc>
                <a:spcPct val="100000"/>
              </a:lnSpc>
              <a:spcBef>
                <a:spcPts val="225"/>
              </a:spcBef>
              <a:spcAft>
                <a:spcPts val="225"/>
              </a:spcAft>
              <a:buClr>
                <a:schemeClr val="accent2"/>
              </a:buClr>
              <a:buFont typeface="+mj-lt"/>
              <a:buAutoNum type="arabicPeriod"/>
            </a:pPr>
            <a:r>
              <a:rPr lang="en-US" sz="1500" dirty="0">
                <a:latin typeface="Arial" panose="020B0604020202020204" pitchFamily="34" charset="0"/>
                <a:cs typeface="Arial" panose="020B0604020202020204" pitchFamily="34" charset="0"/>
              </a:rPr>
              <a:t>Copy of the traffic is forwarded to a programmable switch by passively tapping router’s ports</a:t>
            </a:r>
          </a:p>
          <a:p>
            <a:pPr marL="396875" lvl="1" indent="-177800">
              <a:lnSpc>
                <a:spcPct val="100000"/>
              </a:lnSpc>
              <a:spcBef>
                <a:spcPts val="225"/>
              </a:spcBef>
              <a:spcAft>
                <a:spcPts val="225"/>
              </a:spcAft>
              <a:buClr>
                <a:schemeClr val="accent2"/>
              </a:buClr>
              <a:buFont typeface="+mj-lt"/>
              <a:buAutoNum type="arabicPeriod"/>
            </a:pPr>
            <a:r>
              <a:rPr lang="en-US" sz="1500" dirty="0">
                <a:latin typeface="Arial" panose="020B0604020202020204" pitchFamily="34" charset="0"/>
                <a:cs typeface="Arial" panose="020B0604020202020204" pitchFamily="34" charset="0"/>
              </a:rPr>
              <a:t>The programmable switch identifies, tracks, and computes the RTT of long flows</a:t>
            </a:r>
          </a:p>
          <a:p>
            <a:pPr marL="396875" lvl="1" indent="-177800">
              <a:lnSpc>
                <a:spcPct val="100000"/>
              </a:lnSpc>
              <a:spcBef>
                <a:spcPts val="225"/>
              </a:spcBef>
              <a:spcAft>
                <a:spcPts val="225"/>
              </a:spcAft>
              <a:buClr>
                <a:schemeClr val="accent2"/>
              </a:buClr>
              <a:buFont typeface="+mj-lt"/>
              <a:buAutoNum type="arabicPeriod"/>
            </a:pPr>
            <a:r>
              <a:rPr lang="en-US" sz="1500" dirty="0">
                <a:latin typeface="Arial" panose="020B0604020202020204" pitchFamily="34" charset="0"/>
                <a:cs typeface="Arial" panose="020B0604020202020204" pitchFamily="34" charset="0"/>
              </a:rPr>
              <a:t>The programmable switch modifies the legacy router’s buffer size</a:t>
            </a:r>
          </a:p>
          <a:p>
            <a:pPr marL="476631" lvl="1" indent="-257175">
              <a:lnSpc>
                <a:spcPct val="100000"/>
              </a:lnSpc>
              <a:spcBef>
                <a:spcPts val="450"/>
              </a:spcBef>
              <a:spcAft>
                <a:spcPts val="450"/>
              </a:spcAft>
              <a:buFont typeface="Wingdings" panose="05000000000000000000" pitchFamily="2" charset="2"/>
              <a:buChar char="Ø"/>
            </a:pPr>
            <a:endParaRPr lang="en-US" sz="15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482BC36-EC89-4C60-83A2-A08C733341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C60F48-EAB5-A54D-B834-7AA360F30939}" type="slidenum">
              <a:rPr lang="en-US" smtClean="0"/>
              <a:t>15</a:t>
            </a:fld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AE85DC5-E02A-414C-BCE5-DFC5BBDB5E7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9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24A5BA3-3B7D-41F2-A17B-F0AE1D0ED09F}" type="datetime1">
              <a:rPr lang="en-US" smtClean="0"/>
              <a:pPr/>
              <a:t>4/15/2022</a:t>
            </a:fld>
            <a:endParaRPr lang="en-US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C67FAABD-8D5A-4D69-9E68-FB988BAA2963}"/>
              </a:ext>
            </a:extLst>
          </p:cNvPr>
          <p:cNvCxnSpPr>
            <a:cxnSpLocks/>
          </p:cNvCxnSpPr>
          <p:nvPr/>
        </p:nvCxnSpPr>
        <p:spPr>
          <a:xfrm>
            <a:off x="451413" y="782664"/>
            <a:ext cx="3082362" cy="0"/>
          </a:xfrm>
          <a:prstGeom prst="line">
            <a:avLst/>
          </a:prstGeom>
          <a:noFill/>
          <a:ln w="25400" cap="flat" cmpd="sng" algn="ctr">
            <a:solidFill>
              <a:schemeClr val="accent2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pic>
        <p:nvPicPr>
          <p:cNvPr id="9" name="Picture 8">
            <a:extLst>
              <a:ext uri="{FF2B5EF4-FFF2-40B4-BE49-F238E27FC236}">
                <a16:creationId xmlns:a16="http://schemas.microsoft.com/office/drawing/2014/main" id="{4BED7A8A-D5FB-4216-BBB5-BE76E046ACB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58690" y="2639460"/>
            <a:ext cx="3723052" cy="2071781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B3B994C2-5C80-4631-8063-1B1F18C26F0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1618" y="4844837"/>
            <a:ext cx="1290224" cy="2738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204550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4FE00E-53C9-0443-95B6-4083B6C60D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1413" y="136573"/>
            <a:ext cx="8692587" cy="646091"/>
          </a:xfrm>
        </p:spPr>
        <p:txBody>
          <a:bodyPr>
            <a:normAutofit/>
          </a:bodyPr>
          <a:lstStyle/>
          <a:p>
            <a:pPr algn="l"/>
            <a:r>
              <a:rPr lang="en-US" sz="3000" dirty="0"/>
              <a:t>Implementation and Evaluation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16D1CD3B-5971-4BCB-BC90-397FEB1F06A5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451413" y="940522"/>
            <a:ext cx="3153434" cy="3519531"/>
          </a:xfrm>
        </p:spPr>
        <p:txBody>
          <a:bodyPr>
            <a:normAutofit/>
          </a:bodyPr>
          <a:lstStyle/>
          <a:p>
            <a:pPr marL="175022" indent="-175022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US" sz="1650" dirty="0">
                <a:latin typeface="Arial" panose="020B0604020202020204" pitchFamily="34" charset="0"/>
                <a:cs typeface="Arial" panose="020B0604020202020204" pitchFamily="34" charset="0"/>
              </a:rPr>
              <a:t>Different congestion control algorithms</a:t>
            </a:r>
            <a:r>
              <a:rPr lang="en-US" sz="1650" baseline="30000" dirty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  <a:p>
            <a:pPr marL="175022" indent="-175022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US" sz="1650" dirty="0">
                <a:latin typeface="Arial" panose="020B0604020202020204" pitchFamily="34" charset="0"/>
              </a:rPr>
              <a:t>iPerf3</a:t>
            </a:r>
          </a:p>
          <a:p>
            <a:pPr marL="175022" indent="-175022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US" sz="1650" dirty="0">
                <a:latin typeface="Arial" panose="020B0604020202020204" pitchFamily="34" charset="0"/>
              </a:rPr>
              <a:t>Default buffer size of the router is 200ms</a:t>
            </a:r>
            <a:r>
              <a:rPr lang="en-US" sz="1650" baseline="30000" dirty="0">
                <a:latin typeface="Arial" panose="020B0604020202020204" pitchFamily="34" charset="0"/>
              </a:rPr>
              <a:t>2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482BC36-EC89-4C60-83A2-A08C733341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C60F48-EAB5-A54D-B834-7AA360F30939}" type="slidenum">
              <a:rPr lang="en-US" smtClean="0"/>
              <a:t>16</a:t>
            </a:fld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AE85DC5-E02A-414C-BCE5-DFC5BBDB5E7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9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24A5BA3-3B7D-41F2-A17B-F0AE1D0ED09F}" type="datetime1">
              <a:rPr lang="en-US" smtClean="0"/>
              <a:pPr/>
              <a:t>4/15/2022</a:t>
            </a:fld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97B702B6-9928-4B20-924D-F7C4C1573FF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15951" y="989867"/>
            <a:ext cx="4593412" cy="2841345"/>
          </a:xfrm>
          <a:prstGeom prst="rect">
            <a:avLst/>
          </a:prstGeom>
        </p:spPr>
      </p:pic>
      <p:sp>
        <p:nvSpPr>
          <p:cNvPr id="33" name="TextBox 32">
            <a:extLst>
              <a:ext uri="{FF2B5EF4-FFF2-40B4-BE49-F238E27FC236}">
                <a16:creationId xmlns:a16="http://schemas.microsoft.com/office/drawing/2014/main" id="{B7A32AB4-938D-457F-993E-183C16939B54}"/>
              </a:ext>
            </a:extLst>
          </p:cNvPr>
          <p:cNvSpPr txBox="1"/>
          <p:nvPr/>
        </p:nvSpPr>
        <p:spPr>
          <a:xfrm>
            <a:off x="451413" y="4334261"/>
            <a:ext cx="8383247" cy="2539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050" baseline="30000" dirty="0"/>
              <a:t>1</a:t>
            </a:r>
            <a:r>
              <a:rPr lang="en-US" sz="1050" dirty="0"/>
              <a:t>Mishra et al. “The great Internet TCP congestion control census,” ACM on Measurement and Analysis of Computing Systems, 2019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044D5504-C59F-47EF-9A84-5065E801605A}"/>
              </a:ext>
            </a:extLst>
          </p:cNvPr>
          <p:cNvSpPr txBox="1"/>
          <p:nvPr/>
        </p:nvSpPr>
        <p:spPr>
          <a:xfrm>
            <a:off x="451413" y="4544612"/>
            <a:ext cx="8383247" cy="2538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050" baseline="30000" dirty="0"/>
              <a:t>2</a:t>
            </a:r>
            <a:r>
              <a:rPr lang="en-US" sz="1050" dirty="0"/>
              <a:t>N. McKeown et al. “Sizing router buffers (redux),” ACM SIGCOMM Computer Communication Review, vol. 49, no. 5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E1D8605D-1C82-47F1-94B5-388247E208F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1618" y="4844837"/>
            <a:ext cx="1290224" cy="273844"/>
          </a:xfrm>
          <a:prstGeom prst="rect">
            <a:avLst/>
          </a:prstGeom>
        </p:spPr>
      </p:pic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13CA32D6-04EF-49E6-AAC4-AB74CBFDD863}"/>
              </a:ext>
            </a:extLst>
          </p:cNvPr>
          <p:cNvCxnSpPr>
            <a:cxnSpLocks/>
          </p:cNvCxnSpPr>
          <p:nvPr/>
        </p:nvCxnSpPr>
        <p:spPr>
          <a:xfrm>
            <a:off x="451414" y="782664"/>
            <a:ext cx="5202938" cy="0"/>
          </a:xfrm>
          <a:prstGeom prst="line">
            <a:avLst/>
          </a:prstGeom>
          <a:noFill/>
          <a:ln w="25400" cap="flat" cmpd="sng" algn="ctr">
            <a:solidFill>
              <a:schemeClr val="accent2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</p:spTree>
    <p:extLst>
      <p:ext uri="{BB962C8B-B14F-4D97-AF65-F5344CB8AC3E}">
        <p14:creationId xmlns:p14="http://schemas.microsoft.com/office/powerpoint/2010/main" val="262187183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4FE00E-53C9-0443-95B6-4083B6C60D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1413" y="136573"/>
            <a:ext cx="8692587" cy="646091"/>
          </a:xfrm>
        </p:spPr>
        <p:txBody>
          <a:bodyPr>
            <a:normAutofit/>
          </a:bodyPr>
          <a:lstStyle/>
          <a:p>
            <a:pPr algn="l"/>
            <a:r>
              <a:rPr lang="en-US" sz="3000" dirty="0"/>
              <a:t>Implementation and Evaluation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16D1CD3B-5971-4BCB-BC90-397FEB1F06A5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454083" y="940365"/>
            <a:ext cx="7543800" cy="3519531"/>
          </a:xfrm>
        </p:spPr>
        <p:txBody>
          <a:bodyPr>
            <a:normAutofit/>
          </a:bodyPr>
          <a:lstStyle/>
          <a:p>
            <a:pPr marL="175022" indent="-175022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US" sz="1650" dirty="0">
                <a:latin typeface="Arial" panose="020B0604020202020204" pitchFamily="34" charset="0"/>
                <a:cs typeface="Arial" panose="020B0604020202020204" pitchFamily="34" charset="0"/>
              </a:rPr>
              <a:t>Two scenarios are considered:</a:t>
            </a:r>
          </a:p>
          <a:p>
            <a:pPr marL="339725" lvl="2" indent="-20320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SzPct val="100000"/>
              <a:buFont typeface="+mj-lt"/>
              <a:buAutoNum type="arabicPeriod"/>
            </a:pPr>
            <a:r>
              <a:rPr lang="en-US" sz="1350" dirty="0">
                <a:latin typeface="Arial" panose="020B0604020202020204" pitchFamily="34" charset="0"/>
                <a:cs typeface="Arial" panose="020B0604020202020204" pitchFamily="34" charset="0"/>
              </a:rPr>
              <a:t>Default buffer size on the router, without any dynamic modification</a:t>
            </a:r>
          </a:p>
          <a:p>
            <a:pPr marL="339725" lvl="2" indent="-20320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2"/>
              </a:buClr>
              <a:buSzPct val="100000"/>
              <a:buFont typeface="+mj-lt"/>
              <a:buAutoNum type="arabicPeriod"/>
            </a:pPr>
            <a:r>
              <a:rPr lang="en-US" sz="1350" dirty="0">
                <a:latin typeface="Arial" panose="020B0604020202020204" pitchFamily="34" charset="0"/>
                <a:cs typeface="Arial" panose="020B0604020202020204" pitchFamily="34" charset="0"/>
              </a:rPr>
              <a:t>P4 switch measures and modifies the buffer size of the router</a:t>
            </a:r>
          </a:p>
          <a:p>
            <a:pPr marL="175022" lvl="1" indent="-175022">
              <a:lnSpc>
                <a:spcPct val="100000"/>
              </a:lnSpc>
              <a:spcBef>
                <a:spcPts val="450"/>
              </a:spcBef>
              <a:spcAft>
                <a:spcPts val="450"/>
              </a:spcAft>
              <a:buSzPct val="100000"/>
              <a:buFont typeface="Arial" panose="020B0604020202020204" pitchFamily="34" charset="0"/>
              <a:buChar char="•"/>
            </a:pPr>
            <a:endParaRPr lang="en-US" sz="165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76631" lvl="1" indent="-257175">
              <a:lnSpc>
                <a:spcPct val="100000"/>
              </a:lnSpc>
              <a:spcBef>
                <a:spcPts val="450"/>
              </a:spcBef>
              <a:spcAft>
                <a:spcPts val="450"/>
              </a:spcAft>
              <a:buFont typeface="Wingdings" panose="05000000000000000000" pitchFamily="2" charset="2"/>
              <a:buChar char="Ø"/>
            </a:pPr>
            <a:endParaRPr lang="en-US" sz="15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482BC36-EC89-4C60-83A2-A08C733341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C60F48-EAB5-A54D-B834-7AA360F30939}" type="slidenum">
              <a:rPr lang="en-US" smtClean="0"/>
              <a:t>17</a:t>
            </a:fld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AE85DC5-E02A-414C-BCE5-DFC5BBDB5E7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9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24A5BA3-3B7D-41F2-A17B-F0AE1D0ED09F}" type="datetime1">
              <a:rPr lang="en-US" smtClean="0"/>
              <a:pPr/>
              <a:t>4/15/2022</a:t>
            </a:fld>
            <a:endParaRPr lang="en-US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C67FAABD-8D5A-4D69-9E68-FB988BAA2963}"/>
              </a:ext>
            </a:extLst>
          </p:cNvPr>
          <p:cNvCxnSpPr>
            <a:cxnSpLocks/>
          </p:cNvCxnSpPr>
          <p:nvPr/>
        </p:nvCxnSpPr>
        <p:spPr>
          <a:xfrm>
            <a:off x="451414" y="782664"/>
            <a:ext cx="5202938" cy="0"/>
          </a:xfrm>
          <a:prstGeom prst="line">
            <a:avLst/>
          </a:prstGeom>
          <a:noFill/>
          <a:ln w="25400" cap="flat" cmpd="sng" algn="ctr">
            <a:solidFill>
              <a:schemeClr val="accent2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pic>
        <p:nvPicPr>
          <p:cNvPr id="9" name="Picture 8">
            <a:extLst>
              <a:ext uri="{FF2B5EF4-FFF2-40B4-BE49-F238E27FC236}">
                <a16:creationId xmlns:a16="http://schemas.microsoft.com/office/drawing/2014/main" id="{BB9947D4-933F-47EF-A044-D1D392B7AE7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1618" y="4844837"/>
            <a:ext cx="1290224" cy="2738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3165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4FE00E-53C9-0443-95B6-4083B6C60D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1413" y="136573"/>
            <a:ext cx="8692587" cy="646091"/>
          </a:xfrm>
        </p:spPr>
        <p:txBody>
          <a:bodyPr>
            <a:normAutofit/>
          </a:bodyPr>
          <a:lstStyle/>
          <a:p>
            <a:pPr algn="l"/>
            <a:r>
              <a:rPr lang="en-US" sz="3000" dirty="0"/>
              <a:t>Results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16D1CD3B-5971-4BCB-BC90-397FEB1F06A5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452178" y="919116"/>
            <a:ext cx="7543800" cy="3519531"/>
          </a:xfrm>
        </p:spPr>
        <p:txBody>
          <a:bodyPr>
            <a:normAutofit/>
          </a:bodyPr>
          <a:lstStyle/>
          <a:p>
            <a:pPr marL="175022" indent="-175022">
              <a:lnSpc>
                <a:spcPct val="100000"/>
              </a:lnSpc>
              <a:spcBef>
                <a:spcPts val="450"/>
              </a:spcBef>
              <a:spcAft>
                <a:spcPts val="450"/>
              </a:spcAft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US" sz="1650" dirty="0">
                <a:latin typeface="Arial" panose="020B0604020202020204" pitchFamily="34" charset="0"/>
                <a:cs typeface="Arial" panose="020B0604020202020204" pitchFamily="34" charset="0"/>
              </a:rPr>
              <a:t>Multiple long flows, CCAs, and propagation delays</a:t>
            </a:r>
          </a:p>
          <a:p>
            <a:pPr marL="175022" indent="-175022">
              <a:lnSpc>
                <a:spcPct val="100000"/>
              </a:lnSpc>
              <a:spcBef>
                <a:spcPts val="450"/>
              </a:spcBef>
              <a:spcAft>
                <a:spcPts val="450"/>
              </a:spcAft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US" sz="1650" dirty="0">
                <a:effectLst/>
                <a:latin typeface="Arial" panose="020B0604020202020204" pitchFamily="34" charset="0"/>
              </a:rPr>
              <a:t>Average link utilization</a:t>
            </a:r>
          </a:p>
          <a:p>
            <a:pPr marL="175022" indent="-175022">
              <a:lnSpc>
                <a:spcPct val="100000"/>
              </a:lnSpc>
              <a:spcBef>
                <a:spcPts val="450"/>
              </a:spcBef>
              <a:spcAft>
                <a:spcPts val="450"/>
              </a:spcAft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US" sz="1650" dirty="0">
                <a:effectLst/>
                <a:latin typeface="Arial" panose="020B0604020202020204" pitchFamily="34" charset="0"/>
              </a:rPr>
              <a:t>Average fairness index </a:t>
            </a:r>
          </a:p>
          <a:p>
            <a:pPr marL="175022" indent="-175022">
              <a:lnSpc>
                <a:spcPct val="100000"/>
              </a:lnSpc>
              <a:spcBef>
                <a:spcPts val="450"/>
              </a:spcBef>
              <a:spcAft>
                <a:spcPts val="450"/>
              </a:spcAft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US" sz="1650" dirty="0">
                <a:effectLst/>
                <a:latin typeface="Arial" panose="020B0604020202020204" pitchFamily="34" charset="0"/>
              </a:rPr>
              <a:t>Average RTT </a:t>
            </a:r>
            <a:endParaRPr lang="en-US" sz="16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482BC36-EC89-4C60-83A2-A08C733341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C60F48-EAB5-A54D-B834-7AA360F30939}" type="slidenum">
              <a:rPr lang="en-US" smtClean="0"/>
              <a:t>18</a:t>
            </a:fld>
            <a:endParaRPr lang="en-US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C67FAABD-8D5A-4D69-9E68-FB988BAA2963}"/>
              </a:ext>
            </a:extLst>
          </p:cNvPr>
          <p:cNvCxnSpPr>
            <a:cxnSpLocks/>
          </p:cNvCxnSpPr>
          <p:nvPr/>
        </p:nvCxnSpPr>
        <p:spPr>
          <a:xfrm>
            <a:off x="451413" y="782664"/>
            <a:ext cx="1405962" cy="0"/>
          </a:xfrm>
          <a:prstGeom prst="line">
            <a:avLst/>
          </a:prstGeom>
          <a:noFill/>
          <a:ln w="25400" cap="flat" cmpd="sng" algn="ctr">
            <a:solidFill>
              <a:schemeClr val="accent2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pic>
        <p:nvPicPr>
          <p:cNvPr id="9" name="Picture 8">
            <a:extLst>
              <a:ext uri="{FF2B5EF4-FFF2-40B4-BE49-F238E27FC236}">
                <a16:creationId xmlns:a16="http://schemas.microsoft.com/office/drawing/2014/main" id="{AD5DA0F2-5587-4DD2-8187-ECC21FBD5F3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4512" y="2423769"/>
            <a:ext cx="8299737" cy="2266775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7718E431-5931-4FB7-8807-40942460650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81942" y="1381438"/>
            <a:ext cx="244261" cy="213951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47C39D23-231E-4A7B-9C1C-8767A175E51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854011" y="1769062"/>
            <a:ext cx="248183" cy="213951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B973C837-4D29-45B8-A179-48FE73C4EB7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949482" y="2127471"/>
            <a:ext cx="583509" cy="221331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78CFA319-36B5-4496-BE37-728762C8E9AC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31618" y="4844837"/>
            <a:ext cx="1290224" cy="2738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22014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4FE00E-53C9-0443-95B6-4083B6C60D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1413" y="136573"/>
            <a:ext cx="8692587" cy="646091"/>
          </a:xfrm>
        </p:spPr>
        <p:txBody>
          <a:bodyPr>
            <a:normAutofit/>
          </a:bodyPr>
          <a:lstStyle/>
          <a:p>
            <a:pPr algn="l"/>
            <a:r>
              <a:rPr lang="en-US" sz="3000" dirty="0"/>
              <a:t>Results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16D1CD3B-5971-4BCB-BC90-397FEB1F06A5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451413" y="932902"/>
            <a:ext cx="7915348" cy="3519531"/>
          </a:xfrm>
        </p:spPr>
        <p:txBody>
          <a:bodyPr>
            <a:normAutofit/>
          </a:bodyPr>
          <a:lstStyle/>
          <a:p>
            <a:pPr marL="175022" indent="-175022">
              <a:lnSpc>
                <a:spcPct val="100000"/>
              </a:lnSpc>
              <a:spcBef>
                <a:spcPts val="450"/>
              </a:spcBef>
              <a:spcAft>
                <a:spcPts val="450"/>
              </a:spcAft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US" sz="1650" dirty="0">
                <a:latin typeface="Arial" panose="020B0604020202020204" pitchFamily="34" charset="0"/>
                <a:cs typeface="Arial" panose="020B0604020202020204" pitchFamily="34" charset="0"/>
              </a:rPr>
              <a:t>Performance of short flows sharing the bottleneck with long flows</a:t>
            </a:r>
          </a:p>
          <a:p>
            <a:pPr marL="175022" indent="-175022">
              <a:lnSpc>
                <a:spcPct val="100000"/>
              </a:lnSpc>
              <a:spcBef>
                <a:spcPts val="450"/>
              </a:spcBef>
              <a:spcAft>
                <a:spcPts val="450"/>
              </a:spcAft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US" sz="1650" dirty="0">
                <a:latin typeface="Arial" panose="020B0604020202020204" pitchFamily="34" charset="0"/>
              </a:rPr>
              <a:t>1000 short flows are arriving according to a Poisson process</a:t>
            </a:r>
          </a:p>
          <a:p>
            <a:pPr marL="175022" indent="-175022">
              <a:lnSpc>
                <a:spcPct val="100000"/>
              </a:lnSpc>
              <a:spcBef>
                <a:spcPts val="450"/>
              </a:spcBef>
              <a:spcAft>
                <a:spcPts val="450"/>
              </a:spcAft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US" sz="1650" dirty="0">
                <a:latin typeface="Arial" panose="020B0604020202020204" pitchFamily="34" charset="0"/>
              </a:rPr>
              <a:t>Flow size distribution resembles a web search workload (10KB to 1MB)</a:t>
            </a:r>
          </a:p>
          <a:p>
            <a:pPr marL="175022" indent="-175022">
              <a:lnSpc>
                <a:spcPct val="100000"/>
              </a:lnSpc>
              <a:spcBef>
                <a:spcPts val="450"/>
              </a:spcBef>
              <a:spcAft>
                <a:spcPts val="450"/>
              </a:spcAft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US" sz="1650" dirty="0">
                <a:latin typeface="Arial" panose="020B0604020202020204" pitchFamily="34" charset="0"/>
              </a:rPr>
              <a:t>Background traffic: 200 long flows, propagation delay = 50ms</a:t>
            </a:r>
            <a:endParaRPr lang="en-US" sz="16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482BC36-EC89-4C60-83A2-A08C733341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C60F48-EAB5-A54D-B834-7AA360F30939}" type="slidenum">
              <a:rPr lang="en-US" smtClean="0"/>
              <a:t>19</a:t>
            </a:fld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AE85DC5-E02A-414C-BCE5-DFC5BBDB5E7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9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24A5BA3-3B7D-41F2-A17B-F0AE1D0ED09F}" type="datetime1">
              <a:rPr lang="en-US" smtClean="0"/>
              <a:pPr/>
              <a:t>4/15/2022</a:t>
            </a:fld>
            <a:endParaRPr lang="en-US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C67FAABD-8D5A-4D69-9E68-FB988BAA2963}"/>
              </a:ext>
            </a:extLst>
          </p:cNvPr>
          <p:cNvCxnSpPr>
            <a:cxnSpLocks/>
          </p:cNvCxnSpPr>
          <p:nvPr/>
        </p:nvCxnSpPr>
        <p:spPr>
          <a:xfrm>
            <a:off x="451413" y="782664"/>
            <a:ext cx="1405962" cy="0"/>
          </a:xfrm>
          <a:prstGeom prst="line">
            <a:avLst/>
          </a:prstGeom>
          <a:noFill/>
          <a:ln w="25400" cap="flat" cmpd="sng" algn="ctr">
            <a:solidFill>
              <a:schemeClr val="accent2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pic>
        <p:nvPicPr>
          <p:cNvPr id="7" name="Picture 6">
            <a:extLst>
              <a:ext uri="{FF2B5EF4-FFF2-40B4-BE49-F238E27FC236}">
                <a16:creationId xmlns:a16="http://schemas.microsoft.com/office/drawing/2014/main" id="{70ED0C3C-FFD9-4278-AB31-943C89984EA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1414" y="2489588"/>
            <a:ext cx="4012331" cy="2025456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28DA1785-2DFE-4948-8AD0-94048DAC24F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63744" y="2506737"/>
            <a:ext cx="4058949" cy="2019733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13F23CC0-FF5D-4DA6-AB06-C3E75010252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1618" y="4844837"/>
            <a:ext cx="1290224" cy="2738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2508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E7A209-383F-4C01-82CC-D2F99971FC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Agenda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BC348B2-A502-4478-977C-9683494609F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210741" indent="-210741">
              <a:spcBef>
                <a:spcPts val="450"/>
              </a:spcBef>
              <a:spcAft>
                <a:spcPts val="0"/>
              </a:spcAft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US" dirty="0"/>
              <a:t>Non-programmable Networks</a:t>
            </a:r>
          </a:p>
          <a:p>
            <a:pPr marL="210741" indent="-210741">
              <a:spcBef>
                <a:spcPts val="450"/>
              </a:spcBef>
              <a:spcAft>
                <a:spcPts val="0"/>
              </a:spcAft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US" dirty="0"/>
              <a:t>Background on SDN and P4 programmable switches</a:t>
            </a:r>
          </a:p>
          <a:p>
            <a:pPr marL="210741" indent="-210741">
              <a:spcBef>
                <a:spcPts val="450"/>
              </a:spcBef>
              <a:spcAft>
                <a:spcPts val="0"/>
              </a:spcAft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US" dirty="0"/>
              <a:t>P4 switches adoption challenges</a:t>
            </a:r>
          </a:p>
          <a:p>
            <a:pPr marL="210741" indent="-210741">
              <a:spcBef>
                <a:spcPts val="450"/>
              </a:spcBef>
              <a:spcAft>
                <a:spcPts val="0"/>
              </a:spcAft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US" dirty="0"/>
              <a:t>P4Tune framework</a:t>
            </a:r>
          </a:p>
          <a:p>
            <a:pPr marL="210741" indent="-210741">
              <a:spcBef>
                <a:spcPts val="450"/>
              </a:spcBef>
              <a:spcAft>
                <a:spcPts val="0"/>
              </a:spcAft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US" dirty="0"/>
              <a:t>Use case 1: Dynamic buffer sizing</a:t>
            </a:r>
          </a:p>
          <a:p>
            <a:pPr marL="210741" indent="-210741">
              <a:spcBef>
                <a:spcPts val="450"/>
              </a:spcBef>
              <a:spcAft>
                <a:spcPts val="0"/>
              </a:spcAft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US" dirty="0"/>
              <a:t>Use case 2: Size-aware flow separation</a:t>
            </a:r>
          </a:p>
          <a:p>
            <a:pPr marL="210741" indent="-210741">
              <a:spcBef>
                <a:spcPts val="450"/>
              </a:spcBef>
              <a:spcAft>
                <a:spcPts val="0"/>
              </a:spcAft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US" dirty="0"/>
              <a:t>Use case 3: SYN flood mitigation</a:t>
            </a:r>
          </a:p>
          <a:p>
            <a:pPr marL="210741" indent="-210741">
              <a:spcBef>
                <a:spcPts val="450"/>
              </a:spcBef>
              <a:spcAft>
                <a:spcPts val="0"/>
              </a:spcAft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US" dirty="0"/>
              <a:t>Use case 4: DNS amplification</a:t>
            </a:r>
          </a:p>
          <a:p>
            <a:pPr marL="210741" indent="-210741">
              <a:spcBef>
                <a:spcPts val="450"/>
              </a:spcBef>
              <a:spcAft>
                <a:spcPts val="0"/>
              </a:spcAft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US" dirty="0"/>
              <a:t>Discussions</a:t>
            </a:r>
          </a:p>
          <a:p>
            <a:pPr marL="210741" indent="-210741">
              <a:spcBef>
                <a:spcPts val="450"/>
              </a:spcBef>
              <a:spcAft>
                <a:spcPts val="0"/>
              </a:spcAft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US" dirty="0"/>
              <a:t>Conclusion</a:t>
            </a:r>
          </a:p>
          <a:p>
            <a:pPr marL="210741" indent="-210741">
              <a:spcBef>
                <a:spcPts val="450"/>
              </a:spcBef>
              <a:spcAft>
                <a:spcPts val="0"/>
              </a:spcAft>
              <a:buClr>
                <a:schemeClr val="accent2"/>
              </a:buClr>
              <a:buFont typeface="Arial" panose="020B0604020202020204" pitchFamily="34" charset="0"/>
              <a:buChar char="•"/>
            </a:pPr>
            <a:endParaRPr lang="en-US" dirty="0"/>
          </a:p>
          <a:p>
            <a:pPr marL="210741" indent="-210741">
              <a:spcBef>
                <a:spcPts val="450"/>
              </a:spcBef>
              <a:spcAft>
                <a:spcPts val="0"/>
              </a:spcAft>
              <a:buClr>
                <a:schemeClr val="accent2"/>
              </a:buClr>
              <a:buFont typeface="Arial" panose="020B0604020202020204" pitchFamily="34" charset="0"/>
              <a:buChar char="•"/>
            </a:pPr>
            <a:endParaRPr lang="en-US" dirty="0"/>
          </a:p>
          <a:p>
            <a:pPr marL="210741" indent="-210741">
              <a:spcBef>
                <a:spcPts val="450"/>
              </a:spcBef>
              <a:spcAft>
                <a:spcPts val="0"/>
              </a:spcAft>
              <a:buClr>
                <a:schemeClr val="accent2"/>
              </a:buClr>
              <a:buFont typeface="Arial" panose="020B0604020202020204" pitchFamily="34" charset="0"/>
              <a:buChar char="•"/>
            </a:pPr>
            <a:endParaRPr lang="en-US" dirty="0"/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317C6886-4E51-4FCE-9CB6-B02F2B2FB8F0}"/>
              </a:ext>
            </a:extLst>
          </p:cNvPr>
          <p:cNvCxnSpPr>
            <a:cxnSpLocks/>
          </p:cNvCxnSpPr>
          <p:nvPr/>
        </p:nvCxnSpPr>
        <p:spPr>
          <a:xfrm flipV="1">
            <a:off x="448163" y="657225"/>
            <a:ext cx="1388452" cy="1"/>
          </a:xfrm>
          <a:prstGeom prst="line">
            <a:avLst/>
          </a:prstGeom>
          <a:noFill/>
          <a:ln w="25400" cap="flat" cmpd="sng" algn="ctr">
            <a:solidFill>
              <a:schemeClr val="accent2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A7F987D-8125-4449-B24B-5D69203C7C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fld id="{38C60F48-EAB5-A54D-B834-7AA360F30939}" type="slidenum">
              <a:rPr kumimoji="0" lang="en-US" sz="788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rPr>
              <a:pPr marL="0" marR="0" lvl="0" indent="0" algn="r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/>
                <a:buNone/>
                <a:tabLst/>
                <a:defRPr/>
              </a:pPr>
              <a:t>2</a:t>
            </a:fld>
            <a:endParaRPr kumimoji="0" lang="en-US" sz="788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Arial"/>
              <a:sym typeface="Arial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CD12FE5F-2409-4DF6-96DD-473B4D04D37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1618" y="4844837"/>
            <a:ext cx="1290224" cy="2738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62777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>
            <a:extLst>
              <a:ext uri="{FF2B5EF4-FFF2-40B4-BE49-F238E27FC236}">
                <a16:creationId xmlns:a16="http://schemas.microsoft.com/office/drawing/2014/main" id="{84D3AD81-3C3A-4BDD-BF30-69AC30A87C3A}"/>
              </a:ext>
            </a:extLst>
          </p:cNvPr>
          <p:cNvSpPr txBox="1"/>
          <p:nvPr/>
        </p:nvSpPr>
        <p:spPr>
          <a:xfrm>
            <a:off x="1" y="1921893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sz="2400" b="1" kern="1200" dirty="0">
                <a:solidFill>
                  <a:prstClr val="black">
                    <a:lumMod val="65000"/>
                    <a:lumOff val="35000"/>
                  </a:prstClr>
                </a:solidFill>
                <a:latin typeface="Avenir Next" panose="020B0503020202020204" pitchFamily="34" charset="0"/>
                <a:ea typeface="+mn-ea"/>
              </a:rPr>
              <a:t>Use Case 2: Traffic Separation based on Flow Size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Avenir Next" panose="020B0503020202020204" pitchFamily="34" charset="0"/>
              <a:ea typeface="+mn-ea"/>
              <a:cs typeface="Arial"/>
              <a:sym typeface="Arial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1ED1A07-BE5B-4835-9028-8EF79FEDA1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en-US" sz="675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Arial"/>
              <a:sym typeface="Arial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C9D0812-3064-495A-B84F-221A6582CD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fld id="{38C60F48-EAB5-A54D-B834-7AA360F30939}" type="slidenum">
              <a:rPr kumimoji="0" lang="en-US" sz="788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rPr>
              <a:pPr marL="0" marR="0" lvl="0" indent="0" algn="r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/>
                <a:buNone/>
                <a:tabLst/>
                <a:defRPr/>
              </a:pPr>
              <a:t>20</a:t>
            </a:fld>
            <a:endParaRPr kumimoji="0" lang="en-US" sz="788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Arial"/>
              <a:sym typeface="Arial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97A12A9-E44C-4E1A-B4E0-95607C7E9BF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844838"/>
            <a:ext cx="1591056" cy="2353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088379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4FE00E-53C9-0443-95B6-4083B6C60D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1413" y="136573"/>
            <a:ext cx="8692587" cy="646091"/>
          </a:xfrm>
        </p:spPr>
        <p:txBody>
          <a:bodyPr>
            <a:normAutofit/>
          </a:bodyPr>
          <a:lstStyle/>
          <a:p>
            <a:pPr algn="l"/>
            <a:r>
              <a:rPr lang="en-US" sz="3000" dirty="0"/>
              <a:t>Size-Aware Flow Separation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16D1CD3B-5971-4BCB-BC90-397FEB1F06A5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451413" y="933829"/>
            <a:ext cx="7915348" cy="3109614"/>
          </a:xfrm>
        </p:spPr>
        <p:txBody>
          <a:bodyPr>
            <a:normAutofit/>
          </a:bodyPr>
          <a:lstStyle/>
          <a:p>
            <a:pPr marL="175022" indent="-175022">
              <a:lnSpc>
                <a:spcPct val="100000"/>
              </a:lnSpc>
              <a:spcBef>
                <a:spcPts val="450"/>
              </a:spcBef>
              <a:spcAft>
                <a:spcPts val="450"/>
              </a:spcAft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US" sz="1650" dirty="0">
                <a:latin typeface="Arial" panose="020B0604020202020204" pitchFamily="34" charset="0"/>
                <a:cs typeface="Arial" panose="020B0604020202020204" pitchFamily="34" charset="0"/>
              </a:rPr>
              <a:t>The FCT of short flows sharing a router queue with long flows is significantly impacted when the network is busy</a:t>
            </a:r>
          </a:p>
          <a:p>
            <a:pPr marL="175022" indent="-175022">
              <a:lnSpc>
                <a:spcPct val="100000"/>
              </a:lnSpc>
              <a:spcBef>
                <a:spcPts val="450"/>
              </a:spcBef>
              <a:spcAft>
                <a:spcPts val="450"/>
              </a:spcAft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US" sz="1650" dirty="0">
                <a:latin typeface="Arial" panose="020B0604020202020204" pitchFamily="34" charset="0"/>
                <a:cs typeface="Arial" panose="020B0604020202020204" pitchFamily="34" charset="0"/>
              </a:rPr>
              <a:t>A possible solution to prevent the increase of FCT is to separate short flows from long flows</a:t>
            </a:r>
          </a:p>
          <a:p>
            <a:pPr marL="175022" indent="-175022">
              <a:lnSpc>
                <a:spcPct val="100000"/>
              </a:lnSpc>
              <a:spcBef>
                <a:spcPts val="450"/>
              </a:spcBef>
              <a:spcAft>
                <a:spcPts val="450"/>
              </a:spcAft>
              <a:buClr>
                <a:schemeClr val="accent2"/>
              </a:buClr>
              <a:buFont typeface="Arial" panose="020B0604020202020204" pitchFamily="34" charset="0"/>
              <a:buChar char="•"/>
            </a:pPr>
            <a:endParaRPr lang="en-US" sz="16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482BC36-EC89-4C60-83A2-A08C733341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C60F48-EAB5-A54D-B834-7AA360F30939}" type="slidenum">
              <a:rPr lang="en-US" smtClean="0"/>
              <a:t>21</a:t>
            </a:fld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AE85DC5-E02A-414C-BCE5-DFC5BBDB5E7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9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24A5BA3-3B7D-41F2-A17B-F0AE1D0ED09F}" type="datetime1">
              <a:rPr lang="en-US" smtClean="0"/>
              <a:pPr/>
              <a:t>4/15/2022</a:t>
            </a:fld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ECD3894C-7AD7-4956-8913-62F8CD777D6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1618" y="4844837"/>
            <a:ext cx="1290224" cy="273844"/>
          </a:xfrm>
          <a:prstGeom prst="rect">
            <a:avLst/>
          </a:prstGeom>
        </p:spPr>
      </p:pic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C6BBC68B-E18B-4785-A80F-9CB4053FEE26}"/>
              </a:ext>
            </a:extLst>
          </p:cNvPr>
          <p:cNvCxnSpPr>
            <a:cxnSpLocks/>
          </p:cNvCxnSpPr>
          <p:nvPr/>
        </p:nvCxnSpPr>
        <p:spPr>
          <a:xfrm>
            <a:off x="451413" y="782664"/>
            <a:ext cx="4814007" cy="0"/>
          </a:xfrm>
          <a:prstGeom prst="line">
            <a:avLst/>
          </a:prstGeom>
          <a:noFill/>
          <a:ln w="25400" cap="flat" cmpd="sng" algn="ctr">
            <a:solidFill>
              <a:schemeClr val="accent2">
                <a:lumMod val="75000"/>
              </a:scheme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pic>
        <p:nvPicPr>
          <p:cNvPr id="7" name="Picture 6">
            <a:extLst>
              <a:ext uri="{FF2B5EF4-FFF2-40B4-BE49-F238E27FC236}">
                <a16:creationId xmlns:a16="http://schemas.microsoft.com/office/drawing/2014/main" id="{A79826F9-6BFA-4805-85BD-6DEC56108A8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01031" y="2804117"/>
            <a:ext cx="3216112" cy="17260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869366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4FE00E-53C9-0443-95B6-4083B6C60D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1413" y="136573"/>
            <a:ext cx="8692587" cy="646091"/>
          </a:xfrm>
        </p:spPr>
        <p:txBody>
          <a:bodyPr>
            <a:normAutofit/>
          </a:bodyPr>
          <a:lstStyle/>
          <a:p>
            <a:pPr algn="l"/>
            <a:r>
              <a:rPr lang="en-US" sz="3000" dirty="0"/>
              <a:t>Classification in Legacy Devices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16D1CD3B-5971-4BCB-BC90-397FEB1F06A5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451413" y="933829"/>
            <a:ext cx="7915348" cy="3109614"/>
          </a:xfrm>
        </p:spPr>
        <p:txBody>
          <a:bodyPr>
            <a:normAutofit/>
          </a:bodyPr>
          <a:lstStyle/>
          <a:p>
            <a:pPr marL="175022" indent="-175022">
              <a:lnSpc>
                <a:spcPct val="100000"/>
              </a:lnSpc>
              <a:spcBef>
                <a:spcPts val="450"/>
              </a:spcBef>
              <a:spcAft>
                <a:spcPts val="450"/>
              </a:spcAft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US" sz="1650" dirty="0">
                <a:latin typeface="Arial" panose="020B0604020202020204" pitchFamily="34" charset="0"/>
                <a:cs typeface="Arial" panose="020B0604020202020204" pitchFamily="34" charset="0"/>
              </a:rPr>
              <a:t>Typical classifiers available in commercial routers:</a:t>
            </a:r>
          </a:p>
          <a:p>
            <a:pPr marL="505206" lvl="1" indent="-285750">
              <a:lnSpc>
                <a:spcPct val="100000"/>
              </a:lnSpc>
              <a:spcBef>
                <a:spcPts val="450"/>
              </a:spcBef>
              <a:spcAft>
                <a:spcPts val="450"/>
              </a:spcAft>
              <a:buClr>
                <a:schemeClr val="accent2"/>
              </a:buClr>
              <a:buFont typeface="Wingdings" panose="05000000000000000000" pitchFamily="2" charset="2"/>
              <a:buChar char="Ø"/>
            </a:pP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Behavior aggregate (BA): Inspect the fixed-length fields in the packet header (e.g., DSCP)</a:t>
            </a:r>
          </a:p>
          <a:p>
            <a:pPr marL="505206" lvl="1" indent="-285750">
              <a:lnSpc>
                <a:spcPct val="100000"/>
              </a:lnSpc>
              <a:spcBef>
                <a:spcPts val="450"/>
              </a:spcBef>
              <a:spcAft>
                <a:spcPts val="450"/>
              </a:spcAft>
              <a:buClr>
                <a:schemeClr val="accent2"/>
              </a:buClr>
              <a:buFont typeface="Wingdings" panose="05000000000000000000" pitchFamily="2" charset="2"/>
              <a:buChar char="Ø"/>
            </a:pP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Multifield classifier (MF): examines multiple fields in the packet (e.g., source/destination addresses/port, TCP flags, protocol, packet length) based on firewall filter rules</a:t>
            </a:r>
          </a:p>
          <a:p>
            <a:pPr marL="175022" indent="-175022">
              <a:lnSpc>
                <a:spcPct val="100000"/>
              </a:lnSpc>
              <a:spcBef>
                <a:spcPts val="450"/>
              </a:spcBef>
              <a:spcAft>
                <a:spcPts val="450"/>
              </a:spcAft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US" sz="1650" dirty="0">
                <a:latin typeface="Arial" panose="020B0604020202020204" pitchFamily="34" charset="0"/>
                <a:cs typeface="Arial" panose="020B0604020202020204" pitchFamily="34" charset="0"/>
              </a:rPr>
              <a:t>Traffic rarely uses DSCP fields</a:t>
            </a:r>
            <a:r>
              <a:rPr lang="en-US" sz="1650" baseline="30000" dirty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  <a:p>
            <a:pPr marL="175022" indent="-175022">
              <a:lnSpc>
                <a:spcPct val="100000"/>
              </a:lnSpc>
              <a:spcBef>
                <a:spcPts val="450"/>
              </a:spcBef>
              <a:spcAft>
                <a:spcPts val="450"/>
              </a:spcAft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US" sz="1650" dirty="0">
                <a:latin typeface="Arial" panose="020B0604020202020204" pitchFamily="34" charset="0"/>
                <a:cs typeface="Arial" panose="020B0604020202020204" pitchFamily="34" charset="0"/>
              </a:rPr>
              <a:t>Multifield classifier are used with hardcoded rules set by the operators</a:t>
            </a:r>
          </a:p>
          <a:p>
            <a:pPr marL="285750" indent="-285750">
              <a:lnSpc>
                <a:spcPct val="100000"/>
              </a:lnSpc>
              <a:spcBef>
                <a:spcPts val="450"/>
              </a:spcBef>
              <a:spcAft>
                <a:spcPts val="450"/>
              </a:spcAft>
              <a:buClr>
                <a:schemeClr val="accent2"/>
              </a:buClr>
              <a:buFont typeface="Wingdings" panose="05000000000000000000" pitchFamily="2" charset="2"/>
              <a:buChar char="Ø"/>
            </a:pPr>
            <a:endParaRPr lang="en-US" sz="16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482BC36-EC89-4C60-83A2-A08C733341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C60F48-EAB5-A54D-B834-7AA360F30939}" type="slidenum">
              <a:rPr lang="en-US" smtClean="0"/>
              <a:t>22</a:t>
            </a:fld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AE85DC5-E02A-414C-BCE5-DFC5BBDB5E7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9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24A5BA3-3B7D-41F2-A17B-F0AE1D0ED09F}" type="datetime1">
              <a:rPr lang="en-US" smtClean="0"/>
              <a:pPr/>
              <a:t>4/15/2022</a:t>
            </a:fld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ECD3894C-7AD7-4956-8913-62F8CD777D6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1618" y="4844837"/>
            <a:ext cx="1290224" cy="273844"/>
          </a:xfrm>
          <a:prstGeom prst="rect">
            <a:avLst/>
          </a:prstGeom>
        </p:spPr>
      </p:pic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C6BBC68B-E18B-4785-A80F-9CB4053FEE26}"/>
              </a:ext>
            </a:extLst>
          </p:cNvPr>
          <p:cNvCxnSpPr>
            <a:cxnSpLocks/>
          </p:cNvCxnSpPr>
          <p:nvPr/>
        </p:nvCxnSpPr>
        <p:spPr>
          <a:xfrm>
            <a:off x="451413" y="782664"/>
            <a:ext cx="5461707" cy="0"/>
          </a:xfrm>
          <a:prstGeom prst="line">
            <a:avLst/>
          </a:prstGeom>
          <a:noFill/>
          <a:ln w="25400" cap="flat" cmpd="sng" algn="ctr">
            <a:solidFill>
              <a:schemeClr val="accent2">
                <a:lumMod val="75000"/>
              </a:scheme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DB0DB573-1E44-4D6C-B038-2C3DEE690E1F}"/>
              </a:ext>
            </a:extLst>
          </p:cNvPr>
          <p:cNvSpPr txBox="1"/>
          <p:nvPr/>
        </p:nvSpPr>
        <p:spPr>
          <a:xfrm>
            <a:off x="372677" y="4460079"/>
            <a:ext cx="7994084" cy="2539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1"/>
            <a:r>
              <a:rPr lang="en-US" sz="1050" baseline="30000" dirty="0"/>
              <a:t>1</a:t>
            </a:r>
            <a:r>
              <a:rPr lang="en-US" sz="1050" dirty="0"/>
              <a:t>Roddav et al.  "On the Usage of DSCP and ECN Codepoints in Internet Backbone Traffic Traces for IPv4 and IPv6." </a:t>
            </a:r>
            <a:r>
              <a:rPr lang="en-US" sz="1050" i="1" dirty="0"/>
              <a:t>ISNCC 2019</a:t>
            </a:r>
            <a:endParaRPr lang="en-US" sz="1050" dirty="0"/>
          </a:p>
        </p:txBody>
      </p:sp>
    </p:spTree>
    <p:extLst>
      <p:ext uri="{BB962C8B-B14F-4D97-AF65-F5344CB8AC3E}">
        <p14:creationId xmlns:p14="http://schemas.microsoft.com/office/powerpoint/2010/main" val="238343973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4FE00E-53C9-0443-95B6-4083B6C60D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1413" y="136573"/>
            <a:ext cx="8692587" cy="646091"/>
          </a:xfrm>
        </p:spPr>
        <p:txBody>
          <a:bodyPr>
            <a:normAutofit/>
          </a:bodyPr>
          <a:lstStyle/>
          <a:p>
            <a:pPr algn="l"/>
            <a:r>
              <a:rPr lang="en-US" sz="3000" dirty="0"/>
              <a:t>P4-Assisted Flow Classification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16D1CD3B-5971-4BCB-BC90-397FEB1F06A5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451412" y="933829"/>
            <a:ext cx="8067747" cy="3109614"/>
          </a:xfrm>
        </p:spPr>
        <p:txBody>
          <a:bodyPr>
            <a:normAutofit/>
          </a:bodyPr>
          <a:lstStyle/>
          <a:p>
            <a:pPr marL="175022" indent="-175022">
              <a:lnSpc>
                <a:spcPct val="100000"/>
              </a:lnSpc>
              <a:spcBef>
                <a:spcPts val="450"/>
              </a:spcBef>
              <a:spcAft>
                <a:spcPts val="450"/>
              </a:spcAft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US" sz="1650" dirty="0">
                <a:latin typeface="Arial" panose="020B0604020202020204" pitchFamily="34" charset="0"/>
                <a:cs typeface="Arial" panose="020B0604020202020204" pitchFamily="34" charset="0"/>
              </a:rPr>
              <a:t>P4 can identify large flows at line rate (e.g., count-min sketch to track packet counts)</a:t>
            </a:r>
          </a:p>
          <a:p>
            <a:pPr marL="175022" indent="-175022">
              <a:lnSpc>
                <a:spcPct val="100000"/>
              </a:lnSpc>
              <a:spcBef>
                <a:spcPts val="450"/>
              </a:spcBef>
              <a:spcAft>
                <a:spcPts val="450"/>
              </a:spcAft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US" sz="1650" dirty="0">
                <a:latin typeface="Arial" panose="020B0604020202020204" pitchFamily="34" charset="0"/>
                <a:cs typeface="Arial" panose="020B0604020202020204" pitchFamily="34" charset="0"/>
              </a:rPr>
              <a:t>The 5-tuple of the large flows are created added as a firewall filter</a:t>
            </a:r>
          </a:p>
          <a:p>
            <a:pPr marL="175022" indent="-175022">
              <a:lnSpc>
                <a:spcPct val="100000"/>
              </a:lnSpc>
              <a:spcBef>
                <a:spcPts val="450"/>
              </a:spcBef>
              <a:spcAft>
                <a:spcPts val="450"/>
              </a:spcAft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US" sz="1650" dirty="0">
                <a:latin typeface="Arial" panose="020B0604020202020204" pitchFamily="34" charset="0"/>
                <a:cs typeface="Arial" panose="020B0604020202020204" pitchFamily="34" charset="0"/>
              </a:rPr>
              <a:t>Flows in the firewall filter are assigned to a separate queue (Long flows queue)</a:t>
            </a:r>
          </a:p>
          <a:p>
            <a:pPr marL="175022" indent="-175022">
              <a:lnSpc>
                <a:spcPct val="100000"/>
              </a:lnSpc>
              <a:spcBef>
                <a:spcPts val="450"/>
              </a:spcBef>
              <a:spcAft>
                <a:spcPts val="450"/>
              </a:spcAft>
              <a:buClr>
                <a:schemeClr val="accent2"/>
              </a:buClr>
              <a:buFont typeface="Arial" panose="020B0604020202020204" pitchFamily="34" charset="0"/>
              <a:buChar char="•"/>
            </a:pPr>
            <a:endParaRPr lang="en-US" sz="16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482BC36-EC89-4C60-83A2-A08C733341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C60F48-EAB5-A54D-B834-7AA360F30939}" type="slidenum">
              <a:rPr lang="en-US" smtClean="0"/>
              <a:t>23</a:t>
            </a:fld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AE85DC5-E02A-414C-BCE5-DFC5BBDB5E7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9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24A5BA3-3B7D-41F2-A17B-F0AE1D0ED09F}" type="datetime1">
              <a:rPr lang="en-US" smtClean="0"/>
              <a:pPr/>
              <a:t>4/15/2022</a:t>
            </a:fld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ECD3894C-7AD7-4956-8913-62F8CD777D6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1618" y="4844837"/>
            <a:ext cx="1290224" cy="273844"/>
          </a:xfrm>
          <a:prstGeom prst="rect">
            <a:avLst/>
          </a:prstGeom>
        </p:spPr>
      </p:pic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C6BBC68B-E18B-4785-A80F-9CB4053FEE26}"/>
              </a:ext>
            </a:extLst>
          </p:cNvPr>
          <p:cNvCxnSpPr>
            <a:cxnSpLocks/>
          </p:cNvCxnSpPr>
          <p:nvPr/>
        </p:nvCxnSpPr>
        <p:spPr>
          <a:xfrm>
            <a:off x="451413" y="782664"/>
            <a:ext cx="5248347" cy="0"/>
          </a:xfrm>
          <a:prstGeom prst="line">
            <a:avLst/>
          </a:prstGeom>
          <a:noFill/>
          <a:ln w="25400" cap="flat" cmpd="sng" algn="ctr">
            <a:solidFill>
              <a:schemeClr val="accent2">
                <a:lumMod val="75000"/>
              </a:scheme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pic>
        <p:nvPicPr>
          <p:cNvPr id="15" name="Picture 14">
            <a:extLst>
              <a:ext uri="{FF2B5EF4-FFF2-40B4-BE49-F238E27FC236}">
                <a16:creationId xmlns:a16="http://schemas.microsoft.com/office/drawing/2014/main" id="{A8FC80F2-3BAD-4D98-9D23-399F1487B53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42228" y="2123768"/>
            <a:ext cx="3224232" cy="248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842915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4FE00E-53C9-0443-95B6-4083B6C60D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1413" y="136573"/>
            <a:ext cx="8692587" cy="646091"/>
          </a:xfrm>
        </p:spPr>
        <p:txBody>
          <a:bodyPr>
            <a:normAutofit/>
          </a:bodyPr>
          <a:lstStyle/>
          <a:p>
            <a:pPr algn="l"/>
            <a:r>
              <a:rPr lang="en-US" sz="3000" dirty="0"/>
              <a:t>Results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16D1CD3B-5971-4BCB-BC90-397FEB1F06A5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451413" y="932902"/>
            <a:ext cx="4036767" cy="3519531"/>
          </a:xfrm>
        </p:spPr>
        <p:txBody>
          <a:bodyPr>
            <a:normAutofit/>
          </a:bodyPr>
          <a:lstStyle/>
          <a:p>
            <a:pPr marL="175022" indent="-175022">
              <a:lnSpc>
                <a:spcPct val="100000"/>
              </a:lnSpc>
              <a:spcBef>
                <a:spcPts val="450"/>
              </a:spcBef>
              <a:spcAft>
                <a:spcPts val="450"/>
              </a:spcAft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US" sz="1650" dirty="0">
                <a:latin typeface="Arial" panose="020B0604020202020204" pitchFamily="34" charset="0"/>
                <a:cs typeface="Arial" panose="020B0604020202020204" pitchFamily="34" charset="0"/>
              </a:rPr>
              <a:t>Performance of short flows sharing the bottleneck with long flows</a:t>
            </a:r>
          </a:p>
          <a:p>
            <a:pPr marL="175022" indent="-175022">
              <a:lnSpc>
                <a:spcPct val="100000"/>
              </a:lnSpc>
              <a:spcBef>
                <a:spcPts val="450"/>
              </a:spcBef>
              <a:spcAft>
                <a:spcPts val="450"/>
              </a:spcAft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US" sz="1650" dirty="0">
                <a:latin typeface="Arial" panose="020B0604020202020204" pitchFamily="34" charset="0"/>
              </a:rPr>
              <a:t>10,000 short flows are arriving according to a Poisson process</a:t>
            </a:r>
          </a:p>
          <a:p>
            <a:pPr marL="175022" indent="-175022">
              <a:lnSpc>
                <a:spcPct val="100000"/>
              </a:lnSpc>
              <a:spcBef>
                <a:spcPts val="450"/>
              </a:spcBef>
              <a:spcAft>
                <a:spcPts val="450"/>
              </a:spcAft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US" sz="1650" dirty="0">
                <a:latin typeface="Arial" panose="020B0604020202020204" pitchFamily="34" charset="0"/>
              </a:rPr>
              <a:t>Flow size distribution resembles a web search workload (10KB to 1MB)</a:t>
            </a:r>
          </a:p>
          <a:p>
            <a:pPr marL="175022" indent="-175022" algn="just">
              <a:lnSpc>
                <a:spcPct val="100000"/>
              </a:lnSpc>
              <a:spcBef>
                <a:spcPts val="450"/>
              </a:spcBef>
              <a:spcAft>
                <a:spcPts val="450"/>
              </a:spcAft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US" sz="1650" dirty="0">
                <a:latin typeface="Arial" panose="020B0604020202020204" pitchFamily="34" charset="0"/>
              </a:rPr>
              <a:t>Background traffic: 10 long flows, random starting time over the test duration</a:t>
            </a:r>
            <a:endParaRPr lang="en-US" sz="16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482BC36-EC89-4C60-83A2-A08C733341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C60F48-EAB5-A54D-B834-7AA360F30939}" type="slidenum">
              <a:rPr lang="en-US" smtClean="0"/>
              <a:t>24</a:t>
            </a:fld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AE85DC5-E02A-414C-BCE5-DFC5BBDB5E7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9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24A5BA3-3B7D-41F2-A17B-F0AE1D0ED09F}" type="datetime1">
              <a:rPr lang="en-US" smtClean="0"/>
              <a:pPr/>
              <a:t>4/15/2022</a:t>
            </a:fld>
            <a:endParaRPr lang="en-US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C67FAABD-8D5A-4D69-9E68-FB988BAA2963}"/>
              </a:ext>
            </a:extLst>
          </p:cNvPr>
          <p:cNvCxnSpPr>
            <a:cxnSpLocks/>
          </p:cNvCxnSpPr>
          <p:nvPr/>
        </p:nvCxnSpPr>
        <p:spPr>
          <a:xfrm>
            <a:off x="451413" y="782664"/>
            <a:ext cx="1405962" cy="0"/>
          </a:xfrm>
          <a:prstGeom prst="line">
            <a:avLst/>
          </a:prstGeom>
          <a:noFill/>
          <a:ln w="25400" cap="flat" cmpd="sng" algn="ctr">
            <a:solidFill>
              <a:schemeClr val="accent2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pic>
        <p:nvPicPr>
          <p:cNvPr id="10" name="Picture 9">
            <a:extLst>
              <a:ext uri="{FF2B5EF4-FFF2-40B4-BE49-F238E27FC236}">
                <a16:creationId xmlns:a16="http://schemas.microsoft.com/office/drawing/2014/main" id="{13F23CC0-FF5D-4DA6-AB06-C3E75010252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1618" y="4844837"/>
            <a:ext cx="1290224" cy="273844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3A3D9CB0-35FE-4E6F-A4BA-07352540688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55822" y="993861"/>
            <a:ext cx="3672840" cy="28793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723914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>
            <a:extLst>
              <a:ext uri="{FF2B5EF4-FFF2-40B4-BE49-F238E27FC236}">
                <a16:creationId xmlns:a16="http://schemas.microsoft.com/office/drawing/2014/main" id="{84D3AD81-3C3A-4BDD-BF30-69AC30A87C3A}"/>
              </a:ext>
            </a:extLst>
          </p:cNvPr>
          <p:cNvSpPr txBox="1"/>
          <p:nvPr/>
        </p:nvSpPr>
        <p:spPr>
          <a:xfrm>
            <a:off x="1" y="1921893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sz="2400" b="1" kern="1200" dirty="0">
                <a:solidFill>
                  <a:prstClr val="black">
                    <a:lumMod val="65000"/>
                    <a:lumOff val="35000"/>
                  </a:prstClr>
                </a:solidFill>
                <a:latin typeface="Avenir Next" panose="020B0503020202020204" pitchFamily="34" charset="0"/>
                <a:ea typeface="+mn-ea"/>
              </a:rPr>
              <a:t>Use Case 3: SYN Flood Detection and Mitigation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Avenir Next" panose="020B0503020202020204" pitchFamily="34" charset="0"/>
              <a:ea typeface="+mn-ea"/>
              <a:cs typeface="Arial"/>
              <a:sym typeface="Arial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1ED1A07-BE5B-4835-9028-8EF79FEDA1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en-US" sz="675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Arial"/>
              <a:sym typeface="Arial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C9D0812-3064-495A-B84F-221A6582CD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fld id="{38C60F48-EAB5-A54D-B834-7AA360F30939}" type="slidenum">
              <a:rPr kumimoji="0" lang="en-US" sz="788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rPr>
              <a:pPr marL="0" marR="0" lvl="0" indent="0" algn="r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/>
                <a:buNone/>
                <a:tabLst/>
                <a:defRPr/>
              </a:pPr>
              <a:t>25</a:t>
            </a:fld>
            <a:endParaRPr kumimoji="0" lang="en-US" sz="788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Arial"/>
              <a:sym typeface="Arial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97A12A9-E44C-4E1A-B4E0-95607C7E9BF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844838"/>
            <a:ext cx="1591056" cy="2353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552439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4FE00E-53C9-0443-95B6-4083B6C60D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1413" y="136573"/>
            <a:ext cx="8692587" cy="646091"/>
          </a:xfrm>
        </p:spPr>
        <p:txBody>
          <a:bodyPr>
            <a:normAutofit/>
          </a:bodyPr>
          <a:lstStyle/>
          <a:p>
            <a:pPr algn="l"/>
            <a:r>
              <a:rPr lang="en-US" sz="3000" dirty="0"/>
              <a:t>SYN Flood Attack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16D1CD3B-5971-4BCB-BC90-397FEB1F06A5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451413" y="933829"/>
            <a:ext cx="7915348" cy="3109614"/>
          </a:xfrm>
        </p:spPr>
        <p:txBody>
          <a:bodyPr>
            <a:normAutofit/>
          </a:bodyPr>
          <a:lstStyle/>
          <a:p>
            <a:pPr marL="175022" indent="-175022">
              <a:lnSpc>
                <a:spcPct val="100000"/>
              </a:lnSpc>
              <a:spcBef>
                <a:spcPts val="450"/>
              </a:spcBef>
              <a:spcAft>
                <a:spcPts val="450"/>
              </a:spcAft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US" sz="1650" dirty="0">
                <a:latin typeface="Arial" panose="020B0604020202020204" pitchFamily="34" charset="0"/>
                <a:cs typeface="Arial" panose="020B0604020202020204" pitchFamily="34" charset="0"/>
              </a:rPr>
              <a:t>Massive amount of TCP SYN requests with spoofed IP addresses are sent to the server</a:t>
            </a:r>
          </a:p>
          <a:p>
            <a:pPr marL="175022" indent="-175022">
              <a:lnSpc>
                <a:spcPct val="100000"/>
              </a:lnSpc>
              <a:spcBef>
                <a:spcPts val="450"/>
              </a:spcBef>
              <a:spcAft>
                <a:spcPts val="450"/>
              </a:spcAft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US" sz="1650" dirty="0">
                <a:latin typeface="Arial" panose="020B0604020202020204" pitchFamily="34" charset="0"/>
                <a:cs typeface="Arial" panose="020B0604020202020204" pitchFamily="34" charset="0"/>
              </a:rPr>
              <a:t>These connections consume the server’s resources, making it unresponsive to legitimate traffic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482BC36-EC89-4C60-83A2-A08C733341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C60F48-EAB5-A54D-B834-7AA360F30939}" type="slidenum">
              <a:rPr lang="en-US" smtClean="0"/>
              <a:t>26</a:t>
            </a:fld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AE85DC5-E02A-414C-BCE5-DFC5BBDB5E7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9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24A5BA3-3B7D-41F2-A17B-F0AE1D0ED09F}" type="datetime1">
              <a:rPr lang="en-US" smtClean="0"/>
              <a:pPr/>
              <a:t>4/15/2022</a:t>
            </a:fld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ECD3894C-7AD7-4956-8913-62F8CD777D6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1618" y="4844837"/>
            <a:ext cx="1290224" cy="273844"/>
          </a:xfrm>
          <a:prstGeom prst="rect">
            <a:avLst/>
          </a:prstGeom>
        </p:spPr>
      </p:pic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C6BBC68B-E18B-4785-A80F-9CB4053FEE26}"/>
              </a:ext>
            </a:extLst>
          </p:cNvPr>
          <p:cNvCxnSpPr>
            <a:cxnSpLocks/>
          </p:cNvCxnSpPr>
          <p:nvPr/>
        </p:nvCxnSpPr>
        <p:spPr>
          <a:xfrm>
            <a:off x="451413" y="782664"/>
            <a:ext cx="3118138" cy="0"/>
          </a:xfrm>
          <a:prstGeom prst="line">
            <a:avLst/>
          </a:prstGeom>
          <a:noFill/>
          <a:ln w="25400" cap="flat" cmpd="sng" algn="ctr">
            <a:solidFill>
              <a:schemeClr val="accent2">
                <a:lumMod val="75000"/>
              </a:scheme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pic>
        <p:nvPicPr>
          <p:cNvPr id="7" name="Picture 6">
            <a:extLst>
              <a:ext uri="{FF2B5EF4-FFF2-40B4-BE49-F238E27FC236}">
                <a16:creationId xmlns:a16="http://schemas.microsoft.com/office/drawing/2014/main" id="{718631AD-F43F-4044-8FF5-5FCAAFBBAD8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50646" y="2320087"/>
            <a:ext cx="5306414" cy="22033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444118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4FE00E-53C9-0443-95B6-4083B6C60D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1413" y="136573"/>
            <a:ext cx="8692587" cy="646091"/>
          </a:xfrm>
        </p:spPr>
        <p:txBody>
          <a:bodyPr>
            <a:normAutofit/>
          </a:bodyPr>
          <a:lstStyle/>
          <a:p>
            <a:pPr algn="l"/>
            <a:r>
              <a:rPr lang="en-US" sz="3000" dirty="0"/>
              <a:t>Detecting SYN Flood with P4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16D1CD3B-5971-4BCB-BC90-397FEB1F06A5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451413" y="933829"/>
            <a:ext cx="7915348" cy="3109614"/>
          </a:xfrm>
        </p:spPr>
        <p:txBody>
          <a:bodyPr>
            <a:normAutofit/>
          </a:bodyPr>
          <a:lstStyle/>
          <a:p>
            <a:pPr marL="175022" indent="-175022">
              <a:lnSpc>
                <a:spcPct val="100000"/>
              </a:lnSpc>
              <a:spcBef>
                <a:spcPts val="450"/>
              </a:spcBef>
              <a:spcAft>
                <a:spcPts val="450"/>
              </a:spcAft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US" sz="1650" dirty="0">
                <a:latin typeface="Arial" panose="020B0604020202020204" pitchFamily="34" charset="0"/>
                <a:cs typeface="Arial" panose="020B0604020202020204" pitchFamily="34" charset="0"/>
              </a:rPr>
              <a:t>Count the number of SYN packets per second in the programmable data plane</a:t>
            </a:r>
          </a:p>
          <a:p>
            <a:pPr marL="175022" indent="-175022">
              <a:lnSpc>
                <a:spcPct val="100000"/>
              </a:lnSpc>
              <a:spcBef>
                <a:spcPts val="450"/>
              </a:spcBef>
              <a:spcAft>
                <a:spcPts val="450"/>
              </a:spcAft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US" sz="1650" dirty="0">
                <a:latin typeface="Arial" panose="020B0604020202020204" pitchFamily="34" charset="0"/>
                <a:cs typeface="Arial" panose="020B0604020202020204" pitchFamily="34" charset="0"/>
              </a:rPr>
              <a:t>Implement the Random Early Discard (RED) method</a:t>
            </a:r>
          </a:p>
          <a:p>
            <a:pPr marL="175022" indent="-175022">
              <a:lnSpc>
                <a:spcPct val="100000"/>
              </a:lnSpc>
              <a:spcBef>
                <a:spcPts val="450"/>
              </a:spcBef>
              <a:spcAft>
                <a:spcPts val="450"/>
              </a:spcAft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US" sz="1650" dirty="0">
                <a:latin typeface="Arial" panose="020B0604020202020204" pitchFamily="34" charset="0"/>
                <a:cs typeface="Arial" panose="020B0604020202020204" pitchFamily="34" charset="0"/>
              </a:rPr>
              <a:t>Construct a rule that makes the router drops with a probability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482BC36-EC89-4C60-83A2-A08C733341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C60F48-EAB5-A54D-B834-7AA360F30939}" type="slidenum">
              <a:rPr lang="en-US" smtClean="0"/>
              <a:t>27</a:t>
            </a:fld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AE85DC5-E02A-414C-BCE5-DFC5BBDB5E7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9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24A5BA3-3B7D-41F2-A17B-F0AE1D0ED09F}" type="datetime1">
              <a:rPr lang="en-US" smtClean="0"/>
              <a:pPr/>
              <a:t>4/15/2022</a:t>
            </a:fld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ECD3894C-7AD7-4956-8913-62F8CD777D6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1618" y="4844837"/>
            <a:ext cx="1290224" cy="273844"/>
          </a:xfrm>
          <a:prstGeom prst="rect">
            <a:avLst/>
          </a:prstGeom>
        </p:spPr>
      </p:pic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C6BBC68B-E18B-4785-A80F-9CB4053FEE26}"/>
              </a:ext>
            </a:extLst>
          </p:cNvPr>
          <p:cNvCxnSpPr>
            <a:cxnSpLocks/>
          </p:cNvCxnSpPr>
          <p:nvPr/>
        </p:nvCxnSpPr>
        <p:spPr>
          <a:xfrm>
            <a:off x="451413" y="782664"/>
            <a:ext cx="4920687" cy="0"/>
          </a:xfrm>
          <a:prstGeom prst="line">
            <a:avLst/>
          </a:prstGeom>
          <a:noFill/>
          <a:ln w="25400" cap="flat" cmpd="sng" algn="ctr">
            <a:solidFill>
              <a:schemeClr val="accent2">
                <a:lumMod val="75000"/>
              </a:scheme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pic>
        <p:nvPicPr>
          <p:cNvPr id="13" name="Picture 12">
            <a:extLst>
              <a:ext uri="{FF2B5EF4-FFF2-40B4-BE49-F238E27FC236}">
                <a16:creationId xmlns:a16="http://schemas.microsoft.com/office/drawing/2014/main" id="{76D21E3A-1977-4072-9DD0-A068600E1B2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94343" y="2142140"/>
            <a:ext cx="2786982" cy="25887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632908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4FE00E-53C9-0443-95B6-4083B6C60D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1413" y="136573"/>
            <a:ext cx="8692587" cy="646091"/>
          </a:xfrm>
        </p:spPr>
        <p:txBody>
          <a:bodyPr>
            <a:normAutofit/>
          </a:bodyPr>
          <a:lstStyle/>
          <a:p>
            <a:pPr algn="l"/>
            <a:r>
              <a:rPr lang="en-US" sz="3000" dirty="0"/>
              <a:t>Results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16D1CD3B-5971-4BCB-BC90-397FEB1F06A5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451413" y="933829"/>
            <a:ext cx="3335727" cy="3109614"/>
          </a:xfrm>
        </p:spPr>
        <p:txBody>
          <a:bodyPr>
            <a:normAutofit/>
          </a:bodyPr>
          <a:lstStyle/>
          <a:p>
            <a:pPr marL="175022" indent="-175022">
              <a:lnSpc>
                <a:spcPct val="100000"/>
              </a:lnSpc>
              <a:spcBef>
                <a:spcPts val="450"/>
              </a:spcBef>
              <a:spcAft>
                <a:spcPts val="450"/>
              </a:spcAft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US" sz="1650" dirty="0">
                <a:latin typeface="Arial" panose="020B0604020202020204" pitchFamily="34" charset="0"/>
                <a:cs typeface="Arial" panose="020B0604020202020204" pitchFamily="34" charset="0"/>
              </a:rPr>
              <a:t>SYN flood synthetically generated</a:t>
            </a:r>
          </a:p>
          <a:p>
            <a:pPr marL="175022" indent="-175022">
              <a:lnSpc>
                <a:spcPct val="100000"/>
              </a:lnSpc>
              <a:spcBef>
                <a:spcPts val="450"/>
              </a:spcBef>
              <a:spcAft>
                <a:spcPts val="450"/>
              </a:spcAft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US" sz="1650" dirty="0">
                <a:latin typeface="Arial" panose="020B0604020202020204" pitchFamily="34" charset="0"/>
                <a:cs typeface="Arial" panose="020B0604020202020204" pitchFamily="34" charset="0"/>
              </a:rPr>
              <a:t>The attack rate increases every 2 seconds</a:t>
            </a:r>
          </a:p>
          <a:p>
            <a:pPr marL="175022" indent="-175022">
              <a:lnSpc>
                <a:spcPct val="100000"/>
              </a:lnSpc>
              <a:spcBef>
                <a:spcPts val="450"/>
              </a:spcBef>
              <a:spcAft>
                <a:spcPts val="450"/>
              </a:spcAft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US" sz="1650" dirty="0">
                <a:latin typeface="Arial" panose="020B0604020202020204" pitchFamily="34" charset="0"/>
                <a:cs typeface="Arial" panose="020B0604020202020204" pitchFamily="34" charset="0"/>
              </a:rPr>
              <a:t>Rate measured at the receiver side (victim)</a:t>
            </a:r>
          </a:p>
          <a:p>
            <a:pPr marL="175022" indent="-175022">
              <a:lnSpc>
                <a:spcPct val="100000"/>
              </a:lnSpc>
              <a:spcBef>
                <a:spcPts val="450"/>
              </a:spcBef>
              <a:spcAft>
                <a:spcPts val="450"/>
              </a:spcAft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US" sz="1650" dirty="0">
                <a:latin typeface="Arial" panose="020B0604020202020204" pitchFamily="34" charset="0"/>
                <a:cs typeface="Arial" panose="020B0604020202020204" pitchFamily="34" charset="0"/>
              </a:rPr>
              <a:t>SYN flood traffic was successfully mitigated</a:t>
            </a:r>
          </a:p>
          <a:p>
            <a:pPr marL="175022" indent="-175022">
              <a:lnSpc>
                <a:spcPct val="100000"/>
              </a:lnSpc>
              <a:spcBef>
                <a:spcPts val="450"/>
              </a:spcBef>
              <a:spcAft>
                <a:spcPts val="450"/>
              </a:spcAft>
              <a:buClr>
                <a:schemeClr val="accent2"/>
              </a:buClr>
              <a:buFont typeface="Arial" panose="020B0604020202020204" pitchFamily="34" charset="0"/>
              <a:buChar char="•"/>
            </a:pPr>
            <a:endParaRPr lang="en-US" sz="16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482BC36-EC89-4C60-83A2-A08C733341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C60F48-EAB5-A54D-B834-7AA360F30939}" type="slidenum">
              <a:rPr lang="en-US" smtClean="0"/>
              <a:t>28</a:t>
            </a:fld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AE85DC5-E02A-414C-BCE5-DFC5BBDB5E7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9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24A5BA3-3B7D-41F2-A17B-F0AE1D0ED09F}" type="datetime1">
              <a:rPr lang="en-US" smtClean="0"/>
              <a:pPr/>
              <a:t>4/15/2022</a:t>
            </a:fld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ECD3894C-7AD7-4956-8913-62F8CD777D6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1618" y="4844837"/>
            <a:ext cx="1290224" cy="273844"/>
          </a:xfrm>
          <a:prstGeom prst="rect">
            <a:avLst/>
          </a:prstGeom>
        </p:spPr>
      </p:pic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C6BBC68B-E18B-4785-A80F-9CB4053FEE26}"/>
              </a:ext>
            </a:extLst>
          </p:cNvPr>
          <p:cNvCxnSpPr>
            <a:cxnSpLocks/>
          </p:cNvCxnSpPr>
          <p:nvPr/>
        </p:nvCxnSpPr>
        <p:spPr>
          <a:xfrm>
            <a:off x="451413" y="782664"/>
            <a:ext cx="1484067" cy="0"/>
          </a:xfrm>
          <a:prstGeom prst="line">
            <a:avLst/>
          </a:prstGeom>
          <a:noFill/>
          <a:ln w="25400" cap="flat" cmpd="sng" algn="ctr">
            <a:solidFill>
              <a:schemeClr val="accent2">
                <a:lumMod val="75000"/>
              </a:scheme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pic>
        <p:nvPicPr>
          <p:cNvPr id="8" name="Picture 7">
            <a:extLst>
              <a:ext uri="{FF2B5EF4-FFF2-40B4-BE49-F238E27FC236}">
                <a16:creationId xmlns:a16="http://schemas.microsoft.com/office/drawing/2014/main" id="{378BEB75-96DA-42F4-AE64-599BC13640C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69874" y="1036950"/>
            <a:ext cx="4641938" cy="29033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577831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>
            <a:extLst>
              <a:ext uri="{FF2B5EF4-FFF2-40B4-BE49-F238E27FC236}">
                <a16:creationId xmlns:a16="http://schemas.microsoft.com/office/drawing/2014/main" id="{84D3AD81-3C3A-4BDD-BF30-69AC30A87C3A}"/>
              </a:ext>
            </a:extLst>
          </p:cNvPr>
          <p:cNvSpPr txBox="1"/>
          <p:nvPr/>
        </p:nvSpPr>
        <p:spPr>
          <a:xfrm>
            <a:off x="1" y="1921893"/>
            <a:ext cx="9144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lang="en-US" sz="2400" b="1" kern="1200" dirty="0">
                <a:solidFill>
                  <a:prstClr val="black">
                    <a:lumMod val="65000"/>
                    <a:lumOff val="35000"/>
                  </a:prstClr>
                </a:solidFill>
                <a:latin typeface="Avenir Next" panose="020B0503020202020204" pitchFamily="34" charset="0"/>
                <a:ea typeface="+mn-ea"/>
              </a:rPr>
              <a:t>Use Case 4: DNS Amplification Detection and Mitigation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65000"/>
                  <a:lumOff val="35000"/>
                </a:prstClr>
              </a:solidFill>
              <a:effectLst/>
              <a:uLnTx/>
              <a:uFillTx/>
              <a:latin typeface="Avenir Next" panose="020B0503020202020204" pitchFamily="34" charset="0"/>
              <a:ea typeface="+mn-ea"/>
              <a:cs typeface="Arial"/>
              <a:sym typeface="Arial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1ED1A07-BE5B-4835-9028-8EF79FEDA1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l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endParaRPr kumimoji="0" lang="en-US" sz="675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Arial"/>
              <a:sym typeface="Arial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C9D0812-3064-495A-B84F-221A6582CD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fld id="{38C60F48-EAB5-A54D-B834-7AA360F30939}" type="slidenum">
              <a:rPr kumimoji="0" lang="en-US" sz="788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rPr>
              <a:pPr marL="0" marR="0" lvl="0" indent="0" algn="r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/>
                <a:buNone/>
                <a:tabLst/>
                <a:defRPr/>
              </a:pPr>
              <a:t>29</a:t>
            </a:fld>
            <a:endParaRPr kumimoji="0" lang="en-US" sz="788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Arial"/>
              <a:sym typeface="Arial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97A12A9-E44C-4E1A-B4E0-95607C7E9BF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844838"/>
            <a:ext cx="1591056" cy="2353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699977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E7A209-383F-4C01-82CC-D2F99971FC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Non-programmable Networks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BC348B2-A502-4478-977C-9683494609F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8162" y="768299"/>
            <a:ext cx="8238638" cy="3600449"/>
          </a:xfrm>
        </p:spPr>
        <p:txBody>
          <a:bodyPr>
            <a:normAutofit/>
          </a:bodyPr>
          <a:lstStyle/>
          <a:p>
            <a:pPr marL="210741" indent="-210741">
              <a:spcBef>
                <a:spcPts val="450"/>
              </a:spcBef>
              <a:spcAft>
                <a:spcPts val="0"/>
              </a:spcAft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US" dirty="0"/>
              <a:t>Since the explosive growth of the Internet in the 1990s, the networking industry has been dominated by closed and proprietary hardware and software</a:t>
            </a:r>
          </a:p>
          <a:p>
            <a:pPr marL="210741" indent="-210741">
              <a:spcBef>
                <a:spcPts val="450"/>
              </a:spcBef>
              <a:spcAft>
                <a:spcPts val="0"/>
              </a:spcAft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US" dirty="0"/>
              <a:t>The interface between control and data planes has been historically proprietary</a:t>
            </a:r>
          </a:p>
          <a:p>
            <a:pPr marL="505206" lvl="1" indent="-285750">
              <a:spcBef>
                <a:spcPts val="450"/>
              </a:spcBef>
              <a:spcAft>
                <a:spcPts val="0"/>
              </a:spcAft>
              <a:buClr>
                <a:schemeClr val="accent2"/>
              </a:buClr>
              <a:buFont typeface="Wingdings" panose="05000000000000000000" pitchFamily="2" charset="2"/>
              <a:buChar char="Ø"/>
            </a:pPr>
            <a:r>
              <a:rPr lang="en-US" dirty="0"/>
              <a:t>Vendor dependence: slow product cycles of vendor equipment, no innovation from network owners</a:t>
            </a:r>
          </a:p>
          <a:p>
            <a:pPr marL="505206" lvl="1" indent="-285750">
              <a:spcBef>
                <a:spcPts val="450"/>
              </a:spcBef>
              <a:spcAft>
                <a:spcPts val="0"/>
              </a:spcAft>
              <a:buClr>
                <a:schemeClr val="accent2"/>
              </a:buClr>
              <a:buFont typeface="Wingdings" panose="05000000000000000000" pitchFamily="2" charset="2"/>
              <a:buChar char="Ø"/>
            </a:pPr>
            <a:r>
              <a:rPr lang="en-US" dirty="0"/>
              <a:t>A router is a monolithic unit built and internally accessed by the manufacturer only</a:t>
            </a:r>
          </a:p>
          <a:p>
            <a:pPr marL="430197" lvl="1" indent="-210741">
              <a:spcBef>
                <a:spcPts val="450"/>
              </a:spcBef>
              <a:spcAft>
                <a:spcPts val="0"/>
              </a:spcAft>
              <a:buClr>
                <a:schemeClr val="accent2"/>
              </a:buClr>
              <a:buFont typeface="Arial" panose="020B0604020202020204" pitchFamily="34" charset="0"/>
              <a:buChar char="•"/>
            </a:pPr>
            <a:endParaRPr lang="en-US" dirty="0"/>
          </a:p>
          <a:p>
            <a:pPr marL="210741" indent="-210741">
              <a:spcBef>
                <a:spcPts val="450"/>
              </a:spcBef>
              <a:spcAft>
                <a:spcPts val="0"/>
              </a:spcAft>
              <a:buClr>
                <a:schemeClr val="accent2"/>
              </a:buClr>
              <a:buFont typeface="Arial" panose="020B0604020202020204" pitchFamily="34" charset="0"/>
              <a:buChar char="•"/>
            </a:pPr>
            <a:endParaRPr lang="en-US" dirty="0"/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317C6886-4E51-4FCE-9CB6-B02F2B2FB8F0}"/>
              </a:ext>
            </a:extLst>
          </p:cNvPr>
          <p:cNvCxnSpPr>
            <a:cxnSpLocks/>
          </p:cNvCxnSpPr>
          <p:nvPr/>
        </p:nvCxnSpPr>
        <p:spPr>
          <a:xfrm>
            <a:off x="448163" y="657227"/>
            <a:ext cx="4776109" cy="0"/>
          </a:xfrm>
          <a:prstGeom prst="line">
            <a:avLst/>
          </a:prstGeom>
          <a:noFill/>
          <a:ln w="25400" cap="flat" cmpd="sng" algn="ctr">
            <a:solidFill>
              <a:schemeClr val="accent2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A7F987D-8125-4449-B24B-5D69203C7C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fld id="{38C60F48-EAB5-A54D-B834-7AA360F30939}" type="slidenum">
              <a:rPr kumimoji="0" lang="en-US" sz="788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rPr>
              <a:pPr marL="0" marR="0" lvl="0" indent="0" algn="r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/>
                <a:buNone/>
                <a:tabLst/>
                <a:defRPr/>
              </a:pPr>
              <a:t>3</a:t>
            </a:fld>
            <a:endParaRPr kumimoji="0" lang="en-US" sz="788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Arial"/>
              <a:sym typeface="Arial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CE40B4CF-EE6D-40F5-B8A2-2A4886C3655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71750" y="2292825"/>
            <a:ext cx="3047114" cy="237925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91C5833B-1FF8-419F-98A9-D63A8D3B156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1618" y="4844837"/>
            <a:ext cx="1290224" cy="2738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814871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4FE00E-53C9-0443-95B6-4083B6C60D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1413" y="136573"/>
            <a:ext cx="8692587" cy="646091"/>
          </a:xfrm>
        </p:spPr>
        <p:txBody>
          <a:bodyPr>
            <a:normAutofit/>
          </a:bodyPr>
          <a:lstStyle/>
          <a:p>
            <a:pPr algn="l"/>
            <a:r>
              <a:rPr lang="en-US" sz="3000" dirty="0"/>
              <a:t>DNS Amplification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16D1CD3B-5971-4BCB-BC90-397FEB1F06A5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451413" y="933829"/>
            <a:ext cx="7915348" cy="3109614"/>
          </a:xfrm>
        </p:spPr>
        <p:txBody>
          <a:bodyPr>
            <a:normAutofit/>
          </a:bodyPr>
          <a:lstStyle/>
          <a:p>
            <a:pPr marL="175022" indent="-175022">
              <a:lnSpc>
                <a:spcPct val="100000"/>
              </a:lnSpc>
              <a:spcBef>
                <a:spcPts val="450"/>
              </a:spcBef>
              <a:spcAft>
                <a:spcPts val="450"/>
              </a:spcAft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US" sz="1650" dirty="0">
                <a:latin typeface="Arial" panose="020B0604020202020204" pitchFamily="34" charset="0"/>
                <a:cs typeface="Arial" panose="020B0604020202020204" pitchFamily="34" charset="0"/>
              </a:rPr>
              <a:t>An attack where a massive amount of DNS response packets is sent to a victim’s server</a:t>
            </a:r>
          </a:p>
          <a:p>
            <a:pPr marL="175022" indent="-175022">
              <a:lnSpc>
                <a:spcPct val="100000"/>
              </a:lnSpc>
              <a:spcBef>
                <a:spcPts val="450"/>
              </a:spcBef>
              <a:spcAft>
                <a:spcPts val="450"/>
              </a:spcAft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US" sz="1650" dirty="0">
                <a:latin typeface="Arial" panose="020B0604020202020204" pitchFamily="34" charset="0"/>
                <a:cs typeface="Arial" panose="020B0604020202020204" pitchFamily="34" charset="0"/>
              </a:rPr>
              <a:t>Attacker sends requests with “ANY” keyword to gather as much zone information as possible to maximize the amplification effect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482BC36-EC89-4C60-83A2-A08C733341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C60F48-EAB5-A54D-B834-7AA360F30939}" type="slidenum">
              <a:rPr lang="en-US" smtClean="0"/>
              <a:t>30</a:t>
            </a:fld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AE85DC5-E02A-414C-BCE5-DFC5BBDB5E7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9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24A5BA3-3B7D-41F2-A17B-F0AE1D0ED09F}" type="datetime1">
              <a:rPr lang="en-US" smtClean="0"/>
              <a:pPr/>
              <a:t>4/15/2022</a:t>
            </a:fld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ECD3894C-7AD7-4956-8913-62F8CD777D6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1618" y="4844837"/>
            <a:ext cx="1290224" cy="273844"/>
          </a:xfrm>
          <a:prstGeom prst="rect">
            <a:avLst/>
          </a:prstGeom>
        </p:spPr>
      </p:pic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C6BBC68B-E18B-4785-A80F-9CB4053FEE26}"/>
              </a:ext>
            </a:extLst>
          </p:cNvPr>
          <p:cNvCxnSpPr>
            <a:cxnSpLocks/>
          </p:cNvCxnSpPr>
          <p:nvPr/>
        </p:nvCxnSpPr>
        <p:spPr>
          <a:xfrm>
            <a:off x="451413" y="782664"/>
            <a:ext cx="3118138" cy="0"/>
          </a:xfrm>
          <a:prstGeom prst="line">
            <a:avLst/>
          </a:prstGeom>
          <a:noFill/>
          <a:ln w="25400" cap="flat" cmpd="sng" algn="ctr">
            <a:solidFill>
              <a:schemeClr val="accent2">
                <a:lumMod val="75000"/>
              </a:scheme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pic>
        <p:nvPicPr>
          <p:cNvPr id="7" name="Picture 6" descr="Diagram&#10;&#10;Description automatically generated">
            <a:extLst>
              <a:ext uri="{FF2B5EF4-FFF2-40B4-BE49-F238E27FC236}">
                <a16:creationId xmlns:a16="http://schemas.microsoft.com/office/drawing/2014/main" id="{9D17A332-0EF5-4247-8511-72F681EB5C89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2F2F2"/>
              </a:clrFrom>
              <a:clrTo>
                <a:srgbClr val="F2F2F2">
                  <a:alpha val="0"/>
                </a:srgbClr>
              </a:clrTo>
            </a:clrChange>
            <a:grayscl/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458959" y="1958340"/>
            <a:ext cx="4226082" cy="2819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473632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4FE00E-53C9-0443-95B6-4083B6C60D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1413" y="136573"/>
            <a:ext cx="8692587" cy="646091"/>
          </a:xfrm>
        </p:spPr>
        <p:txBody>
          <a:bodyPr>
            <a:normAutofit/>
          </a:bodyPr>
          <a:lstStyle/>
          <a:p>
            <a:pPr algn="l"/>
            <a:r>
              <a:rPr lang="en-US" sz="3000" dirty="0"/>
              <a:t>DNS Amplification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16D1CD3B-5971-4BCB-BC90-397FEB1F06A5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451413" y="933829"/>
            <a:ext cx="7915348" cy="3109614"/>
          </a:xfrm>
        </p:spPr>
        <p:txBody>
          <a:bodyPr>
            <a:normAutofit/>
          </a:bodyPr>
          <a:lstStyle/>
          <a:p>
            <a:pPr marL="175022" indent="-175022">
              <a:lnSpc>
                <a:spcPct val="100000"/>
              </a:lnSpc>
              <a:spcBef>
                <a:spcPts val="450"/>
              </a:spcBef>
              <a:spcAft>
                <a:spcPts val="450"/>
              </a:spcAft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US" sz="1650" dirty="0">
                <a:latin typeface="Arial" panose="020B0604020202020204" pitchFamily="34" charset="0"/>
                <a:cs typeface="Arial" panose="020B0604020202020204" pitchFamily="34" charset="0"/>
              </a:rPr>
              <a:t>An attack where a massive amount of DNS response packets is sent to a victim’s server</a:t>
            </a:r>
          </a:p>
          <a:p>
            <a:pPr marL="175022" indent="-175022">
              <a:lnSpc>
                <a:spcPct val="100000"/>
              </a:lnSpc>
              <a:spcBef>
                <a:spcPts val="450"/>
              </a:spcBef>
              <a:spcAft>
                <a:spcPts val="450"/>
              </a:spcAft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US" sz="1650" dirty="0">
                <a:latin typeface="Arial" panose="020B0604020202020204" pitchFamily="34" charset="0"/>
                <a:cs typeface="Arial" panose="020B0604020202020204" pitchFamily="34" charset="0"/>
              </a:rPr>
              <a:t>Attacker sends requests with “ANY” keyword to gather as much zone information as possible to maximize the amplification effect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482BC36-EC89-4C60-83A2-A08C733341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C60F48-EAB5-A54D-B834-7AA360F30939}" type="slidenum">
              <a:rPr lang="en-US" smtClean="0"/>
              <a:t>31</a:t>
            </a:fld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AE85DC5-E02A-414C-BCE5-DFC5BBDB5E7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9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24A5BA3-3B7D-41F2-A17B-F0AE1D0ED09F}" type="datetime1">
              <a:rPr lang="en-US" smtClean="0"/>
              <a:pPr/>
              <a:t>4/15/2022</a:t>
            </a:fld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ECD3894C-7AD7-4956-8913-62F8CD777D6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1618" y="4844837"/>
            <a:ext cx="1290224" cy="273844"/>
          </a:xfrm>
          <a:prstGeom prst="rect">
            <a:avLst/>
          </a:prstGeom>
        </p:spPr>
      </p:pic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C6BBC68B-E18B-4785-A80F-9CB4053FEE26}"/>
              </a:ext>
            </a:extLst>
          </p:cNvPr>
          <p:cNvCxnSpPr>
            <a:cxnSpLocks/>
          </p:cNvCxnSpPr>
          <p:nvPr/>
        </p:nvCxnSpPr>
        <p:spPr>
          <a:xfrm>
            <a:off x="451413" y="782664"/>
            <a:ext cx="3118138" cy="0"/>
          </a:xfrm>
          <a:prstGeom prst="line">
            <a:avLst/>
          </a:prstGeom>
          <a:noFill/>
          <a:ln w="25400" cap="flat" cmpd="sng" algn="ctr">
            <a:solidFill>
              <a:schemeClr val="accent2">
                <a:lumMod val="75000"/>
              </a:scheme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pic>
        <p:nvPicPr>
          <p:cNvPr id="7" name="Picture 6" descr="Diagram&#10;&#10;Description automatically generated">
            <a:extLst>
              <a:ext uri="{FF2B5EF4-FFF2-40B4-BE49-F238E27FC236}">
                <a16:creationId xmlns:a16="http://schemas.microsoft.com/office/drawing/2014/main" id="{9D17A332-0EF5-4247-8511-72F681EB5C89}"/>
              </a:ext>
            </a:extLst>
          </p:cNvPr>
          <p:cNvPicPr>
            <a:picLocks noChangeAspect="1"/>
          </p:cNvPicPr>
          <p:nvPr/>
        </p:nvPicPr>
        <p:blipFill>
          <a:blip r:embed="rId4">
            <a:grayscl/>
            <a:clrChange>
              <a:clrFrom>
                <a:srgbClr val="F2F2F2"/>
              </a:clrFrom>
              <a:clrTo>
                <a:srgbClr val="F2F2F2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  <a14:imgEffect>
                      <a14:saturation sat="4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458959" y="1958340"/>
            <a:ext cx="4226082" cy="28194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D68C8E5B-C656-4B4C-8AAA-9F91746D2C01}"/>
              </a:ext>
            </a:extLst>
          </p:cNvPr>
          <p:cNvSpPr txBox="1"/>
          <p:nvPr/>
        </p:nvSpPr>
        <p:spPr>
          <a:xfrm>
            <a:off x="2651760" y="4040718"/>
            <a:ext cx="1319592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/>
              <a:t>Request: 64 bytes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1778CE5-E305-4BB0-BEC7-EB7FEBE62F78}"/>
              </a:ext>
            </a:extLst>
          </p:cNvPr>
          <p:cNvSpPr txBox="1"/>
          <p:nvPr/>
        </p:nvSpPr>
        <p:spPr>
          <a:xfrm>
            <a:off x="4936407" y="4040718"/>
            <a:ext cx="158729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dirty="0"/>
              <a:t>Response: 3876 bytes</a:t>
            </a:r>
          </a:p>
        </p:txBody>
      </p:sp>
    </p:spTree>
    <p:extLst>
      <p:ext uri="{BB962C8B-B14F-4D97-AF65-F5344CB8AC3E}">
        <p14:creationId xmlns:p14="http://schemas.microsoft.com/office/powerpoint/2010/main" val="26785098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4FE00E-53C9-0443-95B6-4083B6C60D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1413" y="136573"/>
            <a:ext cx="8692587" cy="646091"/>
          </a:xfrm>
        </p:spPr>
        <p:txBody>
          <a:bodyPr>
            <a:normAutofit/>
          </a:bodyPr>
          <a:lstStyle/>
          <a:p>
            <a:pPr algn="l"/>
            <a:r>
              <a:rPr lang="en-US" sz="3000" dirty="0"/>
              <a:t>Detecting DNS Amplification with P4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16D1CD3B-5971-4BCB-BC90-397FEB1F06A5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451413" y="933829"/>
            <a:ext cx="4379667" cy="3109614"/>
          </a:xfrm>
        </p:spPr>
        <p:txBody>
          <a:bodyPr>
            <a:normAutofit/>
          </a:bodyPr>
          <a:lstStyle/>
          <a:p>
            <a:pPr marL="175022" indent="-175022">
              <a:lnSpc>
                <a:spcPct val="100000"/>
              </a:lnSpc>
              <a:spcBef>
                <a:spcPts val="450"/>
              </a:spcBef>
              <a:spcAft>
                <a:spcPts val="450"/>
              </a:spcAft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US" sz="1650" dirty="0">
                <a:latin typeface="Arial" panose="020B0604020202020204" pitchFamily="34" charset="0"/>
                <a:cs typeface="Arial" panose="020B0604020202020204" pitchFamily="34" charset="0"/>
              </a:rPr>
              <a:t>Count the number of DNS responses received without a DNS request/s/reflector</a:t>
            </a:r>
          </a:p>
          <a:p>
            <a:pPr marL="175022" indent="-175022">
              <a:lnSpc>
                <a:spcPct val="100000"/>
              </a:lnSpc>
              <a:spcBef>
                <a:spcPts val="450"/>
              </a:spcBef>
              <a:spcAft>
                <a:spcPts val="450"/>
              </a:spcAft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US" sz="1650" dirty="0">
                <a:latin typeface="Arial" panose="020B0604020202020204" pitchFamily="34" charset="0"/>
                <a:cs typeface="Arial" panose="020B0604020202020204" pitchFamily="34" charset="0"/>
              </a:rPr>
              <a:t>Calculate the amplification factor </a:t>
            </a:r>
          </a:p>
          <a:p>
            <a:pPr marL="175022" indent="-175022">
              <a:lnSpc>
                <a:spcPct val="100000"/>
              </a:lnSpc>
              <a:spcBef>
                <a:spcPts val="450"/>
              </a:spcBef>
              <a:spcAft>
                <a:spcPts val="450"/>
              </a:spcAft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US" sz="1650" dirty="0">
                <a:latin typeface="Arial" panose="020B0604020202020204" pitchFamily="34" charset="0"/>
                <a:cs typeface="Arial" panose="020B0604020202020204" pitchFamily="34" charset="0"/>
              </a:rPr>
              <a:t>Use machine learning to identify thresholds used for attack detection</a:t>
            </a:r>
          </a:p>
          <a:p>
            <a:pPr marL="175022" indent="-175022">
              <a:lnSpc>
                <a:spcPct val="100000"/>
              </a:lnSpc>
              <a:spcBef>
                <a:spcPts val="450"/>
              </a:spcBef>
              <a:spcAft>
                <a:spcPts val="450"/>
              </a:spcAft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US" sz="1650" dirty="0">
                <a:latin typeface="Arial" panose="020B0604020202020204" pitchFamily="34" charset="0"/>
                <a:cs typeface="Arial" panose="020B0604020202020204" pitchFamily="34" charset="0"/>
              </a:rPr>
              <a:t>Install a rule that matches on the reflector IP and the DNS response packet length</a:t>
            </a:r>
          </a:p>
          <a:p>
            <a:pPr marL="175022" indent="-175022">
              <a:lnSpc>
                <a:spcPct val="100000"/>
              </a:lnSpc>
              <a:spcBef>
                <a:spcPts val="450"/>
              </a:spcBef>
              <a:spcAft>
                <a:spcPts val="450"/>
              </a:spcAft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US" sz="1650" dirty="0">
                <a:latin typeface="Arial" panose="020B0604020202020204" pitchFamily="34" charset="0"/>
                <a:cs typeface="Arial" panose="020B0604020202020204" pitchFamily="34" charset="0"/>
              </a:rPr>
              <a:t>Allow/drop packet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482BC36-EC89-4C60-83A2-A08C733341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C60F48-EAB5-A54D-B834-7AA360F30939}" type="slidenum">
              <a:rPr lang="en-US" smtClean="0"/>
              <a:t>32</a:t>
            </a:fld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AE85DC5-E02A-414C-BCE5-DFC5BBDB5E7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9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24A5BA3-3B7D-41F2-A17B-F0AE1D0ED09F}" type="datetime1">
              <a:rPr lang="en-US" smtClean="0"/>
              <a:pPr/>
              <a:t>4/15/2022</a:t>
            </a:fld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ECD3894C-7AD7-4956-8913-62F8CD777D6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1618" y="4844837"/>
            <a:ext cx="1290224" cy="273844"/>
          </a:xfrm>
          <a:prstGeom prst="rect">
            <a:avLst/>
          </a:prstGeom>
        </p:spPr>
      </p:pic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C6BBC68B-E18B-4785-A80F-9CB4053FEE26}"/>
              </a:ext>
            </a:extLst>
          </p:cNvPr>
          <p:cNvCxnSpPr>
            <a:cxnSpLocks/>
          </p:cNvCxnSpPr>
          <p:nvPr/>
        </p:nvCxnSpPr>
        <p:spPr>
          <a:xfrm>
            <a:off x="451413" y="782664"/>
            <a:ext cx="6132267" cy="0"/>
          </a:xfrm>
          <a:prstGeom prst="line">
            <a:avLst/>
          </a:prstGeom>
          <a:noFill/>
          <a:ln w="25400" cap="flat" cmpd="sng" algn="ctr">
            <a:solidFill>
              <a:schemeClr val="accent2">
                <a:lumMod val="75000"/>
              </a:scheme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pic>
        <p:nvPicPr>
          <p:cNvPr id="8" name="Picture 7">
            <a:extLst>
              <a:ext uri="{FF2B5EF4-FFF2-40B4-BE49-F238E27FC236}">
                <a16:creationId xmlns:a16="http://schemas.microsoft.com/office/drawing/2014/main" id="{3EB00373-3B7E-443E-BA27-D4AAA93FDF8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05400" y="933829"/>
            <a:ext cx="3285432" cy="37309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646586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4FE00E-53C9-0443-95B6-4083B6C60D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1413" y="136573"/>
            <a:ext cx="8692587" cy="646091"/>
          </a:xfrm>
        </p:spPr>
        <p:txBody>
          <a:bodyPr>
            <a:normAutofit/>
          </a:bodyPr>
          <a:lstStyle/>
          <a:p>
            <a:pPr algn="l"/>
            <a:r>
              <a:rPr lang="en-US" sz="3000" dirty="0"/>
              <a:t>Detecting DNS Amplification with P4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16D1CD3B-5971-4BCB-BC90-397FEB1F06A5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451413" y="933829"/>
            <a:ext cx="3952947" cy="3109614"/>
          </a:xfrm>
        </p:spPr>
        <p:txBody>
          <a:bodyPr>
            <a:normAutofit/>
          </a:bodyPr>
          <a:lstStyle/>
          <a:p>
            <a:pPr marL="175022" indent="-175022">
              <a:lnSpc>
                <a:spcPct val="100000"/>
              </a:lnSpc>
              <a:spcBef>
                <a:spcPts val="450"/>
              </a:spcBef>
              <a:spcAft>
                <a:spcPts val="450"/>
              </a:spcAft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US" sz="1650" dirty="0">
                <a:latin typeface="Arial" panose="020B0604020202020204" pitchFamily="34" charset="0"/>
                <a:cs typeface="Arial" panose="020B0604020202020204" pitchFamily="34" charset="0"/>
              </a:rPr>
              <a:t>CAIDA traffic replayed</a:t>
            </a:r>
          </a:p>
          <a:p>
            <a:pPr marL="175022" indent="-175022">
              <a:lnSpc>
                <a:spcPct val="100000"/>
              </a:lnSpc>
              <a:spcBef>
                <a:spcPts val="450"/>
              </a:spcBef>
              <a:spcAft>
                <a:spcPts val="450"/>
              </a:spcAft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US" sz="1650" dirty="0">
                <a:latin typeface="Arial" panose="020B0604020202020204" pitchFamily="34" charset="0"/>
                <a:cs typeface="Arial" panose="020B0604020202020204" pitchFamily="34" charset="0"/>
              </a:rPr>
              <a:t>&gt; 10Gbps DNS amplification attack generated</a:t>
            </a:r>
          </a:p>
          <a:p>
            <a:pPr marL="175022" indent="-175022">
              <a:lnSpc>
                <a:spcPct val="100000"/>
              </a:lnSpc>
              <a:spcBef>
                <a:spcPts val="450"/>
              </a:spcBef>
              <a:spcAft>
                <a:spcPts val="450"/>
              </a:spcAft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US" sz="1650" dirty="0">
                <a:latin typeface="Arial" panose="020B0604020202020204" pitchFamily="34" charset="0"/>
                <a:cs typeface="Arial" panose="020B0604020202020204" pitchFamily="34" charset="0"/>
              </a:rPr>
              <a:t>Attack was mitigated in &lt; 1s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482BC36-EC89-4C60-83A2-A08C733341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C60F48-EAB5-A54D-B834-7AA360F30939}" type="slidenum">
              <a:rPr lang="en-US" smtClean="0"/>
              <a:t>33</a:t>
            </a:fld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AE85DC5-E02A-414C-BCE5-DFC5BBDB5E7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9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24A5BA3-3B7D-41F2-A17B-F0AE1D0ED09F}" type="datetime1">
              <a:rPr lang="en-US" smtClean="0"/>
              <a:pPr/>
              <a:t>4/15/2022</a:t>
            </a:fld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ECD3894C-7AD7-4956-8913-62F8CD777D6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1618" y="4844837"/>
            <a:ext cx="1290224" cy="273844"/>
          </a:xfrm>
          <a:prstGeom prst="rect">
            <a:avLst/>
          </a:prstGeom>
        </p:spPr>
      </p:pic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C6BBC68B-E18B-4785-A80F-9CB4053FEE26}"/>
              </a:ext>
            </a:extLst>
          </p:cNvPr>
          <p:cNvCxnSpPr>
            <a:cxnSpLocks/>
          </p:cNvCxnSpPr>
          <p:nvPr/>
        </p:nvCxnSpPr>
        <p:spPr>
          <a:xfrm>
            <a:off x="451413" y="782664"/>
            <a:ext cx="6132267" cy="0"/>
          </a:xfrm>
          <a:prstGeom prst="line">
            <a:avLst/>
          </a:prstGeom>
          <a:noFill/>
          <a:ln w="25400" cap="flat" cmpd="sng" algn="ctr">
            <a:solidFill>
              <a:schemeClr val="accent2">
                <a:lumMod val="75000"/>
              </a:scheme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pic>
        <p:nvPicPr>
          <p:cNvPr id="7" name="Picture 6">
            <a:extLst>
              <a:ext uri="{FF2B5EF4-FFF2-40B4-BE49-F238E27FC236}">
                <a16:creationId xmlns:a16="http://schemas.microsoft.com/office/drawing/2014/main" id="{BB444283-BE51-4F91-A053-B003B3C962D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26389" y="1184718"/>
            <a:ext cx="4093983" cy="27740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699889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4FE00E-53C9-0443-95B6-4083B6C60D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1413" y="136573"/>
            <a:ext cx="8692587" cy="646091"/>
          </a:xfrm>
        </p:spPr>
        <p:txBody>
          <a:bodyPr>
            <a:normAutofit/>
          </a:bodyPr>
          <a:lstStyle/>
          <a:p>
            <a:pPr algn="l"/>
            <a:r>
              <a:rPr lang="en-US" sz="3000" dirty="0"/>
              <a:t>Discussions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16D1CD3B-5971-4BCB-BC90-397FEB1F06A5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451413" y="933828"/>
            <a:ext cx="8197287" cy="3539111"/>
          </a:xfrm>
        </p:spPr>
        <p:txBody>
          <a:bodyPr>
            <a:normAutofit/>
          </a:bodyPr>
          <a:lstStyle/>
          <a:p>
            <a:pPr marL="175022" indent="-175022">
              <a:lnSpc>
                <a:spcPct val="100000"/>
              </a:lnSpc>
              <a:spcBef>
                <a:spcPts val="450"/>
              </a:spcBef>
              <a:spcAft>
                <a:spcPts val="450"/>
              </a:spcAft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US" sz="1650" dirty="0">
                <a:latin typeface="Arial" panose="020B0604020202020204" pitchFamily="34" charset="0"/>
                <a:cs typeface="Arial" panose="020B0604020202020204" pitchFamily="34" charset="0"/>
              </a:rPr>
              <a:t>P4Tune is cost-efficient as TAPs and programmable data planes are relatively cheap</a:t>
            </a:r>
          </a:p>
          <a:p>
            <a:pPr marL="175022" indent="-175022">
              <a:lnSpc>
                <a:spcPct val="100000"/>
              </a:lnSpc>
              <a:spcBef>
                <a:spcPts val="450"/>
              </a:spcBef>
              <a:spcAft>
                <a:spcPts val="450"/>
              </a:spcAft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US" sz="1650" dirty="0">
                <a:latin typeface="Arial" panose="020B0604020202020204" pitchFamily="34" charset="0"/>
                <a:cs typeface="Arial" panose="020B0604020202020204" pitchFamily="34" charset="0"/>
              </a:rPr>
              <a:t>While P4Tune is not applying the configuration rules at line rate, the P4 switches are still performing packet processing at line rate</a:t>
            </a:r>
          </a:p>
          <a:p>
            <a:pPr marL="175022" indent="-175022">
              <a:lnSpc>
                <a:spcPct val="100000"/>
              </a:lnSpc>
              <a:spcBef>
                <a:spcPts val="450"/>
              </a:spcBef>
              <a:spcAft>
                <a:spcPts val="450"/>
              </a:spcAft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US" sz="1650" dirty="0">
                <a:latin typeface="Arial" panose="020B0604020202020204" pitchFamily="34" charset="0"/>
                <a:cs typeface="Arial" panose="020B0604020202020204" pitchFamily="34" charset="0"/>
              </a:rPr>
              <a:t>P4Tune can be used in other applications including:</a:t>
            </a:r>
          </a:p>
          <a:p>
            <a:pPr marL="505206" lvl="1" indent="-285750">
              <a:lnSpc>
                <a:spcPct val="110000"/>
              </a:lnSpc>
              <a:spcBef>
                <a:spcPts val="450"/>
              </a:spcBef>
              <a:spcAft>
                <a:spcPts val="450"/>
              </a:spcAft>
              <a:buClr>
                <a:schemeClr val="accent2"/>
              </a:buClr>
              <a:buFont typeface="Wingdings" panose="05000000000000000000" pitchFamily="2" charset="2"/>
              <a:buChar char="Ø"/>
            </a:pP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Traffic rerouting, load balancing</a:t>
            </a:r>
          </a:p>
          <a:p>
            <a:pPr marL="505206" lvl="1" indent="-285750">
              <a:lnSpc>
                <a:spcPct val="110000"/>
              </a:lnSpc>
              <a:spcBef>
                <a:spcPts val="450"/>
              </a:spcBef>
              <a:spcAft>
                <a:spcPts val="450"/>
              </a:spcAft>
              <a:buClr>
                <a:schemeClr val="accent2"/>
              </a:buClr>
              <a:buFont typeface="Wingdings" panose="05000000000000000000" pitchFamily="2" charset="2"/>
              <a:buChar char="Ø"/>
            </a:pP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Traffic steering</a:t>
            </a:r>
          </a:p>
          <a:p>
            <a:pPr marL="505206" lvl="1" indent="-285750">
              <a:lnSpc>
                <a:spcPct val="110000"/>
              </a:lnSpc>
              <a:spcBef>
                <a:spcPts val="450"/>
              </a:spcBef>
              <a:spcAft>
                <a:spcPts val="450"/>
              </a:spcAft>
              <a:buClr>
                <a:schemeClr val="accent2"/>
              </a:buClr>
              <a:buFont typeface="Wingdings" panose="05000000000000000000" pitchFamily="2" charset="2"/>
              <a:buChar char="Ø"/>
            </a:pP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Fine-grained measurements and telemetry</a:t>
            </a:r>
          </a:p>
          <a:p>
            <a:pPr marL="505206" lvl="1" indent="-285750">
              <a:lnSpc>
                <a:spcPct val="110000"/>
              </a:lnSpc>
              <a:spcBef>
                <a:spcPts val="450"/>
              </a:spcBef>
              <a:spcAft>
                <a:spcPts val="450"/>
              </a:spcAft>
              <a:buClr>
                <a:schemeClr val="accent2"/>
              </a:buClr>
              <a:buFont typeface="Wingdings" panose="05000000000000000000" pitchFamily="2" charset="2"/>
              <a:buChar char="Ø"/>
            </a:pP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etc.</a:t>
            </a:r>
          </a:p>
          <a:p>
            <a:pPr marL="175022" indent="-175022">
              <a:lnSpc>
                <a:spcPct val="100000"/>
              </a:lnSpc>
              <a:spcBef>
                <a:spcPts val="450"/>
              </a:spcBef>
              <a:spcAft>
                <a:spcPts val="450"/>
              </a:spcAft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US" sz="1650" dirty="0">
                <a:latin typeface="Arial" panose="020B0604020202020204" pitchFamily="34" charset="0"/>
                <a:cs typeface="Arial" panose="020B0604020202020204" pitchFamily="34" charset="0"/>
              </a:rPr>
              <a:t>P4Tune does not support applications that send feedback to the clients (e.g., HPCC)</a:t>
            </a:r>
            <a:r>
              <a:rPr lang="en-US" sz="1650" baseline="30000" dirty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  <a:p>
            <a:pPr marL="285750" indent="-285750">
              <a:lnSpc>
                <a:spcPct val="110000"/>
              </a:lnSpc>
              <a:spcBef>
                <a:spcPts val="450"/>
              </a:spcBef>
              <a:spcAft>
                <a:spcPts val="450"/>
              </a:spcAft>
              <a:buClr>
                <a:schemeClr val="accent2"/>
              </a:buClr>
              <a:buFont typeface="Wingdings" panose="05000000000000000000" pitchFamily="2" charset="2"/>
              <a:buChar char="Ø"/>
            </a:pPr>
            <a:endParaRPr lang="en-US" sz="15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482BC36-EC89-4C60-83A2-A08C733341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C60F48-EAB5-A54D-B834-7AA360F30939}" type="slidenum">
              <a:rPr lang="en-US" smtClean="0"/>
              <a:t>34</a:t>
            </a:fld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AE85DC5-E02A-414C-BCE5-DFC5BBDB5E7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9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24A5BA3-3B7D-41F2-A17B-F0AE1D0ED09F}" type="datetime1">
              <a:rPr lang="en-US" smtClean="0"/>
              <a:pPr/>
              <a:t>4/15/2022</a:t>
            </a:fld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ECD3894C-7AD7-4956-8913-62F8CD777D6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1618" y="4844837"/>
            <a:ext cx="1290224" cy="273844"/>
          </a:xfrm>
          <a:prstGeom prst="rect">
            <a:avLst/>
          </a:prstGeom>
        </p:spPr>
      </p:pic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C6BBC68B-E18B-4785-A80F-9CB4053FEE26}"/>
              </a:ext>
            </a:extLst>
          </p:cNvPr>
          <p:cNvCxnSpPr>
            <a:cxnSpLocks/>
          </p:cNvCxnSpPr>
          <p:nvPr/>
        </p:nvCxnSpPr>
        <p:spPr>
          <a:xfrm>
            <a:off x="451413" y="782664"/>
            <a:ext cx="2207967" cy="0"/>
          </a:xfrm>
          <a:prstGeom prst="line">
            <a:avLst/>
          </a:prstGeom>
          <a:noFill/>
          <a:ln w="25400" cap="flat" cmpd="sng" algn="ctr">
            <a:solidFill>
              <a:schemeClr val="accent2">
                <a:lumMod val="75000"/>
              </a:scheme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sp>
        <p:nvSpPr>
          <p:cNvPr id="10" name="TextBox 9">
            <a:extLst>
              <a:ext uri="{FF2B5EF4-FFF2-40B4-BE49-F238E27FC236}">
                <a16:creationId xmlns:a16="http://schemas.microsoft.com/office/drawing/2014/main" id="{FE820E19-C857-42E4-ADEA-D724ED2162EC}"/>
              </a:ext>
            </a:extLst>
          </p:cNvPr>
          <p:cNvSpPr txBox="1"/>
          <p:nvPr/>
        </p:nvSpPr>
        <p:spPr>
          <a:xfrm>
            <a:off x="372676" y="4391315"/>
            <a:ext cx="8428423" cy="4154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1"/>
            <a:r>
              <a:rPr lang="en-US" sz="1050" baseline="30000" dirty="0"/>
              <a:t>1</a:t>
            </a:r>
            <a:r>
              <a:rPr lang="en-US" sz="1050" dirty="0"/>
              <a:t>Li, </a:t>
            </a:r>
            <a:r>
              <a:rPr lang="en-US" sz="1050" dirty="0" err="1"/>
              <a:t>Yuliang</a:t>
            </a:r>
            <a:r>
              <a:rPr lang="en-US" sz="1050" dirty="0"/>
              <a:t>, et al. "HPCC: High precision congestion control." Proceedings of the ACM Special Interest Group on Data Communication. 2019. 44-58.</a:t>
            </a:r>
          </a:p>
        </p:txBody>
      </p:sp>
    </p:spTree>
    <p:extLst>
      <p:ext uri="{BB962C8B-B14F-4D97-AF65-F5344CB8AC3E}">
        <p14:creationId xmlns:p14="http://schemas.microsoft.com/office/powerpoint/2010/main" val="308119832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4FE00E-53C9-0443-95B6-4083B6C60D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1413" y="136573"/>
            <a:ext cx="8692587" cy="646091"/>
          </a:xfrm>
        </p:spPr>
        <p:txBody>
          <a:bodyPr>
            <a:normAutofit/>
          </a:bodyPr>
          <a:lstStyle/>
          <a:p>
            <a:pPr algn="l"/>
            <a:r>
              <a:rPr lang="en-US" sz="3000" dirty="0"/>
              <a:t>Conclusion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16D1CD3B-5971-4BCB-BC90-397FEB1F06A5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451413" y="933828"/>
            <a:ext cx="8197287" cy="3539111"/>
          </a:xfrm>
        </p:spPr>
        <p:txBody>
          <a:bodyPr>
            <a:normAutofit/>
          </a:bodyPr>
          <a:lstStyle/>
          <a:p>
            <a:pPr marL="175022" indent="-175022">
              <a:lnSpc>
                <a:spcPct val="100000"/>
              </a:lnSpc>
              <a:spcBef>
                <a:spcPts val="450"/>
              </a:spcBef>
              <a:spcAft>
                <a:spcPts val="450"/>
              </a:spcAft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US" sz="1650" dirty="0">
                <a:latin typeface="Arial" panose="020B0604020202020204" pitchFamily="34" charset="0"/>
                <a:cs typeface="Arial" panose="020B0604020202020204" pitchFamily="34" charset="0"/>
              </a:rPr>
              <a:t>P4Tune, a cost-efficient architecture that uses passive programmable data planes to run custom packet processing on the traffic traversing the legacy network</a:t>
            </a:r>
          </a:p>
          <a:p>
            <a:pPr marL="175022" indent="-175022">
              <a:lnSpc>
                <a:spcPct val="100000"/>
              </a:lnSpc>
              <a:spcBef>
                <a:spcPts val="450"/>
              </a:spcBef>
              <a:spcAft>
                <a:spcPts val="450"/>
              </a:spcAft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US" sz="1650" dirty="0">
                <a:latin typeface="Arial" panose="020B0604020202020204" pitchFamily="34" charset="0"/>
                <a:cs typeface="Arial" panose="020B0604020202020204" pitchFamily="34" charset="0"/>
              </a:rPr>
              <a:t>Configuration rules are constructed and pushed to the legacy devices</a:t>
            </a:r>
          </a:p>
          <a:p>
            <a:pPr marL="175022" indent="-175022">
              <a:lnSpc>
                <a:spcPct val="100000"/>
              </a:lnSpc>
              <a:spcBef>
                <a:spcPts val="450"/>
              </a:spcBef>
              <a:spcAft>
                <a:spcPts val="450"/>
              </a:spcAft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US" sz="1650" dirty="0">
                <a:latin typeface="Arial" panose="020B0604020202020204" pitchFamily="34" charset="0"/>
                <a:cs typeface="Arial" panose="020B0604020202020204" pitchFamily="34" charset="0"/>
              </a:rPr>
              <a:t>The architecture creates a closed control loop</a:t>
            </a:r>
          </a:p>
          <a:p>
            <a:pPr marL="175022" indent="-175022">
              <a:lnSpc>
                <a:spcPct val="100000"/>
              </a:lnSpc>
              <a:spcBef>
                <a:spcPts val="450"/>
              </a:spcBef>
              <a:spcAft>
                <a:spcPts val="450"/>
              </a:spcAft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US" sz="1650" dirty="0">
                <a:latin typeface="Arial" panose="020B0604020202020204" pitchFamily="34" charset="0"/>
                <a:cs typeface="Arial" panose="020B0604020202020204" pitchFamily="34" charset="0"/>
              </a:rPr>
              <a:t>Four use cases were implemented, namely, dynamic buffer sizing, flow separation, SYN flood mitigation, DNS amplification mitigation</a:t>
            </a:r>
          </a:p>
          <a:p>
            <a:pPr marL="175022" indent="-175022">
              <a:lnSpc>
                <a:spcPct val="100000"/>
              </a:lnSpc>
              <a:spcBef>
                <a:spcPts val="450"/>
              </a:spcBef>
              <a:spcAft>
                <a:spcPts val="450"/>
              </a:spcAft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US" sz="1650" dirty="0">
                <a:latin typeface="Arial" panose="020B0604020202020204" pitchFamily="34" charset="0"/>
                <a:cs typeface="Arial" panose="020B0604020202020204" pitchFamily="34" charset="0"/>
              </a:rPr>
              <a:t>For future work, we plan to implement more applications using the framework and possibly test them in a production network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482BC36-EC89-4C60-83A2-A08C733341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C60F48-EAB5-A54D-B834-7AA360F30939}" type="slidenum">
              <a:rPr lang="en-US" smtClean="0"/>
              <a:t>35</a:t>
            </a:fld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AE85DC5-E02A-414C-BCE5-DFC5BBDB5E7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9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24A5BA3-3B7D-41F2-A17B-F0AE1D0ED09F}" type="datetime1">
              <a:rPr lang="en-US" smtClean="0"/>
              <a:pPr/>
              <a:t>4/15/2022</a:t>
            </a:fld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ECD3894C-7AD7-4956-8913-62F8CD777D6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1618" y="4844837"/>
            <a:ext cx="1290224" cy="273844"/>
          </a:xfrm>
          <a:prstGeom prst="rect">
            <a:avLst/>
          </a:prstGeom>
        </p:spPr>
      </p:pic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C6BBC68B-E18B-4785-A80F-9CB4053FEE26}"/>
              </a:ext>
            </a:extLst>
          </p:cNvPr>
          <p:cNvCxnSpPr>
            <a:cxnSpLocks/>
          </p:cNvCxnSpPr>
          <p:nvPr/>
        </p:nvCxnSpPr>
        <p:spPr>
          <a:xfrm>
            <a:off x="451413" y="782664"/>
            <a:ext cx="2040327" cy="0"/>
          </a:xfrm>
          <a:prstGeom prst="line">
            <a:avLst/>
          </a:prstGeom>
          <a:noFill/>
          <a:ln w="25400" cap="flat" cmpd="sng" algn="ctr">
            <a:solidFill>
              <a:schemeClr val="accent2">
                <a:lumMod val="75000"/>
              </a:scheme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</p:spTree>
    <p:extLst>
      <p:ext uri="{BB962C8B-B14F-4D97-AF65-F5344CB8AC3E}">
        <p14:creationId xmlns:p14="http://schemas.microsoft.com/office/powerpoint/2010/main" val="1141300602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4FE00E-53C9-0443-95B6-4083B6C60D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1413" y="136573"/>
            <a:ext cx="8692587" cy="646091"/>
          </a:xfrm>
        </p:spPr>
        <p:txBody>
          <a:bodyPr>
            <a:normAutofit/>
          </a:bodyPr>
          <a:lstStyle/>
          <a:p>
            <a:pPr algn="l"/>
            <a:r>
              <a:rPr lang="en-US" sz="3000" dirty="0"/>
              <a:t>Acknowledgement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16D1CD3B-5971-4BCB-BC90-397FEB1F06A5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451413" y="933828"/>
            <a:ext cx="8197287" cy="3539111"/>
          </a:xfrm>
        </p:spPr>
        <p:txBody>
          <a:bodyPr>
            <a:normAutofit/>
          </a:bodyPr>
          <a:lstStyle/>
          <a:p>
            <a:pPr marL="175022" indent="-175022">
              <a:lnSpc>
                <a:spcPct val="100000"/>
              </a:lnSpc>
              <a:spcBef>
                <a:spcPts val="450"/>
              </a:spcBef>
              <a:spcAft>
                <a:spcPts val="450"/>
              </a:spcAft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US" sz="1650" dirty="0">
                <a:latin typeface="Arial" panose="020B0604020202020204" pitchFamily="34" charset="0"/>
                <a:cs typeface="Arial" panose="020B0604020202020204" pitchFamily="34" charset="0"/>
              </a:rPr>
              <a:t>Thanks to the National Science Foundation (NSF)</a:t>
            </a:r>
          </a:p>
          <a:p>
            <a:pPr marL="175022" indent="-175022">
              <a:lnSpc>
                <a:spcPct val="100000"/>
              </a:lnSpc>
              <a:spcBef>
                <a:spcPts val="450"/>
              </a:spcBef>
              <a:spcAft>
                <a:spcPts val="450"/>
              </a:spcAft>
              <a:buClr>
                <a:schemeClr val="accent2"/>
              </a:buClr>
              <a:buFont typeface="Arial" panose="020B0604020202020204" pitchFamily="34" charset="0"/>
              <a:buChar char="•"/>
            </a:pPr>
            <a:endParaRPr lang="en-US" sz="165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5022" indent="-175022">
              <a:lnSpc>
                <a:spcPct val="100000"/>
              </a:lnSpc>
              <a:spcBef>
                <a:spcPts val="450"/>
              </a:spcBef>
              <a:spcAft>
                <a:spcPts val="450"/>
              </a:spcAft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US" sz="1650" dirty="0">
                <a:latin typeface="Arial" panose="020B0604020202020204" pitchFamily="34" charset="0"/>
                <a:cs typeface="Arial" panose="020B0604020202020204" pitchFamily="34" charset="0"/>
              </a:rPr>
              <a:t>This work was supported by NSF, Office of Advanced Cyberinfrastructure (OAC), award 2118311</a:t>
            </a:r>
          </a:p>
          <a:p>
            <a:pPr marL="175022" indent="-175022">
              <a:lnSpc>
                <a:spcPct val="100000"/>
              </a:lnSpc>
              <a:spcBef>
                <a:spcPts val="450"/>
              </a:spcBef>
              <a:spcAft>
                <a:spcPts val="450"/>
              </a:spcAft>
              <a:buClr>
                <a:schemeClr val="accent2"/>
              </a:buClr>
              <a:buFont typeface="Arial" panose="020B0604020202020204" pitchFamily="34" charset="0"/>
              <a:buChar char="•"/>
            </a:pPr>
            <a:endParaRPr lang="en-US" sz="16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482BC36-EC89-4C60-83A2-A08C733341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C60F48-EAB5-A54D-B834-7AA360F30939}" type="slidenum">
              <a:rPr lang="en-US" smtClean="0"/>
              <a:t>36</a:t>
            </a:fld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AE85DC5-E02A-414C-BCE5-DFC5BBDB5E7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9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224A5BA3-3B7D-41F2-A17B-F0AE1D0ED09F}" type="datetime1">
              <a:rPr lang="en-US" smtClean="0"/>
              <a:pPr/>
              <a:t>4/15/2022</a:t>
            </a:fld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ECD3894C-7AD7-4956-8913-62F8CD777D6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1618" y="4844837"/>
            <a:ext cx="1290224" cy="273844"/>
          </a:xfrm>
          <a:prstGeom prst="rect">
            <a:avLst/>
          </a:prstGeom>
        </p:spPr>
      </p:pic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C6BBC68B-E18B-4785-A80F-9CB4053FEE26}"/>
              </a:ext>
            </a:extLst>
          </p:cNvPr>
          <p:cNvCxnSpPr>
            <a:cxnSpLocks/>
          </p:cNvCxnSpPr>
          <p:nvPr/>
        </p:nvCxnSpPr>
        <p:spPr>
          <a:xfrm>
            <a:off x="451413" y="782664"/>
            <a:ext cx="3236667" cy="0"/>
          </a:xfrm>
          <a:prstGeom prst="line">
            <a:avLst/>
          </a:prstGeom>
          <a:noFill/>
          <a:ln w="25400" cap="flat" cmpd="sng" algn="ctr">
            <a:solidFill>
              <a:schemeClr val="accent2">
                <a:lumMod val="75000"/>
              </a:scheme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pic>
        <p:nvPicPr>
          <p:cNvPr id="10" name="Picture 9">
            <a:extLst>
              <a:ext uri="{FF2B5EF4-FFF2-40B4-BE49-F238E27FC236}">
                <a16:creationId xmlns:a16="http://schemas.microsoft.com/office/drawing/2014/main" id="{C813C0D9-AC72-44F5-90CD-A581CECC92C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74103" y="2703383"/>
            <a:ext cx="1986755" cy="14525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7406749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585B140-3A3C-4B97-9CA7-D5ABD6042F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A7F987D-8125-4449-B24B-5D69203C7C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C60F48-EAB5-A54D-B834-7AA360F30939}" type="slidenum">
              <a:rPr lang="en-US" smtClean="0"/>
              <a:t>37</a:t>
            </a:fld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FDD3B6B7-7D6E-4AC1-8B35-B7711AE1E30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1618" y="4844837"/>
            <a:ext cx="1290224" cy="273844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4F68CCB4-EB84-4BFF-9534-F289C868CB0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36971" y="965305"/>
            <a:ext cx="4270058" cy="26401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7657667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0DF9ED4-7196-49DC-907A-AB7A1ECE36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4AAD3CB-D77C-41A2-BE62-5999522E47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C60F48-EAB5-A54D-B834-7AA360F30939}" type="slidenum">
              <a:rPr lang="en-US" smtClean="0"/>
              <a:t>38</a:t>
            </a:fld>
            <a:endParaRPr lang="en-US"/>
          </a:p>
        </p:txBody>
      </p:sp>
      <p:graphicFrame>
        <p:nvGraphicFramePr>
          <p:cNvPr id="6" name="Table 4">
            <a:extLst>
              <a:ext uri="{FF2B5EF4-FFF2-40B4-BE49-F238E27FC236}">
                <a16:creationId xmlns:a16="http://schemas.microsoft.com/office/drawing/2014/main" id="{75B91CF2-C092-4851-AF05-E11A28C1ACD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51134604"/>
              </p:ext>
            </p:extLst>
          </p:nvPr>
        </p:nvGraphicFramePr>
        <p:xfrm>
          <a:off x="1398452" y="1999428"/>
          <a:ext cx="1828799" cy="115084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61257">
                  <a:extLst>
                    <a:ext uri="{9D8B030D-6E8A-4147-A177-3AD203B41FA5}">
                      <a16:colId xmlns:a16="http://schemas.microsoft.com/office/drawing/2014/main" val="57344898"/>
                    </a:ext>
                  </a:extLst>
                </a:gridCol>
                <a:gridCol w="261257">
                  <a:extLst>
                    <a:ext uri="{9D8B030D-6E8A-4147-A177-3AD203B41FA5}">
                      <a16:colId xmlns:a16="http://schemas.microsoft.com/office/drawing/2014/main" val="3994297076"/>
                    </a:ext>
                  </a:extLst>
                </a:gridCol>
                <a:gridCol w="261257">
                  <a:extLst>
                    <a:ext uri="{9D8B030D-6E8A-4147-A177-3AD203B41FA5}">
                      <a16:colId xmlns:a16="http://schemas.microsoft.com/office/drawing/2014/main" val="1026165325"/>
                    </a:ext>
                  </a:extLst>
                </a:gridCol>
                <a:gridCol w="261257">
                  <a:extLst>
                    <a:ext uri="{9D8B030D-6E8A-4147-A177-3AD203B41FA5}">
                      <a16:colId xmlns:a16="http://schemas.microsoft.com/office/drawing/2014/main" val="3752011417"/>
                    </a:ext>
                  </a:extLst>
                </a:gridCol>
                <a:gridCol w="261257">
                  <a:extLst>
                    <a:ext uri="{9D8B030D-6E8A-4147-A177-3AD203B41FA5}">
                      <a16:colId xmlns:a16="http://schemas.microsoft.com/office/drawing/2014/main" val="985819018"/>
                    </a:ext>
                  </a:extLst>
                </a:gridCol>
                <a:gridCol w="261257">
                  <a:extLst>
                    <a:ext uri="{9D8B030D-6E8A-4147-A177-3AD203B41FA5}">
                      <a16:colId xmlns:a16="http://schemas.microsoft.com/office/drawing/2014/main" val="4277951519"/>
                    </a:ext>
                  </a:extLst>
                </a:gridCol>
                <a:gridCol w="261257">
                  <a:extLst>
                    <a:ext uri="{9D8B030D-6E8A-4147-A177-3AD203B41FA5}">
                      <a16:colId xmlns:a16="http://schemas.microsoft.com/office/drawing/2014/main" val="1237932734"/>
                    </a:ext>
                  </a:extLst>
                </a:gridCol>
              </a:tblGrid>
              <a:tr h="287712">
                <a:tc>
                  <a:txBody>
                    <a:bodyPr/>
                    <a:lstStyle/>
                    <a:p>
                      <a:endParaRPr lang="en-US" sz="40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40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40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40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40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40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400"/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73178478"/>
                  </a:ext>
                </a:extLst>
              </a:tr>
              <a:tr h="287712">
                <a:tc>
                  <a:txBody>
                    <a:bodyPr/>
                    <a:lstStyle/>
                    <a:p>
                      <a:endParaRPr lang="en-US" sz="40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40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40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40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40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40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400"/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66427757"/>
                  </a:ext>
                </a:extLst>
              </a:tr>
              <a:tr h="287712">
                <a:tc>
                  <a:txBody>
                    <a:bodyPr/>
                    <a:lstStyle/>
                    <a:p>
                      <a:endParaRPr lang="en-US" sz="40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40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40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40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40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40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400"/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52179542"/>
                  </a:ext>
                </a:extLst>
              </a:tr>
              <a:tr h="287712">
                <a:tc>
                  <a:txBody>
                    <a:bodyPr/>
                    <a:lstStyle/>
                    <a:p>
                      <a:endParaRPr lang="en-US" sz="40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40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40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40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40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400"/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sz="400"/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63734292"/>
                  </a:ext>
                </a:extLst>
              </a:tr>
            </a:tbl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C2C2485B-F3D5-497F-AF46-A84153C07EFF}"/>
              </a:ext>
            </a:extLst>
          </p:cNvPr>
          <p:cNvSpPr txBox="1"/>
          <p:nvPr/>
        </p:nvSpPr>
        <p:spPr>
          <a:xfrm>
            <a:off x="1398452" y="1576537"/>
            <a:ext cx="182879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>
                <a:latin typeface="+mj-lt"/>
              </a:rPr>
              <a:t>w</a:t>
            </a: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6B0768AC-8093-4494-BBE8-761AEB282C31}"/>
              </a:ext>
            </a:extLst>
          </p:cNvPr>
          <p:cNvCxnSpPr/>
          <p:nvPr/>
        </p:nvCxnSpPr>
        <p:spPr>
          <a:xfrm>
            <a:off x="1398452" y="1814214"/>
            <a:ext cx="1828799" cy="0"/>
          </a:xfrm>
          <a:prstGeom prst="straightConnector1">
            <a:avLst/>
          </a:prstGeom>
          <a:ln>
            <a:headEnd type="triangle" w="sm" len="sm"/>
            <a:tailEnd type="triangle" w="sm" len="sm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9" name="Rectangle 8">
            <a:extLst>
              <a:ext uri="{FF2B5EF4-FFF2-40B4-BE49-F238E27FC236}">
                <a16:creationId xmlns:a16="http://schemas.microsoft.com/office/drawing/2014/main" id="{41D71150-5610-4BFD-A8E5-955676494C74}"/>
              </a:ext>
            </a:extLst>
          </p:cNvPr>
          <p:cNvSpPr/>
          <p:nvPr/>
        </p:nvSpPr>
        <p:spPr>
          <a:xfrm>
            <a:off x="927086" y="1999427"/>
            <a:ext cx="283464" cy="187513"/>
          </a:xfrm>
          <a:prstGeom prst="rect">
            <a:avLst/>
          </a:prstGeom>
          <a:ln w="127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80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C561A61-C6AA-4E74-86D9-C1D3BC8D81AA}"/>
              </a:ext>
            </a:extLst>
          </p:cNvPr>
          <p:cNvSpPr txBox="1"/>
          <p:nvPr/>
        </p:nvSpPr>
        <p:spPr>
          <a:xfrm>
            <a:off x="917477" y="1977767"/>
            <a:ext cx="308423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>
                <a:latin typeface="+mj-lt"/>
              </a:rPr>
              <a:t>h</a:t>
            </a:r>
            <a:r>
              <a:rPr lang="en-US" sz="900" baseline="-25000">
                <a:latin typeface="+mj-lt"/>
              </a:rPr>
              <a:t>1</a:t>
            </a:r>
            <a:endParaRPr lang="en-US" sz="900">
              <a:latin typeface="+mj-lt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B7005A52-2AE6-4773-8420-39292D72F20D}"/>
              </a:ext>
            </a:extLst>
          </p:cNvPr>
          <p:cNvSpPr/>
          <p:nvPr/>
        </p:nvSpPr>
        <p:spPr>
          <a:xfrm>
            <a:off x="927086" y="2342596"/>
            <a:ext cx="283464" cy="187513"/>
          </a:xfrm>
          <a:prstGeom prst="rect">
            <a:avLst/>
          </a:prstGeom>
          <a:ln w="127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80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29805B40-D44A-4C41-B4DB-FA3C7C79F533}"/>
              </a:ext>
            </a:extLst>
          </p:cNvPr>
          <p:cNvSpPr/>
          <p:nvPr/>
        </p:nvSpPr>
        <p:spPr>
          <a:xfrm>
            <a:off x="927086" y="2916478"/>
            <a:ext cx="283464" cy="187513"/>
          </a:xfrm>
          <a:prstGeom prst="rect">
            <a:avLst/>
          </a:prstGeom>
          <a:ln w="127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80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BD5548AA-B51A-4C0A-8CED-0FED273285AC}"/>
              </a:ext>
            </a:extLst>
          </p:cNvPr>
          <p:cNvSpPr/>
          <p:nvPr/>
        </p:nvSpPr>
        <p:spPr>
          <a:xfrm>
            <a:off x="399144" y="2414693"/>
            <a:ext cx="114300" cy="115416"/>
          </a:xfrm>
          <a:prstGeom prst="rect">
            <a:avLst/>
          </a:prstGeom>
          <a:ln w="952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D4F3790D-2827-4BBA-98E3-C0F134841110}"/>
              </a:ext>
            </a:extLst>
          </p:cNvPr>
          <p:cNvSpPr/>
          <p:nvPr/>
        </p:nvSpPr>
        <p:spPr>
          <a:xfrm>
            <a:off x="292122" y="2414693"/>
            <a:ext cx="114300" cy="115416"/>
          </a:xfrm>
          <a:prstGeom prst="rect">
            <a:avLst/>
          </a:prstGeom>
          <a:ln w="952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820573A0-639A-4BBA-B374-BD9494FAC787}"/>
              </a:ext>
            </a:extLst>
          </p:cNvPr>
          <p:cNvSpPr txBox="1"/>
          <p:nvPr/>
        </p:nvSpPr>
        <p:spPr>
          <a:xfrm>
            <a:off x="83116" y="2192067"/>
            <a:ext cx="76689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>
                <a:latin typeface="+mj-lt"/>
              </a:rPr>
              <a:t>5-tuple</a:t>
            </a:r>
          </a:p>
        </p:txBody>
      </p:sp>
      <p:cxnSp>
        <p:nvCxnSpPr>
          <p:cNvPr id="16" name="Connector: Elbow 15">
            <a:extLst>
              <a:ext uri="{FF2B5EF4-FFF2-40B4-BE49-F238E27FC236}">
                <a16:creationId xmlns:a16="http://schemas.microsoft.com/office/drawing/2014/main" id="{FEAAA61D-1AC5-4512-B174-148F48DF1908}"/>
              </a:ext>
            </a:extLst>
          </p:cNvPr>
          <p:cNvCxnSpPr>
            <a:cxnSpLocks/>
            <a:stCxn id="13" idx="3"/>
            <a:endCxn id="10" idx="1"/>
          </p:cNvCxnSpPr>
          <p:nvPr/>
        </p:nvCxnSpPr>
        <p:spPr>
          <a:xfrm flipV="1">
            <a:off x="513444" y="2093183"/>
            <a:ext cx="404033" cy="379218"/>
          </a:xfrm>
          <a:prstGeom prst="bentConnector3">
            <a:avLst>
              <a:gd name="adj1" fmla="val 50000"/>
            </a:avLst>
          </a:prstGeom>
          <a:ln>
            <a:headEnd w="sm" len="sm"/>
            <a:tailEnd type="triangle" w="sm" len="sm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7" name="Connector: Elbow 16">
            <a:extLst>
              <a:ext uri="{FF2B5EF4-FFF2-40B4-BE49-F238E27FC236}">
                <a16:creationId xmlns:a16="http://schemas.microsoft.com/office/drawing/2014/main" id="{40D71158-8052-460E-81A0-BEDCC36B7CCC}"/>
              </a:ext>
            </a:extLst>
          </p:cNvPr>
          <p:cNvCxnSpPr>
            <a:cxnSpLocks/>
            <a:stCxn id="13" idx="3"/>
          </p:cNvCxnSpPr>
          <p:nvPr/>
        </p:nvCxnSpPr>
        <p:spPr>
          <a:xfrm>
            <a:off x="513444" y="2472401"/>
            <a:ext cx="413642" cy="537833"/>
          </a:xfrm>
          <a:prstGeom prst="bentConnector3">
            <a:avLst>
              <a:gd name="adj1" fmla="val 48849"/>
            </a:avLst>
          </a:prstGeom>
          <a:ln>
            <a:headEnd w="sm" len="sm"/>
            <a:tailEnd type="triangle" w="sm" len="sm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6D5F66CC-E62F-4769-B3F9-57933A7172AD}"/>
              </a:ext>
            </a:extLst>
          </p:cNvPr>
          <p:cNvCxnSpPr>
            <a:cxnSpLocks/>
          </p:cNvCxnSpPr>
          <p:nvPr/>
        </p:nvCxnSpPr>
        <p:spPr>
          <a:xfrm>
            <a:off x="717061" y="2436352"/>
            <a:ext cx="210025" cy="0"/>
          </a:xfrm>
          <a:prstGeom prst="straightConnector1">
            <a:avLst/>
          </a:prstGeom>
          <a:ln>
            <a:headEnd w="sm" len="sm"/>
            <a:tailEnd type="triangle" w="sm" len="sm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1154D469-1A69-48B8-83E6-88B2990F076D}"/>
              </a:ext>
            </a:extLst>
          </p:cNvPr>
          <p:cNvSpPr/>
          <p:nvPr/>
        </p:nvSpPr>
        <p:spPr>
          <a:xfrm>
            <a:off x="1218050" y="2054985"/>
            <a:ext cx="526929" cy="48164"/>
          </a:xfrm>
          <a:custGeom>
            <a:avLst/>
            <a:gdLst>
              <a:gd name="connsiteX0" fmla="*/ 0 w 587375"/>
              <a:gd name="connsiteY0" fmla="*/ 76754 h 111679"/>
              <a:gd name="connsiteX1" fmla="*/ 425450 w 587375"/>
              <a:gd name="connsiteY1" fmla="*/ 554 h 111679"/>
              <a:gd name="connsiteX2" fmla="*/ 587375 w 587375"/>
              <a:gd name="connsiteY2" fmla="*/ 111679 h 111679"/>
              <a:gd name="connsiteX3" fmla="*/ 587375 w 587375"/>
              <a:gd name="connsiteY3" fmla="*/ 111679 h 111679"/>
              <a:gd name="connsiteX4" fmla="*/ 587375 w 587375"/>
              <a:gd name="connsiteY4" fmla="*/ 111679 h 1116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87375" h="111679">
                <a:moveTo>
                  <a:pt x="0" y="76754"/>
                </a:moveTo>
                <a:cubicBezTo>
                  <a:pt x="163777" y="35743"/>
                  <a:pt x="327554" y="-5267"/>
                  <a:pt x="425450" y="554"/>
                </a:cubicBezTo>
                <a:cubicBezTo>
                  <a:pt x="523346" y="6375"/>
                  <a:pt x="587375" y="111679"/>
                  <a:pt x="587375" y="111679"/>
                </a:cubicBezTo>
                <a:lnTo>
                  <a:pt x="587375" y="111679"/>
                </a:lnTo>
                <a:lnTo>
                  <a:pt x="587375" y="111679"/>
                </a:lnTo>
              </a:path>
            </a:pathLst>
          </a:custGeom>
          <a:ln>
            <a:headEnd type="none" w="sm" len="sm"/>
            <a:tailEnd type="triangle" w="sm" len="sm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8CA22E53-8AF8-4F8A-899E-BFE8958D42A1}"/>
              </a:ext>
            </a:extLst>
          </p:cNvPr>
          <p:cNvSpPr/>
          <p:nvPr/>
        </p:nvSpPr>
        <p:spPr>
          <a:xfrm>
            <a:off x="1213973" y="2375207"/>
            <a:ext cx="1089208" cy="76374"/>
          </a:xfrm>
          <a:custGeom>
            <a:avLst/>
            <a:gdLst>
              <a:gd name="connsiteX0" fmla="*/ 0 w 587375"/>
              <a:gd name="connsiteY0" fmla="*/ 76754 h 111679"/>
              <a:gd name="connsiteX1" fmla="*/ 425450 w 587375"/>
              <a:gd name="connsiteY1" fmla="*/ 554 h 111679"/>
              <a:gd name="connsiteX2" fmla="*/ 587375 w 587375"/>
              <a:gd name="connsiteY2" fmla="*/ 111679 h 111679"/>
              <a:gd name="connsiteX3" fmla="*/ 587375 w 587375"/>
              <a:gd name="connsiteY3" fmla="*/ 111679 h 111679"/>
              <a:gd name="connsiteX4" fmla="*/ 587375 w 587375"/>
              <a:gd name="connsiteY4" fmla="*/ 111679 h 1116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87375" h="111679">
                <a:moveTo>
                  <a:pt x="0" y="76754"/>
                </a:moveTo>
                <a:cubicBezTo>
                  <a:pt x="163777" y="35743"/>
                  <a:pt x="327554" y="-5267"/>
                  <a:pt x="425450" y="554"/>
                </a:cubicBezTo>
                <a:cubicBezTo>
                  <a:pt x="523346" y="6375"/>
                  <a:pt x="587375" y="111679"/>
                  <a:pt x="587375" y="111679"/>
                </a:cubicBezTo>
                <a:lnTo>
                  <a:pt x="587375" y="111679"/>
                </a:lnTo>
                <a:lnTo>
                  <a:pt x="587375" y="111679"/>
                </a:lnTo>
              </a:path>
            </a:pathLst>
          </a:custGeom>
          <a:ln>
            <a:headEnd type="none" w="sm" len="sm"/>
            <a:tailEnd type="triangle" w="sm" len="sm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Freeform: Shape 20">
            <a:extLst>
              <a:ext uri="{FF2B5EF4-FFF2-40B4-BE49-F238E27FC236}">
                <a16:creationId xmlns:a16="http://schemas.microsoft.com/office/drawing/2014/main" id="{505CA6B2-6FDC-4460-AB33-229EA45FEAE6}"/>
              </a:ext>
            </a:extLst>
          </p:cNvPr>
          <p:cNvSpPr/>
          <p:nvPr/>
        </p:nvSpPr>
        <p:spPr>
          <a:xfrm>
            <a:off x="1210550" y="2957115"/>
            <a:ext cx="1628413" cy="76374"/>
          </a:xfrm>
          <a:custGeom>
            <a:avLst/>
            <a:gdLst>
              <a:gd name="connsiteX0" fmla="*/ 0 w 587375"/>
              <a:gd name="connsiteY0" fmla="*/ 76754 h 111679"/>
              <a:gd name="connsiteX1" fmla="*/ 425450 w 587375"/>
              <a:gd name="connsiteY1" fmla="*/ 554 h 111679"/>
              <a:gd name="connsiteX2" fmla="*/ 587375 w 587375"/>
              <a:gd name="connsiteY2" fmla="*/ 111679 h 111679"/>
              <a:gd name="connsiteX3" fmla="*/ 587375 w 587375"/>
              <a:gd name="connsiteY3" fmla="*/ 111679 h 111679"/>
              <a:gd name="connsiteX4" fmla="*/ 587375 w 587375"/>
              <a:gd name="connsiteY4" fmla="*/ 111679 h 1116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87375" h="111679">
                <a:moveTo>
                  <a:pt x="0" y="76754"/>
                </a:moveTo>
                <a:cubicBezTo>
                  <a:pt x="163777" y="35743"/>
                  <a:pt x="327554" y="-5267"/>
                  <a:pt x="425450" y="554"/>
                </a:cubicBezTo>
                <a:cubicBezTo>
                  <a:pt x="523346" y="6375"/>
                  <a:pt x="587375" y="111679"/>
                  <a:pt x="587375" y="111679"/>
                </a:cubicBezTo>
                <a:lnTo>
                  <a:pt x="587375" y="111679"/>
                </a:lnTo>
                <a:lnTo>
                  <a:pt x="587375" y="111679"/>
                </a:lnTo>
              </a:path>
            </a:pathLst>
          </a:custGeom>
          <a:ln>
            <a:headEnd type="none" w="sm" len="sm"/>
            <a:tailEnd type="triangle" w="sm" len="sm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D16EE391-6395-401E-BC9B-798FD069E1AD}"/>
              </a:ext>
            </a:extLst>
          </p:cNvPr>
          <p:cNvSpPr txBox="1"/>
          <p:nvPr/>
        </p:nvSpPr>
        <p:spPr>
          <a:xfrm rot="5400000">
            <a:off x="917309" y="2584794"/>
            <a:ext cx="37603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/>
              <a:t>…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DDFA81B8-2808-4370-933E-16A63E6DB0DB}"/>
              </a:ext>
            </a:extLst>
          </p:cNvPr>
          <p:cNvSpPr txBox="1"/>
          <p:nvPr/>
        </p:nvSpPr>
        <p:spPr>
          <a:xfrm>
            <a:off x="1320040" y="2116662"/>
            <a:ext cx="815725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" b="1"/>
              <a:t>+1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5F056AC6-ED56-4B8C-96D9-9C58705A4143}"/>
              </a:ext>
            </a:extLst>
          </p:cNvPr>
          <p:cNvSpPr txBox="1"/>
          <p:nvPr/>
        </p:nvSpPr>
        <p:spPr>
          <a:xfrm>
            <a:off x="1842793" y="2422738"/>
            <a:ext cx="815725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" b="1"/>
              <a:t>+1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739AE4B5-A7D2-4029-937A-E1450647827A}"/>
              </a:ext>
            </a:extLst>
          </p:cNvPr>
          <p:cNvSpPr txBox="1"/>
          <p:nvPr/>
        </p:nvSpPr>
        <p:spPr>
          <a:xfrm>
            <a:off x="2379645" y="2995302"/>
            <a:ext cx="815725" cy="1846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" b="1"/>
              <a:t>+1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0004960F-6980-499F-B8F9-21EB5C84E23E}"/>
              </a:ext>
            </a:extLst>
          </p:cNvPr>
          <p:cNvSpPr txBox="1"/>
          <p:nvPr/>
        </p:nvSpPr>
        <p:spPr>
          <a:xfrm>
            <a:off x="917477" y="2327698"/>
            <a:ext cx="308423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>
                <a:latin typeface="+mj-lt"/>
              </a:rPr>
              <a:t>h</a:t>
            </a:r>
            <a:r>
              <a:rPr lang="en-US" sz="900" baseline="-25000">
                <a:latin typeface="+mj-lt"/>
              </a:rPr>
              <a:t>2</a:t>
            </a:r>
            <a:endParaRPr lang="en-US" sz="900">
              <a:latin typeface="+mj-lt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AA571B71-CD45-4E23-843D-7D8028E36D0D}"/>
              </a:ext>
            </a:extLst>
          </p:cNvPr>
          <p:cNvSpPr txBox="1"/>
          <p:nvPr/>
        </p:nvSpPr>
        <p:spPr>
          <a:xfrm>
            <a:off x="917477" y="2887123"/>
            <a:ext cx="308423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err="1">
                <a:latin typeface="+mj-lt"/>
              </a:rPr>
              <a:t>h</a:t>
            </a:r>
            <a:r>
              <a:rPr lang="en-US" sz="900" baseline="-25000" err="1">
                <a:latin typeface="+mj-lt"/>
              </a:rPr>
              <a:t>d</a:t>
            </a:r>
            <a:endParaRPr lang="en-US" sz="900">
              <a:latin typeface="+mj-lt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08CE9765-2AB0-413C-A8A3-F4F1B605A3BE}"/>
              </a:ext>
            </a:extLst>
          </p:cNvPr>
          <p:cNvSpPr txBox="1"/>
          <p:nvPr/>
        </p:nvSpPr>
        <p:spPr>
          <a:xfrm>
            <a:off x="1562206" y="1800823"/>
            <a:ext cx="46916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>
                <a:latin typeface="+mj-lt"/>
              </a:rPr>
              <a:t>F_ID</a:t>
            </a:r>
            <a:r>
              <a:rPr lang="en-US" sz="900" baseline="-25000">
                <a:latin typeface="+mj-lt"/>
              </a:rPr>
              <a:t>1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C67D4A75-A06F-469F-9D18-9114A733EFEC}"/>
              </a:ext>
            </a:extLst>
          </p:cNvPr>
          <p:cNvSpPr txBox="1"/>
          <p:nvPr/>
        </p:nvSpPr>
        <p:spPr>
          <a:xfrm>
            <a:off x="2073873" y="1800823"/>
            <a:ext cx="46916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>
                <a:latin typeface="+mj-lt"/>
              </a:rPr>
              <a:t>F_ID</a:t>
            </a:r>
            <a:r>
              <a:rPr lang="en-US" sz="900" baseline="-25000">
                <a:latin typeface="+mj-lt"/>
              </a:rPr>
              <a:t>2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7C7912CD-05C7-4AA5-8C81-638E03DF25E1}"/>
              </a:ext>
            </a:extLst>
          </p:cNvPr>
          <p:cNvSpPr txBox="1"/>
          <p:nvPr/>
        </p:nvSpPr>
        <p:spPr>
          <a:xfrm>
            <a:off x="2609369" y="1800823"/>
            <a:ext cx="46916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900" err="1">
                <a:latin typeface="+mj-lt"/>
              </a:rPr>
              <a:t>F_ID</a:t>
            </a:r>
            <a:r>
              <a:rPr lang="en-US" sz="900" baseline="-25000" err="1">
                <a:latin typeface="+mj-lt"/>
              </a:rPr>
              <a:t>d</a:t>
            </a:r>
            <a:endParaRPr lang="en-US" sz="900" baseline="-25000">
              <a:latin typeface="+mj-lt"/>
            </a:endParaRPr>
          </a:p>
        </p:txBody>
      </p:sp>
      <p:graphicFrame>
        <p:nvGraphicFramePr>
          <p:cNvPr id="31" name="Table 4">
            <a:extLst>
              <a:ext uri="{FF2B5EF4-FFF2-40B4-BE49-F238E27FC236}">
                <a16:creationId xmlns:a16="http://schemas.microsoft.com/office/drawing/2014/main" id="{87F15D36-14F5-4DF6-B2D4-2C348CA0321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16503902"/>
              </p:ext>
            </p:extLst>
          </p:nvPr>
        </p:nvGraphicFramePr>
        <p:xfrm>
          <a:off x="4489144" y="2274155"/>
          <a:ext cx="875974" cy="74482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37987">
                  <a:extLst>
                    <a:ext uri="{9D8B030D-6E8A-4147-A177-3AD203B41FA5}">
                      <a16:colId xmlns:a16="http://schemas.microsoft.com/office/drawing/2014/main" val="57344898"/>
                    </a:ext>
                  </a:extLst>
                </a:gridCol>
                <a:gridCol w="437987">
                  <a:extLst>
                    <a:ext uri="{9D8B030D-6E8A-4147-A177-3AD203B41FA5}">
                      <a16:colId xmlns:a16="http://schemas.microsoft.com/office/drawing/2014/main" val="3994297076"/>
                    </a:ext>
                  </a:extLst>
                </a:gridCol>
              </a:tblGrid>
              <a:tr h="186207">
                <a:tc>
                  <a:txBody>
                    <a:bodyPr/>
                    <a:lstStyle/>
                    <a:p>
                      <a:endParaRPr lang="en-US" sz="40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40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73178478"/>
                  </a:ext>
                </a:extLst>
              </a:tr>
              <a:tr h="186207">
                <a:tc>
                  <a:txBody>
                    <a:bodyPr/>
                    <a:lstStyle/>
                    <a:p>
                      <a:endParaRPr lang="en-US" sz="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4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66427757"/>
                  </a:ext>
                </a:extLst>
              </a:tr>
              <a:tr h="186207">
                <a:tc>
                  <a:txBody>
                    <a:bodyPr/>
                    <a:lstStyle/>
                    <a:p>
                      <a:endParaRPr lang="en-US" sz="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4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52179542"/>
                  </a:ext>
                </a:extLst>
              </a:tr>
              <a:tr h="186207">
                <a:tc>
                  <a:txBody>
                    <a:bodyPr/>
                    <a:lstStyle/>
                    <a:p>
                      <a:endParaRPr lang="en-US" sz="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4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63734292"/>
                  </a:ext>
                </a:extLst>
              </a:tr>
            </a:tbl>
          </a:graphicData>
        </a:graphic>
      </p:graphicFrame>
      <p:sp>
        <p:nvSpPr>
          <p:cNvPr id="32" name="TextBox 31">
            <a:extLst>
              <a:ext uri="{FF2B5EF4-FFF2-40B4-BE49-F238E27FC236}">
                <a16:creationId xmlns:a16="http://schemas.microsoft.com/office/drawing/2014/main" id="{EFFAAAB7-B520-482B-89F7-ACB3B09BAB93}"/>
              </a:ext>
            </a:extLst>
          </p:cNvPr>
          <p:cNvSpPr txBox="1"/>
          <p:nvPr/>
        </p:nvSpPr>
        <p:spPr>
          <a:xfrm>
            <a:off x="4024313" y="3033489"/>
            <a:ext cx="182879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>
                <a:latin typeface="+mj-lt"/>
              </a:rPr>
              <a:t>Match-action table</a:t>
            </a:r>
          </a:p>
          <a:p>
            <a:pPr algn="ctr"/>
            <a:r>
              <a:rPr lang="en-US" sz="1000"/>
              <a:t>(</a:t>
            </a:r>
            <a:r>
              <a:rPr lang="en-US" sz="1000" err="1">
                <a:latin typeface="Courier New" panose="02070309020205020404" pitchFamily="49" charset="0"/>
                <a:cs typeface="Courier New" panose="02070309020205020404" pitchFamily="49" charset="0"/>
              </a:rPr>
              <a:t>idle_timeout</a:t>
            </a:r>
            <a:r>
              <a:rPr lang="en-US" sz="1000">
                <a:latin typeface="Courier New" panose="02070309020205020404" pitchFamily="49" charset="0"/>
                <a:cs typeface="Courier New" panose="02070309020205020404" pitchFamily="49" charset="0"/>
              </a:rPr>
              <a:t>=True</a:t>
            </a:r>
            <a:r>
              <a:rPr lang="en-US" sz="1000"/>
              <a:t>)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584FC61A-62F7-4B8C-B046-02032F02799B}"/>
              </a:ext>
            </a:extLst>
          </p:cNvPr>
          <p:cNvSpPr txBox="1"/>
          <p:nvPr/>
        </p:nvSpPr>
        <p:spPr>
          <a:xfrm>
            <a:off x="4488089" y="2245712"/>
            <a:ext cx="46916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>
                <a:latin typeface="+mj-lt"/>
              </a:rPr>
              <a:t>F_ID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12156802-9EB0-470A-9417-BE7ACCF7AF16}"/>
              </a:ext>
            </a:extLst>
          </p:cNvPr>
          <p:cNvSpPr txBox="1"/>
          <p:nvPr/>
        </p:nvSpPr>
        <p:spPr>
          <a:xfrm>
            <a:off x="4943168" y="2245712"/>
            <a:ext cx="42195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>
                <a:latin typeface="+mj-lt"/>
              </a:rPr>
              <a:t>TTL</a:t>
            </a:r>
          </a:p>
        </p:txBody>
      </p:sp>
      <p:cxnSp>
        <p:nvCxnSpPr>
          <p:cNvPr id="35" name="Straight Arrow Connector 34">
            <a:extLst>
              <a:ext uri="{FF2B5EF4-FFF2-40B4-BE49-F238E27FC236}">
                <a16:creationId xmlns:a16="http://schemas.microsoft.com/office/drawing/2014/main" id="{96D6E578-38B0-4F54-8362-060F1A030338}"/>
              </a:ext>
            </a:extLst>
          </p:cNvPr>
          <p:cNvCxnSpPr>
            <a:cxnSpLocks/>
          </p:cNvCxnSpPr>
          <p:nvPr/>
        </p:nvCxnSpPr>
        <p:spPr>
          <a:xfrm>
            <a:off x="3954670" y="2584406"/>
            <a:ext cx="727574" cy="0"/>
          </a:xfrm>
          <a:prstGeom prst="straightConnector1">
            <a:avLst/>
          </a:prstGeom>
          <a:ln>
            <a:prstDash val="dash"/>
            <a:tailEnd type="triangle" w="sm" len="sm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6" name="Rectangle 35">
            <a:extLst>
              <a:ext uri="{FF2B5EF4-FFF2-40B4-BE49-F238E27FC236}">
                <a16:creationId xmlns:a16="http://schemas.microsoft.com/office/drawing/2014/main" id="{767DFF2A-8727-4EEB-9FCE-F4C5D75407D9}"/>
              </a:ext>
            </a:extLst>
          </p:cNvPr>
          <p:cNvSpPr/>
          <p:nvPr/>
        </p:nvSpPr>
        <p:spPr>
          <a:xfrm>
            <a:off x="4488088" y="1662440"/>
            <a:ext cx="877029" cy="202786"/>
          </a:xfrm>
          <a:prstGeom prst="rect">
            <a:avLst/>
          </a:prstGeom>
          <a:ln w="952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950">
                <a:latin typeface="+mj-lt"/>
              </a:rPr>
              <a:t>Control plane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F3EA1F47-01E2-4E67-B3B2-30352D91256B}"/>
              </a:ext>
            </a:extLst>
          </p:cNvPr>
          <p:cNvSpPr txBox="1"/>
          <p:nvPr/>
        </p:nvSpPr>
        <p:spPr>
          <a:xfrm>
            <a:off x="5466812" y="2453655"/>
            <a:ext cx="575244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900">
                <a:latin typeface="Courier New" panose="02070309020205020404" pitchFamily="49" charset="0"/>
                <a:cs typeface="Courier New" panose="02070309020205020404" pitchFamily="49" charset="0"/>
              </a:rPr>
              <a:t>miss</a:t>
            </a:r>
          </a:p>
        </p:txBody>
      </p:sp>
      <p:cxnSp>
        <p:nvCxnSpPr>
          <p:cNvPr id="38" name="Straight Arrow Connector 37">
            <a:extLst>
              <a:ext uri="{FF2B5EF4-FFF2-40B4-BE49-F238E27FC236}">
                <a16:creationId xmlns:a16="http://schemas.microsoft.com/office/drawing/2014/main" id="{4080B3D6-D660-44E7-ACCD-9668AE48DDD0}"/>
              </a:ext>
            </a:extLst>
          </p:cNvPr>
          <p:cNvCxnSpPr>
            <a:cxnSpLocks/>
          </p:cNvCxnSpPr>
          <p:nvPr/>
        </p:nvCxnSpPr>
        <p:spPr>
          <a:xfrm>
            <a:off x="5390564" y="2574099"/>
            <a:ext cx="146729" cy="0"/>
          </a:xfrm>
          <a:prstGeom prst="straightConnector1">
            <a:avLst/>
          </a:prstGeom>
          <a:ln>
            <a:prstDash val="dash"/>
            <a:tailEnd type="triangle" w="sm" len="sm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9" name="TextBox 38">
            <a:extLst>
              <a:ext uri="{FF2B5EF4-FFF2-40B4-BE49-F238E27FC236}">
                <a16:creationId xmlns:a16="http://schemas.microsoft.com/office/drawing/2014/main" id="{FC11CE05-B6EA-4710-BAE6-DE2238C7F44A}"/>
              </a:ext>
            </a:extLst>
          </p:cNvPr>
          <p:cNvSpPr txBox="1"/>
          <p:nvPr/>
        </p:nvSpPr>
        <p:spPr>
          <a:xfrm>
            <a:off x="3772355" y="2618912"/>
            <a:ext cx="764335" cy="3847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>
                <a:latin typeface="Courier New" panose="02070309020205020404" pitchFamily="49" charset="0"/>
                <a:cs typeface="Courier New" panose="02070309020205020404" pitchFamily="49" charset="0"/>
              </a:rPr>
              <a:t>match</a:t>
            </a:r>
          </a:p>
          <a:p>
            <a:pPr algn="ctr"/>
            <a:r>
              <a:rPr lang="en-US" sz="900">
                <a:latin typeface="+mj-lt"/>
              </a:rPr>
              <a:t>(key=F_ID</a:t>
            </a:r>
            <a:r>
              <a:rPr lang="en-US" sz="900" baseline="-25000">
                <a:latin typeface="+mj-lt"/>
              </a:rPr>
              <a:t>1</a:t>
            </a:r>
            <a:r>
              <a:rPr lang="en-US" sz="900">
                <a:latin typeface="+mj-lt"/>
              </a:rPr>
              <a:t>)</a:t>
            </a:r>
          </a:p>
        </p:txBody>
      </p:sp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5B472773-1FA5-4B33-A9FD-39D1339E8A04}"/>
              </a:ext>
            </a:extLst>
          </p:cNvPr>
          <p:cNvCxnSpPr>
            <a:cxnSpLocks/>
            <a:stCxn id="36" idx="1"/>
          </p:cNvCxnSpPr>
          <p:nvPr/>
        </p:nvCxnSpPr>
        <p:spPr>
          <a:xfrm flipH="1">
            <a:off x="3954670" y="1763833"/>
            <a:ext cx="533418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1" name="Straight Connector 40">
            <a:extLst>
              <a:ext uri="{FF2B5EF4-FFF2-40B4-BE49-F238E27FC236}">
                <a16:creationId xmlns:a16="http://schemas.microsoft.com/office/drawing/2014/main" id="{9669D4DD-3973-46C1-9D0E-CB3703F52CF4}"/>
              </a:ext>
            </a:extLst>
          </p:cNvPr>
          <p:cNvCxnSpPr>
            <a:cxnSpLocks/>
          </p:cNvCxnSpPr>
          <p:nvPr/>
        </p:nvCxnSpPr>
        <p:spPr>
          <a:xfrm>
            <a:off x="3954670" y="1760483"/>
            <a:ext cx="0" cy="772894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2" name="Straight Arrow Connector 41">
            <a:extLst>
              <a:ext uri="{FF2B5EF4-FFF2-40B4-BE49-F238E27FC236}">
                <a16:creationId xmlns:a16="http://schemas.microsoft.com/office/drawing/2014/main" id="{0A3570FD-4A8A-41F8-B9F5-B98D818882DA}"/>
              </a:ext>
            </a:extLst>
          </p:cNvPr>
          <p:cNvCxnSpPr>
            <a:cxnSpLocks/>
          </p:cNvCxnSpPr>
          <p:nvPr/>
        </p:nvCxnSpPr>
        <p:spPr>
          <a:xfrm>
            <a:off x="3954670" y="2530109"/>
            <a:ext cx="727574" cy="0"/>
          </a:xfrm>
          <a:prstGeom prst="straightConnector1">
            <a:avLst/>
          </a:prstGeom>
          <a:ln>
            <a:tailEnd type="triangle" w="sm" len="sm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3" name="TextBox 42">
            <a:extLst>
              <a:ext uri="{FF2B5EF4-FFF2-40B4-BE49-F238E27FC236}">
                <a16:creationId xmlns:a16="http://schemas.microsoft.com/office/drawing/2014/main" id="{CEB9E0FC-C3E4-4BBD-B784-A5314F351C3B}"/>
              </a:ext>
            </a:extLst>
          </p:cNvPr>
          <p:cNvSpPr txBox="1"/>
          <p:nvPr/>
        </p:nvSpPr>
        <p:spPr>
          <a:xfrm>
            <a:off x="5899132" y="1913539"/>
            <a:ext cx="42195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/>
              <a:t>Y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E78FA2B3-89EF-4731-B969-19D66FE46561}"/>
              </a:ext>
            </a:extLst>
          </p:cNvPr>
          <p:cNvSpPr txBox="1"/>
          <p:nvPr/>
        </p:nvSpPr>
        <p:spPr>
          <a:xfrm>
            <a:off x="5498513" y="1633578"/>
            <a:ext cx="1143772" cy="24622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000">
                <a:latin typeface="Courier New" panose="02070309020205020404" pitchFamily="49" charset="0"/>
                <a:cs typeface="Courier New" panose="02070309020205020404" pitchFamily="49" charset="0"/>
              </a:rPr>
              <a:t>digest </a:t>
            </a:r>
            <a:r>
              <a:rPr lang="en-US" sz="1000"/>
              <a:t>(F_ID</a:t>
            </a:r>
            <a:r>
              <a:rPr lang="en-US" sz="1000" baseline="-25000"/>
              <a:t>1</a:t>
            </a:r>
            <a:r>
              <a:rPr lang="en-US" sz="1000"/>
              <a:t>)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02583CE0-2DAE-4123-85A6-24E57B6400C1}"/>
              </a:ext>
            </a:extLst>
          </p:cNvPr>
          <p:cNvSpPr txBox="1"/>
          <p:nvPr/>
        </p:nvSpPr>
        <p:spPr>
          <a:xfrm>
            <a:off x="3506304" y="1945594"/>
            <a:ext cx="1128943" cy="25391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050">
                <a:latin typeface="Courier New" panose="02070309020205020404" pitchFamily="49" charset="0"/>
                <a:cs typeface="Courier New" panose="02070309020205020404" pitchFamily="49" charset="0"/>
              </a:rPr>
              <a:t>add </a:t>
            </a:r>
            <a:r>
              <a:rPr lang="en-US" sz="1050">
                <a:latin typeface="+mj-lt"/>
              </a:rPr>
              <a:t>(F_ID</a:t>
            </a:r>
            <a:r>
              <a:rPr lang="en-US" sz="1050" baseline="-25000">
                <a:latin typeface="+mj-lt"/>
              </a:rPr>
              <a:t>1</a:t>
            </a:r>
            <a:r>
              <a:rPr lang="en-US" sz="1050">
                <a:latin typeface="+mj-lt"/>
              </a:rPr>
              <a:t>, TTL)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F983DE09-A17C-405D-A1CA-22392B224DF2}"/>
              </a:ext>
            </a:extLst>
          </p:cNvPr>
          <p:cNvSpPr txBox="1"/>
          <p:nvPr/>
        </p:nvSpPr>
        <p:spPr>
          <a:xfrm>
            <a:off x="3105099" y="1999904"/>
            <a:ext cx="469166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50">
                <a:latin typeface="+mj-lt"/>
              </a:rPr>
              <a:t>R</a:t>
            </a:r>
            <a:r>
              <a:rPr lang="en-US" sz="1050" baseline="-25000">
                <a:latin typeface="+mj-lt"/>
              </a:rPr>
              <a:t>1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6007AF0B-E6E7-4CAD-A073-F2CC2DE34DD9}"/>
              </a:ext>
            </a:extLst>
          </p:cNvPr>
          <p:cNvSpPr txBox="1"/>
          <p:nvPr/>
        </p:nvSpPr>
        <p:spPr>
          <a:xfrm>
            <a:off x="3105099" y="2291349"/>
            <a:ext cx="469166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50">
                <a:latin typeface="+mj-lt"/>
              </a:rPr>
              <a:t>R</a:t>
            </a:r>
            <a:r>
              <a:rPr lang="en-US" sz="1050" baseline="-25000">
                <a:latin typeface="+mj-lt"/>
              </a:rPr>
              <a:t>2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7B74660F-F716-4D0D-89FC-C74CF553F26D}"/>
              </a:ext>
            </a:extLst>
          </p:cNvPr>
          <p:cNvSpPr txBox="1"/>
          <p:nvPr/>
        </p:nvSpPr>
        <p:spPr>
          <a:xfrm>
            <a:off x="3105099" y="2867453"/>
            <a:ext cx="469166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50">
                <a:latin typeface="+mj-lt"/>
              </a:rPr>
              <a:t>R</a:t>
            </a:r>
            <a:r>
              <a:rPr lang="en-US" sz="1050" baseline="-25000">
                <a:latin typeface="+mj-lt"/>
              </a:rPr>
              <a:t>d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5161D10F-6277-4614-81C5-E8FECCCE5F40}"/>
              </a:ext>
            </a:extLst>
          </p:cNvPr>
          <p:cNvSpPr txBox="1"/>
          <p:nvPr/>
        </p:nvSpPr>
        <p:spPr>
          <a:xfrm>
            <a:off x="1284862" y="3164239"/>
            <a:ext cx="2189566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>
                <a:latin typeface="+mj-lt"/>
                <a:cs typeface="Courier New" panose="02070309020205020404" pitchFamily="49" charset="0"/>
              </a:rPr>
              <a:t>c = </a:t>
            </a:r>
            <a:r>
              <a:rPr lang="en-US" sz="900">
                <a:latin typeface="Courier New" panose="02070309020205020404" pitchFamily="49" charset="0"/>
                <a:cs typeface="Courier New" panose="02070309020205020404" pitchFamily="49" charset="0"/>
              </a:rPr>
              <a:t>min</a:t>
            </a:r>
            <a:r>
              <a:rPr lang="en-US" sz="1100">
                <a:latin typeface="+mj-lt"/>
                <a:cs typeface="Courier New" panose="02070309020205020404" pitchFamily="49" charset="0"/>
              </a:rPr>
              <a:t> (R</a:t>
            </a:r>
            <a:r>
              <a:rPr lang="en-US" sz="1100" baseline="-25000">
                <a:latin typeface="+mj-lt"/>
                <a:cs typeface="Courier New" panose="02070309020205020404" pitchFamily="49" charset="0"/>
              </a:rPr>
              <a:t>i</a:t>
            </a:r>
            <a:r>
              <a:rPr lang="en-US" sz="1100">
                <a:latin typeface="+mj-lt"/>
                <a:cs typeface="Courier New" panose="02070309020205020404" pitchFamily="49" charset="0"/>
              </a:rPr>
              <a:t>[</a:t>
            </a:r>
            <a:r>
              <a:rPr lang="en-US" sz="1100" err="1">
                <a:latin typeface="+mj-lt"/>
                <a:cs typeface="Courier New" panose="02070309020205020404" pitchFamily="49" charset="0"/>
              </a:rPr>
              <a:t>F_ID</a:t>
            </a:r>
            <a:r>
              <a:rPr lang="en-US" sz="1100" baseline="-25000" err="1">
                <a:latin typeface="+mj-lt"/>
                <a:cs typeface="Courier New" panose="02070309020205020404" pitchFamily="49" charset="0"/>
              </a:rPr>
              <a:t>i</a:t>
            </a:r>
            <a:r>
              <a:rPr lang="en-US" sz="1100">
                <a:latin typeface="+mj-lt"/>
                <a:cs typeface="Courier New" panose="02070309020205020404" pitchFamily="49" charset="0"/>
              </a:rPr>
              <a:t>])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1B1BD271-E3F5-4686-B7B5-FD2344A1860C}"/>
              </a:ext>
            </a:extLst>
          </p:cNvPr>
          <p:cNvSpPr txBox="1"/>
          <p:nvPr/>
        </p:nvSpPr>
        <p:spPr>
          <a:xfrm rot="5400000">
            <a:off x="3180372" y="2584795"/>
            <a:ext cx="37603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200"/>
              <a:t>…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79F2949F-A287-4566-B1F0-768CAFFA0E03}"/>
              </a:ext>
            </a:extLst>
          </p:cNvPr>
          <p:cNvSpPr txBox="1"/>
          <p:nvPr/>
        </p:nvSpPr>
        <p:spPr>
          <a:xfrm>
            <a:off x="-83820" y="1726178"/>
            <a:ext cx="182879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>
                <a:latin typeface="+mj-lt"/>
              </a:rPr>
              <a:t>(1)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6CF2204C-A919-43B4-8E6F-C773628A2EFA}"/>
              </a:ext>
            </a:extLst>
          </p:cNvPr>
          <p:cNvSpPr txBox="1"/>
          <p:nvPr/>
        </p:nvSpPr>
        <p:spPr>
          <a:xfrm>
            <a:off x="1644223" y="1988693"/>
            <a:ext cx="37588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>
                <a:latin typeface="+mj-lt"/>
              </a:rPr>
              <a:t>(2)</a:t>
            </a: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642B3F8E-E6F4-4FCD-B9CD-90D38EDA8D94}"/>
              </a:ext>
            </a:extLst>
          </p:cNvPr>
          <p:cNvSpPr txBox="1"/>
          <p:nvPr/>
        </p:nvSpPr>
        <p:spPr>
          <a:xfrm>
            <a:off x="825544" y="3182786"/>
            <a:ext cx="182879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>
                <a:latin typeface="+mj-lt"/>
              </a:rPr>
              <a:t>(3)</a:t>
            </a: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1500FD4D-92DE-4CF5-B9BB-318AE09C4AFB}"/>
              </a:ext>
            </a:extLst>
          </p:cNvPr>
          <p:cNvSpPr txBox="1"/>
          <p:nvPr/>
        </p:nvSpPr>
        <p:spPr>
          <a:xfrm>
            <a:off x="3654291" y="2452241"/>
            <a:ext cx="37671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>
                <a:latin typeface="+mj-lt"/>
              </a:rPr>
              <a:t>(4)</a:t>
            </a: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AD31A1F4-D5B1-49B5-97EE-FAF6FB05AC95}"/>
              </a:ext>
            </a:extLst>
          </p:cNvPr>
          <p:cNvSpPr txBox="1"/>
          <p:nvPr/>
        </p:nvSpPr>
        <p:spPr>
          <a:xfrm>
            <a:off x="5466347" y="2611684"/>
            <a:ext cx="47636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>
                <a:latin typeface="+mj-lt"/>
              </a:rPr>
              <a:t>(5)</a:t>
            </a: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F375467F-953C-4B8C-9083-94479673BC2D}"/>
              </a:ext>
            </a:extLst>
          </p:cNvPr>
          <p:cNvSpPr txBox="1"/>
          <p:nvPr/>
        </p:nvSpPr>
        <p:spPr>
          <a:xfrm>
            <a:off x="2924758" y="1699339"/>
            <a:ext cx="182879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>
                <a:latin typeface="+mj-lt"/>
              </a:rPr>
              <a:t>(6)</a:t>
            </a: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E8AF6850-B23A-4B21-BB7C-206BCDFBC2A1}"/>
              </a:ext>
            </a:extLst>
          </p:cNvPr>
          <p:cNvSpPr txBox="1"/>
          <p:nvPr/>
        </p:nvSpPr>
        <p:spPr>
          <a:xfrm>
            <a:off x="1398453" y="3423019"/>
            <a:ext cx="182879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>
                <a:latin typeface="+mj-lt"/>
              </a:rPr>
              <a:t>(a)</a:t>
            </a:r>
          </a:p>
        </p:txBody>
      </p:sp>
      <p:sp>
        <p:nvSpPr>
          <p:cNvPr id="58" name="Rectangle 57">
            <a:extLst>
              <a:ext uri="{FF2B5EF4-FFF2-40B4-BE49-F238E27FC236}">
                <a16:creationId xmlns:a16="http://schemas.microsoft.com/office/drawing/2014/main" id="{C624C518-EB7D-40EC-898A-3FF7CA159E7D}"/>
              </a:ext>
            </a:extLst>
          </p:cNvPr>
          <p:cNvSpPr/>
          <p:nvPr/>
        </p:nvSpPr>
        <p:spPr>
          <a:xfrm>
            <a:off x="7558497" y="1662440"/>
            <a:ext cx="877029" cy="202786"/>
          </a:xfrm>
          <a:prstGeom prst="rect">
            <a:avLst/>
          </a:prstGeom>
          <a:ln w="952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950">
                <a:latin typeface="+mj-lt"/>
              </a:rPr>
              <a:t>Control plane</a:t>
            </a:r>
          </a:p>
        </p:txBody>
      </p:sp>
      <p:cxnSp>
        <p:nvCxnSpPr>
          <p:cNvPr id="59" name="Straight Connector 58">
            <a:extLst>
              <a:ext uri="{FF2B5EF4-FFF2-40B4-BE49-F238E27FC236}">
                <a16:creationId xmlns:a16="http://schemas.microsoft.com/office/drawing/2014/main" id="{3C6C23A7-7852-49A4-9CD5-23F2B8AFC2AC}"/>
              </a:ext>
            </a:extLst>
          </p:cNvPr>
          <p:cNvCxnSpPr>
            <a:cxnSpLocks/>
            <a:stCxn id="58" idx="1"/>
          </p:cNvCxnSpPr>
          <p:nvPr/>
        </p:nvCxnSpPr>
        <p:spPr>
          <a:xfrm flipH="1">
            <a:off x="7025079" y="1763833"/>
            <a:ext cx="533418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0" name="Straight Connector 59">
            <a:extLst>
              <a:ext uri="{FF2B5EF4-FFF2-40B4-BE49-F238E27FC236}">
                <a16:creationId xmlns:a16="http://schemas.microsoft.com/office/drawing/2014/main" id="{63E554B0-894D-42E2-97E0-CF3FF9D3FB4F}"/>
              </a:ext>
            </a:extLst>
          </p:cNvPr>
          <p:cNvCxnSpPr>
            <a:cxnSpLocks/>
          </p:cNvCxnSpPr>
          <p:nvPr/>
        </p:nvCxnSpPr>
        <p:spPr>
          <a:xfrm>
            <a:off x="7025079" y="1763832"/>
            <a:ext cx="0" cy="781433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1" name="TextBox 60">
            <a:extLst>
              <a:ext uri="{FF2B5EF4-FFF2-40B4-BE49-F238E27FC236}">
                <a16:creationId xmlns:a16="http://schemas.microsoft.com/office/drawing/2014/main" id="{C0BB6BAA-9A6E-4243-834B-EC9FDB479487}"/>
              </a:ext>
            </a:extLst>
          </p:cNvPr>
          <p:cNvSpPr txBox="1"/>
          <p:nvPr/>
        </p:nvSpPr>
        <p:spPr>
          <a:xfrm>
            <a:off x="6877899" y="1529000"/>
            <a:ext cx="619535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000">
                <a:latin typeface="+mj-lt"/>
              </a:rPr>
              <a:t>async</a:t>
            </a:r>
          </a:p>
        </p:txBody>
      </p:sp>
      <p:cxnSp>
        <p:nvCxnSpPr>
          <p:cNvPr id="62" name="Straight Connector 61">
            <a:extLst>
              <a:ext uri="{FF2B5EF4-FFF2-40B4-BE49-F238E27FC236}">
                <a16:creationId xmlns:a16="http://schemas.microsoft.com/office/drawing/2014/main" id="{16BAEB10-A9DC-4F13-8ED9-4A9818E98A41}"/>
              </a:ext>
            </a:extLst>
          </p:cNvPr>
          <p:cNvCxnSpPr/>
          <p:nvPr/>
        </p:nvCxnSpPr>
        <p:spPr>
          <a:xfrm>
            <a:off x="5853071" y="2566194"/>
            <a:ext cx="164914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3" name="Straight Connector 62">
            <a:extLst>
              <a:ext uri="{FF2B5EF4-FFF2-40B4-BE49-F238E27FC236}">
                <a16:creationId xmlns:a16="http://schemas.microsoft.com/office/drawing/2014/main" id="{9AEFF1A4-A3C7-4DB4-AF8F-D656446F2780}"/>
              </a:ext>
            </a:extLst>
          </p:cNvPr>
          <p:cNvCxnSpPr>
            <a:cxnSpLocks/>
          </p:cNvCxnSpPr>
          <p:nvPr/>
        </p:nvCxnSpPr>
        <p:spPr>
          <a:xfrm>
            <a:off x="5388709" y="1763316"/>
            <a:ext cx="179086" cy="0"/>
          </a:xfrm>
          <a:prstGeom prst="line">
            <a:avLst/>
          </a:prstGeom>
          <a:ln>
            <a:headEnd type="triangle" w="sm" len="sm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4" name="Straight Connector 63">
            <a:extLst>
              <a:ext uri="{FF2B5EF4-FFF2-40B4-BE49-F238E27FC236}">
                <a16:creationId xmlns:a16="http://schemas.microsoft.com/office/drawing/2014/main" id="{FF75075A-379E-42F4-8005-EB753DBF3114}"/>
              </a:ext>
            </a:extLst>
          </p:cNvPr>
          <p:cNvCxnSpPr>
            <a:cxnSpLocks/>
          </p:cNvCxnSpPr>
          <p:nvPr/>
        </p:nvCxnSpPr>
        <p:spPr>
          <a:xfrm>
            <a:off x="6021408" y="1853536"/>
            <a:ext cx="0" cy="711946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5" name="Flowchart: Decision 64">
            <a:extLst>
              <a:ext uri="{FF2B5EF4-FFF2-40B4-BE49-F238E27FC236}">
                <a16:creationId xmlns:a16="http://schemas.microsoft.com/office/drawing/2014/main" id="{661AE28C-916D-4E50-839E-5D17BA7210C5}"/>
              </a:ext>
            </a:extLst>
          </p:cNvPr>
          <p:cNvSpPr/>
          <p:nvPr/>
        </p:nvSpPr>
        <p:spPr>
          <a:xfrm>
            <a:off x="5833955" y="2121220"/>
            <a:ext cx="377724" cy="354806"/>
          </a:xfrm>
          <a:prstGeom prst="flowChartDecision">
            <a:avLst/>
          </a:prstGeom>
          <a:ln w="952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FCBE0587-DFDD-4E52-9894-C182B26E5DBD}"/>
              </a:ext>
            </a:extLst>
          </p:cNvPr>
          <p:cNvSpPr txBox="1"/>
          <p:nvPr/>
        </p:nvSpPr>
        <p:spPr>
          <a:xfrm>
            <a:off x="5782575" y="2169582"/>
            <a:ext cx="575244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000"/>
              <a:t>c &gt; T</a:t>
            </a:r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38FFADBB-0EBB-417C-9284-865E3348C180}"/>
              </a:ext>
            </a:extLst>
          </p:cNvPr>
          <p:cNvSpPr txBox="1"/>
          <p:nvPr/>
        </p:nvSpPr>
        <p:spPr>
          <a:xfrm>
            <a:off x="6662998" y="1945278"/>
            <a:ext cx="1552846" cy="246221"/>
          </a:xfrm>
          <a:prstGeom prst="rect">
            <a:avLst/>
          </a:prstGeom>
          <a:solidFill>
            <a:schemeClr val="bg1"/>
          </a:solidFill>
        </p:spPr>
        <p:txBody>
          <a:bodyPr wrap="square" anchor="ctr">
            <a:spAutoFit/>
          </a:bodyPr>
          <a:lstStyle/>
          <a:p>
            <a:r>
              <a:rPr lang="en-US" sz="1000" err="1">
                <a:latin typeface="Courier New" panose="02070309020205020404" pitchFamily="49" charset="0"/>
                <a:cs typeface="Courier New" panose="02070309020205020404" pitchFamily="49" charset="0"/>
              </a:rPr>
              <a:t>on_idle</a:t>
            </a:r>
            <a:r>
              <a:rPr lang="en-US" sz="100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en-US" sz="1000"/>
              <a:t>(F_ID</a:t>
            </a:r>
            <a:r>
              <a:rPr lang="en-US" sz="1000" baseline="-25000"/>
              <a:t>1</a:t>
            </a:r>
            <a:r>
              <a:rPr lang="en-US" sz="1000"/>
              <a:t>)</a:t>
            </a:r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id="{B6337F20-7543-44F5-AB45-153ADAD8DCB7}"/>
              </a:ext>
            </a:extLst>
          </p:cNvPr>
          <p:cNvSpPr txBox="1"/>
          <p:nvPr/>
        </p:nvSpPr>
        <p:spPr>
          <a:xfrm>
            <a:off x="4388746" y="1402042"/>
            <a:ext cx="1128943" cy="25391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050">
                <a:latin typeface="Courier New" panose="02070309020205020404" pitchFamily="49" charset="0"/>
                <a:cs typeface="Courier New" panose="02070309020205020404" pitchFamily="49" charset="0"/>
              </a:rPr>
              <a:t>N = N+1</a:t>
            </a:r>
            <a:endParaRPr lang="en-US" sz="1050">
              <a:latin typeface="+mj-lt"/>
            </a:endParaRPr>
          </a:p>
        </p:txBody>
      </p:sp>
      <p:sp>
        <p:nvSpPr>
          <p:cNvPr id="69" name="TextBox 68">
            <a:extLst>
              <a:ext uri="{FF2B5EF4-FFF2-40B4-BE49-F238E27FC236}">
                <a16:creationId xmlns:a16="http://schemas.microsoft.com/office/drawing/2014/main" id="{1978B623-AA48-4A46-ABE0-21A322EC3671}"/>
              </a:ext>
            </a:extLst>
          </p:cNvPr>
          <p:cNvSpPr txBox="1"/>
          <p:nvPr/>
        </p:nvSpPr>
        <p:spPr>
          <a:xfrm>
            <a:off x="7440284" y="1402042"/>
            <a:ext cx="1128943" cy="25391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050">
                <a:latin typeface="Courier New" panose="02070309020205020404" pitchFamily="49" charset="0"/>
                <a:cs typeface="Courier New" panose="02070309020205020404" pitchFamily="49" charset="0"/>
              </a:rPr>
              <a:t>N = N-1</a:t>
            </a:r>
            <a:endParaRPr lang="en-US" sz="1050">
              <a:latin typeface="+mj-lt"/>
            </a:endParaRPr>
          </a:p>
        </p:txBody>
      </p:sp>
      <p:sp>
        <p:nvSpPr>
          <p:cNvPr id="70" name="TextBox 69">
            <a:extLst>
              <a:ext uri="{FF2B5EF4-FFF2-40B4-BE49-F238E27FC236}">
                <a16:creationId xmlns:a16="http://schemas.microsoft.com/office/drawing/2014/main" id="{259E3CF2-9341-4791-8470-6912F0167091}"/>
              </a:ext>
            </a:extLst>
          </p:cNvPr>
          <p:cNvSpPr txBox="1"/>
          <p:nvPr/>
        </p:nvSpPr>
        <p:spPr>
          <a:xfrm>
            <a:off x="4024273" y="3423019"/>
            <a:ext cx="182879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>
                <a:latin typeface="+mj-lt"/>
              </a:rPr>
              <a:t>(b)</a:t>
            </a:r>
          </a:p>
        </p:txBody>
      </p:sp>
      <p:sp>
        <p:nvSpPr>
          <p:cNvPr id="71" name="TextBox 70">
            <a:extLst>
              <a:ext uri="{FF2B5EF4-FFF2-40B4-BE49-F238E27FC236}">
                <a16:creationId xmlns:a16="http://schemas.microsoft.com/office/drawing/2014/main" id="{11ECDC2B-B9E5-4178-B9D7-F423ED666419}"/>
              </a:ext>
            </a:extLst>
          </p:cNvPr>
          <p:cNvSpPr txBox="1"/>
          <p:nvPr/>
        </p:nvSpPr>
        <p:spPr>
          <a:xfrm>
            <a:off x="7025079" y="3423019"/>
            <a:ext cx="182879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>
                <a:latin typeface="+mj-lt"/>
              </a:rPr>
              <a:t>(c)</a:t>
            </a:r>
          </a:p>
        </p:txBody>
      </p:sp>
      <p:graphicFrame>
        <p:nvGraphicFramePr>
          <p:cNvPr id="72" name="Table 4">
            <a:extLst>
              <a:ext uri="{FF2B5EF4-FFF2-40B4-BE49-F238E27FC236}">
                <a16:creationId xmlns:a16="http://schemas.microsoft.com/office/drawing/2014/main" id="{23E9B6A3-2505-4189-8261-8321F7BFD17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76173673"/>
              </p:ext>
            </p:extLst>
          </p:nvPr>
        </p:nvGraphicFramePr>
        <p:xfrm>
          <a:off x="7558497" y="2274155"/>
          <a:ext cx="875974" cy="74482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437987">
                  <a:extLst>
                    <a:ext uri="{9D8B030D-6E8A-4147-A177-3AD203B41FA5}">
                      <a16:colId xmlns:a16="http://schemas.microsoft.com/office/drawing/2014/main" val="57344898"/>
                    </a:ext>
                  </a:extLst>
                </a:gridCol>
                <a:gridCol w="437987">
                  <a:extLst>
                    <a:ext uri="{9D8B030D-6E8A-4147-A177-3AD203B41FA5}">
                      <a16:colId xmlns:a16="http://schemas.microsoft.com/office/drawing/2014/main" val="3994297076"/>
                    </a:ext>
                  </a:extLst>
                </a:gridCol>
              </a:tblGrid>
              <a:tr h="186207">
                <a:tc>
                  <a:txBody>
                    <a:bodyPr/>
                    <a:lstStyle/>
                    <a:p>
                      <a:endParaRPr lang="en-US" sz="40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40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73178478"/>
                  </a:ext>
                </a:extLst>
              </a:tr>
              <a:tr h="186207">
                <a:tc>
                  <a:txBody>
                    <a:bodyPr/>
                    <a:lstStyle/>
                    <a:p>
                      <a:endParaRPr lang="en-US" sz="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4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66427757"/>
                  </a:ext>
                </a:extLst>
              </a:tr>
              <a:tr h="186207">
                <a:tc>
                  <a:txBody>
                    <a:bodyPr/>
                    <a:lstStyle/>
                    <a:p>
                      <a:endParaRPr lang="en-US" sz="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4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52179542"/>
                  </a:ext>
                </a:extLst>
              </a:tr>
              <a:tr h="186207">
                <a:tc>
                  <a:txBody>
                    <a:bodyPr/>
                    <a:lstStyle/>
                    <a:p>
                      <a:endParaRPr lang="en-US" sz="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4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63734292"/>
                  </a:ext>
                </a:extLst>
              </a:tr>
            </a:tbl>
          </a:graphicData>
        </a:graphic>
      </p:graphicFrame>
      <p:sp>
        <p:nvSpPr>
          <p:cNvPr id="73" name="TextBox 72">
            <a:extLst>
              <a:ext uri="{FF2B5EF4-FFF2-40B4-BE49-F238E27FC236}">
                <a16:creationId xmlns:a16="http://schemas.microsoft.com/office/drawing/2014/main" id="{FEEA361A-BAFE-48C9-BA7A-AA73656A1211}"/>
              </a:ext>
            </a:extLst>
          </p:cNvPr>
          <p:cNvSpPr txBox="1"/>
          <p:nvPr/>
        </p:nvSpPr>
        <p:spPr>
          <a:xfrm>
            <a:off x="7093666" y="3033489"/>
            <a:ext cx="182879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>
                <a:latin typeface="+mj-lt"/>
              </a:rPr>
              <a:t>Match-action table</a:t>
            </a:r>
          </a:p>
          <a:p>
            <a:pPr algn="ctr"/>
            <a:r>
              <a:rPr lang="en-US" sz="1000"/>
              <a:t>(</a:t>
            </a:r>
            <a:r>
              <a:rPr lang="en-US" sz="1000" err="1">
                <a:latin typeface="Courier New" panose="02070309020205020404" pitchFamily="49" charset="0"/>
                <a:cs typeface="Courier New" panose="02070309020205020404" pitchFamily="49" charset="0"/>
              </a:rPr>
              <a:t>idle_timeout</a:t>
            </a:r>
            <a:r>
              <a:rPr lang="en-US" sz="1000">
                <a:latin typeface="Courier New" panose="02070309020205020404" pitchFamily="49" charset="0"/>
                <a:cs typeface="Courier New" panose="02070309020205020404" pitchFamily="49" charset="0"/>
              </a:rPr>
              <a:t>=True</a:t>
            </a:r>
            <a:r>
              <a:rPr lang="en-US" sz="1000"/>
              <a:t>)</a:t>
            </a:r>
          </a:p>
        </p:txBody>
      </p:sp>
      <p:sp>
        <p:nvSpPr>
          <p:cNvPr id="74" name="TextBox 73">
            <a:extLst>
              <a:ext uri="{FF2B5EF4-FFF2-40B4-BE49-F238E27FC236}">
                <a16:creationId xmlns:a16="http://schemas.microsoft.com/office/drawing/2014/main" id="{7BCF2F72-2AE6-43D8-8592-2DF3EA69487D}"/>
              </a:ext>
            </a:extLst>
          </p:cNvPr>
          <p:cNvSpPr txBox="1"/>
          <p:nvPr/>
        </p:nvSpPr>
        <p:spPr>
          <a:xfrm>
            <a:off x="7557442" y="2245712"/>
            <a:ext cx="46916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>
                <a:latin typeface="+mj-lt"/>
              </a:rPr>
              <a:t>F_ID</a:t>
            </a:r>
          </a:p>
        </p:txBody>
      </p:sp>
      <p:sp>
        <p:nvSpPr>
          <p:cNvPr id="75" name="TextBox 74">
            <a:extLst>
              <a:ext uri="{FF2B5EF4-FFF2-40B4-BE49-F238E27FC236}">
                <a16:creationId xmlns:a16="http://schemas.microsoft.com/office/drawing/2014/main" id="{4116A60B-9FC5-4878-A948-CD6C0AEE8174}"/>
              </a:ext>
            </a:extLst>
          </p:cNvPr>
          <p:cNvSpPr txBox="1"/>
          <p:nvPr/>
        </p:nvSpPr>
        <p:spPr>
          <a:xfrm>
            <a:off x="8012521" y="2245712"/>
            <a:ext cx="42195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>
                <a:latin typeface="+mj-lt"/>
              </a:rPr>
              <a:t>TTL</a:t>
            </a:r>
          </a:p>
        </p:txBody>
      </p:sp>
      <p:sp>
        <p:nvSpPr>
          <p:cNvPr id="76" name="TextBox 75">
            <a:extLst>
              <a:ext uri="{FF2B5EF4-FFF2-40B4-BE49-F238E27FC236}">
                <a16:creationId xmlns:a16="http://schemas.microsoft.com/office/drawing/2014/main" id="{7ED5B00C-45AF-4A41-88B4-90E6209CFA1A}"/>
              </a:ext>
            </a:extLst>
          </p:cNvPr>
          <p:cNvSpPr txBox="1"/>
          <p:nvPr/>
        </p:nvSpPr>
        <p:spPr>
          <a:xfrm>
            <a:off x="6538065" y="2410411"/>
            <a:ext cx="849327" cy="24622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000">
                <a:latin typeface="Courier New" panose="02070309020205020404" pitchFamily="49" charset="0"/>
                <a:cs typeface="Courier New" panose="02070309020205020404" pitchFamily="49" charset="0"/>
              </a:rPr>
              <a:t>del </a:t>
            </a:r>
            <a:r>
              <a:rPr lang="en-US" sz="1000"/>
              <a:t>(F_ID</a:t>
            </a:r>
            <a:r>
              <a:rPr lang="en-US" sz="1000" baseline="-25000"/>
              <a:t>1</a:t>
            </a:r>
            <a:r>
              <a:rPr lang="en-US" sz="1000"/>
              <a:t>)</a:t>
            </a:r>
          </a:p>
        </p:txBody>
      </p:sp>
      <p:cxnSp>
        <p:nvCxnSpPr>
          <p:cNvPr id="77" name="Straight Connector 76">
            <a:extLst>
              <a:ext uri="{FF2B5EF4-FFF2-40B4-BE49-F238E27FC236}">
                <a16:creationId xmlns:a16="http://schemas.microsoft.com/office/drawing/2014/main" id="{D198DFA0-8929-46D0-9720-2DBF36E3D3B1}"/>
              </a:ext>
            </a:extLst>
          </p:cNvPr>
          <p:cNvCxnSpPr>
            <a:cxnSpLocks/>
          </p:cNvCxnSpPr>
          <p:nvPr/>
        </p:nvCxnSpPr>
        <p:spPr>
          <a:xfrm flipH="1">
            <a:off x="7299281" y="2545265"/>
            <a:ext cx="443663" cy="0"/>
          </a:xfrm>
          <a:prstGeom prst="line">
            <a:avLst/>
          </a:prstGeom>
          <a:ln>
            <a:headEnd type="triangle" w="sm" len="sm"/>
            <a:tailEnd type="none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8" name="TextBox 77">
            <a:extLst>
              <a:ext uri="{FF2B5EF4-FFF2-40B4-BE49-F238E27FC236}">
                <a16:creationId xmlns:a16="http://schemas.microsoft.com/office/drawing/2014/main" id="{8553FEBD-F84E-4C5D-B458-5146EE18E184}"/>
              </a:ext>
            </a:extLst>
          </p:cNvPr>
          <p:cNvSpPr txBox="1"/>
          <p:nvPr/>
        </p:nvSpPr>
        <p:spPr>
          <a:xfrm>
            <a:off x="6711590" y="1706039"/>
            <a:ext cx="41303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>
                <a:latin typeface="+mj-lt"/>
              </a:rPr>
              <a:t>(7)</a:t>
            </a:r>
          </a:p>
        </p:txBody>
      </p:sp>
      <p:sp>
        <p:nvSpPr>
          <p:cNvPr id="79" name="Rectangle 78">
            <a:extLst>
              <a:ext uri="{FF2B5EF4-FFF2-40B4-BE49-F238E27FC236}">
                <a16:creationId xmlns:a16="http://schemas.microsoft.com/office/drawing/2014/main" id="{A63B08FC-B2D6-46BC-B31B-600B2DE28817}"/>
              </a:ext>
            </a:extLst>
          </p:cNvPr>
          <p:cNvSpPr/>
          <p:nvPr/>
        </p:nvSpPr>
        <p:spPr>
          <a:xfrm>
            <a:off x="512990" y="2414693"/>
            <a:ext cx="114300" cy="115416"/>
          </a:xfrm>
          <a:prstGeom prst="rect">
            <a:avLst/>
          </a:prstGeom>
          <a:ln w="9525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0" name="Oval 79">
            <a:extLst>
              <a:ext uri="{FF2B5EF4-FFF2-40B4-BE49-F238E27FC236}">
                <a16:creationId xmlns:a16="http://schemas.microsoft.com/office/drawing/2014/main" id="{30D5EA58-C7C3-4E5E-916D-1E43ED3B7EAB}"/>
              </a:ext>
            </a:extLst>
          </p:cNvPr>
          <p:cNvSpPr/>
          <p:nvPr/>
        </p:nvSpPr>
        <p:spPr>
          <a:xfrm>
            <a:off x="1207916" y="2077641"/>
            <a:ext cx="27432" cy="27432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1" name="Oval 80">
            <a:extLst>
              <a:ext uri="{FF2B5EF4-FFF2-40B4-BE49-F238E27FC236}">
                <a16:creationId xmlns:a16="http://schemas.microsoft.com/office/drawing/2014/main" id="{1491472E-2812-4430-A168-E67D2BDD45C5}"/>
              </a:ext>
            </a:extLst>
          </p:cNvPr>
          <p:cNvSpPr/>
          <p:nvPr/>
        </p:nvSpPr>
        <p:spPr>
          <a:xfrm>
            <a:off x="1207916" y="2415618"/>
            <a:ext cx="27432" cy="27432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2" name="Oval 81">
            <a:extLst>
              <a:ext uri="{FF2B5EF4-FFF2-40B4-BE49-F238E27FC236}">
                <a16:creationId xmlns:a16="http://schemas.microsoft.com/office/drawing/2014/main" id="{757EF0FE-3727-4BDA-AC6F-164A8FB997C2}"/>
              </a:ext>
            </a:extLst>
          </p:cNvPr>
          <p:cNvSpPr/>
          <p:nvPr/>
        </p:nvSpPr>
        <p:spPr>
          <a:xfrm>
            <a:off x="1207916" y="2994411"/>
            <a:ext cx="27432" cy="27432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3" name="TextBox 82">
            <a:extLst>
              <a:ext uri="{FF2B5EF4-FFF2-40B4-BE49-F238E27FC236}">
                <a16:creationId xmlns:a16="http://schemas.microsoft.com/office/drawing/2014/main" id="{39B868FE-A123-4517-8AA7-A56DB5AFD138}"/>
              </a:ext>
            </a:extLst>
          </p:cNvPr>
          <p:cNvSpPr txBox="1"/>
          <p:nvPr/>
        </p:nvSpPr>
        <p:spPr>
          <a:xfrm>
            <a:off x="4897291" y="2437780"/>
            <a:ext cx="575244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900">
                <a:cs typeface="Courier New" panose="02070309020205020404" pitchFamily="49" charset="0"/>
              </a:rPr>
              <a:t>500ms</a:t>
            </a:r>
          </a:p>
        </p:txBody>
      </p:sp>
      <p:sp>
        <p:nvSpPr>
          <p:cNvPr id="84" name="TextBox 83">
            <a:extLst>
              <a:ext uri="{FF2B5EF4-FFF2-40B4-BE49-F238E27FC236}">
                <a16:creationId xmlns:a16="http://schemas.microsoft.com/office/drawing/2014/main" id="{C79533FC-40D3-417C-80F2-4B9C37A2F946}"/>
              </a:ext>
            </a:extLst>
          </p:cNvPr>
          <p:cNvSpPr txBox="1"/>
          <p:nvPr/>
        </p:nvSpPr>
        <p:spPr>
          <a:xfrm>
            <a:off x="7951909" y="2437780"/>
            <a:ext cx="550487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900">
                <a:cs typeface="Courier New" panose="02070309020205020404" pitchFamily="49" charset="0"/>
              </a:rPr>
              <a:t>500ms</a:t>
            </a:r>
          </a:p>
        </p:txBody>
      </p:sp>
      <p:sp>
        <p:nvSpPr>
          <p:cNvPr id="85" name="Title 1">
            <a:extLst>
              <a:ext uri="{FF2B5EF4-FFF2-40B4-BE49-F238E27FC236}">
                <a16:creationId xmlns:a16="http://schemas.microsoft.com/office/drawing/2014/main" id="{17E66B52-9B6C-4A95-82E6-708D47C8F24E}"/>
              </a:ext>
            </a:extLst>
          </p:cNvPr>
          <p:cNvSpPr txBox="1">
            <a:spLocks/>
          </p:cNvSpPr>
          <p:nvPr/>
        </p:nvSpPr>
        <p:spPr>
          <a:xfrm>
            <a:off x="451413" y="136573"/>
            <a:ext cx="8692587" cy="646091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6858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2850" kern="1200" spc="-38" baseline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pPr>
              <a:buClrTx/>
              <a:buFontTx/>
            </a:pPr>
            <a:r>
              <a:rPr lang="en-US" sz="3000" dirty="0"/>
              <a:t>Identifying Long Flows in P4</a:t>
            </a:r>
          </a:p>
        </p:txBody>
      </p:sp>
      <p:cxnSp>
        <p:nvCxnSpPr>
          <p:cNvPr id="86" name="Straight Connector 85">
            <a:extLst>
              <a:ext uri="{FF2B5EF4-FFF2-40B4-BE49-F238E27FC236}">
                <a16:creationId xmlns:a16="http://schemas.microsoft.com/office/drawing/2014/main" id="{E8E19FC9-277A-4BED-AC54-A0909E874D56}"/>
              </a:ext>
            </a:extLst>
          </p:cNvPr>
          <p:cNvCxnSpPr>
            <a:cxnSpLocks/>
          </p:cNvCxnSpPr>
          <p:nvPr/>
        </p:nvCxnSpPr>
        <p:spPr>
          <a:xfrm>
            <a:off x="451413" y="782664"/>
            <a:ext cx="4737807" cy="0"/>
          </a:xfrm>
          <a:prstGeom prst="line">
            <a:avLst/>
          </a:prstGeom>
          <a:noFill/>
          <a:ln w="25400" cap="flat" cmpd="sng" algn="ctr">
            <a:solidFill>
              <a:schemeClr val="accent2">
                <a:lumMod val="75000"/>
              </a:schemeClr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</p:spTree>
    <p:extLst>
      <p:ext uri="{BB962C8B-B14F-4D97-AF65-F5344CB8AC3E}">
        <p14:creationId xmlns:p14="http://schemas.microsoft.com/office/powerpoint/2010/main" val="259408573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E7A209-383F-4C01-82CC-D2F99971FC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SDN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BC348B2-A502-4478-977C-9683494609F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8162" y="767762"/>
            <a:ext cx="8238638" cy="3600449"/>
          </a:xfrm>
        </p:spPr>
        <p:txBody>
          <a:bodyPr>
            <a:normAutofit/>
          </a:bodyPr>
          <a:lstStyle/>
          <a:p>
            <a:pPr marL="210741" indent="-210741">
              <a:spcBef>
                <a:spcPts val="450"/>
              </a:spcBef>
              <a:spcAft>
                <a:spcPts val="0"/>
              </a:spcAft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US" dirty="0"/>
              <a:t>Protocol ossification has been challenged first by SDN</a:t>
            </a:r>
          </a:p>
          <a:p>
            <a:pPr marL="210741" indent="-210741">
              <a:spcBef>
                <a:spcPts val="450"/>
              </a:spcBef>
              <a:spcAft>
                <a:spcPts val="0"/>
              </a:spcAft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US" dirty="0"/>
              <a:t>SDN explicitly separates the control and data planes, and implements the control plane intelligence as a software outside the switches</a:t>
            </a:r>
          </a:p>
          <a:p>
            <a:pPr marL="210741" indent="-210741">
              <a:spcBef>
                <a:spcPts val="450"/>
              </a:spcBef>
              <a:spcAft>
                <a:spcPts val="0"/>
              </a:spcAft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US" dirty="0"/>
              <a:t>The function of populating the forwarding table is now performed by the controller</a:t>
            </a:r>
          </a:p>
          <a:p>
            <a:pPr marL="210741" indent="-210741">
              <a:spcBef>
                <a:spcPts val="450"/>
              </a:spcBef>
              <a:spcAft>
                <a:spcPts val="0"/>
              </a:spcAft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/>
              </a:rPr>
              <a:t>SDN is limited to the OpenFlow specifications </a:t>
            </a:r>
          </a:p>
          <a:p>
            <a:pPr marL="210741" indent="-210741">
              <a:spcBef>
                <a:spcPts val="450"/>
              </a:spcBef>
              <a:spcAft>
                <a:spcPts val="0"/>
              </a:spcAft>
              <a:buClr>
                <a:schemeClr val="accent2"/>
              </a:buClr>
              <a:buFont typeface="Arial" panose="020B0604020202020204" pitchFamily="34" charset="0"/>
              <a:buChar char="•"/>
            </a:pPr>
            <a:endParaRPr lang="en-US" dirty="0"/>
          </a:p>
          <a:p>
            <a:pPr marL="210741" indent="-210741">
              <a:spcBef>
                <a:spcPts val="450"/>
              </a:spcBef>
              <a:spcAft>
                <a:spcPts val="0"/>
              </a:spcAft>
              <a:buClr>
                <a:schemeClr val="accent2"/>
              </a:buClr>
              <a:buFont typeface="Arial" panose="020B0604020202020204" pitchFamily="34" charset="0"/>
              <a:buChar char="•"/>
            </a:pPr>
            <a:endParaRPr lang="en-US" dirty="0"/>
          </a:p>
          <a:p>
            <a:pPr marL="210741" indent="-210741">
              <a:spcBef>
                <a:spcPts val="450"/>
              </a:spcBef>
              <a:spcAft>
                <a:spcPts val="0"/>
              </a:spcAft>
              <a:buClr>
                <a:schemeClr val="accent2"/>
              </a:buClr>
              <a:buFont typeface="Arial" panose="020B0604020202020204" pitchFamily="34" charset="0"/>
              <a:buChar char="•"/>
            </a:pPr>
            <a:endParaRPr lang="en-US" dirty="0"/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317C6886-4E51-4FCE-9CB6-B02F2B2FB8F0}"/>
              </a:ext>
            </a:extLst>
          </p:cNvPr>
          <p:cNvCxnSpPr>
            <a:cxnSpLocks/>
          </p:cNvCxnSpPr>
          <p:nvPr/>
        </p:nvCxnSpPr>
        <p:spPr>
          <a:xfrm>
            <a:off x="448163" y="657227"/>
            <a:ext cx="934867" cy="0"/>
          </a:xfrm>
          <a:prstGeom prst="line">
            <a:avLst/>
          </a:prstGeom>
          <a:noFill/>
          <a:ln w="25400" cap="flat" cmpd="sng" algn="ctr">
            <a:solidFill>
              <a:schemeClr val="accent2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A7F987D-8125-4449-B24B-5D69203C7C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fld id="{38C60F48-EAB5-A54D-B834-7AA360F30939}" type="slidenum">
              <a:rPr kumimoji="0" lang="en-US" sz="788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rPr>
              <a:pPr marL="0" marR="0" lvl="0" indent="0" algn="r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/>
                <a:buNone/>
                <a:tabLst/>
                <a:defRPr/>
              </a:pPr>
              <a:t>4</a:t>
            </a:fld>
            <a:endParaRPr kumimoji="0" lang="en-US" sz="788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Arial"/>
              <a:sym typeface="Arial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4FF2F98-EEF0-44CF-AEDD-0A68D3D1680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3404" y="2394086"/>
            <a:ext cx="3048153" cy="2334513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BF525A88-E074-44D0-9D3F-C5716E5C6D3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1618" y="4844837"/>
            <a:ext cx="1290224" cy="2738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910568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E7A209-383F-4C01-82CC-D2F99971FC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P4 Programmable Switches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317C6886-4E51-4FCE-9CB6-B02F2B2FB8F0}"/>
              </a:ext>
            </a:extLst>
          </p:cNvPr>
          <p:cNvCxnSpPr>
            <a:cxnSpLocks/>
          </p:cNvCxnSpPr>
          <p:nvPr/>
        </p:nvCxnSpPr>
        <p:spPr>
          <a:xfrm>
            <a:off x="448163" y="657226"/>
            <a:ext cx="4527874" cy="0"/>
          </a:xfrm>
          <a:prstGeom prst="line">
            <a:avLst/>
          </a:prstGeom>
          <a:noFill/>
          <a:ln w="25400" cap="flat" cmpd="sng" algn="ctr">
            <a:solidFill>
              <a:schemeClr val="accent2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A7F987D-8125-4449-B24B-5D69203C7C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fld id="{38C60F48-EAB5-A54D-B834-7AA360F30939}" type="slidenum">
              <a:rPr kumimoji="0" lang="en-US" sz="788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rPr>
              <a:pPr marL="0" marR="0" lvl="0" indent="0" algn="r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/>
                <a:buNone/>
                <a:tabLst/>
                <a:defRPr/>
              </a:pPr>
              <a:t>5</a:t>
            </a:fld>
            <a:endParaRPr kumimoji="0" lang="en-US" sz="788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Arial"/>
              <a:sym typeface="Arial"/>
            </a:endParaRP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61EDAAD2-235B-4BA9-82E4-729A161D1B45}"/>
              </a:ext>
            </a:extLst>
          </p:cNvPr>
          <p:cNvSpPr txBox="1">
            <a:spLocks/>
          </p:cNvSpPr>
          <p:nvPr/>
        </p:nvSpPr>
        <p:spPr>
          <a:xfrm>
            <a:off x="448162" y="771525"/>
            <a:ext cx="7909029" cy="3600449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>
            <a:lvl1pPr marL="68580" indent="-68580" algn="just" defTabSz="685800" rtl="0" eaLnBrk="1" latinLnBrk="0" hangingPunct="1">
              <a:lnSpc>
                <a:spcPct val="100000"/>
              </a:lnSpc>
              <a:spcBef>
                <a:spcPts val="225"/>
              </a:spcBef>
              <a:spcAft>
                <a:spcPts val="225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165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288036" indent="-137160" algn="just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150"/>
              </a:spcAft>
              <a:buClr>
                <a:schemeClr val="accent1"/>
              </a:buClr>
              <a:buFont typeface="Calibri" pitchFamily="34" charset="0"/>
              <a:buChar char="◦"/>
              <a:defRPr sz="135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425196" indent="-137160" algn="just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150"/>
              </a:spcAft>
              <a:buClr>
                <a:schemeClr val="accent1"/>
              </a:buClr>
              <a:buFont typeface="Calibri" pitchFamily="34" charset="0"/>
              <a:buChar char="◦"/>
              <a:defRPr sz="105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562356" indent="-137160" algn="just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150"/>
              </a:spcAft>
              <a:buClr>
                <a:schemeClr val="accent1"/>
              </a:buClr>
              <a:buFont typeface="Calibri" pitchFamily="34" charset="0"/>
              <a:buChar char="◦"/>
              <a:defRPr sz="9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699516" indent="-137160" algn="just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150"/>
              </a:spcAft>
              <a:buClr>
                <a:schemeClr val="accent1"/>
              </a:buClr>
              <a:buFont typeface="Calibri" pitchFamily="34" charset="0"/>
              <a:buChar char="◦"/>
              <a:defRPr sz="75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825000" indent="-171450" algn="l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accent1"/>
              </a:buClr>
              <a:buFont typeface="Calibri" pitchFamily="34" charset="0"/>
              <a:buChar char="◦"/>
              <a:defRPr sz="105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975000" indent="-171450" algn="l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accent1"/>
              </a:buClr>
              <a:buFont typeface="Calibri" pitchFamily="34" charset="0"/>
              <a:buChar char="◦"/>
              <a:defRPr sz="105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125000" indent="-171450" algn="l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accent1"/>
              </a:buClr>
              <a:buFont typeface="Calibri" pitchFamily="34" charset="0"/>
              <a:buChar char="◦"/>
              <a:defRPr sz="105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275000" indent="-171450" algn="l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accent1"/>
              </a:buClr>
              <a:buFont typeface="Calibri" pitchFamily="34" charset="0"/>
              <a:buChar char="◦"/>
              <a:defRPr sz="105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219075" marR="0" lvl="0" indent="-219075" algn="just" defTabSz="685800" rtl="0" eaLnBrk="1" fontAlgn="auto" latinLnBrk="0" hangingPunct="1">
              <a:lnSpc>
                <a:spcPct val="100000"/>
              </a:lnSpc>
              <a:spcBef>
                <a:spcPts val="225"/>
              </a:spcBef>
              <a:spcAft>
                <a:spcPts val="225"/>
              </a:spcAft>
              <a:buClr>
                <a:schemeClr val="accent2"/>
              </a:buClr>
              <a:buSzPct val="100000"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5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/>
              </a:rPr>
              <a:t>P4</a:t>
            </a:r>
            <a:r>
              <a:rPr kumimoji="0" lang="en-US" sz="1650" b="0" i="0" u="none" strike="noStrike" kern="1200" cap="none" spc="0" normalizeH="0" baseline="3000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/>
              </a:rPr>
              <a:t>1</a:t>
            </a:r>
            <a:r>
              <a:rPr kumimoji="0" lang="en-US" sz="165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/>
              </a:rPr>
              <a:t> programmable switches permit a programmer to program the data plane </a:t>
            </a:r>
          </a:p>
          <a:p>
            <a:pPr marL="505206" lvl="1" indent="-285750">
              <a:buClr>
                <a:schemeClr val="accent2"/>
              </a:buClr>
              <a:buFont typeface="Wingdings" panose="05000000000000000000" pitchFamily="2" charset="2"/>
              <a:buChar char="Ø"/>
            </a:pPr>
            <a:r>
              <a:rPr lang="en-US" dirty="0">
                <a:solidFill>
                  <a:prstClr val="black">
                    <a:lumMod val="75000"/>
                    <a:lumOff val="25000"/>
                  </a:prstClr>
                </a:solidFill>
              </a:rPr>
              <a:t>Define and parse new protocols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  <a:sym typeface="Arial"/>
            </a:endParaRPr>
          </a:p>
          <a:p>
            <a:pPr marL="505206" marR="0" lvl="1" indent="-285750" algn="just" defTabSz="685800" rtl="0" eaLnBrk="1" fontAlgn="auto" latinLnBrk="0" hangingPunct="1">
              <a:lnSpc>
                <a:spcPct val="90000"/>
              </a:lnSpc>
              <a:spcBef>
                <a:spcPts val="150"/>
              </a:spcBef>
              <a:spcAft>
                <a:spcPts val="150"/>
              </a:spcAft>
              <a:buClr>
                <a:schemeClr val="accent2"/>
              </a:buClr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en-US" sz="135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/>
              </a:rPr>
              <a:t>Customize packet processing functions</a:t>
            </a:r>
          </a:p>
          <a:p>
            <a:pPr marL="505206" marR="0" lvl="1" indent="-285750" algn="just" defTabSz="685800" rtl="0" eaLnBrk="1" fontAlgn="auto" latinLnBrk="0" hangingPunct="1">
              <a:lnSpc>
                <a:spcPct val="90000"/>
              </a:lnSpc>
              <a:spcBef>
                <a:spcPts val="150"/>
              </a:spcBef>
              <a:spcAft>
                <a:spcPts val="150"/>
              </a:spcAft>
              <a:buClr>
                <a:schemeClr val="accent2"/>
              </a:buClr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en-US" sz="135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/>
              </a:rPr>
              <a:t>Measure events occurring in the data plane with </a:t>
            </a:r>
          </a:p>
          <a:p>
            <a:pPr marL="219456" marR="0" lvl="1" indent="0" algn="just" defTabSz="685800" rtl="0" eaLnBrk="1" fontAlgn="auto" latinLnBrk="0" hangingPunct="1">
              <a:lnSpc>
                <a:spcPct val="90000"/>
              </a:lnSpc>
              <a:spcBef>
                <a:spcPts val="150"/>
              </a:spcBef>
              <a:spcAft>
                <a:spcPts val="150"/>
              </a:spcAft>
              <a:buClr>
                <a:schemeClr val="accent2"/>
              </a:buClr>
              <a:buSzTx/>
              <a:buNone/>
              <a:tabLst/>
              <a:defRPr/>
            </a:pPr>
            <a:r>
              <a:rPr lang="en-US" dirty="0">
                <a:solidFill>
                  <a:prstClr val="black">
                    <a:lumMod val="75000"/>
                    <a:lumOff val="25000"/>
                  </a:prstClr>
                </a:solidFill>
              </a:rPr>
              <a:t>      </a:t>
            </a:r>
            <a:r>
              <a:rPr kumimoji="0" lang="en-US" sz="135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/>
              </a:rPr>
              <a:t>high precision</a:t>
            </a:r>
          </a:p>
          <a:p>
            <a:pPr marL="505206" marR="0" lvl="1" indent="-285750" algn="just" defTabSz="685800" rtl="0" eaLnBrk="1" fontAlgn="auto" latinLnBrk="0" hangingPunct="1">
              <a:lnSpc>
                <a:spcPct val="90000"/>
              </a:lnSpc>
              <a:spcBef>
                <a:spcPts val="150"/>
              </a:spcBef>
              <a:spcAft>
                <a:spcPts val="150"/>
              </a:spcAft>
              <a:buClr>
                <a:schemeClr val="accent2"/>
              </a:buClr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lang="en-US" dirty="0">
                <a:solidFill>
                  <a:prstClr val="black">
                    <a:lumMod val="75000"/>
                    <a:lumOff val="25000"/>
                  </a:prstClr>
                </a:solidFill>
              </a:rPr>
              <a:t>Offload applications to the data plane</a:t>
            </a:r>
            <a:endParaRPr kumimoji="0" lang="en-US" sz="135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  <a:sym typeface="Arial"/>
            </a:endParaRPr>
          </a:p>
          <a:p>
            <a:pPr marL="219075" marR="0" lvl="0" indent="-219075" algn="just" defTabSz="685800" rtl="0" eaLnBrk="1" fontAlgn="auto" latinLnBrk="0" hangingPunct="1">
              <a:lnSpc>
                <a:spcPct val="100000"/>
              </a:lnSpc>
              <a:spcBef>
                <a:spcPts val="225"/>
              </a:spcBef>
              <a:spcAft>
                <a:spcPts val="225"/>
              </a:spcAft>
              <a:buClr>
                <a:srgbClr val="D34817"/>
              </a:buClr>
              <a:buSzPct val="100000"/>
              <a:buFont typeface="Arial" panose="020B0604020202020204" pitchFamily="34" charset="0"/>
              <a:buChar char="•"/>
              <a:tabLst/>
              <a:defRPr/>
            </a:pPr>
            <a:endParaRPr kumimoji="0" lang="en-US" sz="165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  <a:sym typeface="Arial"/>
            </a:endParaRPr>
          </a:p>
        </p:txBody>
      </p:sp>
      <p:pic>
        <p:nvPicPr>
          <p:cNvPr id="13" name="Picture 12" descr="Diagram&#10;&#10;Description automatically generated">
            <a:extLst>
              <a:ext uri="{FF2B5EF4-FFF2-40B4-BE49-F238E27FC236}">
                <a16:creationId xmlns:a16="http://schemas.microsoft.com/office/drawing/2014/main" id="{F3B84BEE-3FE7-4F25-9689-A29F5AF2798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10717" y="1098927"/>
            <a:ext cx="3246474" cy="3479381"/>
          </a:xfrm>
          <a:prstGeom prst="rect">
            <a:avLst/>
          </a:prstGeom>
          <a:solidFill>
            <a:schemeClr val="tx1"/>
          </a:solidFill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6AE38A64-59CF-42AF-92E6-716807F19CA5}"/>
              </a:ext>
            </a:extLst>
          </p:cNvPr>
          <p:cNvSpPr txBox="1"/>
          <p:nvPr/>
        </p:nvSpPr>
        <p:spPr>
          <a:xfrm>
            <a:off x="374042" y="4486274"/>
            <a:ext cx="7333488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algn="just">
              <a:buClr>
                <a:schemeClr val="accent2"/>
              </a:buClr>
              <a:buNone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/>
              </a:rPr>
              <a:t>1. P4 stands for stands for Programming Protocol-independent Packet Processors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CCE924C2-1EAA-411B-AECF-4C1FF7B6332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1618" y="4844837"/>
            <a:ext cx="1290224" cy="2738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692169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E7A209-383F-4C01-82CC-D2F99971FC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P4 Switches Deployment Challenges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317C6886-4E51-4FCE-9CB6-B02F2B2FB8F0}"/>
              </a:ext>
            </a:extLst>
          </p:cNvPr>
          <p:cNvCxnSpPr>
            <a:cxnSpLocks/>
          </p:cNvCxnSpPr>
          <p:nvPr/>
        </p:nvCxnSpPr>
        <p:spPr>
          <a:xfrm>
            <a:off x="450616" y="657226"/>
            <a:ext cx="5995904" cy="0"/>
          </a:xfrm>
          <a:prstGeom prst="line">
            <a:avLst/>
          </a:prstGeom>
          <a:noFill/>
          <a:ln w="25400" cap="flat" cmpd="sng" algn="ctr">
            <a:solidFill>
              <a:schemeClr val="accent2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A7F987D-8125-4449-B24B-5D69203C7C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fld id="{38C60F48-EAB5-A54D-B834-7AA360F30939}" type="slidenum">
              <a:rPr kumimoji="0" lang="en-US" sz="788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rPr>
              <a:pPr marL="0" marR="0" lvl="0" indent="0" algn="r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/>
                <a:buNone/>
                <a:tabLst/>
                <a:defRPr/>
              </a:pPr>
              <a:t>6</a:t>
            </a:fld>
            <a:endParaRPr kumimoji="0" lang="en-US" sz="788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Arial"/>
              <a:sym typeface="Arial"/>
            </a:endParaRP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61EDAAD2-235B-4BA9-82E4-729A161D1B45}"/>
              </a:ext>
            </a:extLst>
          </p:cNvPr>
          <p:cNvSpPr txBox="1">
            <a:spLocks/>
          </p:cNvSpPr>
          <p:nvPr/>
        </p:nvSpPr>
        <p:spPr>
          <a:xfrm>
            <a:off x="448162" y="771525"/>
            <a:ext cx="7909029" cy="3600449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>
            <a:lvl1pPr marL="68580" indent="-68580" algn="just" defTabSz="685800" rtl="0" eaLnBrk="1" latinLnBrk="0" hangingPunct="1">
              <a:lnSpc>
                <a:spcPct val="100000"/>
              </a:lnSpc>
              <a:spcBef>
                <a:spcPts val="225"/>
              </a:spcBef>
              <a:spcAft>
                <a:spcPts val="225"/>
              </a:spcAft>
              <a:buClr>
                <a:schemeClr val="accent1"/>
              </a:buClr>
              <a:buSzPct val="100000"/>
              <a:buFont typeface="Calibri" panose="020F0502020204030204" pitchFamily="34" charset="0"/>
              <a:buChar char=" "/>
              <a:defRPr sz="165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288036" indent="-137160" algn="just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150"/>
              </a:spcAft>
              <a:buClr>
                <a:schemeClr val="accent1"/>
              </a:buClr>
              <a:buFont typeface="Calibri" pitchFamily="34" charset="0"/>
              <a:buChar char="◦"/>
              <a:defRPr sz="135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425196" indent="-137160" algn="just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150"/>
              </a:spcAft>
              <a:buClr>
                <a:schemeClr val="accent1"/>
              </a:buClr>
              <a:buFont typeface="Calibri" pitchFamily="34" charset="0"/>
              <a:buChar char="◦"/>
              <a:defRPr sz="105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562356" indent="-137160" algn="just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150"/>
              </a:spcAft>
              <a:buClr>
                <a:schemeClr val="accent1"/>
              </a:buClr>
              <a:buFont typeface="Calibri" pitchFamily="34" charset="0"/>
              <a:buChar char="◦"/>
              <a:defRPr sz="90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699516" indent="-137160" algn="just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150"/>
              </a:spcAft>
              <a:buClr>
                <a:schemeClr val="accent1"/>
              </a:buClr>
              <a:buFont typeface="Calibri" pitchFamily="34" charset="0"/>
              <a:buChar char="◦"/>
              <a:defRPr sz="750" kern="120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825000" indent="-171450" algn="l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accent1"/>
              </a:buClr>
              <a:buFont typeface="Calibri" pitchFamily="34" charset="0"/>
              <a:buChar char="◦"/>
              <a:defRPr sz="105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975000" indent="-171450" algn="l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accent1"/>
              </a:buClr>
              <a:buFont typeface="Calibri" pitchFamily="34" charset="0"/>
              <a:buChar char="◦"/>
              <a:defRPr sz="105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125000" indent="-171450" algn="l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accent1"/>
              </a:buClr>
              <a:buFont typeface="Calibri" pitchFamily="34" charset="0"/>
              <a:buChar char="◦"/>
              <a:defRPr sz="105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1275000" indent="-171450" algn="l" defTabSz="685800" rtl="0" eaLnBrk="1" latinLnBrk="0" hangingPunct="1">
              <a:lnSpc>
                <a:spcPct val="90000"/>
              </a:lnSpc>
              <a:spcBef>
                <a:spcPts val="150"/>
              </a:spcBef>
              <a:spcAft>
                <a:spcPts val="300"/>
              </a:spcAft>
              <a:buClr>
                <a:schemeClr val="accent1"/>
              </a:buClr>
              <a:buFont typeface="Calibri" pitchFamily="34" charset="0"/>
              <a:buChar char="◦"/>
              <a:defRPr sz="105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219075" marR="0" lvl="0" indent="-219075" algn="just" defTabSz="685800" rtl="0" eaLnBrk="1" fontAlgn="auto" latinLnBrk="0" hangingPunct="1">
              <a:lnSpc>
                <a:spcPct val="100000"/>
              </a:lnSpc>
              <a:spcBef>
                <a:spcPts val="225"/>
              </a:spcBef>
              <a:spcAft>
                <a:spcPts val="225"/>
              </a:spcAft>
              <a:buClr>
                <a:schemeClr val="accent2"/>
              </a:buClr>
              <a:buSzPct val="100000"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65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/>
              </a:rPr>
              <a:t>Data plane programmability knowledge by operators</a:t>
            </a:r>
          </a:p>
          <a:p>
            <a:pPr marL="505206" lvl="1" indent="-285750">
              <a:lnSpc>
                <a:spcPct val="100000"/>
              </a:lnSpc>
              <a:spcBef>
                <a:spcPts val="225"/>
              </a:spcBef>
              <a:spcAft>
                <a:spcPts val="225"/>
              </a:spcAft>
              <a:buClr>
                <a:schemeClr val="accent2"/>
              </a:buClr>
              <a:buSzPct val="100000"/>
              <a:buFont typeface="Wingdings" panose="05000000000000000000" pitchFamily="2" charset="2"/>
              <a:buChar char="Ø"/>
              <a:defRPr/>
            </a:pP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sym typeface="Arial"/>
              </a:rPr>
              <a:t>Operators only configure legacy devices (e.g., modify routing configuration, updating ACL)</a:t>
            </a:r>
          </a:p>
          <a:p>
            <a:pPr marL="505206" lvl="1" indent="-285750">
              <a:lnSpc>
                <a:spcPct val="100000"/>
              </a:lnSpc>
              <a:spcBef>
                <a:spcPts val="225"/>
              </a:spcBef>
              <a:spcAft>
                <a:spcPts val="225"/>
              </a:spcAft>
              <a:buClr>
                <a:schemeClr val="accent2"/>
              </a:buClr>
              <a:buSzPct val="100000"/>
              <a:buFont typeface="Wingdings" panose="05000000000000000000" pitchFamily="2" charset="2"/>
              <a:buChar char="Ø"/>
              <a:defRPr/>
            </a:pPr>
            <a:r>
              <a:rPr lang="en-US" dirty="0">
                <a:solidFill>
                  <a:prstClr val="black">
                    <a:lumMod val="75000"/>
                    <a:lumOff val="25000"/>
                  </a:prstClr>
                </a:solidFill>
              </a:rPr>
              <a:t>Programming P4 targets is complex</a:t>
            </a:r>
            <a:r>
              <a:rPr lang="en-US" baseline="30000" dirty="0">
                <a:solidFill>
                  <a:prstClr val="black">
                    <a:lumMod val="75000"/>
                    <a:lumOff val="25000"/>
                  </a:prstClr>
                </a:solidFill>
              </a:rPr>
              <a:t>1</a:t>
            </a:r>
            <a:endParaRPr lang="en-US" dirty="0">
              <a:solidFill>
                <a:prstClr val="black">
                  <a:lumMod val="75000"/>
                  <a:lumOff val="25000"/>
                </a:prstClr>
              </a:solidFill>
            </a:endParaRPr>
          </a:p>
          <a:p>
            <a:pPr marL="219075" indent="-219075">
              <a:buClr>
                <a:schemeClr val="accent2"/>
              </a:buClr>
              <a:buFont typeface="Arial" panose="020B0604020202020204" pitchFamily="34" charset="0"/>
              <a:buChar char="•"/>
              <a:defRPr/>
            </a:pPr>
            <a:r>
              <a:rPr lang="en-US" dirty="0">
                <a:solidFill>
                  <a:prstClr val="black">
                    <a:lumMod val="75000"/>
                    <a:lumOff val="25000"/>
                  </a:prstClr>
                </a:solidFill>
              </a:rPr>
              <a:t>Cost of replacing the existing infrastructure</a:t>
            </a:r>
          </a:p>
          <a:p>
            <a:pPr marL="505206" lvl="1" indent="-285750">
              <a:lnSpc>
                <a:spcPct val="100000"/>
              </a:lnSpc>
              <a:spcBef>
                <a:spcPts val="225"/>
              </a:spcBef>
              <a:spcAft>
                <a:spcPts val="225"/>
              </a:spcAft>
              <a:buClr>
                <a:schemeClr val="accent2"/>
              </a:buClr>
              <a:buSzPct val="100000"/>
              <a:buFont typeface="Wingdings" panose="05000000000000000000" pitchFamily="2" charset="2"/>
              <a:buChar char="Ø"/>
              <a:defRPr/>
            </a:pPr>
            <a:r>
              <a:rPr lang="en-US" dirty="0">
                <a:solidFill>
                  <a:prstClr val="black">
                    <a:lumMod val="75000"/>
                    <a:lumOff val="25000"/>
                  </a:prstClr>
                </a:solidFill>
              </a:rPr>
              <a:t>Significant costs, time, and efforts spent in building the network and the existing equipment</a:t>
            </a:r>
          </a:p>
          <a:p>
            <a:pPr marL="505206" lvl="1" indent="-285750">
              <a:lnSpc>
                <a:spcPct val="100000"/>
              </a:lnSpc>
              <a:spcBef>
                <a:spcPts val="225"/>
              </a:spcBef>
              <a:spcAft>
                <a:spcPts val="225"/>
              </a:spcAft>
              <a:buClr>
                <a:schemeClr val="accent2"/>
              </a:buClr>
              <a:buSzPct val="100000"/>
              <a:buFont typeface="Wingdings" panose="05000000000000000000" pitchFamily="2" charset="2"/>
              <a:buChar char="Ø"/>
              <a:defRPr/>
            </a:pPr>
            <a:r>
              <a:rPr lang="en-US" dirty="0">
                <a:solidFill>
                  <a:prstClr val="black">
                    <a:lumMod val="75000"/>
                    <a:lumOff val="25000"/>
                  </a:prstClr>
                </a:solidFill>
              </a:rPr>
              <a:t>Replacing these devices with P4 switches would incur significant costs</a:t>
            </a:r>
          </a:p>
          <a:p>
            <a:pPr marL="219075" indent="-219075">
              <a:buClr>
                <a:schemeClr val="accent2"/>
              </a:buClr>
              <a:buFont typeface="Arial" panose="020B0604020202020204" pitchFamily="34" charset="0"/>
              <a:buChar char="•"/>
              <a:defRPr/>
            </a:pPr>
            <a:r>
              <a:rPr lang="en-US" dirty="0">
                <a:solidFill>
                  <a:prstClr val="black">
                    <a:lumMod val="75000"/>
                    <a:lumOff val="25000"/>
                  </a:prstClr>
                </a:solidFill>
              </a:rPr>
              <a:t>Vendor support</a:t>
            </a:r>
          </a:p>
          <a:p>
            <a:pPr marL="505206" lvl="1" indent="-285750">
              <a:lnSpc>
                <a:spcPct val="100000"/>
              </a:lnSpc>
              <a:spcBef>
                <a:spcPts val="225"/>
              </a:spcBef>
              <a:spcAft>
                <a:spcPts val="225"/>
              </a:spcAft>
              <a:buClr>
                <a:schemeClr val="accent2"/>
              </a:buClr>
              <a:buSzPct val="100000"/>
              <a:buFont typeface="Wingdings" panose="05000000000000000000" pitchFamily="2" charset="2"/>
              <a:buChar char="Ø"/>
              <a:defRPr/>
            </a:pPr>
            <a:r>
              <a:rPr lang="en-US" dirty="0">
                <a:solidFill>
                  <a:prstClr val="black">
                    <a:lumMod val="75000"/>
                    <a:lumOff val="25000"/>
                  </a:prstClr>
                </a:solidFill>
              </a:rPr>
              <a:t>The support in legacy devices is readily available</a:t>
            </a:r>
          </a:p>
          <a:p>
            <a:pPr marL="505206" lvl="1" indent="-285750">
              <a:lnSpc>
                <a:spcPct val="100000"/>
              </a:lnSpc>
              <a:spcBef>
                <a:spcPts val="225"/>
              </a:spcBef>
              <a:spcAft>
                <a:spcPts val="225"/>
              </a:spcAft>
              <a:buClr>
                <a:schemeClr val="accent2"/>
              </a:buClr>
              <a:buSzPct val="100000"/>
              <a:buFont typeface="Wingdings" panose="05000000000000000000" pitchFamily="2" charset="2"/>
              <a:buChar char="Ø"/>
              <a:defRPr/>
            </a:pPr>
            <a:r>
              <a:rPr lang="en-US" dirty="0">
                <a:solidFill>
                  <a:prstClr val="black">
                    <a:lumMod val="75000"/>
                    <a:lumOff val="25000"/>
                  </a:prstClr>
                </a:solidFill>
              </a:rPr>
              <a:t>P4 switches are </a:t>
            </a:r>
            <a:r>
              <a:rPr lang="en-US" dirty="0" err="1">
                <a:solidFill>
                  <a:prstClr val="black">
                    <a:lumMod val="75000"/>
                    <a:lumOff val="25000"/>
                  </a:prstClr>
                </a:solidFill>
              </a:rPr>
              <a:t>whiteboxes</a:t>
            </a:r>
            <a:r>
              <a:rPr lang="en-US" dirty="0">
                <a:solidFill>
                  <a:prstClr val="black">
                    <a:lumMod val="75000"/>
                    <a:lumOff val="25000"/>
                  </a:prstClr>
                </a:solidFill>
              </a:rPr>
              <a:t>, with little to no support from vendors</a:t>
            </a:r>
          </a:p>
          <a:p>
            <a:pPr marL="219075" indent="-219075">
              <a:buClr>
                <a:schemeClr val="accent2"/>
              </a:buClr>
              <a:buFont typeface="Arial" panose="020B0604020202020204" pitchFamily="34" charset="0"/>
              <a:buChar char="•"/>
              <a:defRPr/>
            </a:pPr>
            <a:r>
              <a:rPr lang="en-US" dirty="0">
                <a:solidFill>
                  <a:prstClr val="black">
                    <a:lumMod val="75000"/>
                    <a:lumOff val="25000"/>
                  </a:prstClr>
                </a:solidFill>
              </a:rPr>
              <a:t>Network disruption</a:t>
            </a:r>
          </a:p>
          <a:p>
            <a:pPr marL="505206" lvl="1" indent="-285750">
              <a:lnSpc>
                <a:spcPct val="100000"/>
              </a:lnSpc>
              <a:spcBef>
                <a:spcPts val="225"/>
              </a:spcBef>
              <a:spcAft>
                <a:spcPts val="225"/>
              </a:spcAft>
              <a:buClr>
                <a:schemeClr val="accent2"/>
              </a:buClr>
              <a:buSzPct val="100000"/>
              <a:buFont typeface="Wingdings" panose="05000000000000000000" pitchFamily="2" charset="2"/>
              <a:buChar char="Ø"/>
              <a:defRPr/>
            </a:pPr>
            <a:r>
              <a:rPr lang="en-US" dirty="0">
                <a:solidFill>
                  <a:prstClr val="black">
                    <a:lumMod val="75000"/>
                    <a:lumOff val="25000"/>
                  </a:prstClr>
                </a:solidFill>
              </a:rPr>
              <a:t>P4 programs might be potential sources of packet-processing error</a:t>
            </a:r>
          </a:p>
          <a:p>
            <a:pPr marL="505206" lvl="1" indent="-285750">
              <a:lnSpc>
                <a:spcPct val="100000"/>
              </a:lnSpc>
              <a:spcBef>
                <a:spcPts val="225"/>
              </a:spcBef>
              <a:spcAft>
                <a:spcPts val="225"/>
              </a:spcAft>
              <a:buClr>
                <a:schemeClr val="accent2"/>
              </a:buClr>
              <a:buSzPct val="100000"/>
              <a:buFont typeface="Wingdings" panose="05000000000000000000" pitchFamily="2" charset="2"/>
              <a:buChar char="Ø"/>
              <a:defRPr/>
            </a:pPr>
            <a:r>
              <a:rPr lang="en-US" dirty="0">
                <a:solidFill>
                  <a:prstClr val="black">
                    <a:lumMod val="75000"/>
                    <a:lumOff val="25000"/>
                  </a:prstClr>
                </a:solidFill>
              </a:rPr>
              <a:t>Bugs can lead to network </a:t>
            </a:r>
            <a:r>
              <a:rPr lang="en-US" dirty="0">
                <a:effectLst/>
                <a:latin typeface="Arial" panose="020B0604020202020204" pitchFamily="34" charset="0"/>
              </a:rPr>
              <a:t>disruption, affecting the availability of the services</a:t>
            </a:r>
            <a:endParaRPr lang="en-US" dirty="0">
              <a:solidFill>
                <a:prstClr val="black">
                  <a:lumMod val="75000"/>
                  <a:lumOff val="25000"/>
                </a:prstClr>
              </a:solidFill>
            </a:endParaRPr>
          </a:p>
          <a:p>
            <a:pPr marL="219075" indent="-219075">
              <a:buClr>
                <a:schemeClr val="accent2"/>
              </a:buClr>
              <a:buFont typeface="Arial" panose="020B0604020202020204" pitchFamily="34" charset="0"/>
              <a:buChar char="•"/>
              <a:defRPr/>
            </a:pPr>
            <a:endParaRPr lang="en-US" dirty="0">
              <a:solidFill>
                <a:prstClr val="black">
                  <a:lumMod val="75000"/>
                  <a:lumOff val="25000"/>
                </a:prstClr>
              </a:solidFill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A7F81F34-93EC-4CED-8AC2-0CD09B8EEEEB}"/>
              </a:ext>
            </a:extLst>
          </p:cNvPr>
          <p:cNvSpPr txBox="1"/>
          <p:nvPr/>
        </p:nvSpPr>
        <p:spPr>
          <a:xfrm>
            <a:off x="448162" y="4476749"/>
            <a:ext cx="8564219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buClr>
                <a:srgbClr val="9B2D1F"/>
              </a:buClr>
            </a:pPr>
            <a:r>
              <a:rPr lang="en-US" sz="1200" kern="1200" baseline="30000" dirty="0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1</a:t>
            </a:r>
            <a:r>
              <a:rPr lang="en-US" sz="1200" kern="1200" dirty="0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The switch.p4 program, which contains the standard switch capabilities, has more than 10</a:t>
            </a:r>
            <a:r>
              <a:rPr lang="en-US" sz="1200" kern="1200" baseline="30000" dirty="0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30 </a:t>
            </a:r>
            <a:r>
              <a:rPr lang="en-US" sz="1200" kern="1200" dirty="0">
                <a:solidFill>
                  <a:prstClr val="black">
                    <a:lumMod val="75000"/>
                    <a:lumOff val="25000"/>
                  </a:prstClr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control paths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DEEE167E-DDC6-4E2D-A360-8025F28886B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1618" y="4844837"/>
            <a:ext cx="1290224" cy="2738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315346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E7A209-383F-4C01-82CC-D2F99971FC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P4Tune Overview</a:t>
            </a: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317C6886-4E51-4FCE-9CB6-B02F2B2FB8F0}"/>
              </a:ext>
            </a:extLst>
          </p:cNvPr>
          <p:cNvCxnSpPr>
            <a:cxnSpLocks/>
          </p:cNvCxnSpPr>
          <p:nvPr/>
        </p:nvCxnSpPr>
        <p:spPr>
          <a:xfrm>
            <a:off x="450616" y="657226"/>
            <a:ext cx="2993624" cy="0"/>
          </a:xfrm>
          <a:prstGeom prst="line">
            <a:avLst/>
          </a:prstGeom>
          <a:noFill/>
          <a:ln w="25400" cap="flat" cmpd="sng" algn="ctr">
            <a:solidFill>
              <a:schemeClr val="accent2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A7F987D-8125-4449-B24B-5D69203C7C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fld id="{38C60F48-EAB5-A54D-B834-7AA360F30939}" type="slidenum">
              <a:rPr kumimoji="0" lang="en-US" sz="788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rPr>
              <a:pPr marL="0" marR="0" lvl="0" indent="0" algn="r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/>
                <a:buNone/>
                <a:tabLst/>
                <a:defRPr/>
              </a:pPr>
              <a:t>7</a:t>
            </a:fld>
            <a:endParaRPr kumimoji="0" lang="en-US" sz="788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Arial"/>
              <a:sym typeface="Arial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DEEE167E-DDC6-4E2D-A360-8025F28886B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1618" y="4844837"/>
            <a:ext cx="1290224" cy="273844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091F2217-295D-4A53-BC0C-CF5E20D7ECA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6059" y="3013945"/>
            <a:ext cx="8691882" cy="993938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804FBAA1-AA17-4AC8-BBC1-EA0F9A5A501A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r="64231"/>
          <a:stretch/>
        </p:blipFill>
        <p:spPr>
          <a:xfrm>
            <a:off x="1912620" y="4110130"/>
            <a:ext cx="1902460" cy="396240"/>
          </a:xfrm>
          <a:prstGeom prst="rect">
            <a:avLst/>
          </a:prstGeom>
        </p:spPr>
      </p:pic>
      <p:sp>
        <p:nvSpPr>
          <p:cNvPr id="21" name="Rectangle 20">
            <a:extLst>
              <a:ext uri="{FF2B5EF4-FFF2-40B4-BE49-F238E27FC236}">
                <a16:creationId xmlns:a16="http://schemas.microsoft.com/office/drawing/2014/main" id="{5B9F6BED-B807-4DC2-97A9-F3130F62227C}"/>
              </a:ext>
            </a:extLst>
          </p:cNvPr>
          <p:cNvSpPr/>
          <p:nvPr/>
        </p:nvSpPr>
        <p:spPr>
          <a:xfrm>
            <a:off x="1885950" y="4545330"/>
            <a:ext cx="483870" cy="6096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875628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A7F987D-8125-4449-B24B-5D69203C7C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fld id="{38C60F48-EAB5-A54D-B834-7AA360F30939}" type="slidenum">
              <a:rPr kumimoji="0" lang="en-US" sz="788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rPr>
              <a:pPr marL="0" marR="0" lvl="0" indent="0" algn="r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/>
                <a:buNone/>
                <a:tabLst/>
                <a:defRPr/>
              </a:pPr>
              <a:t>8</a:t>
            </a:fld>
            <a:endParaRPr kumimoji="0" lang="en-US" sz="788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Arial"/>
              <a:sym typeface="Arial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DEEE167E-DDC6-4E2D-A360-8025F28886B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1618" y="4844837"/>
            <a:ext cx="1290224" cy="273844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35AB2377-C6DD-4D04-B3D1-D028BF7BC2E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6059" y="3013945"/>
            <a:ext cx="8691882" cy="993938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B3EA04C7-F68C-44F5-92FB-DC90FE6808C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5632" y="2016660"/>
            <a:ext cx="8752736" cy="1805316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42EF9C3C-226C-4909-8CE2-EDBEC68CA1E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912620" y="4110130"/>
            <a:ext cx="5318760" cy="396240"/>
          </a:xfrm>
          <a:prstGeom prst="rect">
            <a:avLst/>
          </a:prstGeom>
        </p:spPr>
      </p:pic>
      <p:sp>
        <p:nvSpPr>
          <p:cNvPr id="25" name="Title 1">
            <a:extLst>
              <a:ext uri="{FF2B5EF4-FFF2-40B4-BE49-F238E27FC236}">
                <a16:creationId xmlns:a16="http://schemas.microsoft.com/office/drawing/2014/main" id="{B9A2CDA0-1145-4B50-8154-054EC1B40B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8162" y="1"/>
            <a:ext cx="8238638" cy="666749"/>
          </a:xfrm>
        </p:spPr>
        <p:txBody>
          <a:bodyPr/>
          <a:lstStyle/>
          <a:p>
            <a:r>
              <a:rPr lang="en-US" dirty="0"/>
              <a:t>P4Tune Overview</a:t>
            </a:r>
          </a:p>
        </p:txBody>
      </p: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C66E9ABE-6500-4D2B-8D3E-070FEC357805}"/>
              </a:ext>
            </a:extLst>
          </p:cNvPr>
          <p:cNvCxnSpPr>
            <a:cxnSpLocks/>
          </p:cNvCxnSpPr>
          <p:nvPr/>
        </p:nvCxnSpPr>
        <p:spPr>
          <a:xfrm>
            <a:off x="450616" y="657226"/>
            <a:ext cx="2993624" cy="0"/>
          </a:xfrm>
          <a:prstGeom prst="line">
            <a:avLst/>
          </a:prstGeom>
          <a:noFill/>
          <a:ln w="25400" cap="flat" cmpd="sng" algn="ctr">
            <a:solidFill>
              <a:schemeClr val="accent2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</p:spTree>
    <p:extLst>
      <p:ext uri="{BB962C8B-B14F-4D97-AF65-F5344CB8AC3E}">
        <p14:creationId xmlns:p14="http://schemas.microsoft.com/office/powerpoint/2010/main" val="3801766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A7F987D-8125-4449-B24B-5D69203C7C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3429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fld id="{38C60F48-EAB5-A54D-B834-7AA360F30939}" type="slidenum">
              <a:rPr kumimoji="0" lang="en-US" sz="788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alibri" panose="020F0502020204030204"/>
                <a:ea typeface="+mn-ea"/>
                <a:cs typeface="Arial"/>
                <a:sym typeface="Arial"/>
              </a:rPr>
              <a:pPr marL="0" marR="0" lvl="0" indent="0" algn="r" defTabSz="3429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 typeface="Arial"/>
                <a:buNone/>
                <a:tabLst/>
                <a:defRPr/>
              </a:pPr>
              <a:t>9</a:t>
            </a:fld>
            <a:endParaRPr kumimoji="0" lang="en-US" sz="788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Arial"/>
              <a:sym typeface="Arial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DEEE167E-DDC6-4E2D-A360-8025F28886B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1618" y="4844837"/>
            <a:ext cx="1290224" cy="273844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35AB2377-C6DD-4D04-B3D1-D028BF7BC2E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6059" y="3013945"/>
            <a:ext cx="8691882" cy="993938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B3EA04C7-F68C-44F5-92FB-DC90FE6808C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5632" y="2016660"/>
            <a:ext cx="8752736" cy="1805316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42EF9C3C-226C-4909-8CE2-EDBEC68CA1E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912620" y="4110130"/>
            <a:ext cx="5318760" cy="396240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8307AB16-F854-4B2A-AB3D-F3EE5A0F880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95632" y="987134"/>
            <a:ext cx="8752736" cy="1835742"/>
          </a:xfrm>
          <a:prstGeom prst="rect">
            <a:avLst/>
          </a:prstGeom>
        </p:spPr>
      </p:pic>
      <p:sp>
        <p:nvSpPr>
          <p:cNvPr id="19" name="Title 1">
            <a:extLst>
              <a:ext uri="{FF2B5EF4-FFF2-40B4-BE49-F238E27FC236}">
                <a16:creationId xmlns:a16="http://schemas.microsoft.com/office/drawing/2014/main" id="{D142B16B-E32A-40FA-8D53-7CFC8A4893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8162" y="1"/>
            <a:ext cx="8238638" cy="666749"/>
          </a:xfrm>
        </p:spPr>
        <p:txBody>
          <a:bodyPr/>
          <a:lstStyle/>
          <a:p>
            <a:r>
              <a:rPr lang="en-US" dirty="0"/>
              <a:t>P4Tune Overview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8BE521A7-85B7-440F-839E-4CD223C5DFDD}"/>
              </a:ext>
            </a:extLst>
          </p:cNvPr>
          <p:cNvCxnSpPr>
            <a:cxnSpLocks/>
          </p:cNvCxnSpPr>
          <p:nvPr/>
        </p:nvCxnSpPr>
        <p:spPr>
          <a:xfrm>
            <a:off x="450616" y="657226"/>
            <a:ext cx="2993624" cy="0"/>
          </a:xfrm>
          <a:prstGeom prst="line">
            <a:avLst/>
          </a:prstGeom>
          <a:noFill/>
          <a:ln w="25400" cap="flat" cmpd="sng" algn="ctr">
            <a:solidFill>
              <a:schemeClr val="accent2"/>
            </a:solidFill>
            <a:prstDash val="solid"/>
          </a:ln>
          <a:effectLst>
            <a:outerShdw blurRad="40000" dist="20000" dir="5400000" rotWithShape="0">
              <a:srgbClr val="000000">
                <a:alpha val="38000"/>
              </a:srgbClr>
            </a:outerShdw>
          </a:effectLst>
        </p:spPr>
      </p:cxnSp>
    </p:spTree>
    <p:extLst>
      <p:ext uri="{BB962C8B-B14F-4D97-AF65-F5344CB8AC3E}">
        <p14:creationId xmlns:p14="http://schemas.microsoft.com/office/powerpoint/2010/main" val="2129513602"/>
      </p:ext>
    </p:extLst>
  </p:cSld>
  <p:clrMapOvr>
    <a:masterClrMapping/>
  </p:clrMapOvr>
</p:sld>
</file>

<file path=ppt/theme/theme1.xml><?xml version="1.0" encoding="utf-8"?>
<a:theme xmlns:a="http://schemas.openxmlformats.org/drawingml/2006/main" name="Retrospect">
  <a:themeElements>
    <a:clrScheme name="Orange Red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Retrospect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9CC26709-368C-4D72-9060-94E5B3FF3CD6}"/>
    </a:ext>
  </a:extLst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2362</TotalTime>
  <Words>1848</Words>
  <Application>Microsoft Office PowerPoint</Application>
  <PresentationFormat>On-screen Show (16:9)</PresentationFormat>
  <Paragraphs>317</Paragraphs>
  <Slides>38</Slides>
  <Notes>31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38</vt:i4>
      </vt:variant>
    </vt:vector>
  </HeadingPairs>
  <TitlesOfParts>
    <vt:vector size="46" baseType="lpstr">
      <vt:lpstr>Arial</vt:lpstr>
      <vt:lpstr>Avenir Next</vt:lpstr>
      <vt:lpstr>Calibri</vt:lpstr>
      <vt:lpstr>Calibri Light</vt:lpstr>
      <vt:lpstr>Cambria Math</vt:lpstr>
      <vt:lpstr>Courier New</vt:lpstr>
      <vt:lpstr>Wingdings</vt:lpstr>
      <vt:lpstr>Retrospect</vt:lpstr>
      <vt:lpstr>PowerPoint Presentation</vt:lpstr>
      <vt:lpstr>Agenda</vt:lpstr>
      <vt:lpstr>Non-programmable Networks</vt:lpstr>
      <vt:lpstr>SDN</vt:lpstr>
      <vt:lpstr>P4 Programmable Switches</vt:lpstr>
      <vt:lpstr>P4 Switches Deployment Challenges</vt:lpstr>
      <vt:lpstr>P4Tune Overview</vt:lpstr>
      <vt:lpstr>P4Tune Overview</vt:lpstr>
      <vt:lpstr>P4Tune Overview</vt:lpstr>
      <vt:lpstr>P4Tune Overview</vt:lpstr>
      <vt:lpstr>PowerPoint Presentation</vt:lpstr>
      <vt:lpstr>Buffer Sizing Problem</vt:lpstr>
      <vt:lpstr>Buffer Sizing Rules</vt:lpstr>
      <vt:lpstr>Stanford Rule Applicability</vt:lpstr>
      <vt:lpstr>Proposed System</vt:lpstr>
      <vt:lpstr>Implementation and Evaluation</vt:lpstr>
      <vt:lpstr>Implementation and Evaluation</vt:lpstr>
      <vt:lpstr>Results</vt:lpstr>
      <vt:lpstr>Results</vt:lpstr>
      <vt:lpstr>PowerPoint Presentation</vt:lpstr>
      <vt:lpstr>Size-Aware Flow Separation</vt:lpstr>
      <vt:lpstr>Classification in Legacy Devices</vt:lpstr>
      <vt:lpstr>P4-Assisted Flow Classification</vt:lpstr>
      <vt:lpstr>Results</vt:lpstr>
      <vt:lpstr>PowerPoint Presentation</vt:lpstr>
      <vt:lpstr>SYN Flood Attack</vt:lpstr>
      <vt:lpstr>Detecting SYN Flood with P4</vt:lpstr>
      <vt:lpstr>Results</vt:lpstr>
      <vt:lpstr>PowerPoint Presentation</vt:lpstr>
      <vt:lpstr>DNS Amplification</vt:lpstr>
      <vt:lpstr>DNS Amplification</vt:lpstr>
      <vt:lpstr>Detecting DNS Amplification with P4</vt:lpstr>
      <vt:lpstr>Detecting DNS Amplification with P4</vt:lpstr>
      <vt:lpstr>Discussions</vt:lpstr>
      <vt:lpstr>Conclusion</vt:lpstr>
      <vt:lpstr>Acknowledgement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Virtual Labs on SDN and P4 Programmable Switches</dc:title>
  <dc:creator>Elie</dc:creator>
  <cp:lastModifiedBy>Kfoury, Elie</cp:lastModifiedBy>
  <cp:revision>10</cp:revision>
  <dcterms:modified xsi:type="dcterms:W3CDTF">2022-04-15T17:40:45Z</dcterms:modified>
</cp:coreProperties>
</file>