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8404800" cy="43891200"/>
  <p:notesSz cx="9239250" cy="11982450"/>
  <p:embeddedFontLst>
    <p:embeddedFont>
      <p:font typeface="Quattrocento" panose="02020502030000000404" pitchFamily="18" charset="0"/>
      <p:regular r:id="rId8"/>
      <p:bold r:id="rId9"/>
    </p:embeddedFont>
    <p:embeddedFont>
      <p:font typeface="Quattrocento Sans" panose="020B05020500000200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84" userDrawn="1">
          <p15:clr>
            <a:srgbClr val="A4A3A4"/>
          </p15:clr>
        </p15:guide>
        <p15:guide id="2" pos="11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664F93"/>
    <a:srgbClr val="A80000"/>
    <a:srgbClr val="3684A0"/>
    <a:srgbClr val="5B4D7F"/>
    <a:srgbClr val="604884"/>
    <a:srgbClr val="7C5393"/>
    <a:srgbClr val="506796"/>
    <a:srgbClr val="378B9F"/>
    <a:srgbClr val="3A7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8"/>
    <p:restoredTop sz="95297" autoAdjust="0"/>
  </p:normalViewPr>
  <p:slideViewPr>
    <p:cSldViewPr>
      <p:cViewPr>
        <p:scale>
          <a:sx n="33" d="100"/>
          <a:sy n="33" d="100"/>
        </p:scale>
        <p:origin x="852" y="24"/>
      </p:cViewPr>
      <p:guideLst>
        <p:guide orient="horz" pos="14784"/>
        <p:guide pos="11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9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9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1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24138" y="889000"/>
            <a:ext cx="39766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1" y="5732464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6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6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24138" y="889000"/>
            <a:ext cx="3976687" cy="4545013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610" y="13635569"/>
            <a:ext cx="32643587" cy="940646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1217" y="24870836"/>
            <a:ext cx="26882372" cy="11218333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00055" indent="0" algn="ctr">
              <a:buNone/>
              <a:defRPr/>
            </a:lvl2pPr>
            <a:lvl3pPr marL="800111" indent="0" algn="ctr">
              <a:buNone/>
              <a:defRPr/>
            </a:lvl3pPr>
            <a:lvl4pPr marL="1200165" indent="0" algn="ctr">
              <a:buNone/>
              <a:defRPr/>
            </a:lvl4pPr>
            <a:lvl5pPr marL="1600220" indent="0" algn="ctr">
              <a:buNone/>
              <a:defRPr/>
            </a:lvl5pPr>
            <a:lvl6pPr marL="2000275" indent="0" algn="ctr">
              <a:buNone/>
              <a:defRPr/>
            </a:lvl6pPr>
            <a:lvl7pPr marL="2400331" indent="0" algn="ctr">
              <a:buNone/>
              <a:defRPr/>
            </a:lvl7pPr>
            <a:lvl8pPr marL="2800385" indent="0" algn="ctr">
              <a:buNone/>
              <a:defRPr/>
            </a:lvl8pPr>
            <a:lvl9pPr marL="32004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9996" y="10240435"/>
            <a:ext cx="34564813" cy="28966584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4224" y="1756835"/>
            <a:ext cx="8640587" cy="37450184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9993" y="1756835"/>
            <a:ext cx="25805694" cy="37450184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996" y="10240435"/>
            <a:ext cx="34564813" cy="28966584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6" y="28204589"/>
            <a:ext cx="32643587" cy="8716433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6" y="18603384"/>
            <a:ext cx="32643587" cy="96012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751"/>
            </a:lvl1pPr>
            <a:lvl2pPr marL="400055" indent="0">
              <a:buNone/>
              <a:defRPr sz="1575"/>
            </a:lvl2pPr>
            <a:lvl3pPr marL="800111" indent="0">
              <a:buNone/>
              <a:defRPr sz="1400"/>
            </a:lvl3pPr>
            <a:lvl4pPr marL="1200165" indent="0">
              <a:buNone/>
              <a:defRPr sz="1225"/>
            </a:lvl4pPr>
            <a:lvl5pPr marL="1600220" indent="0">
              <a:buNone/>
              <a:defRPr sz="1225"/>
            </a:lvl5pPr>
            <a:lvl6pPr marL="2000275" indent="0">
              <a:buNone/>
              <a:defRPr sz="1225"/>
            </a:lvl6pPr>
            <a:lvl7pPr marL="2400331" indent="0">
              <a:buNone/>
              <a:defRPr sz="1225"/>
            </a:lvl7pPr>
            <a:lvl8pPr marL="2800385" indent="0">
              <a:buNone/>
              <a:defRPr sz="1225"/>
            </a:lvl8pPr>
            <a:lvl9pPr marL="3200440" indent="0">
              <a:buNone/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996" y="10240435"/>
            <a:ext cx="17223140" cy="28966584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50"/>
            </a:lvl1pPr>
            <a:lvl2pPr>
              <a:defRPr sz="2100"/>
            </a:lvl2pPr>
            <a:lvl3pPr>
              <a:defRPr sz="1751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1670" y="10240435"/>
            <a:ext cx="17223140" cy="28966584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50"/>
            </a:lvl1pPr>
            <a:lvl2pPr>
              <a:defRPr sz="2100"/>
            </a:lvl2pPr>
            <a:lvl3pPr>
              <a:defRPr sz="1751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993" y="9825571"/>
            <a:ext cx="16968788" cy="4093633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100" b="1"/>
            </a:lvl1pPr>
            <a:lvl2pPr marL="400055" indent="0">
              <a:buNone/>
              <a:defRPr sz="1751" b="1"/>
            </a:lvl2pPr>
            <a:lvl3pPr marL="800111" indent="0">
              <a:buNone/>
              <a:defRPr sz="1575" b="1"/>
            </a:lvl3pPr>
            <a:lvl4pPr marL="1200165" indent="0">
              <a:buNone/>
              <a:defRPr sz="1400" b="1"/>
            </a:lvl4pPr>
            <a:lvl5pPr marL="1600220" indent="0">
              <a:buNone/>
              <a:defRPr sz="1400" b="1"/>
            </a:lvl5pPr>
            <a:lvl6pPr marL="2000275" indent="0">
              <a:buNone/>
              <a:defRPr sz="1400" b="1"/>
            </a:lvl6pPr>
            <a:lvl7pPr marL="2400331" indent="0">
              <a:buNone/>
              <a:defRPr sz="1400" b="1"/>
            </a:lvl7pPr>
            <a:lvl8pPr marL="2800385" indent="0">
              <a:buNone/>
              <a:defRPr sz="1400" b="1"/>
            </a:lvl8pPr>
            <a:lvl9pPr marL="32004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9993" y="13919203"/>
            <a:ext cx="16968788" cy="25287816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100"/>
            </a:lvl1pPr>
            <a:lvl2pPr>
              <a:defRPr sz="1751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612" y="9825571"/>
            <a:ext cx="16976197" cy="4093633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100" b="1"/>
            </a:lvl1pPr>
            <a:lvl2pPr marL="400055" indent="0">
              <a:buNone/>
              <a:defRPr sz="1751" b="1"/>
            </a:lvl2pPr>
            <a:lvl3pPr marL="800111" indent="0">
              <a:buNone/>
              <a:defRPr sz="1575" b="1"/>
            </a:lvl3pPr>
            <a:lvl4pPr marL="1200165" indent="0">
              <a:buNone/>
              <a:defRPr sz="1400" b="1"/>
            </a:lvl4pPr>
            <a:lvl5pPr marL="1600220" indent="0">
              <a:buNone/>
              <a:defRPr sz="1400" b="1"/>
            </a:lvl5pPr>
            <a:lvl6pPr marL="2000275" indent="0">
              <a:buNone/>
              <a:defRPr sz="1400" b="1"/>
            </a:lvl6pPr>
            <a:lvl7pPr marL="2400331" indent="0">
              <a:buNone/>
              <a:defRPr sz="1400" b="1"/>
            </a:lvl7pPr>
            <a:lvl8pPr marL="2800385" indent="0">
              <a:buNone/>
              <a:defRPr sz="1400" b="1"/>
            </a:lvl8pPr>
            <a:lvl9pPr marL="32004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612" y="13919203"/>
            <a:ext cx="16976197" cy="25287816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100"/>
            </a:lvl1pPr>
            <a:lvl2pPr>
              <a:defRPr sz="1751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6" y="1756833"/>
            <a:ext cx="34564813" cy="73152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995" y="1748368"/>
            <a:ext cx="12634913" cy="7435851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75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458" y="1748368"/>
            <a:ext cx="21469350" cy="37458651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1"/>
            </a:lvl1pPr>
            <a:lvl2pPr>
              <a:defRPr sz="2450"/>
            </a:lvl2pPr>
            <a:lvl3pPr>
              <a:defRPr sz="2100"/>
            </a:lvl3pPr>
            <a:lvl4pPr>
              <a:defRPr sz="1751"/>
            </a:lvl4pPr>
            <a:lvl5pPr>
              <a:defRPr sz="1751"/>
            </a:lvl5pPr>
            <a:lvl6pPr>
              <a:defRPr sz="1751"/>
            </a:lvl6pPr>
            <a:lvl7pPr>
              <a:defRPr sz="1751"/>
            </a:lvl7pPr>
            <a:lvl8pPr>
              <a:defRPr sz="1751"/>
            </a:lvl8pPr>
            <a:lvl9pPr>
              <a:defRPr sz="17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9995" y="9184217"/>
            <a:ext cx="12634913" cy="300228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25"/>
            </a:lvl1pPr>
            <a:lvl2pPr marL="400055" indent="0">
              <a:buNone/>
              <a:defRPr sz="1050"/>
            </a:lvl2pPr>
            <a:lvl3pPr marL="800111" indent="0">
              <a:buNone/>
              <a:defRPr sz="875"/>
            </a:lvl3pPr>
            <a:lvl4pPr marL="1200165" indent="0">
              <a:buNone/>
              <a:defRPr sz="788"/>
            </a:lvl4pPr>
            <a:lvl5pPr marL="1600220" indent="0">
              <a:buNone/>
              <a:defRPr sz="788"/>
            </a:lvl5pPr>
            <a:lvl6pPr marL="2000275" indent="0">
              <a:buNone/>
              <a:defRPr sz="788"/>
            </a:lvl6pPr>
            <a:lvl7pPr marL="2400331" indent="0">
              <a:buNone/>
              <a:defRPr sz="788"/>
            </a:lvl7pPr>
            <a:lvl8pPr marL="2800385" indent="0">
              <a:buNone/>
              <a:defRPr sz="788"/>
            </a:lvl8pPr>
            <a:lvl9pPr marL="320044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105" y="30723422"/>
            <a:ext cx="23042387" cy="3627967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175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8105" y="3922185"/>
            <a:ext cx="23042387" cy="26333451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801"/>
            </a:lvl1pPr>
            <a:lvl2pPr marL="400055" indent="0">
              <a:buNone/>
              <a:defRPr sz="2450"/>
            </a:lvl2pPr>
            <a:lvl3pPr marL="800111" indent="0">
              <a:buNone/>
              <a:defRPr sz="2100"/>
            </a:lvl3pPr>
            <a:lvl4pPr marL="1200165" indent="0">
              <a:buNone/>
              <a:defRPr sz="1751"/>
            </a:lvl4pPr>
            <a:lvl5pPr marL="1600220" indent="0">
              <a:buNone/>
              <a:defRPr sz="1751"/>
            </a:lvl5pPr>
            <a:lvl6pPr marL="2000275" indent="0">
              <a:buNone/>
              <a:defRPr sz="1751"/>
            </a:lvl6pPr>
            <a:lvl7pPr marL="2400331" indent="0">
              <a:buNone/>
              <a:defRPr sz="1751"/>
            </a:lvl7pPr>
            <a:lvl8pPr marL="2800385" indent="0">
              <a:buNone/>
              <a:defRPr sz="1751"/>
            </a:lvl8pPr>
            <a:lvl9pPr marL="3200440" indent="0">
              <a:buNone/>
              <a:defRPr sz="175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8105" y="34351388"/>
            <a:ext cx="23042387" cy="5149849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25"/>
            </a:lvl1pPr>
            <a:lvl2pPr marL="400055" indent="0">
              <a:buNone/>
              <a:defRPr sz="1050"/>
            </a:lvl2pPr>
            <a:lvl3pPr marL="800111" indent="0">
              <a:buNone/>
              <a:defRPr sz="875"/>
            </a:lvl3pPr>
            <a:lvl4pPr marL="1200165" indent="0">
              <a:buNone/>
              <a:defRPr sz="788"/>
            </a:lvl4pPr>
            <a:lvl5pPr marL="1600220" indent="0">
              <a:buNone/>
              <a:defRPr sz="788"/>
            </a:lvl5pPr>
            <a:lvl6pPr marL="2000275" indent="0">
              <a:buNone/>
              <a:defRPr sz="788"/>
            </a:lvl6pPr>
            <a:lvl7pPr marL="2400331" indent="0">
              <a:buNone/>
              <a:defRPr sz="788"/>
            </a:lvl7pPr>
            <a:lvl8pPr marL="2800385" indent="0">
              <a:buNone/>
              <a:defRPr sz="788"/>
            </a:lvl8pPr>
            <a:lvl9pPr marL="320044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3339234" y="22946783"/>
            <a:ext cx="19033067" cy="38227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2710967" y="22946783"/>
            <a:ext cx="19033067" cy="38227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089650" y="44568535"/>
            <a:ext cx="26225500" cy="2065867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089650" y="45330536"/>
            <a:ext cx="19202400" cy="1693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271">
                <a:solidFill>
                  <a:srgbClr val="808080"/>
                </a:solidFill>
              </a:rPr>
              <a:t>Template ID: ponderingpeacock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defPPr>
        <a:defRPr kern="1200" smtId="4294967295"/>
      </a:defPPr>
      <a:lvl1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+mj-lt"/>
          <a:ea typeface="+mj-ea"/>
          <a:cs typeface="+mj-cs"/>
        </a:defRPr>
      </a:lvl1pPr>
      <a:lvl2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2pPr>
      <a:lvl3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3pPr>
      <a:lvl4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4pPr>
      <a:lvl5pPr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5pPr>
      <a:lvl6pPr marL="400055"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6pPr>
      <a:lvl7pPr marL="800111"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7pPr>
      <a:lvl8pPr marL="1200165"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8pPr>
      <a:lvl9pPr marL="1600220" algn="ctr" defTabSz="2690649" rtl="0" eaLnBrk="0" fontAlgn="base" hangingPunct="0">
        <a:spcBef>
          <a:spcPct val="0"/>
        </a:spcBef>
        <a:spcAft>
          <a:spcPct val="0"/>
        </a:spcAft>
        <a:defRPr sz="1295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007084" indent="-1007084" algn="l" defTabSz="2690649" rtl="0" eaLnBrk="0" fontAlgn="base" hangingPunct="0">
        <a:spcBef>
          <a:spcPct val="20000"/>
        </a:spcBef>
        <a:spcAft>
          <a:spcPct val="0"/>
        </a:spcAft>
        <a:buChar char="•"/>
        <a:defRPr sz="9363">
          <a:solidFill>
            <a:schemeClr val="tx1"/>
          </a:solidFill>
          <a:latin typeface="+mn-lt"/>
          <a:ea typeface="+mn-ea"/>
          <a:cs typeface="+mn-cs"/>
        </a:defRPr>
      </a:lvl1pPr>
      <a:lvl2pPr marL="2185023" indent="-840394" algn="l" defTabSz="2690649" rtl="0" eaLnBrk="0" fontAlgn="base" hangingPunct="0">
        <a:spcBef>
          <a:spcPct val="20000"/>
        </a:spcBef>
        <a:spcAft>
          <a:spcPct val="0"/>
        </a:spcAft>
        <a:buChar char="–"/>
        <a:defRPr sz="8313">
          <a:solidFill>
            <a:schemeClr val="tx1"/>
          </a:solidFill>
          <a:latin typeface="+mn-lt"/>
        </a:defRPr>
      </a:lvl2pPr>
      <a:lvl3pPr marL="3362964" indent="-672315" algn="l" defTabSz="2690649" rtl="0" eaLnBrk="0" fontAlgn="base" hangingPunct="0">
        <a:spcBef>
          <a:spcPct val="20000"/>
        </a:spcBef>
        <a:spcAft>
          <a:spcPct val="0"/>
        </a:spcAft>
        <a:buChar char="•"/>
        <a:defRPr sz="7088">
          <a:solidFill>
            <a:schemeClr val="tx1"/>
          </a:solidFill>
          <a:latin typeface="+mn-lt"/>
        </a:defRPr>
      </a:lvl3pPr>
      <a:lvl4pPr marL="4711760" indent="-676483" algn="l" defTabSz="2690649" rtl="0" eaLnBrk="0" fontAlgn="base" hangingPunct="0">
        <a:spcBef>
          <a:spcPct val="20000"/>
        </a:spcBef>
        <a:spcAft>
          <a:spcPct val="0"/>
        </a:spcAft>
        <a:buChar char="–"/>
        <a:defRPr sz="5688">
          <a:solidFill>
            <a:schemeClr val="tx1"/>
          </a:solidFill>
          <a:latin typeface="+mn-lt"/>
        </a:defRPr>
      </a:lvl4pPr>
      <a:lvl5pPr marL="6056389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5pPr>
      <a:lvl6pPr marL="6456443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6pPr>
      <a:lvl7pPr marL="6856497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7pPr>
      <a:lvl8pPr marL="7256553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8pPr>
      <a:lvl9pPr marL="7656608" indent="-672315" algn="l" defTabSz="2690649" rtl="0" eaLnBrk="0" fontAlgn="base" hangingPunct="0">
        <a:spcBef>
          <a:spcPct val="20000"/>
        </a:spcBef>
        <a:spcAft>
          <a:spcPct val="0"/>
        </a:spcAft>
        <a:buChar char="»"/>
        <a:defRPr sz="568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5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11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5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20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75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31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85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40" algn="l" defTabSz="800111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0.png"/><Relationship Id="rId5" Type="http://schemas.openxmlformats.org/officeDocument/2006/relationships/image" Target="../media/image5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379954" y="721141"/>
            <a:ext cx="37721244" cy="5463324"/>
          </a:xfrm>
          <a:prstGeom prst="snip2DiagRect">
            <a:avLst/>
          </a:prstGeom>
          <a:solidFill>
            <a:srgbClr val="8E0000"/>
          </a:solidFill>
          <a:ln w="25400">
            <a:noFill/>
            <a:miter lim="800000"/>
          </a:ln>
        </p:spPr>
        <p:txBody>
          <a:bodyPr lIns="53524" tIns="26761" rIns="53524" bIns="26761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3675" b="1" i="1" u="sng" dirty="0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200400" y="858740"/>
            <a:ext cx="32004000" cy="25702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90991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Implementing a Packet Filter using a P4</a:t>
            </a:r>
          </a:p>
          <a:p>
            <a:pPr algn="ctr" defTabSz="3290991">
              <a:spcBef>
                <a:spcPct val="20000"/>
              </a:spcBef>
              <a:defRPr/>
            </a:pPr>
            <a:r>
              <a:rPr lang="en-US" sz="7438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Programmable Switch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200400" y="3429000"/>
            <a:ext cx="32004000" cy="25637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9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Andrew Smith</a:t>
            </a:r>
          </a:p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Advisors: Ali Mazloum, Jose Gomez, Jorge </a:t>
            </a:r>
            <a:r>
              <a:rPr lang="en-US" sz="49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Crichigno</a:t>
            </a:r>
            <a:endParaRPr lang="en-US" sz="4900" dirty="0">
              <a:solidFill>
                <a:schemeClr val="bg1"/>
              </a:solidFill>
              <a:effectLst/>
              <a:latin typeface="Quattrocento" panose="020208020300000004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9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Integrated Information Technology Department, University of South Carolina, Columbia, South Carolina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3172763" y="7820030"/>
            <a:ext cx="12193046" cy="15057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2764" y="6713421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Test System</a:t>
            </a:r>
            <a:endParaRPr lang="en-US" sz="3150" b="1" dirty="0">
              <a:solidFill>
                <a:schemeClr val="bg1"/>
              </a:solidFill>
              <a:effectLst/>
              <a:latin typeface="Quattrocento" panose="020208020300000004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437374" y="7820031"/>
            <a:ext cx="12193046" cy="7239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72" y="8140464"/>
            <a:ext cx="11114127" cy="656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project presents a packet filter implemented using a P4 programmable switch.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 is a programming language to describe the behavior of the data plane.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data plane is structured as a pipeline that processes a stream of bits.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With P4, the programmer specifies how the pipeline will manipulate the information contained in packet headers to make decisions.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 this project, a P4 programmable switch inspects the content of packet headers to decide whether to drop or allow them to pass.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decision is based on predefined rules that the network administrator established as security policies.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P4 programmable switch will implement a counter to store the number of times a packet is dropped based on these predefined rules.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Results show that P4 facilitates implementing a packet filter that allows the network administrator to configure security policies.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Moreover, this project displays that P4 facilitates implementing counters to record statistics of interest at runtime.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54" y="6713421"/>
            <a:ext cx="12193046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  <a:endParaRPr lang="en-US" sz="3150" b="1" dirty="0">
              <a:solidFill>
                <a:schemeClr val="bg1"/>
              </a:solidFill>
              <a:effectLst/>
              <a:latin typeface="Quattrocento" panose="02020802030000000404" pitchFamily="18" charset="0"/>
            </a:endParaRP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74" y="15644051"/>
            <a:ext cx="12229482" cy="84219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Project Description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F9B463-E17B-4E7C-87E7-83502E0F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125" y="1528854"/>
            <a:ext cx="5196618" cy="26502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213D1A-039C-ECE6-5606-86E5678202E2}"/>
              </a:ext>
            </a:extLst>
          </p:cNvPr>
          <p:cNvSpPr/>
          <p:nvPr/>
        </p:nvSpPr>
        <p:spPr>
          <a:xfrm>
            <a:off x="25908152" y="7866381"/>
            <a:ext cx="12193046" cy="2015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5CF1F-8D7A-DB98-3806-57A5BDB44151}"/>
              </a:ext>
            </a:extLst>
          </p:cNvPr>
          <p:cNvSpPr/>
          <p:nvPr/>
        </p:nvSpPr>
        <p:spPr>
          <a:xfrm>
            <a:off x="422134" y="16775313"/>
            <a:ext cx="12193046" cy="766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18A717C-068F-E2DE-A7B1-A86CEF7D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63" y="24832590"/>
            <a:ext cx="12193046" cy="848784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Background on P4 programmable switches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A2B7CF-588E-9B12-DE3D-73A361DCEA3F}"/>
              </a:ext>
            </a:extLst>
          </p:cNvPr>
          <p:cNvSpPr/>
          <p:nvPr/>
        </p:nvSpPr>
        <p:spPr>
          <a:xfrm>
            <a:off x="329411" y="26031839"/>
            <a:ext cx="12193046" cy="17384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DCF0FB-2511-B187-58B1-3DDD659632FD}"/>
              </a:ext>
            </a:extLst>
          </p:cNvPr>
          <p:cNvSpPr/>
          <p:nvPr/>
        </p:nvSpPr>
        <p:spPr>
          <a:xfrm>
            <a:off x="13172763" y="24255483"/>
            <a:ext cx="12193046" cy="191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D1AB0AD-889D-7F04-FEC3-D3724F34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8602" y="23258782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Experimentation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1F648F-E053-6B27-5D74-A882536900C9}"/>
              </a:ext>
            </a:extLst>
          </p:cNvPr>
          <p:cNvSpPr/>
          <p:nvPr/>
        </p:nvSpPr>
        <p:spPr>
          <a:xfrm>
            <a:off x="25871716" y="39631285"/>
            <a:ext cx="12193046" cy="153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677FB681-3D93-1E8B-0217-C255801E4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1717" y="38584572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Acknowledgement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EED6510B-652A-574A-9BBE-DF9E4E86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6476" y="6705600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2225CB-F988-EE25-86C2-1AA3C6560627}"/>
              </a:ext>
            </a:extLst>
          </p:cNvPr>
          <p:cNvSpPr/>
          <p:nvPr/>
        </p:nvSpPr>
        <p:spPr>
          <a:xfrm>
            <a:off x="25975068" y="29536612"/>
            <a:ext cx="12193046" cy="3397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BF559479-E10C-289D-086E-6155894A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6480" y="28516582"/>
            <a:ext cx="12093039" cy="764139"/>
          </a:xfrm>
          <a:prstGeom prst="snipRoundRect">
            <a:avLst>
              <a:gd name="adj1" fmla="val 22043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Lessons Learned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20EAA1-6883-EFF2-B64E-60A4B44EFE4C}"/>
              </a:ext>
            </a:extLst>
          </p:cNvPr>
          <p:cNvSpPr/>
          <p:nvPr/>
        </p:nvSpPr>
        <p:spPr>
          <a:xfrm>
            <a:off x="25975068" y="34550259"/>
            <a:ext cx="12193046" cy="364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400">
              <a:latin typeface="+mj-lt"/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3C045F-17C2-0D41-6E91-94CA8BC5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6480" y="33469582"/>
            <a:ext cx="12193045" cy="764139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8E0000"/>
          </a:solidFill>
          <a:ln w="12700">
            <a:noFill/>
            <a:miter lim="800000"/>
          </a:ln>
        </p:spPr>
        <p:txBody>
          <a:bodyPr wrap="none" lIns="240030" tIns="64008" rIns="240030" bIns="59993" anchor="ctr" anchorCtr="0"/>
          <a:lstStyle>
            <a:defPPr>
              <a:defRPr kern="1200" smtId="4294967295"/>
            </a:defPPr>
          </a:lstStyle>
          <a:p>
            <a:pPr algn="ctr" defTabSz="4114816"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132E4F7B-1E29-9474-3E46-AE16A4910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70" y="16992600"/>
            <a:ext cx="11114127" cy="737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 packet filter is a network device that examines each datagram in isolation and determines whether the datagram should be allowed to pass or dropped based on administrator-specific rules. 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Filtering decisions are typically based on: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IP source or destination address.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Protocol type in IP datagram field: TCP, UDP, ICMP, and others.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TCP or UDP source and destination port.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TCP flag bits: SYN, ACK, and other flags.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ICMP message type.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Different rules for datagrams leaving and entering the network.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Different rules for the different router interfaces.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project aims at implementing a packet filter on a programmable switch using the P4 language, as well as a counter to record the number of disallowed packets.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packet filter will enable the network administrator to count and block packets based on physical ingress and/or egress interfaces, IP source or destination address, protocol type in the IP datagram field (TCP, UDP, ICMP), and TCP or UDP source and destination port.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1F9584A-93A0-8C31-EFE3-13D945B90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3" y="36441382"/>
            <a:ext cx="10058400" cy="6705600"/>
          </a:xfrm>
          <a:prstGeom prst="rect">
            <a:avLst/>
          </a:prstGeom>
        </p:spPr>
      </p:pic>
      <p:sp>
        <p:nvSpPr>
          <p:cNvPr id="48" name="TextBox 19">
            <a:extLst>
              <a:ext uri="{FF2B5EF4-FFF2-40B4-BE49-F238E27FC236}">
                <a16:creationId xmlns:a16="http://schemas.microsoft.com/office/drawing/2014/main" id="{5F70352B-D3BB-7B1D-003D-2B31A029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9" y="26536080"/>
            <a:ext cx="11114127" cy="1022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 programmable data planes emerge as a natural evolution of Software-Defined Networking (SDN). 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 the SDN context, the software describes how packets are processed, conceived, tested, and deployed in a much shorter time span by operators, engineers, researchers, and practitioners in general.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SDN fostered significant advances by separating the switch into two logical components: the control and data planes.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control plane implements the switch intelligence, for instance, computing the states of a routing protocol (e.g., BGP, OSPF), running a machine learning algorithm (e.g., classifiers), and processing digests from the data plane.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data plane governs the forwarding behavior of a P4 switch by manipulating packets at line rate.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project uses the V1 model, a P4 programming model comprising a programmable parser, an ingress pipeline, an egress pipeline, a 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deparser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, and a non-programmable component, the traffic manager (TM).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parser extracts the information from packet headers so that the other following stages can make decisions.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ingress and egress pipelines execute actions with match-action tables.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Examples of actions in the data plane can be modifying the destination IP address and decrementing the time-to-live (TTL) field in the IPv4 header.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deparser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reassembles and emits the packet processed by the previous stages.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traffic manager handles operations related to the switch’s queue and the sending rate.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D1A82A09-215C-249D-F8FA-867A82903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5336" y="8384410"/>
            <a:ext cx="11114127" cy="570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project implements a packet filter and direct counter using the behavioral model version 2 (BMv2) software switch that implements the V1 model.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topology comprises three hosts and a P4 switch that acts as the packet filter.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Host h1 represents a device in a company’s headquarters (Zone 3), host h2 is a device in a branch office (Zone 2), and host h3 represents a device that is not managed by the company (Zone 3).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Packets going from host h1 to host h2 and vice versa are subject to different security policies than packets going to host h3.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Switch s1 leverages match-action tables to drop and count packets based on the physical ingress port and the protocol in the IP datagram field(e.g., TCP, UDP, ICMP).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P4 program implemented in switch S1 blocks traffic from port 2 and leaves the channel between the Headquarters and Branch Office open.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798721" algn="l"/>
              </a:tabLst>
            </a:pPr>
            <a:endParaRPr lang="en-US" sz="21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D35FBEC3-C18C-7CD1-835E-955D8212C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934" y="39882111"/>
            <a:ext cx="11114127" cy="8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was supported by the Office of Naval Research, under Award N00014-23-1-2245.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819F4171-D038-0F74-DFCB-939FB91E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8975" y="24602054"/>
            <a:ext cx="11114127" cy="193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For simplicity, full connectivity will be allowed by default using the 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forwarding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match-action table: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First implement a match-action table to simultaneously block and count a packet when called. This is done in the following steps.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Establish a direct counter to count on a per-packet basis:</a:t>
            </a:r>
          </a:p>
          <a:p>
            <a:pPr lvl="1"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Create the table 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block_counter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and supply it with the above counter and default action of drop: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table will be called via the Ingress apply logic whenever a packet hits on another specific table. Thus, if a hit occurs on the other table, 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block_counter 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will iterate, blocking and counting the packet. Otherwise, forwarding will proceed.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following scenarios were implemented using match-action tables to test the packet filter: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Scenario 1: Dropping packets from physical ingress port 2 (Danger). 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table 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ingress_port_ACL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is populated with the following rules: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Packets that entering through switch port 2 will hit on 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ingress_port_ACL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.</a:t>
            </a:r>
          </a:p>
          <a:p>
            <a:pPr marL="300042" marR="0" lvl="0" indent="-300042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 panose="020B0502050000020003" pitchFamily="34" charset="0"/>
                <a:cs typeface="Arial" panose="020B0604020202020204" pitchFamily="34" charset="0"/>
              </a:rPr>
              <a:t>Scenario 2: Dropping packets based on protocol type  in IP datagram field.</a:t>
            </a: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table </a:t>
            </a:r>
            <a:r>
              <a:rPr lang="en-US" sz="2400" i="1" dirty="0">
                <a:solidFill>
                  <a:prstClr val="black"/>
                </a:solidFill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datagram_field_ACL</a:t>
            </a:r>
            <a:r>
              <a:rPr lang="en-US" sz="2400" dirty="0">
                <a:solidFill>
                  <a:prstClr val="black"/>
                </a:solidFill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is populated with the following rules:</a:t>
            </a:r>
          </a:p>
          <a:p>
            <a:pPr marL="300042" marR="0" lvl="0" indent="-300042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marR="0" lvl="0" indent="-300042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marR="0" lvl="0" indent="-300042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marR="0" lvl="0" indent="-300042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marR="0" lvl="0" indent="-300042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marR="0" lvl="0" indent="-300042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757242" lvl="1" indent="-30004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 panose="020B0502050000020003" pitchFamily="34" charset="0"/>
                <a:cs typeface="Arial" panose="020B0604020202020204" pitchFamily="34" charset="0"/>
              </a:rPr>
              <a:t>The table matches for the protocol numbers, written in hexadecimal. TCP (0x06), UDP (0x11), ICMP (0x01). Thus</a:t>
            </a:r>
            <a:r>
              <a:rPr lang="en-US" sz="2400" dirty="0">
                <a:solidFill>
                  <a:prstClr val="black"/>
                </a:solidFill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, all TCP, UDP, and ICMP packets will hit on </a:t>
            </a:r>
            <a:r>
              <a:rPr lang="en-US" sz="2400" i="1" dirty="0">
                <a:solidFill>
                  <a:prstClr val="black"/>
                </a:solidFill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datagram_field_ACL</a:t>
            </a:r>
            <a:r>
              <a:rPr lang="en-US" sz="2400" dirty="0">
                <a:solidFill>
                  <a:prstClr val="black"/>
                </a:solidFill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798721" algn="l"/>
              </a:tabLst>
            </a:pPr>
            <a:r>
              <a:rPr lang="en-US" sz="21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Note: the tables that define the desired packet trait to be dropped (e.g., </a:t>
            </a:r>
            <a:r>
              <a:rPr lang="en-US" sz="21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ingress_port_ACL </a:t>
            </a:r>
            <a:r>
              <a:rPr lang="en-US" sz="21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and </a:t>
            </a:r>
            <a:r>
              <a:rPr lang="en-US" sz="21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datagram_field_ACL</a:t>
            </a:r>
            <a:r>
              <a:rPr lang="en-US" sz="21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) do not have actions. This is because the apply logic will call the block_counter when a packet hits on either table, allowing the packet to be dropped and counted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C3578F28-E7B6-9159-0356-9502BF1A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2238" y="29641800"/>
            <a:ext cx="11114127" cy="33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Learned how to implement a packet filter using P4.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Leveraged match-action tables to implement security policies.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Implemented a direct counter to record the number of blocked packets.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Validated the implementation of the security policies in the 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Netlab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environment.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Understood the flexibility of P4 programmable switches in implementing security features.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Understood the ability of P4 programmable switches to track and store useful data at line rate.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337162A6-C7AC-C791-3A99-DB0D5570D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1126" y="25374600"/>
            <a:ext cx="7282674" cy="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Table name: forwarding.</a:t>
            </a:r>
            <a:endParaRPr lang="en-US" sz="21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D0823BB7-CA95-F564-827F-BE0FDAA88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4408" y="30632400"/>
            <a:ext cx="7402548" cy="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Table name: block_counter.</a:t>
            </a:r>
            <a:endParaRPr lang="en-US" sz="21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915D8253-19A5-B1BE-3162-E2738D90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4782" y="35485459"/>
            <a:ext cx="8122511" cy="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Table name: ingress_port_ACL.</a:t>
            </a:r>
            <a:endParaRPr lang="en-US" sz="21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5AE00032-A5DD-44F4-3002-9E57E69C6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4283" y="38328600"/>
            <a:ext cx="7162800" cy="4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Table name: datagram_field_ACL.</a:t>
            </a:r>
            <a:endParaRPr lang="en-US" sz="21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E34D1D84-478E-9D3E-9142-73323111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1175" y="8384410"/>
            <a:ext cx="11114127" cy="1550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Results show that packets were successfully filtered.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ping 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command was used to verify the first scenario.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Packets originating from physical port 2 (Danger) were dropped.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nanolog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tool also corroborated that the match-action table was applied correctly.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In the second scenario, Host h2 was configured with a simple HTTP server,  and Host h1 used the 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wget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command to try to connect over 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tcp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nanolog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tool displayed that request packets using TCP were dropped.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Finally, the counter was verified using the P4 runtime CLI. 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output confirmed that 4 ping packets were dropped and counted and 4 </a:t>
            </a:r>
            <a:r>
              <a:rPr lang="en-US" sz="2400" i="1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wget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attempts were dropped and counted.</a:t>
            </a: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58F86012-60E8-CF7D-2182-1D21A5DA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938" y="34518600"/>
            <a:ext cx="11114127" cy="37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1" tIns="39995" rIns="79991" bIns="39995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project implemented a packet filter and direct counter using the P4 programming language.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 provides the tools to define how packets are processed in the data plane.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With P4, the programmer can implement custom security policies.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Match-action tables are valuable constructs to perform actions on a per-packet basis.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 offers pathways to export important statistics (e.g., counters)</a:t>
            </a:r>
          </a:p>
          <a:p>
            <a:pPr marL="300042" indent="-300042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Future works can include more complex packet processing and statistic gathering using other constructs available in P4.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7D0DBF3-5032-6686-0BD2-5D3086F77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355" y="13645417"/>
            <a:ext cx="10104089" cy="8622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AB4C78-0AED-2A4C-C502-9B5862ABC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4323" y="25982830"/>
            <a:ext cx="7636153" cy="1633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FDA23A-87D9-D10C-B868-40FB267D57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472" y="29210407"/>
            <a:ext cx="8524628" cy="355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BC1BD8-3BD5-79FA-07B6-7CCB1C1788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5185" y="36097281"/>
            <a:ext cx="5870782" cy="9032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3ECC1B-CB4C-5DCD-5AD3-D78A8335F8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33084" y="31130108"/>
            <a:ext cx="5872404" cy="9302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70F208-7659-2DCD-41C5-6702A52AA8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98037" y="38966641"/>
            <a:ext cx="6485078" cy="16424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5CFDFE-57A7-71E5-D031-B2A3B15D1B2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1"/>
          <a:stretch/>
        </p:blipFill>
        <p:spPr>
          <a:xfrm>
            <a:off x="27576246" y="10438562"/>
            <a:ext cx="8783983" cy="471733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EDBE184-17DC-56CC-268D-B626F3E1CB9A}"/>
              </a:ext>
            </a:extLst>
          </p:cNvPr>
          <p:cNvSpPr/>
          <p:nvPr/>
        </p:nvSpPr>
        <p:spPr bwMode="auto">
          <a:xfrm>
            <a:off x="28228078" y="13529902"/>
            <a:ext cx="7449838" cy="87189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3" name="Picture 5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35C858D5-CB76-4B3A-23D9-9A005E3BCE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38" y="16602977"/>
            <a:ext cx="8841521" cy="573864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B30EB17-5D7D-26DA-52C1-66C0971E517D}"/>
              </a:ext>
            </a:extLst>
          </p:cNvPr>
          <p:cNvSpPr/>
          <p:nvPr/>
        </p:nvSpPr>
        <p:spPr bwMode="auto">
          <a:xfrm>
            <a:off x="28243318" y="21090551"/>
            <a:ext cx="7646882" cy="87189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5" name="Picture 64" descr="A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E41B5FC-867D-5855-E3E0-48C2D2990E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266" y="24045050"/>
            <a:ext cx="10527462" cy="1926724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1929DEF5-B057-8297-8403-E74B514E01A1}"/>
              </a:ext>
            </a:extLst>
          </p:cNvPr>
          <p:cNvSpPr/>
          <p:nvPr/>
        </p:nvSpPr>
        <p:spPr bwMode="auto">
          <a:xfrm>
            <a:off x="26718574" y="24529713"/>
            <a:ext cx="8181026" cy="87189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6F585-4B0B-4E66-D331-38A04B8364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23000" y="1842401"/>
            <a:ext cx="5440545" cy="2480767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2" ma:contentTypeDescription="Create a new document." ma:contentTypeScope="" ma:versionID="ef82babfd6a87b1b7feeea62825a313b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a63f099aa2e7595213fa8dcb9381ecc2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E235FB-D347-497E-8BFC-EDEF0B170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f2584-2fae-42b4-b977-142c5a2a3cc9"/>
    <ds:schemaRef ds:uri="4d62a9a3-2ad3-4c4a-963b-51ff34f52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8B9D93-2181-4C1B-BE06-E15C2576BD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93652-C284-4C65-9CC6-08B0F791E30E}">
  <ds:schemaRefs>
    <ds:schemaRef ds:uri="http://schemas.microsoft.com/office/2006/metadata/properties"/>
    <ds:schemaRef ds:uri="http://schemas.microsoft.com/office/infopath/2007/PartnerControls"/>
    <ds:schemaRef ds:uri="0e4f2584-2fae-42b4-b977-142c5a2a3cc9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4d62a9a3-2ad3-4c4a-963b-51ff34f52db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6583</TotalTime>
  <Words>1453</Words>
  <Application>Microsoft Office PowerPoint</Application>
  <PresentationFormat>Custom</PresentationFormat>
  <Paragraphs>139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Quattrocento Sans</vt:lpstr>
      <vt:lpstr>Times New Roman</vt:lpstr>
      <vt:lpstr>Arial</vt:lpstr>
      <vt:lpstr>Quattrocento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Andrew Smith</cp:lastModifiedBy>
  <cp:revision>131</cp:revision>
  <cp:lastPrinted>2000-08-03T00:31:24Z</cp:lastPrinted>
  <dcterms:modified xsi:type="dcterms:W3CDTF">2023-10-29T19:37:59Z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