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38404800" cy="43891200"/>
  <p:notesSz cx="9239250" cy="11982450"/>
  <p:embeddedFontLst>
    <p:embeddedFont>
      <p:font typeface="Quattrocento" panose="02020502030000000404" pitchFamily="18" charset="0"/>
      <p:regular r:id="rId8"/>
      <p:bold r:id="rId9"/>
    </p:embeddedFont>
    <p:embeddedFont>
      <p:font typeface="Quattrocento Sans" panose="020B0502050000020003" pitchFamily="34" charset="0"/>
      <p:regular r:id="rId10"/>
      <p:bold r:id="rId11"/>
      <p:italic r:id="rId12"/>
      <p:boldItalic r:id="rId13"/>
    </p:embeddedFont>
  </p:embeddedFontLst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84" userDrawn="1">
          <p15:clr>
            <a:srgbClr val="A4A3A4"/>
          </p15:clr>
        </p15:guide>
        <p15:guide id="2" pos="11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774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664F93"/>
    <a:srgbClr val="A80000"/>
    <a:srgbClr val="3684A0"/>
    <a:srgbClr val="5B4D7F"/>
    <a:srgbClr val="604884"/>
    <a:srgbClr val="7C5393"/>
    <a:srgbClr val="506796"/>
    <a:srgbClr val="378B9F"/>
    <a:srgbClr val="3A7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08F2F-6DBF-4CA1-8D2F-174EB6DD6CD8}" v="2121" dt="2023-12-08T07:33:36.807"/>
    <p1510:client id="{E63097CF-9027-44DC-A788-2AD0A70DF10B}" v="833" dt="2023-12-07T23:45:28.604"/>
    <p1510:client id="{EAF20831-FDB3-4A7B-9890-29AED28B9503}" v="24" dt="2023-12-07T17:24:48.5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624" y="-522"/>
      </p:cViewPr>
      <p:guideLst>
        <p:guide orient="horz" pos="14784"/>
        <p:guide pos="117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774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088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84" tIns="57492" rIns="114984" bIns="5749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5575" y="0"/>
            <a:ext cx="4002088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84" tIns="57492" rIns="114984" bIns="5749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1380789"/>
            <a:ext cx="40020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84" tIns="57492" rIns="114984" bIns="57492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5575" y="11380789"/>
            <a:ext cx="40020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84" tIns="57492" rIns="114984" bIns="57492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1149350">
              <a:defRPr sz="1500"/>
            </a:lvl1pPr>
          </a:lstStyle>
          <a:p>
            <a:fld id="{56A6134A-9986-4884-ADAB-C57241D32564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4862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983038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41925" y="1"/>
            <a:ext cx="3983038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24138" y="889000"/>
            <a:ext cx="3976687" cy="4545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7301" y="5732464"/>
            <a:ext cx="6708775" cy="533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1363326"/>
            <a:ext cx="39830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1149350">
              <a:defRPr sz="15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41925" y="11363326"/>
            <a:ext cx="39830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976" tIns="57487" rIns="114976" bIns="57487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1149350">
              <a:defRPr sz="1500"/>
            </a:lvl1pPr>
          </a:lstStyle>
          <a:p>
            <a:fld id="{23124DF2-DDA8-402F-81DD-AC1D1E5694AB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4019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 smtId="4294967295"/>
            </a:defPPr>
            <a:lvl1pPr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1493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149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580D61-8B82-42C3-9A37-58134866DD67}" type="slidenum">
              <a:rPr lang="zh-CN" altLang="en-US" sz="1500"/>
              <a:t>1</a:t>
            </a:fld>
            <a:endParaRPr lang="en-US" altLang="zh-CN" sz="150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24138" y="889000"/>
            <a:ext cx="3976687" cy="4545013"/>
          </a:xfrm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 smtId="4294967295"/>
            </a:defPPr>
          </a:lstStyle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610" y="13635569"/>
            <a:ext cx="32643587" cy="9406467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1217" y="24870836"/>
            <a:ext cx="26882372" cy="11218333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00055" indent="0" algn="ctr">
              <a:buNone/>
              <a:defRPr/>
            </a:lvl2pPr>
            <a:lvl3pPr marL="800111" indent="0" algn="ctr">
              <a:buNone/>
              <a:defRPr/>
            </a:lvl3pPr>
            <a:lvl4pPr marL="1200165" indent="0" algn="ctr">
              <a:buNone/>
              <a:defRPr/>
            </a:lvl4pPr>
            <a:lvl5pPr marL="1600220" indent="0" algn="ctr">
              <a:buNone/>
              <a:defRPr/>
            </a:lvl5pPr>
            <a:lvl6pPr marL="2000275" indent="0" algn="ctr">
              <a:buNone/>
              <a:defRPr/>
            </a:lvl6pPr>
            <a:lvl7pPr marL="2400331" indent="0" algn="ctr">
              <a:buNone/>
              <a:defRPr/>
            </a:lvl7pPr>
            <a:lvl8pPr marL="2800385" indent="0" algn="ctr">
              <a:buNone/>
              <a:defRPr/>
            </a:lvl8pPr>
            <a:lvl9pPr marL="320044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66012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996" y="1756833"/>
            <a:ext cx="34564813" cy="73152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9996" y="10240435"/>
            <a:ext cx="34564813" cy="28966584"/>
          </a:xfrm>
          <a:prstGeom prst="rect">
            <a:avLst/>
          </a:prstGeo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38220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4224" y="1756835"/>
            <a:ext cx="8640587" cy="37450184"/>
          </a:xfrm>
          <a:prstGeom prst="rect">
            <a:avLst/>
          </a:prstGeo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9993" y="1756835"/>
            <a:ext cx="25805694" cy="37450184"/>
          </a:xfrm>
          <a:prstGeom prst="rect">
            <a:avLst/>
          </a:prstGeo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15127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996" y="1756833"/>
            <a:ext cx="34564813" cy="73152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996" y="10240435"/>
            <a:ext cx="34564813" cy="28966584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430835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6" y="28204589"/>
            <a:ext cx="32643587" cy="8716433"/>
          </a:xfrm>
          <a:prstGeom prst="rect">
            <a:avLst/>
          </a:prstGeom>
        </p:spPr>
        <p:txBody>
          <a:bodyPr anchor="t"/>
          <a:lstStyle>
            <a:defPPr>
              <a:defRPr kern="1200" smtId="4294967295"/>
            </a:defPPr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6" y="18603384"/>
            <a:ext cx="32643587" cy="9601200"/>
          </a:xfrm>
          <a:prstGeom prst="rect">
            <a:avLst/>
          </a:prstGeo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751"/>
            </a:lvl1pPr>
            <a:lvl2pPr marL="400055" indent="0">
              <a:buNone/>
              <a:defRPr sz="1575"/>
            </a:lvl2pPr>
            <a:lvl3pPr marL="800111" indent="0">
              <a:buNone/>
              <a:defRPr sz="1400"/>
            </a:lvl3pPr>
            <a:lvl4pPr marL="1200165" indent="0">
              <a:buNone/>
              <a:defRPr sz="1225"/>
            </a:lvl4pPr>
            <a:lvl5pPr marL="1600220" indent="0">
              <a:buNone/>
              <a:defRPr sz="1225"/>
            </a:lvl5pPr>
            <a:lvl6pPr marL="2000275" indent="0">
              <a:buNone/>
              <a:defRPr sz="1225"/>
            </a:lvl6pPr>
            <a:lvl7pPr marL="2400331" indent="0">
              <a:buNone/>
              <a:defRPr sz="1225"/>
            </a:lvl7pPr>
            <a:lvl8pPr marL="2800385" indent="0">
              <a:buNone/>
              <a:defRPr sz="1225"/>
            </a:lvl8pPr>
            <a:lvl9pPr marL="3200440" indent="0">
              <a:buNone/>
              <a:defRPr sz="12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244965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996" y="1756833"/>
            <a:ext cx="34564813" cy="73152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996" y="10240435"/>
            <a:ext cx="17223140" cy="28966584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 sz="2450"/>
            </a:lvl1pPr>
            <a:lvl2pPr>
              <a:defRPr sz="2100"/>
            </a:lvl2pPr>
            <a:lvl3pPr>
              <a:defRPr sz="1751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1670" y="10240435"/>
            <a:ext cx="17223140" cy="28966584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 sz="2450"/>
            </a:lvl1pPr>
            <a:lvl2pPr>
              <a:defRPr sz="2100"/>
            </a:lvl2pPr>
            <a:lvl3pPr>
              <a:defRPr sz="1751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497320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996" y="1756833"/>
            <a:ext cx="34564813" cy="73152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993" y="9825571"/>
            <a:ext cx="16968788" cy="4093633"/>
          </a:xfrm>
          <a:prstGeom prst="rect">
            <a:avLst/>
          </a:prstGeo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100" b="1"/>
            </a:lvl1pPr>
            <a:lvl2pPr marL="400055" indent="0">
              <a:buNone/>
              <a:defRPr sz="1751" b="1"/>
            </a:lvl2pPr>
            <a:lvl3pPr marL="800111" indent="0">
              <a:buNone/>
              <a:defRPr sz="1575" b="1"/>
            </a:lvl3pPr>
            <a:lvl4pPr marL="1200165" indent="0">
              <a:buNone/>
              <a:defRPr sz="1400" b="1"/>
            </a:lvl4pPr>
            <a:lvl5pPr marL="1600220" indent="0">
              <a:buNone/>
              <a:defRPr sz="1400" b="1"/>
            </a:lvl5pPr>
            <a:lvl6pPr marL="2000275" indent="0">
              <a:buNone/>
              <a:defRPr sz="1400" b="1"/>
            </a:lvl6pPr>
            <a:lvl7pPr marL="2400331" indent="0">
              <a:buNone/>
              <a:defRPr sz="1400" b="1"/>
            </a:lvl7pPr>
            <a:lvl8pPr marL="2800385" indent="0">
              <a:buNone/>
              <a:defRPr sz="1400" b="1"/>
            </a:lvl8pPr>
            <a:lvl9pPr marL="3200440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993" y="13919203"/>
            <a:ext cx="16968788" cy="25287816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 sz="2100"/>
            </a:lvl1pPr>
            <a:lvl2pPr>
              <a:defRPr sz="1751"/>
            </a:lvl2pPr>
            <a:lvl3pPr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612" y="9825571"/>
            <a:ext cx="16976197" cy="4093633"/>
          </a:xfrm>
          <a:prstGeom prst="rect">
            <a:avLst/>
          </a:prstGeo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100" b="1"/>
            </a:lvl1pPr>
            <a:lvl2pPr marL="400055" indent="0">
              <a:buNone/>
              <a:defRPr sz="1751" b="1"/>
            </a:lvl2pPr>
            <a:lvl3pPr marL="800111" indent="0">
              <a:buNone/>
              <a:defRPr sz="1575" b="1"/>
            </a:lvl3pPr>
            <a:lvl4pPr marL="1200165" indent="0">
              <a:buNone/>
              <a:defRPr sz="1400" b="1"/>
            </a:lvl4pPr>
            <a:lvl5pPr marL="1600220" indent="0">
              <a:buNone/>
              <a:defRPr sz="1400" b="1"/>
            </a:lvl5pPr>
            <a:lvl6pPr marL="2000275" indent="0">
              <a:buNone/>
              <a:defRPr sz="1400" b="1"/>
            </a:lvl6pPr>
            <a:lvl7pPr marL="2400331" indent="0">
              <a:buNone/>
              <a:defRPr sz="1400" b="1"/>
            </a:lvl7pPr>
            <a:lvl8pPr marL="2800385" indent="0">
              <a:buNone/>
              <a:defRPr sz="1400" b="1"/>
            </a:lvl8pPr>
            <a:lvl9pPr marL="3200440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612" y="13919203"/>
            <a:ext cx="16976197" cy="25287816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 sz="2100"/>
            </a:lvl1pPr>
            <a:lvl2pPr>
              <a:defRPr sz="1751"/>
            </a:lvl2pPr>
            <a:lvl3pPr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05961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996" y="1756833"/>
            <a:ext cx="34564813" cy="73152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57045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09810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995" y="1748368"/>
            <a:ext cx="12634913" cy="7435851"/>
          </a:xfrm>
          <a:prstGeom prst="rect">
            <a:avLst/>
          </a:prstGeom>
        </p:spPr>
        <p:txBody>
          <a:bodyPr anchor="b"/>
          <a:lstStyle>
            <a:defPPr>
              <a:defRPr kern="1200" smtId="4294967295"/>
            </a:defPPr>
            <a:lvl1pPr algn="l">
              <a:defRPr sz="175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458" y="1748368"/>
            <a:ext cx="21469350" cy="37458651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>
              <a:defRPr sz="2801"/>
            </a:lvl1pPr>
            <a:lvl2pPr>
              <a:defRPr sz="2450"/>
            </a:lvl2pPr>
            <a:lvl3pPr>
              <a:defRPr sz="2100"/>
            </a:lvl3pPr>
            <a:lvl4pPr>
              <a:defRPr sz="1751"/>
            </a:lvl4pPr>
            <a:lvl5pPr>
              <a:defRPr sz="1751"/>
            </a:lvl5pPr>
            <a:lvl6pPr>
              <a:defRPr sz="1751"/>
            </a:lvl6pPr>
            <a:lvl7pPr>
              <a:defRPr sz="1751"/>
            </a:lvl7pPr>
            <a:lvl8pPr>
              <a:defRPr sz="1751"/>
            </a:lvl8pPr>
            <a:lvl9pPr>
              <a:defRPr sz="17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995" y="9184217"/>
            <a:ext cx="12634913" cy="3002280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225"/>
            </a:lvl1pPr>
            <a:lvl2pPr marL="400055" indent="0">
              <a:buNone/>
              <a:defRPr sz="1050"/>
            </a:lvl2pPr>
            <a:lvl3pPr marL="800111" indent="0">
              <a:buNone/>
              <a:defRPr sz="875"/>
            </a:lvl3pPr>
            <a:lvl4pPr marL="1200165" indent="0">
              <a:buNone/>
              <a:defRPr sz="788"/>
            </a:lvl4pPr>
            <a:lvl5pPr marL="1600220" indent="0">
              <a:buNone/>
              <a:defRPr sz="788"/>
            </a:lvl5pPr>
            <a:lvl6pPr marL="2000275" indent="0">
              <a:buNone/>
              <a:defRPr sz="788"/>
            </a:lvl6pPr>
            <a:lvl7pPr marL="2400331" indent="0">
              <a:buNone/>
              <a:defRPr sz="788"/>
            </a:lvl7pPr>
            <a:lvl8pPr marL="2800385" indent="0">
              <a:buNone/>
              <a:defRPr sz="788"/>
            </a:lvl8pPr>
            <a:lvl9pPr marL="320044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7546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8105" y="30723422"/>
            <a:ext cx="23042387" cy="3627967"/>
          </a:xfrm>
          <a:prstGeom prst="rect">
            <a:avLst/>
          </a:prstGeom>
        </p:spPr>
        <p:txBody>
          <a:bodyPr anchor="b"/>
          <a:lstStyle>
            <a:defPPr>
              <a:defRPr kern="1200" smtId="4294967295"/>
            </a:defPPr>
            <a:lvl1pPr algn="l">
              <a:defRPr sz="175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8105" y="3922185"/>
            <a:ext cx="23042387" cy="26333451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2801"/>
            </a:lvl1pPr>
            <a:lvl2pPr marL="400055" indent="0">
              <a:buNone/>
              <a:defRPr sz="2450"/>
            </a:lvl2pPr>
            <a:lvl3pPr marL="800111" indent="0">
              <a:buNone/>
              <a:defRPr sz="2100"/>
            </a:lvl3pPr>
            <a:lvl4pPr marL="1200165" indent="0">
              <a:buNone/>
              <a:defRPr sz="1751"/>
            </a:lvl4pPr>
            <a:lvl5pPr marL="1600220" indent="0">
              <a:buNone/>
              <a:defRPr sz="1751"/>
            </a:lvl5pPr>
            <a:lvl6pPr marL="2000275" indent="0">
              <a:buNone/>
              <a:defRPr sz="1751"/>
            </a:lvl6pPr>
            <a:lvl7pPr marL="2400331" indent="0">
              <a:buNone/>
              <a:defRPr sz="1751"/>
            </a:lvl7pPr>
            <a:lvl8pPr marL="2800385" indent="0">
              <a:buNone/>
              <a:defRPr sz="1751"/>
            </a:lvl8pPr>
            <a:lvl9pPr marL="3200440" indent="0">
              <a:buNone/>
              <a:defRPr sz="175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8105" y="34351388"/>
            <a:ext cx="23042387" cy="5149849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225"/>
            </a:lvl1pPr>
            <a:lvl2pPr marL="400055" indent="0">
              <a:buNone/>
              <a:defRPr sz="1050"/>
            </a:lvl2pPr>
            <a:lvl3pPr marL="800111" indent="0">
              <a:buNone/>
              <a:defRPr sz="875"/>
            </a:lvl3pPr>
            <a:lvl4pPr marL="1200165" indent="0">
              <a:buNone/>
              <a:defRPr sz="788"/>
            </a:lvl4pPr>
            <a:lvl5pPr marL="1600220" indent="0">
              <a:buNone/>
              <a:defRPr sz="788"/>
            </a:lvl5pPr>
            <a:lvl6pPr marL="2000275" indent="0">
              <a:buNone/>
              <a:defRPr sz="788"/>
            </a:lvl6pPr>
            <a:lvl7pPr marL="2400331" indent="0">
              <a:buNone/>
              <a:defRPr sz="788"/>
            </a:lvl7pPr>
            <a:lvl8pPr marL="2800385" indent="0">
              <a:buNone/>
              <a:defRPr sz="788"/>
            </a:lvl8pPr>
            <a:lvl9pPr marL="320044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39591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3339234" y="22946783"/>
            <a:ext cx="19033067" cy="3822700"/>
          </a:xfrm>
          <a:prstGeom prst="rect">
            <a:avLst/>
          </a:prstGeom>
        </p:spPr>
      </p:pic>
      <p:pic>
        <p:nvPicPr>
          <p:cNvPr id="3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32710967" y="22946783"/>
            <a:ext cx="19033067" cy="3822700"/>
          </a:xfrm>
          <a:prstGeom prst="rect">
            <a:avLst/>
          </a:prstGeom>
        </p:spPr>
      </p:pic>
      <p:pic>
        <p:nvPicPr>
          <p:cNvPr id="4" name="New picture"/>
          <p:cNvPicPr/>
          <p:nvPr/>
        </p:nvPicPr>
        <p:blipFill>
          <a:blip r:embed="rId14"/>
          <a:stretch>
            <a:fillRect/>
          </a:stretch>
        </p:blipFill>
        <p:spPr>
          <a:xfrm>
            <a:off x="6089650" y="44568535"/>
            <a:ext cx="26225500" cy="2065867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>
            <a:off x="6089650" y="45330536"/>
            <a:ext cx="19202400" cy="1693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271">
                <a:solidFill>
                  <a:srgbClr val="808080"/>
                </a:solidFill>
              </a:rPr>
              <a:t>Template ID: ponderingpeacock  Size: tri-fold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defPPr>
        <a:defRPr kern="1200" smtId="4294967295"/>
      </a:defPPr>
      <a:lvl1pPr algn="ctr" defTabSz="2690649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+mj-lt"/>
          <a:ea typeface="+mj-ea"/>
          <a:cs typeface="+mj-cs"/>
        </a:defRPr>
      </a:lvl1pPr>
      <a:lvl2pPr algn="ctr" defTabSz="2690649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Times New Roman" pitchFamily="18" charset="0"/>
        </a:defRPr>
      </a:lvl2pPr>
      <a:lvl3pPr algn="ctr" defTabSz="2690649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Times New Roman" pitchFamily="18" charset="0"/>
        </a:defRPr>
      </a:lvl3pPr>
      <a:lvl4pPr algn="ctr" defTabSz="2690649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Times New Roman" pitchFamily="18" charset="0"/>
        </a:defRPr>
      </a:lvl4pPr>
      <a:lvl5pPr algn="ctr" defTabSz="2690649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Times New Roman" pitchFamily="18" charset="0"/>
        </a:defRPr>
      </a:lvl5pPr>
      <a:lvl6pPr marL="400055" algn="ctr" defTabSz="2690649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Times New Roman" pitchFamily="18" charset="0"/>
        </a:defRPr>
      </a:lvl6pPr>
      <a:lvl7pPr marL="800111" algn="ctr" defTabSz="2690649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Times New Roman" pitchFamily="18" charset="0"/>
        </a:defRPr>
      </a:lvl7pPr>
      <a:lvl8pPr marL="1200165" algn="ctr" defTabSz="2690649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Times New Roman" pitchFamily="18" charset="0"/>
        </a:defRPr>
      </a:lvl8pPr>
      <a:lvl9pPr marL="1600220" algn="ctr" defTabSz="2690649" rtl="0" eaLnBrk="0" fontAlgn="base" hangingPunct="0">
        <a:spcBef>
          <a:spcPct val="0"/>
        </a:spcBef>
        <a:spcAft>
          <a:spcPct val="0"/>
        </a:spcAft>
        <a:defRPr sz="12950">
          <a:solidFill>
            <a:schemeClr val="tx2"/>
          </a:solidFill>
          <a:latin typeface="Times New Roman" pitchFamily="18" charset="0"/>
        </a:defRPr>
      </a:lvl9pPr>
    </p:titleStyle>
    <p:bodyStyle>
      <a:defPPr>
        <a:defRPr kern="1200" smtId="4294967295"/>
      </a:defPPr>
      <a:lvl1pPr marL="1007084" indent="-1007084" algn="l" defTabSz="2690649" rtl="0" eaLnBrk="0" fontAlgn="base" hangingPunct="0">
        <a:spcBef>
          <a:spcPct val="20000"/>
        </a:spcBef>
        <a:spcAft>
          <a:spcPct val="0"/>
        </a:spcAft>
        <a:buChar char="•"/>
        <a:defRPr sz="9363">
          <a:solidFill>
            <a:schemeClr val="tx1"/>
          </a:solidFill>
          <a:latin typeface="+mn-lt"/>
          <a:ea typeface="+mn-ea"/>
          <a:cs typeface="+mn-cs"/>
        </a:defRPr>
      </a:lvl1pPr>
      <a:lvl2pPr marL="2185023" indent="-840394" algn="l" defTabSz="2690649" rtl="0" eaLnBrk="0" fontAlgn="base" hangingPunct="0">
        <a:spcBef>
          <a:spcPct val="20000"/>
        </a:spcBef>
        <a:spcAft>
          <a:spcPct val="0"/>
        </a:spcAft>
        <a:buChar char="–"/>
        <a:defRPr sz="8313">
          <a:solidFill>
            <a:schemeClr val="tx1"/>
          </a:solidFill>
          <a:latin typeface="+mn-lt"/>
        </a:defRPr>
      </a:lvl2pPr>
      <a:lvl3pPr marL="3362964" indent="-672315" algn="l" defTabSz="2690649" rtl="0" eaLnBrk="0" fontAlgn="base" hangingPunct="0">
        <a:spcBef>
          <a:spcPct val="20000"/>
        </a:spcBef>
        <a:spcAft>
          <a:spcPct val="0"/>
        </a:spcAft>
        <a:buChar char="•"/>
        <a:defRPr sz="7088">
          <a:solidFill>
            <a:schemeClr val="tx1"/>
          </a:solidFill>
          <a:latin typeface="+mn-lt"/>
        </a:defRPr>
      </a:lvl3pPr>
      <a:lvl4pPr marL="4711760" indent="-676483" algn="l" defTabSz="2690649" rtl="0" eaLnBrk="0" fontAlgn="base" hangingPunct="0">
        <a:spcBef>
          <a:spcPct val="20000"/>
        </a:spcBef>
        <a:spcAft>
          <a:spcPct val="0"/>
        </a:spcAft>
        <a:buChar char="–"/>
        <a:defRPr sz="5688">
          <a:solidFill>
            <a:schemeClr val="tx1"/>
          </a:solidFill>
          <a:latin typeface="+mn-lt"/>
        </a:defRPr>
      </a:lvl4pPr>
      <a:lvl5pPr marL="6056389" indent="-672315" algn="l" defTabSz="2690649" rtl="0" eaLnBrk="0" fontAlgn="base" hangingPunct="0">
        <a:spcBef>
          <a:spcPct val="20000"/>
        </a:spcBef>
        <a:spcAft>
          <a:spcPct val="0"/>
        </a:spcAft>
        <a:buChar char="»"/>
        <a:defRPr sz="5688">
          <a:solidFill>
            <a:schemeClr val="tx1"/>
          </a:solidFill>
          <a:latin typeface="+mn-lt"/>
        </a:defRPr>
      </a:lvl5pPr>
      <a:lvl6pPr marL="6456443" indent="-672315" algn="l" defTabSz="2690649" rtl="0" eaLnBrk="0" fontAlgn="base" hangingPunct="0">
        <a:spcBef>
          <a:spcPct val="20000"/>
        </a:spcBef>
        <a:spcAft>
          <a:spcPct val="0"/>
        </a:spcAft>
        <a:buChar char="»"/>
        <a:defRPr sz="5688">
          <a:solidFill>
            <a:schemeClr val="tx1"/>
          </a:solidFill>
          <a:latin typeface="+mn-lt"/>
        </a:defRPr>
      </a:lvl6pPr>
      <a:lvl7pPr marL="6856497" indent="-672315" algn="l" defTabSz="2690649" rtl="0" eaLnBrk="0" fontAlgn="base" hangingPunct="0">
        <a:spcBef>
          <a:spcPct val="20000"/>
        </a:spcBef>
        <a:spcAft>
          <a:spcPct val="0"/>
        </a:spcAft>
        <a:buChar char="»"/>
        <a:defRPr sz="5688">
          <a:solidFill>
            <a:schemeClr val="tx1"/>
          </a:solidFill>
          <a:latin typeface="+mn-lt"/>
        </a:defRPr>
      </a:lvl7pPr>
      <a:lvl8pPr marL="7256553" indent="-672315" algn="l" defTabSz="2690649" rtl="0" eaLnBrk="0" fontAlgn="base" hangingPunct="0">
        <a:spcBef>
          <a:spcPct val="20000"/>
        </a:spcBef>
        <a:spcAft>
          <a:spcPct val="0"/>
        </a:spcAft>
        <a:buChar char="»"/>
        <a:defRPr sz="5688">
          <a:solidFill>
            <a:schemeClr val="tx1"/>
          </a:solidFill>
          <a:latin typeface="+mn-lt"/>
        </a:defRPr>
      </a:lvl8pPr>
      <a:lvl9pPr marL="7656608" indent="-672315" algn="l" defTabSz="2690649" rtl="0" eaLnBrk="0" fontAlgn="base" hangingPunct="0">
        <a:spcBef>
          <a:spcPct val="20000"/>
        </a:spcBef>
        <a:spcAft>
          <a:spcPct val="0"/>
        </a:spcAft>
        <a:buChar char="»"/>
        <a:defRPr sz="568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0011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0055" algn="l" defTabSz="80011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0111" algn="l" defTabSz="80011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5" algn="l" defTabSz="80011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00220" algn="l" defTabSz="80011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00275" algn="l" defTabSz="80011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00331" algn="l" defTabSz="80011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00385" algn="l" defTabSz="80011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00440" algn="l" defTabSz="80011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4" Type="http://schemas.openxmlformats.org/officeDocument/2006/relationships/image" Target="../media/image4.sv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2D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41"/>
          <p:cNvSpPr txBox="1">
            <a:spLocks noChangeArrowheads="1"/>
          </p:cNvSpPr>
          <p:nvPr/>
        </p:nvSpPr>
        <p:spPr bwMode="auto">
          <a:xfrm>
            <a:off x="379954" y="721141"/>
            <a:ext cx="37721244" cy="5463324"/>
          </a:xfrm>
          <a:prstGeom prst="snip2DiagRect">
            <a:avLst/>
          </a:prstGeom>
          <a:solidFill>
            <a:srgbClr val="8E0000"/>
          </a:solidFill>
          <a:ln w="25400">
            <a:noFill/>
            <a:miter lim="800000"/>
          </a:ln>
        </p:spPr>
        <p:txBody>
          <a:bodyPr lIns="53524" tIns="26761" rIns="53524" bIns="26761" anchor="ctr"/>
          <a:lstStyle>
            <a:defPPr>
              <a:defRPr kern="1200" smtId="4294967295"/>
            </a:defPPr>
            <a:lvl1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zh-CN" sz="3675" b="1" i="1" u="sng">
              <a:solidFill>
                <a:schemeClr val="bg1"/>
              </a:solidFill>
              <a:latin typeface="Arial"/>
              <a:ea typeface="SimSun" pitchFamily="2" charset="-122"/>
            </a:endParaRPr>
          </a:p>
        </p:txBody>
      </p:sp>
      <p:sp>
        <p:nvSpPr>
          <p:cNvPr id="70" name="Text Placeholder 5">
            <a:extLst>
              <a:ext uri="{FF2B5EF4-FFF2-40B4-BE49-F238E27FC236}">
                <a16:creationId xmlns:a16="http://schemas.microsoft.com/office/drawing/2014/main" id="{425621FB-070F-446E-BA36-4A66EBF8DEF2}"/>
              </a:ext>
            </a:extLst>
          </p:cNvPr>
          <p:cNvSpPr txBox="1"/>
          <p:nvPr/>
        </p:nvSpPr>
        <p:spPr>
          <a:xfrm>
            <a:off x="3200400" y="858740"/>
            <a:ext cx="32004000" cy="25702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290991">
              <a:spcBef>
                <a:spcPct val="20000"/>
              </a:spcBef>
              <a:defRPr/>
            </a:pPr>
            <a:r>
              <a:rPr lang="en-US" sz="7438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Implementing a Stateful Packet Filter using a P4</a:t>
            </a:r>
          </a:p>
          <a:p>
            <a:pPr algn="ctr" defTabSz="3290991">
              <a:spcBef>
                <a:spcPct val="20000"/>
              </a:spcBef>
              <a:defRPr/>
            </a:pPr>
            <a:r>
              <a:rPr lang="en-US" sz="7438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Programmable Switch</a:t>
            </a:r>
          </a:p>
        </p:txBody>
      </p:sp>
      <p:sp>
        <p:nvSpPr>
          <p:cNvPr id="71" name="Text Placeholder 5">
            <a:extLst>
              <a:ext uri="{FF2B5EF4-FFF2-40B4-BE49-F238E27FC236}">
                <a16:creationId xmlns:a16="http://schemas.microsoft.com/office/drawing/2014/main" id="{3A3E55C8-5130-4258-80B1-064CE3FDB621}"/>
              </a:ext>
            </a:extLst>
          </p:cNvPr>
          <p:cNvSpPr txBox="1"/>
          <p:nvPr/>
        </p:nvSpPr>
        <p:spPr>
          <a:xfrm>
            <a:off x="3200400" y="3429000"/>
            <a:ext cx="32004000" cy="256377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900" b="1">
                <a:solidFill>
                  <a:schemeClr val="bg1"/>
                </a:solidFill>
                <a:effectLst/>
                <a:latin typeface="Quattrocento" panose="02020802030000000404" pitchFamily="18" charset="0"/>
                <a:cs typeface="Arial" panose="020B0604020202020204" pitchFamily="34" charset="0"/>
              </a:rPr>
              <a:t>Andrew Smith &amp; Nolan Pelino</a:t>
            </a:r>
          </a:p>
          <a:p>
            <a:pPr algn="ctr">
              <a:defRPr/>
            </a:pPr>
            <a:r>
              <a:rPr lang="en-US" sz="4900">
                <a:solidFill>
                  <a:schemeClr val="bg1"/>
                </a:solidFill>
                <a:effectLst/>
                <a:latin typeface="Quattrocento" panose="02020802030000000404" pitchFamily="18" charset="0"/>
                <a:cs typeface="Arial" panose="020B0604020202020204" pitchFamily="34" charset="0"/>
              </a:rPr>
              <a:t>Advisors: Ali AlSabeh, Jorge Crichigno</a:t>
            </a:r>
          </a:p>
          <a:p>
            <a:pPr algn="ctr">
              <a:defRPr/>
            </a:pPr>
            <a:r>
              <a:rPr lang="en-US" sz="4900">
                <a:solidFill>
                  <a:schemeClr val="bg1"/>
                </a:solidFill>
                <a:effectLst/>
                <a:latin typeface="Quattrocento" panose="02020802030000000404" pitchFamily="18" charset="0"/>
                <a:cs typeface="Arial" panose="020B0604020202020204" pitchFamily="34" charset="0"/>
              </a:rPr>
              <a:t>Integrated Information Technology Department, University of South Carolina, Columbia, South Carolina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F831EE1-8866-4A3E-8CAB-8624A11FF145}"/>
              </a:ext>
            </a:extLst>
          </p:cNvPr>
          <p:cNvSpPr/>
          <p:nvPr/>
        </p:nvSpPr>
        <p:spPr>
          <a:xfrm>
            <a:off x="13172763" y="7820030"/>
            <a:ext cx="12193046" cy="15057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400">
              <a:latin typeface="+mj-lt"/>
            </a:endParaRPr>
          </a:p>
        </p:txBody>
      </p:sp>
      <p:sp>
        <p:nvSpPr>
          <p:cNvPr id="81" name="Rectangle 10">
            <a:extLst>
              <a:ext uri="{FF2B5EF4-FFF2-40B4-BE49-F238E27FC236}">
                <a16:creationId xmlns:a16="http://schemas.microsoft.com/office/drawing/2014/main" id="{868B6862-5CC5-4906-AC03-EA9661AD1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2764" y="6713421"/>
            <a:ext cx="12193045" cy="764139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8E0000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816">
              <a:defRPr/>
            </a:pPr>
            <a:r>
              <a:rPr lang="en-US" sz="32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Test System</a:t>
            </a:r>
            <a:endParaRPr lang="en-US" sz="3150" b="1">
              <a:solidFill>
                <a:schemeClr val="bg1"/>
              </a:solidFill>
              <a:effectLst/>
              <a:latin typeface="Quattrocento" panose="02020802030000000404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24D4BC5-5256-4C2E-B3FB-87EA69B63AF3}"/>
              </a:ext>
            </a:extLst>
          </p:cNvPr>
          <p:cNvSpPr/>
          <p:nvPr/>
        </p:nvSpPr>
        <p:spPr>
          <a:xfrm>
            <a:off x="437374" y="7820031"/>
            <a:ext cx="12193046" cy="7239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400">
              <a:latin typeface="+mj-lt"/>
            </a:endParaRPr>
          </a:p>
        </p:txBody>
      </p:sp>
      <p:sp>
        <p:nvSpPr>
          <p:cNvPr id="73" name="TextBox 19">
            <a:extLst>
              <a:ext uri="{FF2B5EF4-FFF2-40B4-BE49-F238E27FC236}">
                <a16:creationId xmlns:a16="http://schemas.microsoft.com/office/drawing/2014/main" id="{D5A32123-7974-4A0F-B8DF-6C82FB22F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072" y="8140464"/>
            <a:ext cx="11114127" cy="697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 anchor="t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This project presents a stateful packet filter implemented using a P4 programmable switch.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P4 is a programming language to describe the behavior of the data plane.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The data plane is structured as a pipeline that processes a stream of bits.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With P4, the programmer specifies how the pipeline will manipulate the information contained in packet headers to make decisions.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In this project, a P4 programmable switch inspects, stores, and compares the content of packet headers to make decisions on whether to drop or forward packets.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This decision is based on predefined rules that the network administrator established as security policies.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The P4 programmable switch will implement registers and hashes to store header data at different indices.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Results show that P4 facilitates implementing a stateful packet filter that allows the network administrator to configure security policies.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Moreover, this project displays that P4 facilitates using registers and hashes to store and retrieve values at run time. </a:t>
            </a:r>
            <a:endParaRPr lang="en-US" sz="2400" b="1" dirty="0">
              <a:effectLst/>
              <a:latin typeface="Quattrocento Sans"/>
              <a:ea typeface="ＭＳ Ｐゴシック"/>
              <a:cs typeface="Arial"/>
            </a:endParaRPr>
          </a:p>
        </p:txBody>
      </p:sp>
      <p:sp>
        <p:nvSpPr>
          <p:cNvPr id="74" name="Rectangle 10">
            <a:extLst>
              <a:ext uri="{FF2B5EF4-FFF2-40B4-BE49-F238E27FC236}">
                <a16:creationId xmlns:a16="http://schemas.microsoft.com/office/drawing/2014/main" id="{4EDA12B6-07B5-44F9-8F8B-E1BE6646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954" y="6713421"/>
            <a:ext cx="12193046" cy="764139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8E0000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816">
              <a:defRPr/>
            </a:pPr>
            <a:r>
              <a:rPr lang="en-US" sz="32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Abstract</a:t>
            </a:r>
            <a:endParaRPr lang="en-US" sz="3150" b="1">
              <a:solidFill>
                <a:schemeClr val="bg1"/>
              </a:solidFill>
              <a:effectLst/>
              <a:latin typeface="Quattrocento" panose="02020802030000000404" pitchFamily="18" charset="0"/>
            </a:endParaRPr>
          </a:p>
        </p:txBody>
      </p:sp>
      <p:sp>
        <p:nvSpPr>
          <p:cNvPr id="90" name="Rectangle 10">
            <a:extLst>
              <a:ext uri="{FF2B5EF4-FFF2-40B4-BE49-F238E27FC236}">
                <a16:creationId xmlns:a16="http://schemas.microsoft.com/office/drawing/2014/main" id="{8C463412-CC68-4A0F-AE72-68EF99EB2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74" y="15644051"/>
            <a:ext cx="12229482" cy="842190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8E0000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816">
              <a:defRPr/>
            </a:pPr>
            <a:r>
              <a:rPr lang="en-US" sz="32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Project Description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6F9B463-E17B-4E7C-87E7-83502E0F66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0125" y="1528854"/>
            <a:ext cx="5196618" cy="265027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9213D1A-039C-ECE6-5606-86E5678202E2}"/>
              </a:ext>
            </a:extLst>
          </p:cNvPr>
          <p:cNvSpPr/>
          <p:nvPr/>
        </p:nvSpPr>
        <p:spPr>
          <a:xfrm>
            <a:off x="25908152" y="7866381"/>
            <a:ext cx="12193046" cy="20154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400"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C5CF1F-8D7A-DB98-3806-57A5BDB44151}"/>
              </a:ext>
            </a:extLst>
          </p:cNvPr>
          <p:cNvSpPr/>
          <p:nvPr/>
        </p:nvSpPr>
        <p:spPr>
          <a:xfrm>
            <a:off x="422134" y="16775313"/>
            <a:ext cx="12193046" cy="766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400">
              <a:latin typeface="+mj-lt"/>
            </a:endParaRP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118A717C-068F-E2DE-A7B1-A86CEF7D7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363" y="24832590"/>
            <a:ext cx="12193046" cy="848784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8E0000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816">
              <a:defRPr/>
            </a:pPr>
            <a:r>
              <a:rPr lang="en-US" sz="32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Background on P4 programmable switches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A2B7CF-588E-9B12-DE3D-73A361DCEA3F}"/>
              </a:ext>
            </a:extLst>
          </p:cNvPr>
          <p:cNvSpPr/>
          <p:nvPr/>
        </p:nvSpPr>
        <p:spPr>
          <a:xfrm>
            <a:off x="329411" y="26031839"/>
            <a:ext cx="12193046" cy="17384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400"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8DCF0FB-2511-B187-58B1-3DDD659632FD}"/>
              </a:ext>
            </a:extLst>
          </p:cNvPr>
          <p:cNvSpPr/>
          <p:nvPr/>
        </p:nvSpPr>
        <p:spPr>
          <a:xfrm>
            <a:off x="13172763" y="24255483"/>
            <a:ext cx="12193046" cy="19160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4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FD1AB0AD-889D-7F04-FEC3-D3724F34C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8602" y="23258782"/>
            <a:ext cx="12193045" cy="764139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8E0000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816">
              <a:defRPr/>
            </a:pPr>
            <a:r>
              <a:rPr lang="en-US" sz="32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Experimentation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61F648F-E053-6B27-5D74-A882536900C9}"/>
              </a:ext>
            </a:extLst>
          </p:cNvPr>
          <p:cNvSpPr/>
          <p:nvPr/>
        </p:nvSpPr>
        <p:spPr>
          <a:xfrm>
            <a:off x="25871716" y="39631285"/>
            <a:ext cx="12193046" cy="1534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400">
              <a:latin typeface="+mj-lt"/>
            </a:endParaRPr>
          </a:p>
        </p:txBody>
      </p:sp>
      <p:sp>
        <p:nvSpPr>
          <p:cNvPr id="32" name="Rectangle 10">
            <a:extLst>
              <a:ext uri="{FF2B5EF4-FFF2-40B4-BE49-F238E27FC236}">
                <a16:creationId xmlns:a16="http://schemas.microsoft.com/office/drawing/2014/main" id="{677FB681-3D93-1E8B-0217-C255801E4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1717" y="38584572"/>
            <a:ext cx="12193045" cy="764139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8E0000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816">
              <a:defRPr/>
            </a:pPr>
            <a:r>
              <a:rPr lang="en-US" sz="32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Acknowledgement</a:t>
            </a:r>
          </a:p>
        </p:txBody>
      </p:sp>
      <p:sp>
        <p:nvSpPr>
          <p:cNvPr id="33" name="Rectangle 10">
            <a:extLst>
              <a:ext uri="{FF2B5EF4-FFF2-40B4-BE49-F238E27FC236}">
                <a16:creationId xmlns:a16="http://schemas.microsoft.com/office/drawing/2014/main" id="{EED6510B-652A-574A-9BBE-DF9E4E86B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56476" y="6705600"/>
            <a:ext cx="12193045" cy="764139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8E0000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816">
              <a:defRPr/>
            </a:pPr>
            <a:r>
              <a:rPr lang="en-US" sz="32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Results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22225CB-F988-EE25-86C2-1AA3C6560627}"/>
              </a:ext>
            </a:extLst>
          </p:cNvPr>
          <p:cNvSpPr/>
          <p:nvPr/>
        </p:nvSpPr>
        <p:spPr>
          <a:xfrm>
            <a:off x="25975068" y="29536612"/>
            <a:ext cx="12193046" cy="3397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400">
              <a:latin typeface="+mj-lt"/>
            </a:endParaRPr>
          </a:p>
        </p:txBody>
      </p:sp>
      <p:sp>
        <p:nvSpPr>
          <p:cNvPr id="35" name="Rectangle 10">
            <a:extLst>
              <a:ext uri="{FF2B5EF4-FFF2-40B4-BE49-F238E27FC236}">
                <a16:creationId xmlns:a16="http://schemas.microsoft.com/office/drawing/2014/main" id="{BF559479-E10C-289D-086E-6155894AE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56480" y="28516582"/>
            <a:ext cx="12093039" cy="764139"/>
          </a:xfrm>
          <a:prstGeom prst="snipRoundRect">
            <a:avLst>
              <a:gd name="adj1" fmla="val 22043"/>
              <a:gd name="adj2" fmla="val 50000"/>
            </a:avLst>
          </a:prstGeom>
          <a:solidFill>
            <a:srgbClr val="8E0000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816">
              <a:defRPr/>
            </a:pPr>
            <a:r>
              <a:rPr lang="en-US" sz="32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Lessons Learned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B20EAA1-6883-EFF2-B64E-60A4B44EFE4C}"/>
              </a:ext>
            </a:extLst>
          </p:cNvPr>
          <p:cNvSpPr/>
          <p:nvPr/>
        </p:nvSpPr>
        <p:spPr>
          <a:xfrm>
            <a:off x="25975068" y="34550259"/>
            <a:ext cx="12193046" cy="36437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400">
              <a:latin typeface="+mj-lt"/>
            </a:endParaRP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133C045F-17C2-0D41-6E91-94CA8BC56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56480" y="33469582"/>
            <a:ext cx="12193045" cy="764139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8E0000"/>
          </a:solidFill>
          <a:ln w="12700">
            <a:noFill/>
            <a:miter lim="800000"/>
          </a:ln>
        </p:spPr>
        <p:txBody>
          <a:bodyPr wrap="none" lIns="240030" tIns="64008" rIns="240030" bIns="59993" anchor="ctr" anchorCtr="0"/>
          <a:lstStyle>
            <a:defPPr>
              <a:defRPr kern="1200" smtId="4294967295"/>
            </a:defPPr>
          </a:lstStyle>
          <a:p>
            <a:pPr algn="ctr" defTabSz="4114816">
              <a:defRPr/>
            </a:pPr>
            <a:r>
              <a:rPr lang="en-US" sz="32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Conclusion</a:t>
            </a:r>
          </a:p>
        </p:txBody>
      </p:sp>
      <p:sp>
        <p:nvSpPr>
          <p:cNvPr id="41" name="TextBox 19">
            <a:extLst>
              <a:ext uri="{FF2B5EF4-FFF2-40B4-BE49-F238E27FC236}">
                <a16:creationId xmlns:a16="http://schemas.microsoft.com/office/drawing/2014/main" id="{132E4F7B-1E29-9474-3E46-AE16A4910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070" y="16992600"/>
            <a:ext cx="11114127" cy="656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 anchor="t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A stateful packet filter is a network device that examines and keeps track of connections then determines whether a given datagram should be allowed to pass or be dropped based on administrator-specific rules. </a:t>
            </a:r>
            <a:endParaRPr lang="en-US" dirty="0"/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Filtering decisions are typically based on:</a:t>
            </a: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IP source or destination address.</a:t>
            </a: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Protocol type in IP datagram field: TCP, UDP, ICMP, and others.</a:t>
            </a: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TCP or UDP source and destination port.</a:t>
            </a: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TCP flag bits: SYN, ACK, and other flags.</a:t>
            </a: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ICMP message type.</a:t>
            </a: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Different rules for datagrams leaving and entering the network.</a:t>
            </a: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Different rules for the different router interfaces.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This project aims at implementing a stateful packet filter on a programmable switch using the P4 language.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The packet filter will enable the network administrator to block packets based on IP datagram type (TCP &amp; ICMP), source and destination IP address, and the state of the connection (ICMP response type &amp; TCP connection state.)</a:t>
            </a:r>
            <a:endParaRPr lang="en-US" sz="2400" b="1" dirty="0">
              <a:effectLst/>
              <a:latin typeface="Quattrocento Sans"/>
              <a:ea typeface="ＭＳ Ｐゴシック"/>
              <a:cs typeface="Arial"/>
            </a:endParaRPr>
          </a:p>
        </p:txBody>
      </p:sp>
      <p:sp>
        <p:nvSpPr>
          <p:cNvPr id="48" name="TextBox 19">
            <a:extLst>
              <a:ext uri="{FF2B5EF4-FFF2-40B4-BE49-F238E27FC236}">
                <a16:creationId xmlns:a16="http://schemas.microsoft.com/office/drawing/2014/main" id="{5F70352B-D3BB-7B1D-003D-2B31A0294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069" y="26536080"/>
            <a:ext cx="11114127" cy="9737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0" tIns="39994" rIns="79990" bIns="39994" anchor="t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P4 programmable data planes emerge as a natural evolution of Software-Defined Networking (SDN). </a:t>
            </a: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In the SDN context, the software describes how packets are processed, conceived, tested, and deployed in a much shorter time span by operators, engineers, researchers, and practitioners in general.</a:t>
            </a:r>
            <a:endParaRPr lang="en-US" dirty="0">
              <a:latin typeface="Quattrocento Sans"/>
              <a:ea typeface="ＭＳ Ｐゴシック"/>
              <a:cs typeface="Arial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SDN fostered significant advances by separating the switch into two logical components: the control and data planes.</a:t>
            </a:r>
            <a:endParaRPr lang="en-US" dirty="0">
              <a:latin typeface="Quattrocento Sans"/>
              <a:ea typeface="ＭＳ Ｐゴシック"/>
              <a:cs typeface="Arial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The control plane implements the switch intelligence, for instance, computing the states of a routing protocol (e.g., BGP, OSPF), running a machine learning algorithm (e.g., classifiers), and processing digests from the data plane.</a:t>
            </a:r>
            <a:endParaRPr lang="en-US" dirty="0">
              <a:latin typeface="Quattrocento Sans"/>
              <a:ea typeface="ＭＳ Ｐゴシック"/>
              <a:cs typeface="Arial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The data plane governs the forwarding behavior of a P4 switch by manipulating packets at line rate.</a:t>
            </a:r>
            <a:endParaRPr lang="en-US" dirty="0">
              <a:latin typeface="Quattrocento Sans"/>
              <a:ea typeface="ＭＳ Ｐゴシック"/>
              <a:cs typeface="Arial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This project uses the PISA architecture, a P4 programming model comprising a programmable parser, programmable match-action pipeline, and a programmable </a:t>
            </a:r>
            <a:r>
              <a:rPr lang="en-US" sz="2400" dirty="0" err="1">
                <a:effectLst/>
                <a:latin typeface="Quattrocento Sans"/>
                <a:ea typeface="ＭＳ Ｐゴシック"/>
                <a:cs typeface="Arial"/>
              </a:rPr>
              <a:t>deparser</a:t>
            </a: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.</a:t>
            </a:r>
            <a:endParaRPr lang="en-US" dirty="0"/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The parser defines and extracts the information from packet headers so that the other following stages can make decisions.</a:t>
            </a:r>
            <a:endParaRPr lang="en-US" dirty="0"/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The programmable match-action pipeline executes the operations over the packet headers.</a:t>
            </a: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Examples of actions in the data plane can be modifying the destination IP address and decrementing the time-to-live (TTL) field in the IPv4 header.</a:t>
            </a:r>
            <a:endParaRPr lang="en-US" dirty="0">
              <a:latin typeface="Quattrocento Sans"/>
              <a:ea typeface="ＭＳ Ｐゴシック"/>
              <a:cs typeface="Arial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The </a:t>
            </a:r>
            <a:r>
              <a:rPr lang="en-US" sz="2400" dirty="0" err="1">
                <a:effectLst/>
                <a:latin typeface="Quattrocento Sans"/>
                <a:ea typeface="ＭＳ Ｐゴシック"/>
                <a:cs typeface="Arial"/>
              </a:rPr>
              <a:t>deparser</a:t>
            </a: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 reassembles and emits the packet processed by the previous stages.</a:t>
            </a:r>
            <a:endParaRPr lang="en-US" dirty="0">
              <a:latin typeface="Quattrocento Sans"/>
              <a:ea typeface="ＭＳ Ｐゴシック"/>
              <a:cs typeface="Arial"/>
            </a:endParaRPr>
          </a:p>
          <a:p>
            <a:pPr algn="just">
              <a:lnSpc>
                <a:spcPct val="110000"/>
              </a:lnSpc>
            </a:pPr>
            <a:endParaRPr lang="en-US"/>
          </a:p>
        </p:txBody>
      </p:sp>
      <p:sp>
        <p:nvSpPr>
          <p:cNvPr id="49" name="TextBox 19">
            <a:extLst>
              <a:ext uri="{FF2B5EF4-FFF2-40B4-BE49-F238E27FC236}">
                <a16:creationId xmlns:a16="http://schemas.microsoft.com/office/drawing/2014/main" id="{D1A82A09-215C-249D-F8FA-867A82903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5336" y="8384410"/>
            <a:ext cx="11114127" cy="5704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 anchor="t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This project implements a stateful packet filter on a P4 programmable switch equipped with the Intel Tofino chip.</a:t>
            </a:r>
            <a:endParaRPr lang="en-US" dirty="0">
              <a:latin typeface="Quattrocento Sans"/>
              <a:ea typeface="ＭＳ Ｐゴシック"/>
              <a:cs typeface="Arial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The topology comprises of two hosts and a P4 switch that acts as the packet filter.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Host PC1 represents our trusted device and PC2 represents our untrusted device.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Packets going from PC1 to PC2 will be allowed; however, packets originating from PC2, destined for PC1 will be dropped unless they are part of a flow initiated by PC1.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The Tofino Model switch leverages match-action tables to inspect packets for destination and source IP addresses and keep track of flows (ICMP and TCP.)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The P4 program implemented in the Tofino Model stores connection information in registers (ICMP identifiers &amp; TCP ports) and uses this information to forward or drop traffic.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798721" algn="l"/>
              </a:tabLst>
            </a:pPr>
            <a:endParaRPr lang="en-US" sz="21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19">
            <a:extLst>
              <a:ext uri="{FF2B5EF4-FFF2-40B4-BE49-F238E27FC236}">
                <a16:creationId xmlns:a16="http://schemas.microsoft.com/office/drawing/2014/main" id="{D35FBEC3-C18C-7CD1-835E-955D8212C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95934" y="39882111"/>
            <a:ext cx="11114127" cy="87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300042" indent="-300042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>
                <a:effectLst/>
                <a:latin typeface="Quattrocento Sans" panose="020B0502050000020003" pitchFamily="34" charset="0"/>
                <a:cs typeface="Arial" panose="020B0604020202020204" pitchFamily="34" charset="0"/>
              </a:rPr>
              <a:t>This work was supported by the Office of Naval Research, under Award N00014-23-1-2245.</a:t>
            </a: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819F4171-D038-0F74-DFCB-939FB91EF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4968" y="24395034"/>
            <a:ext cx="11091130" cy="1992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 anchor="t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The </a:t>
            </a:r>
            <a:r>
              <a:rPr lang="en-US" sz="2400" i="1" dirty="0">
                <a:effectLst/>
                <a:latin typeface="Quattrocento Sans"/>
                <a:ea typeface="ＭＳ Ｐゴシック"/>
                <a:cs typeface="Arial"/>
              </a:rPr>
              <a:t>ipv4_host </a:t>
            </a: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match-action table implements our forwarding policy. It matches on the destination IP address and forwards it out of the corresponding port.</a:t>
            </a: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The ICMP filtering logic was implemented as follows:</a:t>
            </a: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Create a 16 bit register to store ICMP identifiers:</a:t>
            </a:r>
          </a:p>
          <a:p>
            <a:pPr lvl="1" algn="just">
              <a:lnSpc>
                <a:spcPct val="110000"/>
              </a:lnSpc>
            </a:pP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0000"/>
              </a:lnSpc>
            </a:pP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Create the table </a:t>
            </a:r>
            <a:r>
              <a:rPr lang="en-US" sz="2400" i="1" dirty="0" err="1">
                <a:effectLst/>
                <a:latin typeface="Quattrocento Sans"/>
                <a:ea typeface="ＭＳ Ｐゴシック"/>
                <a:cs typeface="Arial"/>
              </a:rPr>
              <a:t>icmp_policy</a:t>
            </a: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 , supplying it with the rules to hit only on packets with source port 10.0.0.1 (PC1) and destination port 10.0.0.2 (PC2)</a:t>
            </a: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0000"/>
              </a:lnSpc>
            </a:pP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The apply logic first checks if a packet has a valid ICMP header. If so, it then examines the ICMP response type:</a:t>
            </a: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If the ICMP type field has a value of 8 (request), the code above shows that a hash value is derived from the source and destination IP, then the ICMP identifier is stored in the </a:t>
            </a:r>
            <a:r>
              <a:rPr lang="en-US" sz="2400" i="1" dirty="0" err="1">
                <a:effectLst/>
                <a:latin typeface="Quattrocento Sans"/>
                <a:ea typeface="ＭＳ Ｐゴシック"/>
                <a:cs typeface="Arial"/>
              </a:rPr>
              <a:t>icmp_ids</a:t>
            </a: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 register at the hashed index. Finally, the </a:t>
            </a:r>
            <a:r>
              <a:rPr lang="en-US" sz="2400" i="1" dirty="0">
                <a:effectLst/>
                <a:latin typeface="Quattrocento Sans"/>
                <a:ea typeface="ＭＳ Ｐゴシック"/>
                <a:cs typeface="Arial"/>
              </a:rPr>
              <a:t>ipv4_host</a:t>
            </a: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 table is called to forward the packet.</a:t>
            </a: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Otherwise, the apply logic checks for an echo reply which is represented by value 0, shown below:</a:t>
            </a: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lvl="1" algn="just">
              <a:lnSpc>
                <a:spcPct val="110000"/>
              </a:lnSpc>
            </a:pPr>
            <a:endParaRPr lang="en-US" sz="2400" dirty="0">
              <a:effectLst/>
              <a:latin typeface="Quattrocento Sans"/>
              <a:ea typeface="ＭＳ Ｐゴシック"/>
              <a:cs typeface="Arial"/>
            </a:endParaRPr>
          </a:p>
          <a:p>
            <a:pPr marL="756920" lvl="1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The logic will now only forward if it can retrieve a matching ICMP ID from the register, indicating that the packet is in response to an already permitted flow.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100" dirty="0">
              <a:effectLst/>
              <a:latin typeface="Quattrocento Sans"/>
              <a:ea typeface="ＭＳ Ｐゴシック"/>
              <a:cs typeface="Arial"/>
            </a:endParaRP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C3578F28-E7B6-9159-0356-9502BF1A4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2238" y="29687793"/>
            <a:ext cx="11114127" cy="290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 anchor="t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Learned how to implement a stateful packet filter using P4.</a:t>
            </a:r>
            <a:endParaRPr lang="en-US" dirty="0">
              <a:latin typeface="Quattrocento Sans"/>
              <a:ea typeface="ＭＳ Ｐゴシック"/>
              <a:cs typeface="Arial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Leveraged match-action tables to implement security policies.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Utilized registers and hashing functions to store and retrieve data across multiple packets.</a:t>
            </a:r>
            <a:endParaRPr lang="en-US" sz="24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Validated the implementation of the security policies in the </a:t>
            </a:r>
            <a:r>
              <a:rPr lang="en-US" sz="2400" dirty="0" err="1">
                <a:effectLst/>
                <a:latin typeface="Quattrocento Sans"/>
                <a:ea typeface="ＭＳ Ｐゴシック"/>
                <a:cs typeface="Arial"/>
              </a:rPr>
              <a:t>Netlab</a:t>
            </a: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 environment.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Understood the ability of P4 programmable switches to implement security policies and track and store useful data at line rate.</a:t>
            </a:r>
          </a:p>
        </p:txBody>
      </p:sp>
      <p:sp>
        <p:nvSpPr>
          <p:cNvPr id="21" name="TextBox 19">
            <a:extLst>
              <a:ext uri="{FF2B5EF4-FFF2-40B4-BE49-F238E27FC236}">
                <a16:creationId xmlns:a16="http://schemas.microsoft.com/office/drawing/2014/main" id="{337162A6-C7AC-C791-3A99-DB0D5570D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01126" y="25213622"/>
            <a:ext cx="7282674" cy="47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 anchor="t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Table name: ipv4_host</a:t>
            </a:r>
            <a:endParaRPr lang="en-US" sz="2100" dirty="0">
              <a:effectLst/>
              <a:latin typeface="Quattrocento Sans"/>
              <a:ea typeface="ＭＳ Ｐゴシック"/>
              <a:cs typeface="Arial"/>
            </a:endParaRPr>
          </a:p>
        </p:txBody>
      </p:sp>
      <p:sp>
        <p:nvSpPr>
          <p:cNvPr id="42" name="TextBox 19">
            <a:extLst>
              <a:ext uri="{FF2B5EF4-FFF2-40B4-BE49-F238E27FC236}">
                <a16:creationId xmlns:a16="http://schemas.microsoft.com/office/drawing/2014/main" id="{D0823BB7-CA95-F564-827F-BE0FDAA88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4408" y="29482556"/>
            <a:ext cx="7402548" cy="47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 anchor="t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Table name: </a:t>
            </a:r>
            <a:r>
              <a:rPr lang="en-US" sz="2400" dirty="0" err="1">
                <a:effectLst/>
                <a:latin typeface="Quattrocento Sans"/>
                <a:ea typeface="ＭＳ Ｐゴシック"/>
                <a:cs typeface="Arial"/>
              </a:rPr>
              <a:t>icmp_policy</a:t>
            </a:r>
          </a:p>
        </p:txBody>
      </p:sp>
      <p:sp>
        <p:nvSpPr>
          <p:cNvPr id="62" name="TextBox 19">
            <a:extLst>
              <a:ext uri="{FF2B5EF4-FFF2-40B4-BE49-F238E27FC236}">
                <a16:creationId xmlns:a16="http://schemas.microsoft.com/office/drawing/2014/main" id="{E34D1D84-478E-9D3E-9142-733231110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11175" y="8384410"/>
            <a:ext cx="11114127" cy="128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 anchor="t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Results show that packets were successfully filtered.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The ping command was used to verify the first scenario.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Quattrocento Sans"/>
                <a:ea typeface="ＭＳ Ｐゴシック"/>
                <a:cs typeface="Arial"/>
              </a:rPr>
              <a:t>Packets originating from PC1 were successfully forwarded and received by PC2.</a:t>
            </a:r>
          </a:p>
        </p:txBody>
      </p:sp>
      <p:sp>
        <p:nvSpPr>
          <p:cNvPr id="72" name="TextBox 19">
            <a:extLst>
              <a:ext uri="{FF2B5EF4-FFF2-40B4-BE49-F238E27FC236}">
                <a16:creationId xmlns:a16="http://schemas.microsoft.com/office/drawing/2014/main" id="{58F86012-60E8-CF7D-2182-1D21A5DAC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5938" y="34518600"/>
            <a:ext cx="11114127" cy="3585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91" tIns="39995" rIns="79991" bIns="39995" anchor="t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Quattrocento Sans"/>
                <a:ea typeface="ＭＳ Ｐゴシック"/>
                <a:cs typeface="Arial"/>
              </a:rPr>
              <a:t>We implemented a stateful packet filter on a BMv2 software switch and on Tofino hardware switch.</a:t>
            </a:r>
            <a:endParaRPr lang="en-US" sz="2600" dirty="0">
              <a:effectLst/>
              <a:latin typeface="Quattrocento Sans" panose="020B0502050000020003" pitchFamily="34" charset="0"/>
              <a:cs typeface="Arial" panose="020B0604020202020204" pitchFamily="34" charset="0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Quattrocento Sans"/>
                <a:ea typeface="ＭＳ Ｐゴシック"/>
                <a:cs typeface="Arial"/>
              </a:rPr>
              <a:t>Our P4 code successfully demonstrates the packet filter in accordance with environment configuration and forwarding tables.</a:t>
            </a: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Quattrocento Sans"/>
                <a:ea typeface="ＭＳ Ｐゴシック"/>
                <a:cs typeface="Arial"/>
              </a:rPr>
              <a:t>We tested our code to allow connections originating from the internal network only.</a:t>
            </a:r>
            <a:endParaRPr lang="en-US" sz="2600" dirty="0">
              <a:effectLst/>
              <a:latin typeface="Quattrocento Sans" panose="020B0502050000020003" pitchFamily="34" charset="0"/>
              <a:ea typeface="ＭＳ Ｐゴシック"/>
              <a:cs typeface="Arial"/>
            </a:endParaRPr>
          </a:p>
          <a:p>
            <a:pPr marL="299720" indent="-29972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Quattrocento Sans"/>
                <a:ea typeface="ＭＳ Ｐゴシック"/>
                <a:cs typeface="Arial"/>
              </a:rPr>
              <a:t>For future work, we plan on implementing timeout on stale entries and collision resolving on flows that produce the same hash value.</a:t>
            </a:r>
            <a:endParaRPr lang="en-US" sz="2600" dirty="0">
              <a:effectLst/>
              <a:latin typeface="Quattrocento Sans" panose="020B0502050000020003" pitchFamily="34" charset="0"/>
              <a:ea typeface="ＭＳ Ｐゴシック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36F585-4B0B-4E66-D331-38A04B8364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23000" y="1842401"/>
            <a:ext cx="5440545" cy="2480767"/>
          </a:xfrm>
          <a:prstGeom prst="rect">
            <a:avLst/>
          </a:prstGeom>
        </p:spPr>
      </p:pic>
      <p:pic>
        <p:nvPicPr>
          <p:cNvPr id="16" name="Picture 15" descr="A screen shot of a computer code&#10;&#10;Description automatically generated">
            <a:extLst>
              <a:ext uri="{FF2B5EF4-FFF2-40B4-BE49-F238E27FC236}">
                <a16:creationId xmlns:a16="http://schemas.microsoft.com/office/drawing/2014/main" id="{16FBB5DA-7B95-6CEF-0A67-D15D308B59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22959" y="9903794"/>
            <a:ext cx="9359111" cy="222674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777B4EB-F97D-06FA-A4AD-D95793E8C46B}"/>
              </a:ext>
            </a:extLst>
          </p:cNvPr>
          <p:cNvSpPr txBox="1"/>
          <p:nvPr/>
        </p:nvSpPr>
        <p:spPr>
          <a:xfrm>
            <a:off x="26475666" y="12530468"/>
            <a:ext cx="1074521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effectLst/>
                <a:latin typeface="Quattrocento Sans"/>
                <a:ea typeface="ＭＳ Ｐゴシック"/>
                <a:cs typeface="Arial"/>
              </a:rPr>
              <a:t>Pinging PC1 from PC2 to test forwarding table rules.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effectLst/>
                <a:latin typeface="Quattrocento Sans"/>
                <a:ea typeface="ＭＳ Ｐゴシック"/>
                <a:cs typeface="Arial"/>
              </a:rPr>
              <a:t>The ping command results in a lost packet, signifying that the Tofino switch dropped the packet, which is in accordance with our apply logic.</a:t>
            </a:r>
          </a:p>
        </p:txBody>
      </p:sp>
      <p:pic>
        <p:nvPicPr>
          <p:cNvPr id="19" name="Picture 18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C4CE61E2-1276-DC99-05FC-BFD1680E1B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769049" y="14104391"/>
            <a:ext cx="10396247" cy="180325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786614A-D1CA-0CAF-F92C-AE29578A857A}"/>
              </a:ext>
            </a:extLst>
          </p:cNvPr>
          <p:cNvSpPr txBox="1"/>
          <p:nvPr/>
        </p:nvSpPr>
        <p:spPr>
          <a:xfrm>
            <a:off x="26900164" y="16902470"/>
            <a:ext cx="9802059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effectLst/>
                <a:latin typeface="Quattrocento Sans"/>
                <a:ea typeface="ＭＳ Ｐゴシック"/>
                <a:cs typeface="Arial"/>
              </a:rPr>
              <a:t>In scenario two, we attempt to test our TCP stateful filtering.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effectLst/>
                <a:latin typeface="Quattrocento Sans"/>
                <a:ea typeface="ＭＳ Ｐゴシック"/>
                <a:cs typeface="Arial"/>
              </a:rPr>
              <a:t>The established application rules and forwarding tables should allow PC1 to connect to PC2 via </a:t>
            </a:r>
            <a:r>
              <a:rPr lang="en-US" dirty="0" err="1">
                <a:effectLst/>
                <a:latin typeface="Quattrocento Sans"/>
                <a:ea typeface="ＭＳ Ｐゴシック"/>
                <a:cs typeface="Arial"/>
              </a:rPr>
              <a:t>iPerf</a:t>
            </a:r>
            <a:r>
              <a:rPr lang="en-US" dirty="0">
                <a:effectLst/>
                <a:latin typeface="Quattrocento Sans"/>
                <a:ea typeface="ＭＳ Ｐゴシック"/>
                <a:cs typeface="Arial"/>
              </a:rPr>
              <a:t>, but not vice versa.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effectLst/>
                <a:latin typeface="Quattrocento Sans"/>
                <a:ea typeface="ＭＳ Ｐゴシック"/>
                <a:cs typeface="Arial"/>
              </a:rPr>
              <a:t>Below we see that PC1 connected to PC2, which was set up as the server in the client-server relationship.</a:t>
            </a:r>
          </a:p>
        </p:txBody>
      </p:sp>
      <p:pic>
        <p:nvPicPr>
          <p:cNvPr id="25" name="Picture 24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FE4ADFAF-861F-7AAA-B7BB-D1AF514848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903756" y="19158265"/>
            <a:ext cx="9614674" cy="2287247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B6B5417E-4AD8-5D80-484B-94E7AB11CE67}"/>
              </a:ext>
            </a:extLst>
          </p:cNvPr>
          <p:cNvSpPr txBox="1"/>
          <p:nvPr/>
        </p:nvSpPr>
        <p:spPr>
          <a:xfrm>
            <a:off x="27135922" y="22365967"/>
            <a:ext cx="8858906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effectLst/>
                <a:latin typeface="Quattrocento Sans"/>
                <a:ea typeface="ＭＳ Ｐゴシック"/>
                <a:cs typeface="Arial"/>
              </a:rPr>
              <a:t>In the opposite scenario, we see that PC2's attempt to connect to PC1, which is set up as the server fails.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effectLst/>
                <a:latin typeface="Quattrocento Sans"/>
                <a:ea typeface="ＭＳ Ｐゴシック"/>
                <a:cs typeface="Arial"/>
              </a:rPr>
              <a:t>This signifies that our apply logic establishes a 1-way TCP connection.</a:t>
            </a:r>
          </a:p>
        </p:txBody>
      </p:sp>
      <p:pic>
        <p:nvPicPr>
          <p:cNvPr id="39" name="Picture 38" descr="A black and white text&#10;&#10;Description automatically generated">
            <a:extLst>
              <a:ext uri="{FF2B5EF4-FFF2-40B4-BE49-F238E27FC236}">
                <a16:creationId xmlns:a16="http://schemas.microsoft.com/office/drawing/2014/main" id="{31B22769-D57F-1559-5718-35B7BA5A39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903992" y="24389463"/>
            <a:ext cx="9372118" cy="960876"/>
          </a:xfrm>
          <a:prstGeom prst="rect">
            <a:avLst/>
          </a:prstGeom>
        </p:spPr>
      </p:pic>
      <p:pic>
        <p:nvPicPr>
          <p:cNvPr id="4" name="Picture 3" descr="A diagram of a programmable match action pipeline&#10;&#10;Description automatically generated">
            <a:extLst>
              <a:ext uri="{FF2B5EF4-FFF2-40B4-BE49-F238E27FC236}">
                <a16:creationId xmlns:a16="http://schemas.microsoft.com/office/drawing/2014/main" id="{C1039074-B777-AD90-349F-63ADFDF3C52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2003" y="36496120"/>
            <a:ext cx="12073364" cy="6153149"/>
          </a:xfrm>
          <a:prstGeom prst="rect">
            <a:avLst/>
          </a:prstGeom>
        </p:spPr>
      </p:pic>
      <p:pic>
        <p:nvPicPr>
          <p:cNvPr id="6" name="Picture 5" descr="A diagram of a block with a network&#10;&#10;Description automatically generated">
            <a:extLst>
              <a:ext uri="{FF2B5EF4-FFF2-40B4-BE49-F238E27FC236}">
                <a16:creationId xmlns:a16="http://schemas.microsoft.com/office/drawing/2014/main" id="{52562519-5462-F905-50D9-2372F6B263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824850" y="13730295"/>
            <a:ext cx="10929270" cy="4058920"/>
          </a:xfrm>
          <a:prstGeom prst="rect">
            <a:avLst/>
          </a:prstGeom>
        </p:spPr>
      </p:pic>
      <p:pic>
        <p:nvPicPr>
          <p:cNvPr id="9" name="Picture 8" descr="Stateful Firewall - an overview | ScienceDirect Topics">
            <a:extLst>
              <a:ext uri="{FF2B5EF4-FFF2-40B4-BE49-F238E27FC236}">
                <a16:creationId xmlns:a16="http://schemas.microsoft.com/office/drawing/2014/main" id="{9D93FB3A-DBD4-9666-C39D-3E1E62BA023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606414" y="17535192"/>
            <a:ext cx="9204503" cy="5210906"/>
          </a:xfrm>
          <a:prstGeom prst="rect">
            <a:avLst/>
          </a:prstGeom>
        </p:spPr>
      </p:pic>
      <p:pic>
        <p:nvPicPr>
          <p:cNvPr id="15" name="Picture 14" descr="A close-up of words&#10;&#10;Description automatically generated">
            <a:extLst>
              <a:ext uri="{FF2B5EF4-FFF2-40B4-BE49-F238E27FC236}">
                <a16:creationId xmlns:a16="http://schemas.microsoft.com/office/drawing/2014/main" id="{145B8F90-C30D-81D8-1DC7-56B8CD3697C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4506386" y="25669715"/>
            <a:ext cx="9380214" cy="12905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CFAC86A-2272-C332-1F70-0EF4603A176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201290" y="28172186"/>
            <a:ext cx="8012437" cy="5181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A close-up of a sign&#10;&#10;Description automatically generated">
            <a:extLst>
              <a:ext uri="{FF2B5EF4-FFF2-40B4-BE49-F238E27FC236}">
                <a16:creationId xmlns:a16="http://schemas.microsoft.com/office/drawing/2014/main" id="{9DBA74D8-8394-970B-7D73-4BB95F44E2C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612630" y="29935440"/>
            <a:ext cx="9351646" cy="854015"/>
          </a:xfrm>
          <a:prstGeom prst="rect">
            <a:avLst/>
          </a:prstGeom>
        </p:spPr>
      </p:pic>
      <p:pic>
        <p:nvPicPr>
          <p:cNvPr id="12" name="Picture 11" descr="A close-up of a sign&#10;&#10;Description automatically generated">
            <a:extLst>
              <a:ext uri="{FF2B5EF4-FFF2-40B4-BE49-F238E27FC236}">
                <a16:creationId xmlns:a16="http://schemas.microsoft.com/office/drawing/2014/main" id="{A32AED59-4BFE-503E-53DA-F145EACF50D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585194" y="30841054"/>
            <a:ext cx="9384165" cy="9285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E227CBE-7F39-19C8-3039-0E978B46B46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4510317" y="32982044"/>
            <a:ext cx="9384165" cy="31965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3EA70E00-589D-311A-649F-F7130D6DE2E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058290" y="38953470"/>
            <a:ext cx="8288220" cy="34216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ponderingpeacock|09-2018"/>
</p:tagLst>
</file>

<file path=ppt/theme/theme1.xml><?xml version="1.0" encoding="utf-8"?>
<a:theme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5A1244B708FF478772D9F5BE92EA81" ma:contentTypeVersion="12" ma:contentTypeDescription="Create a new document." ma:contentTypeScope="" ma:versionID="ef82babfd6a87b1b7feeea62825a313b">
  <xsd:schema xmlns:xsd="http://www.w3.org/2001/XMLSchema" xmlns:xs="http://www.w3.org/2001/XMLSchema" xmlns:p="http://schemas.microsoft.com/office/2006/metadata/properties" xmlns:ns3="0e4f2584-2fae-42b4-b977-142c5a2a3cc9" xmlns:ns4="4d62a9a3-2ad3-4c4a-963b-51ff34f52dba" targetNamespace="http://schemas.microsoft.com/office/2006/metadata/properties" ma:root="true" ma:fieldsID="a63f099aa2e7595213fa8dcb9381ecc2" ns3:_="" ns4:_="">
    <xsd:import namespace="0e4f2584-2fae-42b4-b977-142c5a2a3cc9"/>
    <xsd:import namespace="4d62a9a3-2ad3-4c4a-963b-51ff34f52d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4f2584-2fae-42b4-b977-142c5a2a3c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2a9a3-2ad3-4c4a-963b-51ff34f52db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8B9D93-2181-4C1B-BE06-E15C2576BD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E93652-C284-4C65-9CC6-08B0F791E30E}">
  <ds:schemaRefs>
    <ds:schemaRef ds:uri="0e4f2584-2fae-42b4-b977-142c5a2a3cc9"/>
    <ds:schemaRef ds:uri="4d62a9a3-2ad3-4c4a-963b-51ff34f52db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AE235FB-D347-497E-8BFC-EDEF0B170812}">
  <ds:schemaRefs>
    <ds:schemaRef ds:uri="0e4f2584-2fae-42b4-b977-142c5a2a3cc9"/>
    <ds:schemaRef ds:uri="4d62a9a3-2ad3-4c4a-963b-51ff34f52d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1297</Words>
  <Application>Microsoft Office PowerPoint</Application>
  <PresentationFormat>Custom</PresentationFormat>
  <Paragraphs>112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Quattrocento</vt:lpstr>
      <vt:lpstr>Times New Roman</vt:lpstr>
      <vt:lpstr>Arial</vt:lpstr>
      <vt:lpstr>Quattrocento Sans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a scientific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AlSabeh, Ali</cp:lastModifiedBy>
  <cp:revision>242</cp:revision>
  <cp:lastPrinted>2000-08-03T00:31:24Z</cp:lastPrinted>
  <dcterms:modified xsi:type="dcterms:W3CDTF">2023-12-08T17:16:20Z</dcterms:modified>
  <cp:category>research posters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0x010100BB5A1244B708FF478772D9F5BE92EA81</vt:lpwstr>
  </property>
</Properties>
</file>