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64" r:id="rId2"/>
    <p:sldId id="340" r:id="rId3"/>
    <p:sldId id="403" r:id="rId4"/>
    <p:sldId id="405" r:id="rId5"/>
    <p:sldId id="406" r:id="rId6"/>
    <p:sldId id="408" r:id="rId7"/>
    <p:sldId id="426" r:id="rId8"/>
    <p:sldId id="409" r:id="rId9"/>
    <p:sldId id="410" r:id="rId10"/>
    <p:sldId id="417" r:id="rId11"/>
    <p:sldId id="418" r:id="rId12"/>
    <p:sldId id="415" r:id="rId13"/>
    <p:sldId id="419" r:id="rId14"/>
    <p:sldId id="411" r:id="rId15"/>
    <p:sldId id="414" r:id="rId16"/>
    <p:sldId id="412" r:id="rId17"/>
    <p:sldId id="422" r:id="rId18"/>
    <p:sldId id="424" r:id="rId19"/>
    <p:sldId id="425" r:id="rId20"/>
    <p:sldId id="427" r:id="rId21"/>
    <p:sldId id="428" r:id="rId22"/>
    <p:sldId id="429" r:id="rId23"/>
    <p:sldId id="430" r:id="rId24"/>
    <p:sldId id="353" r:id="rId25"/>
    <p:sldId id="413" r:id="rId26"/>
    <p:sldId id="421" r:id="rId27"/>
    <p:sldId id="40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05" autoAdjust="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23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5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0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5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3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1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4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8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95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67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0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43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6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36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6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1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9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6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2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9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4036642030092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github.com/gomezgaona/bbr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 of TCP BBRv2 Alpha for Wired Broadband, considering Buffer Sizes, Packet Loss Rates, RTTs, and Number of Flows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Kfoury,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Jose Gomez, 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ekfoury@email.sc.edu, gomezgaj@email.sc.edu, jcrichigno@cec.sc.edu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 Engineering Lunch and Learn - Online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26,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9E0780-3512-450C-9535-AE6002C0115F}"/>
              </a:ext>
            </a:extLst>
          </p:cNvPr>
          <p:cNvSpPr txBox="1"/>
          <p:nvPr/>
        </p:nvSpPr>
        <p:spPr>
          <a:xfrm>
            <a:off x="2245502" y="5759117"/>
            <a:ext cx="770099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We want to recognize Neal Cardwell for his helpful comments and suggestions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﻿Coexistence and Fairness with CUBIC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Fairness index visualized in a heatmap for CUBIC and BBRv2 flows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1 CUBIC vs. 1 BBRv2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Each entry has 3 numbers (in percentage): link utilization (center top), bandwidth used by CUBIC (bottom left value), and bandwidth used by BBRv2 (bottom right)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19988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A347CA-92D8-0143-B5BC-CE5C17BB36A5}"/>
              </a:ext>
            </a:extLst>
          </p:cNvPr>
          <p:cNvSpPr txBox="1"/>
          <p:nvPr/>
        </p:nvSpPr>
        <p:spPr>
          <a:xfrm>
            <a:off x="4893079" y="5953745"/>
            <a:ext cx="2405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 dirty="0"/>
              <a:t>﻿No emulated packet losses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6D7D47-FAD7-0F4C-819C-904B38471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53" y="2742094"/>
            <a:ext cx="10723644" cy="32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2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﻿Coexistence and Fairness with CUBIC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Fairness index visualized in a heatmap for CUBIC and BBRv2 flows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1 CUBIC vs. 1 BBRv2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Each entry has 3 numbers (in percentage): link utilization (center top), bandwidth used by CUBIC (bottom left value), and bandwidth used by BBRv2 (bottom right)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19988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A347CA-92D8-0143-B5BC-CE5C17BB36A5}"/>
              </a:ext>
            </a:extLst>
          </p:cNvPr>
          <p:cNvSpPr txBox="1"/>
          <p:nvPr/>
        </p:nvSpPr>
        <p:spPr>
          <a:xfrm>
            <a:off x="5177963" y="5953745"/>
            <a:ext cx="183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/>
              <a:t>0.01% packet losses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EF763-7CDF-5B4B-954E-94DFF9905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28" y="2747887"/>
            <a:ext cx="10615544" cy="31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0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CD5A34-C683-FF4E-8EBA-A05577F8A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8" y="2552705"/>
            <a:ext cx="11969371" cy="2836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﻿Coexistence and Fairness with CUBIC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1Gbps, 20ms propagation delay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﻿Competing flows sharing the same bottleneck link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﻿BBRv2 shows a better coexistence with CUBIC than BBRv1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19988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A347CA-92D8-0143-B5BC-CE5C17BB36A5}"/>
              </a:ext>
            </a:extLst>
          </p:cNvPr>
          <p:cNvSpPr txBox="1"/>
          <p:nvPr/>
        </p:nvSpPr>
        <p:spPr>
          <a:xfrm>
            <a:off x="3659598" y="5660022"/>
            <a:ext cx="4860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 dirty="0"/>
              <a:t>﻿Throughput and fairness as functions of the buffer size</a:t>
            </a:r>
          </a:p>
        </p:txBody>
      </p:sp>
    </p:spTree>
    <p:extLst>
      <p:ext uri="{BB962C8B-B14F-4D97-AF65-F5344CB8AC3E}">
        <p14:creationId xmlns:p14="http://schemas.microsoft.com/office/powerpoint/2010/main" val="341014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﻿Round-trip Time Unfairness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8700"/>
            <a:ext cx="10984849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Two simultaneous flows, one with 10ms propagation delay, and the other with 50ms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﻿Tail Drop and FQ-</a:t>
            </a:r>
            <a:r>
              <a:rPr lang="en-US" altLang="en-US" dirty="0" err="1"/>
              <a:t>CoDel</a:t>
            </a:r>
            <a:r>
              <a:rPr lang="en-US" altLang="en-US" dirty="0"/>
              <a:t> AQMs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FQ-</a:t>
            </a:r>
            <a:r>
              <a:rPr lang="en-US" altLang="en-US" dirty="0" err="1"/>
              <a:t>CoDel</a:t>
            </a:r>
            <a:r>
              <a:rPr lang="en-US" altLang="en-US" dirty="0"/>
              <a:t> mitigates the RTT unfairness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altLang="en-US" sz="2400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103288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C5E88F-6AF2-2843-B528-8CFBEFE97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7" y="2946865"/>
            <a:ext cx="12139413" cy="30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1C9570-4E98-5949-85C1-AC351056E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594" y="3221556"/>
            <a:ext cx="3477147" cy="2741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Retransmissions – Number of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The buffer size is 0.02BDP (i.e., 2.5MB, ~1,666 packets)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1Gbps, 100ms propagation delay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﻿BBRv1: high retransmission rate with any number of flows (2.5%-25%)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BBRv2: lower retransmission rate (~2.5%)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7246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8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﻿Queueing Delay with Large 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2, 10, 25, and 50 simultaneous flows, same CC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1Gbps, 30ms propagation delay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RTT: queueing delay + propagation delay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﻿BBRv1 and BBRv2 have low queuing delay independently of the number of flows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44917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338B3EBE-CAE1-1447-B690-AB835B1A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9" y="3058162"/>
            <a:ext cx="10421751" cy="231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F3416D-A394-164F-9215-CD637E5B37B6}"/>
              </a:ext>
            </a:extLst>
          </p:cNvPr>
          <p:cNvSpPr txBox="1"/>
          <p:nvPr/>
        </p:nvSpPr>
        <p:spPr>
          <a:xfrm>
            <a:off x="3749652" y="5490745"/>
            <a:ext cx="4692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/>
              <a:t>Round-trip time experienced with simultaneous flows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69F5C-B85E-9B4A-8034-F1CFE8613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91" y="3058162"/>
            <a:ext cx="10512909" cy="23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7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DE2EB2-57B9-C847-9E60-BF8421F34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0" y="3102860"/>
            <a:ext cx="10639209" cy="2384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Throughput, Retransmissions – Packet Loss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Single flow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1Gbps, 100ms propagation delay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﻿BBRv1 is loss-agnostic, which leads to a higher retransmission rate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altLang="en-US" sz="2400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0639209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A347CA-92D8-0143-B5BC-CE5C17BB36A5}"/>
              </a:ext>
            </a:extLst>
          </p:cNvPr>
          <p:cNvSpPr txBox="1"/>
          <p:nvPr/>
        </p:nvSpPr>
        <p:spPr>
          <a:xfrm>
            <a:off x="3044748" y="5490745"/>
            <a:ext cx="610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/>
              <a:t>﻿Throughput and retransmission rate as functions of the packet loss rate</a:t>
            </a:r>
          </a:p>
        </p:txBody>
      </p:sp>
    </p:spTree>
    <p:extLst>
      <p:ext uri="{BB962C8B-B14F-4D97-AF65-F5344CB8AC3E}">
        <p14:creationId xmlns:p14="http://schemas.microsoft.com/office/powerpoint/2010/main" val="3717222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Flow-Completion Time (FCT)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100 simultaneous flows, same CC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1Gbps, 20ms propagation delay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Data transfer of 10 GB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246163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1440F-6256-A145-A528-555E16C4F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235" y="2959227"/>
            <a:ext cx="6142164" cy="2787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F5BFA5-83A0-7143-A214-6E424E917CC6}"/>
              </a:ext>
            </a:extLst>
          </p:cNvPr>
          <p:cNvSpPr txBox="1"/>
          <p:nvPr/>
        </p:nvSpPr>
        <p:spPr>
          <a:xfrm>
            <a:off x="3815247" y="5687515"/>
            <a:ext cx="4561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/>
              <a:t>﻿Flow completion time as a function of the buffer size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31EE9-E99A-2A4D-B5DC-67859150E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038" y="2959227"/>
            <a:ext cx="6492297" cy="27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Flow-Completion Time (FCT)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1Gbps, 20ms propagation delay, ﻿100 simultaneous flows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50 CUBIC, 50 BBRv1/BBRv2, each flow completing 100MB of data transfer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F5BFA5-83A0-7143-A214-6E424E917CC6}"/>
              </a:ext>
            </a:extLst>
          </p:cNvPr>
          <p:cNvSpPr txBox="1"/>
          <p:nvPr/>
        </p:nvSpPr>
        <p:spPr>
          <a:xfrm>
            <a:off x="5610130" y="5962239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/>
              <a:t>No losses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ECF46-0E20-C943-B56B-463FE5C5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45" y="4009988"/>
            <a:ext cx="10981944" cy="1947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B6DE19-E844-DF46-8B12-8F030A647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45" y="2033738"/>
            <a:ext cx="10981162" cy="19476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A09DE3-B23A-AF4D-9E40-08C04790251E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246163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3112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Flow-Completion Time (FCT)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1Gbps, 20ms propagation delay, ﻿100 simultaneous flows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50 CUBIC, 50 BBRv1/BBRv2, each flow completing 100MB of data transfer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F5BFA5-83A0-7143-A214-6E424E917CC6}"/>
              </a:ext>
            </a:extLst>
          </p:cNvPr>
          <p:cNvSpPr txBox="1"/>
          <p:nvPr/>
        </p:nvSpPr>
        <p:spPr>
          <a:xfrm>
            <a:off x="5307805" y="5962239"/>
            <a:ext cx="1576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/>
              <a:t>1% packet losses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E7071-8B96-0149-9DBB-7C1E53A47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31" y="2035709"/>
            <a:ext cx="10981163" cy="194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4F222-979D-B343-8218-EAA3CADBF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08" y="4027851"/>
            <a:ext cx="10981162" cy="19476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357197-BC0F-F942-94B2-3440D38166D5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246163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0438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TCP loss-based congestion control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Bottleneck Bandwidth and Round-trip propagation time (BBR)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BBRv1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BBRv2 and design goals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Experimental setup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Results and evaluations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Conclusions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FD4A11-858D-4B49-9420-8A4555BCA12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87670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41329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AQM on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1Gbps, 20ms propagation delay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2, 11, 50 and 100 simultaneous flows, uneven composition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Tail drop, CAKE, </a:t>
            </a:r>
            <a:r>
              <a:rPr lang="en-US" altLang="en-US" dirty="0" err="1"/>
              <a:t>FQ_CoDel</a:t>
            </a:r>
            <a:r>
              <a:rPr lang="en-US" altLang="en-US" dirty="0"/>
              <a:t>, </a:t>
            </a:r>
            <a:r>
              <a:rPr lang="en-US" altLang="en-US" dirty="0" err="1"/>
              <a:t>FQ_CoDel</a:t>
            </a:r>
            <a:r>
              <a:rPr lang="en-US" altLang="en-US" dirty="0"/>
              <a:t> w/ ECN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84954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F5BFA5-83A0-7143-A214-6E424E917CC6}"/>
              </a:ext>
            </a:extLst>
          </p:cNvPr>
          <p:cNvSpPr txBox="1"/>
          <p:nvPr/>
        </p:nvSpPr>
        <p:spPr>
          <a:xfrm>
            <a:off x="5604106" y="5371692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/>
              <a:t>No losses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A2ED8E-F6FA-1F41-A6B4-AFE77B97B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04" y="3041829"/>
            <a:ext cx="10598592" cy="23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1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﻿The Effects of Fixed-rate Pacing on TCP CUBIC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100 simultaneous flows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1Gbps, 20ms propagation delay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﻿Pacing rate per flow is 8.5Mbps, 85% link utilization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01069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F5BFA5-83A0-7143-A214-6E424E917CC6}"/>
              </a:ext>
            </a:extLst>
          </p:cNvPr>
          <p:cNvSpPr txBox="1"/>
          <p:nvPr/>
        </p:nvSpPr>
        <p:spPr>
          <a:xfrm>
            <a:off x="4497075" y="5371692"/>
            <a:ext cx="3185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/>
              <a:t>No losses and with 1% packet losses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B68B-6019-AB4C-801B-7F5D76958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383" y="2914933"/>
            <a:ext cx="8483235" cy="24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0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BBRv2 addressed the limitations of BBRv1</a:t>
            </a:r>
          </a:p>
          <a:p>
            <a:pPr marL="628650" indent="-3429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Tolerates much higher packet loss rates than CUBIC, lower than BBRv1</a:t>
            </a:r>
          </a:p>
          <a:p>
            <a:pPr marL="628650" indent="-3429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Mitigates the unfairness problem</a:t>
            </a:r>
          </a:p>
          <a:p>
            <a:pPr marL="628650" indent="-3429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Has better coexistence with CUBIC than BBRv1</a:t>
            </a:r>
          </a:p>
          <a:p>
            <a:pPr marL="628650" indent="-3429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Produces lower retransmission rates than BBRv1</a:t>
            </a:r>
          </a:p>
          <a:p>
            <a:pPr marL="628650" indent="-3429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Exhibits low queueing delay, even with bloated buffers</a:t>
            </a:r>
          </a:p>
          <a:p>
            <a:pPr marL="628650" indent="-3429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Coexistence / fairness problem with CUBIC is not solved but mitigated</a:t>
            </a: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70123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43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 lnSpcReduction="10000"/>
          </a:bodyPr>
          <a:lstStyle/>
          <a:p>
            <a:pPr marL="280988" indent="-280988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Full paper: </a:t>
            </a:r>
            <a:r>
              <a:rPr lang="en-US" alt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https://www.sciencedirect.com/science/article/pii/S014036642030092X</a:t>
            </a:r>
            <a:endParaRPr lang="en-US" altLang="en-US" dirty="0">
              <a:solidFill>
                <a:srgbClr val="0070C0"/>
              </a:solidFill>
            </a:endParaRPr>
          </a:p>
          <a:p>
            <a:pPr marL="573596" lvl="1" indent="-280988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scripts for emulation are available in the following GitHub repository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https://github.com/gomezgaona/bbr2</a:t>
            </a:r>
            <a:endParaRPr lang="en-US" dirty="0">
              <a:solidFill>
                <a:srgbClr val="0070C0"/>
              </a:solidFill>
            </a:endParaRPr>
          </a:p>
          <a:p>
            <a:pPr marL="280988" indent="-280988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0988" indent="-280988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BBRv2 version: v2alpha-2019-07-28</a:t>
            </a:r>
          </a:p>
          <a:p>
            <a:pPr marL="280988" indent="-280988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0988" indent="-280988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Cyberinfrastructure website: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u="sng" dirty="0">
                <a:solidFill>
                  <a:srgbClr val="0070C0"/>
                </a:solidFill>
              </a:rPr>
              <a:t>htttp://ce.sc.edu/cyberinfra/</a:t>
            </a:r>
          </a:p>
          <a:p>
            <a:pPr marL="280988" indent="-280988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BBRv2 GitHub repository: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/>
              <a:t>    </a:t>
            </a:r>
            <a:r>
              <a:rPr lang="en-US" u="sng" dirty="0">
                <a:solidFill>
                  <a:srgbClr val="0070C0"/>
                </a:solidFill>
              </a:rPr>
              <a:t>https://github.com/google/bbr/tree/v2alpha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70123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8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95" y="1287073"/>
            <a:ext cx="5693410" cy="35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7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BBRv2 architectural diagram</a:t>
            </a:r>
            <a:r>
              <a:rPr lang="en-US" baseline="30000" dirty="0"/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6630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9901B8-B26B-42F8-9B37-745F0FAC0512}"/>
              </a:ext>
            </a:extLst>
          </p:cNvPr>
          <p:cNvSpPr txBox="1"/>
          <p:nvPr/>
        </p:nvSpPr>
        <p:spPr>
          <a:xfrm>
            <a:off x="597551" y="5822265"/>
            <a:ext cx="112683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N. Cardwell et al. "BBR v2, A Model-based Congestion Control." IETF 104, March 2019.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9538AD-4005-4079-B5DC-1B6E0A173B05}"/>
              </a:ext>
            </a:extLst>
          </p:cNvPr>
          <p:cNvCxnSpPr>
            <a:cxnSpLocks/>
          </p:cNvCxnSpPr>
          <p:nvPr/>
        </p:nvCxnSpPr>
        <p:spPr>
          <a:xfrm>
            <a:off x="597551" y="5834963"/>
            <a:ext cx="10755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14">
            <a:extLst>
              <a:ext uri="{FF2B5EF4-FFF2-40B4-BE49-F238E27FC236}">
                <a16:creationId xmlns:a16="http://schemas.microsoft.com/office/drawing/2014/main" id="{DF590C87-FBF7-4411-A429-E0242E487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932" y="1778017"/>
            <a:ext cx="7533436" cy="36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47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﻿Retransmission 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Two simultaneous flows, one with 10ms prop delay, and the other with 50ms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BBRv2 produces a low retransmission rate, (e.g., ~0.1%)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4602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1440F-6256-A145-A528-555E16C4F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309" y="2700337"/>
            <a:ext cx="6216090" cy="2820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F5BFA5-83A0-7143-A214-6E424E917CC6}"/>
              </a:ext>
            </a:extLst>
          </p:cNvPr>
          <p:cNvSpPr txBox="1"/>
          <p:nvPr/>
        </p:nvSpPr>
        <p:spPr>
          <a:xfrm>
            <a:off x="3854008" y="5490745"/>
            <a:ext cx="4483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/>
              <a:t>﻿Retransmission rate generated by BBRv1 and BBRv2</a:t>
            </a:r>
          </a:p>
        </p:txBody>
      </p:sp>
    </p:spTree>
    <p:extLst>
      <p:ext uri="{BB962C8B-B14F-4D97-AF65-F5344CB8AC3E}">
        <p14:creationId xmlns:p14="http://schemas.microsoft.com/office/powerpoint/2010/main" val="1625726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BBR- </a:t>
            </a:r>
            <a:r>
              <a:rPr lang="en-US" dirty="0">
                <a:effectLst/>
                <a:latin typeface="Arial" panose="020B0604020202020204" pitchFamily="34" charset="0"/>
              </a:rPr>
              <a:t>Model-based Congestion Control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BBR: </a:t>
            </a:r>
            <a:r>
              <a:rPr lang="en-US" b="1" dirty="0"/>
              <a:t>B</a:t>
            </a:r>
            <a:r>
              <a:rPr lang="en-US" dirty="0"/>
              <a:t>ottleneck </a:t>
            </a:r>
            <a:r>
              <a:rPr lang="en-US" b="1" dirty="0"/>
              <a:t>B</a:t>
            </a:r>
            <a:r>
              <a:rPr lang="en-US" dirty="0"/>
              <a:t>andwidth and </a:t>
            </a:r>
            <a:r>
              <a:rPr lang="en-US" b="1" dirty="0"/>
              <a:t>R</a:t>
            </a:r>
            <a:r>
              <a:rPr lang="en-US" dirty="0"/>
              <a:t>ound-trip propagation time</a:t>
            </a:r>
            <a:r>
              <a:rPr lang="en-US" sz="2400" baseline="30000" dirty="0"/>
              <a:t>1</a:t>
            </a:r>
            <a:endParaRPr lang="en-US" baseline="30000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Dynamically estimates windowed max BW and min RTT on each ACK</a:t>
            </a:r>
            <a:endParaRPr lang="en-US" sz="2150" baseline="30000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3813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9901B8-B26B-42F8-9B37-745F0FAC0512}"/>
              </a:ext>
            </a:extLst>
          </p:cNvPr>
          <p:cNvSpPr txBox="1"/>
          <p:nvPr/>
        </p:nvSpPr>
        <p:spPr>
          <a:xfrm>
            <a:off x="597551" y="5828176"/>
            <a:ext cx="112683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N. Cardwell et al. "BBR: Congestion-Based Congestion Control: Measuring bottleneck bandwidth and round-trip propagation time." Queue 14.5 (2016): 20-53..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9538AD-4005-4079-B5DC-1B6E0A173B05}"/>
              </a:ext>
            </a:extLst>
          </p:cNvPr>
          <p:cNvCxnSpPr>
            <a:cxnSpLocks/>
          </p:cNvCxnSpPr>
          <p:nvPr/>
        </p:nvCxnSpPr>
        <p:spPr>
          <a:xfrm>
            <a:off x="597551" y="5829299"/>
            <a:ext cx="10755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6211FFA-6C60-4FF9-A978-4E3F3C7E4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572" y="2017589"/>
            <a:ext cx="4729190" cy="36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2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Loss-based Congestion Control (CC)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principles of loss-based CC were described in the 1980s</a:t>
            </a:r>
            <a:r>
              <a:rPr lang="en-US" baseline="30000" dirty="0"/>
              <a:t>1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Traditional CC algorithms follow the additive-increase multiplicative-decrease (AIMD) form of congestion control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9274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9901B8-B26B-42F8-9B37-745F0FAC0512}"/>
              </a:ext>
            </a:extLst>
          </p:cNvPr>
          <p:cNvSpPr txBox="1"/>
          <p:nvPr/>
        </p:nvSpPr>
        <p:spPr>
          <a:xfrm>
            <a:off x="597551" y="5818830"/>
            <a:ext cx="112683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V. Jacobson, M.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Karels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Congestion avoidance and control, ACM SIGCOMM Computer Communication Review 18 (4) (1988).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9538AD-4005-4079-B5DC-1B6E0A173B05}"/>
              </a:ext>
            </a:extLst>
          </p:cNvPr>
          <p:cNvCxnSpPr>
            <a:cxnSpLocks/>
          </p:cNvCxnSpPr>
          <p:nvPr/>
        </p:nvCxnSpPr>
        <p:spPr>
          <a:xfrm>
            <a:off x="597551" y="5829299"/>
            <a:ext cx="10755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7">
            <a:extLst>
              <a:ext uri="{FF2B5EF4-FFF2-40B4-BE49-F238E27FC236}">
                <a16:creationId xmlns:a16="http://schemas.microsoft.com/office/drawing/2014/main" id="{CE28F4CC-8C33-44B5-B07D-C928F284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94" y="3060391"/>
            <a:ext cx="4060730" cy="18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7C6D88C-24C3-4997-9181-8BD5174EE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68" y="2656085"/>
            <a:ext cx="4731332" cy="26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1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BBRv1 was published in 2016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produces high throughput in the presence of packet losses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However, it shows some performance issues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Unfairness with loss-based CC (e.g., Reno, CUBIC)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Low throughput for loss-based CC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High packet loss rates when the buffer is smaller than 1.5 bandwidth-delay product (BDP)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Throughput variation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67781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9901B8-B26B-42F8-9B37-745F0FAC0512}"/>
              </a:ext>
            </a:extLst>
          </p:cNvPr>
          <p:cNvSpPr txBox="1"/>
          <p:nvPr/>
        </p:nvSpPr>
        <p:spPr>
          <a:xfrm>
            <a:off x="597551" y="5822265"/>
            <a:ext cx="112683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N. Cardwell et al. "BBR v2, A Model-based Congestion Control." IETF 104, March 2019.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9538AD-4005-4079-B5DC-1B6E0A173B05}"/>
              </a:ext>
            </a:extLst>
          </p:cNvPr>
          <p:cNvCxnSpPr>
            <a:cxnSpLocks/>
          </p:cNvCxnSpPr>
          <p:nvPr/>
        </p:nvCxnSpPr>
        <p:spPr>
          <a:xfrm>
            <a:off x="597551" y="5834963"/>
            <a:ext cx="10755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07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BBRv2 Design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co-existence with loss-based when sharing a bottleneck link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Avoiding the </a:t>
            </a:r>
            <a:r>
              <a:rPr lang="en-US" dirty="0" err="1"/>
              <a:t>bufferbloat</a:t>
            </a:r>
            <a:r>
              <a:rPr lang="en-US" dirty="0"/>
              <a:t> problem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Minimizing the time to reach an equilibrium point (fairness)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</a:rPr>
              <a:t>Reducing the variation of the throughput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Producing high throughput, even with moderate packet losses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6094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9901B8-B26B-42F8-9B37-745F0FAC0512}"/>
              </a:ext>
            </a:extLst>
          </p:cNvPr>
          <p:cNvSpPr txBox="1"/>
          <p:nvPr/>
        </p:nvSpPr>
        <p:spPr>
          <a:xfrm>
            <a:off x="597551" y="5822265"/>
            <a:ext cx="112683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N. Cardwell et al. "BBR v2, A Model-based Congestion Control." IETF 104, March 2019.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9538AD-4005-4079-B5DC-1B6E0A173B05}"/>
              </a:ext>
            </a:extLst>
          </p:cNvPr>
          <p:cNvCxnSpPr>
            <a:cxnSpLocks/>
          </p:cNvCxnSpPr>
          <p:nvPr/>
        </p:nvCxnSpPr>
        <p:spPr>
          <a:xfrm>
            <a:off x="597551" y="5834963"/>
            <a:ext cx="10755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4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8700"/>
            <a:ext cx="10984850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Up to 100 simultaneous flows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Mininet network, Linux protocol stack, Tail drop AQM policy (default)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300 seconds experiment duration, average results are reported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CPU cores (8 Xeon 6130) are overprovisioned (below 50% utilization); </a:t>
            </a:r>
            <a:r>
              <a:rPr lang="en-US" dirty="0"/>
              <a:t>idle CPU time is a good fidelity indicator, as it indicates that a host is not starved for CPU resources</a:t>
            </a:r>
            <a:r>
              <a:rPr lang="en-US" baseline="30000" dirty="0"/>
              <a:t>1</a:t>
            </a:r>
            <a:endParaRPr lang="en-US" altLang="en-US" baseline="30000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1459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CF7F0BD7-513F-FE46-BBDE-0DB2DD5BA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42" y="3197684"/>
            <a:ext cx="4753264" cy="263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28E171-9D87-4C50-A956-5B03AA0CD69A}"/>
              </a:ext>
            </a:extLst>
          </p:cNvPr>
          <p:cNvSpPr txBox="1"/>
          <p:nvPr/>
        </p:nvSpPr>
        <p:spPr>
          <a:xfrm>
            <a:off x="469900" y="5840628"/>
            <a:ext cx="10617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Handigol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et al., “Reproducible Network Experiments Using Container-Based Emulation,”  ACM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CoNEXT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‘12.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7801DE-9B13-4437-A6A4-E7F951AEED3C}"/>
              </a:ext>
            </a:extLst>
          </p:cNvPr>
          <p:cNvCxnSpPr>
            <a:cxnSpLocks/>
          </p:cNvCxnSpPr>
          <p:nvPr/>
        </p:nvCxnSpPr>
        <p:spPr>
          <a:xfrm>
            <a:off x="597551" y="5834963"/>
            <a:ext cx="10755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00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7296384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BBRv2 version: v2alpha-2019-07-28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link = 1Gbps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All other links = 40Gbps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Tools: iPerf3, netstat, ss, </a:t>
            </a:r>
            <a:r>
              <a:rPr lang="en-US" dirty="0" err="1"/>
              <a:t>tc</a:t>
            </a:r>
            <a:r>
              <a:rPr lang="en-US" dirty="0"/>
              <a:t> [</a:t>
            </a:r>
            <a:r>
              <a:rPr lang="en-US" dirty="0" err="1"/>
              <a:t>tbf</a:t>
            </a:r>
            <a:r>
              <a:rPr lang="en-US" dirty="0"/>
              <a:t> | </a:t>
            </a:r>
            <a:r>
              <a:rPr lang="en-US" dirty="0" err="1"/>
              <a:t>netem</a:t>
            </a:r>
            <a:r>
              <a:rPr lang="en-US" dirty="0"/>
              <a:t> | </a:t>
            </a:r>
            <a:r>
              <a:rPr lang="en-US" dirty="0" err="1"/>
              <a:t>fq_codel</a:t>
            </a:r>
            <a:r>
              <a:rPr lang="en-US" dirty="0"/>
              <a:t> | cake]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1459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CF7F0BD7-513F-FE46-BBDE-0DB2DD5BA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76" y="3057981"/>
            <a:ext cx="5797849" cy="320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C33C69-AFF8-4CF8-9992-25CF65AA69EA}"/>
              </a:ext>
            </a:extLst>
          </p:cNvPr>
          <p:cNvSpPr txBox="1"/>
          <p:nvPr/>
        </p:nvSpPr>
        <p:spPr>
          <a:xfrm>
            <a:off x="6285051" y="3617618"/>
            <a:ext cx="823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/>
              <a:t>1Gbps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3EF11-342E-425C-9BEF-A5E386FE2216}"/>
              </a:ext>
            </a:extLst>
          </p:cNvPr>
          <p:cNvSpPr txBox="1"/>
          <p:nvPr/>
        </p:nvSpPr>
        <p:spPr>
          <a:xfrm>
            <a:off x="5867636" y="5614672"/>
            <a:ext cx="579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/>
              <a:t>TBF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A8A24E-386C-44B0-A0AF-F8B38F0A5684}"/>
              </a:ext>
            </a:extLst>
          </p:cNvPr>
          <p:cNvSpPr txBox="1"/>
          <p:nvPr/>
        </p:nvSpPr>
        <p:spPr>
          <a:xfrm>
            <a:off x="4640081" y="5614672"/>
            <a:ext cx="770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/>
              <a:t>NETEM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2B045E-E4B8-48C7-96CB-46AE5F9D3944}"/>
              </a:ext>
            </a:extLst>
          </p:cNvPr>
          <p:cNvSpPr txBox="1"/>
          <p:nvPr/>
        </p:nvSpPr>
        <p:spPr>
          <a:xfrm>
            <a:off x="2689700" y="4492212"/>
            <a:ext cx="637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/>
              <a:t>iPerf3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4B9B27-4FA6-4FDE-A58B-6B7CBC03C2D2}"/>
              </a:ext>
            </a:extLst>
          </p:cNvPr>
          <p:cNvSpPr txBox="1"/>
          <p:nvPr/>
        </p:nvSpPr>
        <p:spPr>
          <a:xfrm>
            <a:off x="8889807" y="4492212"/>
            <a:ext cx="637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/>
              <a:t>iPerf3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662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>
            <a:extLst>
              <a:ext uri="{FF2B5EF4-FFF2-40B4-BE49-F238E27FC236}">
                <a16:creationId xmlns:a16="http://schemas.microsoft.com/office/drawing/2014/main" id="{5E8EF2E6-EB3C-844D-8BCC-AF1F0390E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9704"/>
            <a:ext cx="12226491" cy="269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﻿Multiple Flows and Buffer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1919605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100 simultaneous flows, 20ms propagation delay, same CC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 (ideal allocation is 10Mbps per flow)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Cumulative distribution function, mean, standard deviation, and fairness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9B6523-EB2D-9444-ABB3-7F3BD2B70E8C}"/>
              </a:ext>
            </a:extLst>
          </p:cNvPr>
          <p:cNvSpPr txBox="1"/>
          <p:nvPr/>
        </p:nvSpPr>
        <p:spPr>
          <a:xfrm>
            <a:off x="4887076" y="5660023"/>
            <a:ext cx="2452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 dirty="0"/>
              <a:t>No emulated packet losses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CF0AAA-5DE9-8A4A-A097-68F7BC4ECA85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6262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4438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﻿Multiple Flows and Buffer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100 simultaneous flows, 20ms propagation delay, same CC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Bottleneck is 1Gbps (ideal allocation is 10Mbps per flow)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Cumulative distribution function, mean, standard deviation, and fairness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6262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338B3EBE-CAE1-1447-B690-AB835B1A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2595948"/>
            <a:ext cx="12280900" cy="272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F3416D-A394-164F-9215-CD637E5B37B6}"/>
              </a:ext>
            </a:extLst>
          </p:cNvPr>
          <p:cNvSpPr txBox="1"/>
          <p:nvPr/>
        </p:nvSpPr>
        <p:spPr>
          <a:xfrm>
            <a:off x="5203354" y="5533190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/>
              <a:t>1% packet loss rate</a:t>
            </a:r>
          </a:p>
        </p:txBody>
      </p:sp>
    </p:spTree>
    <p:extLst>
      <p:ext uri="{BB962C8B-B14F-4D97-AF65-F5344CB8AC3E}">
        <p14:creationId xmlns:p14="http://schemas.microsoft.com/office/powerpoint/2010/main" val="8027899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</TotalTime>
  <Words>1360</Words>
  <Application>Microsoft Office PowerPoint</Application>
  <PresentationFormat>Widescreen</PresentationFormat>
  <Paragraphs>255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NimbusRomNo9L-Regu</vt:lpstr>
      <vt:lpstr>Wingdings</vt:lpstr>
      <vt:lpstr>Retrospect</vt:lpstr>
      <vt:lpstr>PowerPoint Presentation</vt:lpstr>
      <vt:lpstr>Agenda</vt:lpstr>
      <vt:lpstr>TCP Loss-based Congestion Control (CC)</vt:lpstr>
      <vt:lpstr>BBRv1</vt:lpstr>
      <vt:lpstr>BBRv2 Design Goals</vt:lpstr>
      <vt:lpstr>Experimental Setup</vt:lpstr>
      <vt:lpstr>Experimental Setup</vt:lpstr>
      <vt:lpstr>﻿Multiple Flows and Buffer Sizes</vt:lpstr>
      <vt:lpstr>﻿Multiple Flows and Buffer Sizes</vt:lpstr>
      <vt:lpstr>﻿Coexistence and Fairness with CUBIC</vt:lpstr>
      <vt:lpstr>﻿Coexistence and Fairness with CUBIC</vt:lpstr>
      <vt:lpstr>﻿Coexistence and Fairness with CUBIC</vt:lpstr>
      <vt:lpstr>﻿Round-trip Time Unfairness</vt:lpstr>
      <vt:lpstr>Retransmissions – Number of Flows</vt:lpstr>
      <vt:lpstr>﻿Queueing Delay with Large Buffers</vt:lpstr>
      <vt:lpstr>Throughput, Retransmissions – Packet Loss Rate</vt:lpstr>
      <vt:lpstr>Flow-Completion Time (FCT) </vt:lpstr>
      <vt:lpstr>Flow-Completion Time (FCT)</vt:lpstr>
      <vt:lpstr>Flow-Completion Time (FCT)</vt:lpstr>
      <vt:lpstr>Impact of AQM on Fairness</vt:lpstr>
      <vt:lpstr>﻿The Effects of Fixed-rate Pacing on TCP CUBIC</vt:lpstr>
      <vt:lpstr>Conclusions</vt:lpstr>
      <vt:lpstr>Resources</vt:lpstr>
      <vt:lpstr>PowerPoint Presentation</vt:lpstr>
      <vt:lpstr>BBRv2</vt:lpstr>
      <vt:lpstr>﻿Retransmission Rate </vt:lpstr>
      <vt:lpstr>BBR- Model-based Congestion Control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17</cp:revision>
  <dcterms:created xsi:type="dcterms:W3CDTF">2020-04-03T21:33:21Z</dcterms:created>
  <dcterms:modified xsi:type="dcterms:W3CDTF">2021-03-26T19:08:59Z</dcterms:modified>
</cp:coreProperties>
</file>