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64" r:id="rId2"/>
    <p:sldId id="353" r:id="rId3"/>
    <p:sldId id="354" r:id="rId4"/>
    <p:sldId id="355" r:id="rId5"/>
    <p:sldId id="356" r:id="rId6"/>
    <p:sldId id="358" r:id="rId7"/>
    <p:sldId id="359" r:id="rId8"/>
    <p:sldId id="360" r:id="rId9"/>
    <p:sldId id="362" r:id="rId10"/>
    <p:sldId id="361" r:id="rId11"/>
    <p:sldId id="3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412E6C-FA2C-4039-A609-1F002B8E5D18}" v="24" dt="2020-10-21T18:29:34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1960" autoAdjust="0"/>
  </p:normalViewPr>
  <p:slideViewPr>
    <p:cSldViewPr snapToGrid="0" snapToObjects="1">
      <p:cViewPr varScale="1">
        <p:scale>
          <a:sx n="71" d="100"/>
          <a:sy n="71" d="100"/>
        </p:scale>
        <p:origin x="36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19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3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4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75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91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42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8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06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17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1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268889-C088-4D9F-A378-39E724A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36" y="6459785"/>
            <a:ext cx="292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package" Target="../embeddings/Microsoft_Visio_Drawing.vsd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package" Target="../embeddings/Microsoft_Visio_Drawing1.vs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ida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C831E-31FE-4748-8419-ADA5A6AF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524000" y="703385"/>
            <a:ext cx="9180484" cy="472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Processing Network Traffic at Line Rate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Jorge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Crichigno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Presentation to the Department of Information Technology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University of South Carolina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October 21,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8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Honeypot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main idea is to use the programmable switch as an instrument to detect malicious activities in real time or near real time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Customized processing (no dependency on </a:t>
            </a:r>
            <a:r>
              <a:rPr lang="en-US" dirty="0" err="1"/>
              <a:t>Netflow</a:t>
            </a:r>
            <a:r>
              <a:rPr lang="en-US" dirty="0"/>
              <a:t> implementations)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Granular time resolution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2777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B2F117-AC09-4B8C-BD2B-9CC0C731A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265" y="2526827"/>
            <a:ext cx="5265420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5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Honeypot + Streaming Analytics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Network topology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6792078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9D3928-05D5-44E2-BF69-FC05DA673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560" y="1834064"/>
            <a:ext cx="6280829" cy="31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7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Streaming analytics of a campus network at line rate (100 Gbps) 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topology consists of a </a:t>
            </a:r>
            <a:r>
              <a:rPr lang="en-US" dirty="0" err="1"/>
              <a:t>Barefoot’s</a:t>
            </a:r>
            <a:r>
              <a:rPr lang="en-US" dirty="0"/>
              <a:t> Tofino switch that receives traffic from two taps reading traffic to/from Internet and Internet2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An analyzer and storage server are also attached to the Tofino switch to collect the data processed by the switch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6874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1BA2DC6-90E1-4477-9516-526F5DEE32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640737"/>
              </p:ext>
            </p:extLst>
          </p:nvPr>
        </p:nvGraphicFramePr>
        <p:xfrm>
          <a:off x="3335169" y="3200272"/>
          <a:ext cx="5509612" cy="2781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654269" imgH="2857453" progId="Visio.Drawing.15">
                  <p:embed/>
                </p:oleObj>
              </mc:Choice>
              <mc:Fallback>
                <p:oleObj name="Visio" r:id="rId4" imgW="5654269" imgH="2857453" progId="Visio.Drawing.15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1BA2DC6-90E1-4477-9516-526F5DEE32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169" y="3200272"/>
                        <a:ext cx="5509612" cy="27814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62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Barefoot’s</a:t>
            </a:r>
            <a:r>
              <a:rPr lang="en-US" dirty="0"/>
              <a:t> Tofino switch will process packet headers only; payload is discarded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switch will track and store flow information only (for example, </a:t>
            </a:r>
            <a:r>
              <a:rPr lang="en-US" dirty="0" err="1"/>
              <a:t>src-dst</a:t>
            </a:r>
            <a:r>
              <a:rPr lang="en-US" dirty="0"/>
              <a:t> IPs, </a:t>
            </a:r>
            <a:r>
              <a:rPr lang="en-US" dirty="0" err="1"/>
              <a:t>src-dst</a:t>
            </a:r>
            <a:r>
              <a:rPr lang="en-US" dirty="0"/>
              <a:t> ports, application layer protocol, TCP flags, number of bytes, inter-packet arrival time, flow duration, latency between </a:t>
            </a:r>
            <a:r>
              <a:rPr lang="en-US" dirty="0" err="1"/>
              <a:t>src-dst</a:t>
            </a:r>
            <a:r>
              <a:rPr lang="en-US" dirty="0"/>
              <a:t> pair)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system can anonymize traffic to feed to streaming analytics (analyzer), if needed (for example, anonymizing </a:t>
            </a:r>
            <a:r>
              <a:rPr lang="en-US" dirty="0" err="1"/>
              <a:t>src</a:t>
            </a:r>
            <a:r>
              <a:rPr lang="en-US" dirty="0"/>
              <a:t> / </a:t>
            </a:r>
            <a:r>
              <a:rPr lang="en-US" dirty="0" err="1"/>
              <a:t>dst</a:t>
            </a:r>
            <a:r>
              <a:rPr lang="en-US" dirty="0"/>
              <a:t> IP or portions of them)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Switch can remove all </a:t>
            </a:r>
            <a:r>
              <a:rPr lang="en-US" b="0" i="0" dirty="0">
                <a:solidFill>
                  <a:srgbClr val="222222"/>
                </a:solidFill>
                <a:effectLst/>
                <a:latin typeface="Roboto"/>
              </a:rPr>
              <a:t>Personally Identifiable Information (PII) </a:t>
            </a:r>
            <a:r>
              <a:rPr lang="en-US" dirty="0"/>
              <a:t>at line rate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6874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1BA2DC6-90E1-4477-9516-526F5DEE32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524651"/>
              </p:ext>
            </p:extLst>
          </p:nvPr>
        </p:nvGraphicFramePr>
        <p:xfrm>
          <a:off x="3335169" y="3813327"/>
          <a:ext cx="4926329" cy="2486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654269" imgH="2857453" progId="Visio.Drawing.15">
                  <p:embed/>
                </p:oleObj>
              </mc:Choice>
              <mc:Fallback>
                <p:oleObj name="Visio" r:id="rId4" imgW="5654269" imgH="2857453" progId="Visio.Drawing.15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1BA2DC6-90E1-4477-9516-526F5DEE32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169" y="3813327"/>
                        <a:ext cx="4926329" cy="2486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20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There is no campus network doing data analytics at line rate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following is an example of the type of work that can be executed</a:t>
            </a:r>
          </a:p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Detect compromised devices on campus at line rate, using passive data</a:t>
            </a:r>
          </a:p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Similar work has been conducted on non-real time, using traffic from the Center and Center for Applied Internet Data Analysis (CAIDA, </a:t>
            </a:r>
            <a:r>
              <a:rPr lang="en-US" dirty="0">
                <a:hlinkClick r:id="rId3"/>
              </a:rPr>
              <a:t>www.caida.org</a:t>
            </a:r>
            <a:r>
              <a:rPr lang="en-US" dirty="0"/>
              <a:t>) (University of California San Diego)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6874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B74DF2-E167-4A20-B63A-95B626462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01" y="2873488"/>
            <a:ext cx="6269006" cy="31082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C50C2C6-4508-4C87-9A03-8742384C0B4E}"/>
              </a:ext>
            </a:extLst>
          </p:cNvPr>
          <p:cNvSpPr/>
          <p:nvPr/>
        </p:nvSpPr>
        <p:spPr>
          <a:xfrm>
            <a:off x="432901" y="6059440"/>
            <a:ext cx="626900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Global distribution of exploited IoT devices; results from </a:t>
            </a:r>
            <a:r>
              <a:rPr lang="en-US" sz="1300" dirty="0" err="1"/>
              <a:t>UofSC</a:t>
            </a:r>
            <a:r>
              <a:rPr lang="en-US" sz="1300" dirty="0"/>
              <a:t> research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8DCC78-EB6C-431E-9A89-869B98824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1443" y="2873487"/>
            <a:ext cx="3076494" cy="31082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F2B5F91-627A-42A4-846E-11972638173C}"/>
              </a:ext>
            </a:extLst>
          </p:cNvPr>
          <p:cNvSpPr/>
          <p:nvPr/>
        </p:nvSpPr>
        <p:spPr>
          <a:xfrm>
            <a:off x="7851443" y="6059440"/>
            <a:ext cx="315344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Malware exploiting default credentials</a:t>
            </a:r>
          </a:p>
        </p:txBody>
      </p:sp>
    </p:spTree>
    <p:extLst>
      <p:ext uri="{BB962C8B-B14F-4D97-AF65-F5344CB8AC3E}">
        <p14:creationId xmlns:p14="http://schemas.microsoft.com/office/powerpoint/2010/main" val="375685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Global distribution of exploited IoT devices by passively analyzing packet headers from CAIDA</a:t>
            </a:r>
          </a:p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Exploited IoT devices: these devices are contacting ‘unavailable’ IP addresses (this IP block is referred to as ‘Darknet.’ No healthy device would contact this IP block)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6874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B74DF2-E167-4A20-B63A-95B626462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01" y="2721089"/>
            <a:ext cx="6269006" cy="31082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C50C2C6-4508-4C87-9A03-8742384C0B4E}"/>
              </a:ext>
            </a:extLst>
          </p:cNvPr>
          <p:cNvSpPr/>
          <p:nvPr/>
        </p:nvSpPr>
        <p:spPr>
          <a:xfrm>
            <a:off x="432901" y="5917326"/>
            <a:ext cx="626900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Global distribution of exploited IoT devices; results from </a:t>
            </a:r>
            <a:r>
              <a:rPr lang="en-US" sz="1300" dirty="0" err="1"/>
              <a:t>UofSC</a:t>
            </a:r>
            <a:r>
              <a:rPr lang="en-US" sz="1300" dirty="0"/>
              <a:t> research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8DCC78-EB6C-431E-9A89-869B98824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443" y="2721089"/>
            <a:ext cx="3076494" cy="31082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F2B5F91-627A-42A4-846E-11972638173C}"/>
              </a:ext>
            </a:extLst>
          </p:cNvPr>
          <p:cNvSpPr/>
          <p:nvPr/>
        </p:nvSpPr>
        <p:spPr>
          <a:xfrm>
            <a:off x="7851443" y="5917326"/>
            <a:ext cx="315344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Malware exploiting default credentials</a:t>
            </a:r>
          </a:p>
        </p:txBody>
      </p:sp>
    </p:spTree>
    <p:extLst>
      <p:ext uri="{BB962C8B-B14F-4D97-AF65-F5344CB8AC3E}">
        <p14:creationId xmlns:p14="http://schemas.microsoft.com/office/powerpoint/2010/main" val="121891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Global distribution of exploited IoT devices by passively analyzing packet headers from CAIDA</a:t>
            </a:r>
          </a:p>
          <a:p>
            <a:pPr marL="573596" lvl="1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Exploited IoT devices: these devices are contacting ‘unavailable’ IP addresses (this IP block is referred to as ‘Darknet.’ No healthy device would contact this IP block)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6874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C50C2C6-4508-4C87-9A03-8742384C0B4E}"/>
              </a:ext>
            </a:extLst>
          </p:cNvPr>
          <p:cNvSpPr/>
          <p:nvPr/>
        </p:nvSpPr>
        <p:spPr>
          <a:xfrm>
            <a:off x="1455394" y="5917326"/>
            <a:ext cx="422401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Top sectors hosting exploited IoT devices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2B5F91-627A-42A4-846E-11972638173C}"/>
              </a:ext>
            </a:extLst>
          </p:cNvPr>
          <p:cNvSpPr/>
          <p:nvPr/>
        </p:nvSpPr>
        <p:spPr>
          <a:xfrm>
            <a:off x="6512589" y="5917326"/>
            <a:ext cx="464954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Top ten manufacturers of exploited IoT devices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3A1CB1-83B2-4E99-9D8F-46D881EAD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394" y="2790615"/>
            <a:ext cx="4224020" cy="29691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D22B8A-A660-4F30-A748-08CD729EB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588" y="2790614"/>
            <a:ext cx="4649543" cy="29691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753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This data will enable undergraduate and graduate research work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Novel results regarding the type of threats faced by a large campus network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Processing and detection at line rate or near line rate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Strengthen the results of current funded project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Funding opportunities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6874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9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This data will enable undergraduate and graduate research work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Novel results regarding the type of threats faced by a large campus network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Processing and detection at line rate or near line rate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Strengthen the results of current funded project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Funding opportunities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268740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1C8C14-3FD5-4ED3-B54A-A7E7600A2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659" y="3929063"/>
            <a:ext cx="9267825" cy="1266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223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Honeypot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Flow-based intrusion detection uses flow information to detect malicious activities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Payload is not used</a:t>
            </a:r>
          </a:p>
          <a:p>
            <a:pPr marL="280988" indent="-280988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Some legacy networks use </a:t>
            </a:r>
            <a:r>
              <a:rPr lang="en-US" dirty="0" err="1"/>
              <a:t>Netflow</a:t>
            </a:r>
            <a:r>
              <a:rPr lang="en-US" dirty="0"/>
              <a:t> to collect flow statistics; for example, SSH compromise detection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227773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464212-9CDB-4AEA-91E9-A2A73185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91" y="6459782"/>
            <a:ext cx="1720298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A460B4-595C-4C97-A3A0-A8EE5EEA8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06" y="2993504"/>
            <a:ext cx="5841126" cy="2142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869EB9-DC0A-4A0F-A8EA-906FA0BC9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783" y="3425528"/>
            <a:ext cx="5047911" cy="170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515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11767</TotalTime>
  <Words>576</Words>
  <Application>Microsoft Office PowerPoint</Application>
  <PresentationFormat>Widescreen</PresentationFormat>
  <Paragraphs>79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Retrospect</vt:lpstr>
      <vt:lpstr>Visio</vt:lpstr>
      <vt:lpstr>PowerPoint Presentation</vt:lpstr>
      <vt:lpstr>Streaming Analytics</vt:lpstr>
      <vt:lpstr>Streaming Analytics</vt:lpstr>
      <vt:lpstr>Streaming Analytics</vt:lpstr>
      <vt:lpstr>Streaming Analytics</vt:lpstr>
      <vt:lpstr>Streaming Analytics</vt:lpstr>
      <vt:lpstr>Streaming Analytics</vt:lpstr>
      <vt:lpstr>Streaming Analytics</vt:lpstr>
      <vt:lpstr>Honeypot</vt:lpstr>
      <vt:lpstr>Honeypot</vt:lpstr>
      <vt:lpstr>Honeypot + Streaming Analytics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CRICHIGNO BENITEZ, JORGE</cp:lastModifiedBy>
  <cp:revision>131</cp:revision>
  <dcterms:created xsi:type="dcterms:W3CDTF">2020-04-03T21:33:21Z</dcterms:created>
  <dcterms:modified xsi:type="dcterms:W3CDTF">2021-01-26T23:59:39Z</dcterms:modified>
</cp:coreProperties>
</file>