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handoutMasterIdLst>
    <p:handoutMasterId r:id="rId14"/>
  </p:handoutMasterIdLst>
  <p:sldIdLst>
    <p:sldId id="264" r:id="rId5"/>
    <p:sldId id="369" r:id="rId6"/>
    <p:sldId id="354" r:id="rId7"/>
    <p:sldId id="365" r:id="rId8"/>
    <p:sldId id="370" r:id="rId9"/>
    <p:sldId id="366" r:id="rId10"/>
    <p:sldId id="372" r:id="rId11"/>
    <p:sldId id="3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1960" autoAdjust="0"/>
  </p:normalViewPr>
  <p:slideViewPr>
    <p:cSldViewPr snapToGrid="0" snapToObjects="1">
      <p:cViewPr varScale="1">
        <p:scale>
          <a:sx n="105" d="100"/>
          <a:sy n="105" d="100"/>
        </p:scale>
        <p:origin x="66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11/20/2020</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a:t>
            </a:fld>
            <a:endParaRPr lang="en-US"/>
          </a:p>
        </p:txBody>
      </p:sp>
    </p:spTree>
    <p:extLst>
      <p:ext uri="{BB962C8B-B14F-4D97-AF65-F5344CB8AC3E}">
        <p14:creationId xmlns:p14="http://schemas.microsoft.com/office/powerpoint/2010/main" val="95239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281864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147691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58047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328459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414712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436" y="6459785"/>
            <a:ext cx="2927928" cy="365125"/>
          </a:xfrm>
          <a:prstGeom prst="rect">
            <a:avLst/>
          </a:prstGeom>
        </p:spPr>
        <p:txBody>
          <a:bodyPr vert="horz" lIns="91440" tIns="45720" rIns="91440" bIns="45720" rtlCol="0" anchor="ctr"/>
          <a:lstStyle>
            <a:lvl1pPr algn="l">
              <a:defRPr sz="900" cap="none"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C831E-31FE-4748-8419-ADA5A6AF6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5"/>
            <a:ext cx="9180484" cy="472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Protection From Reconnaissance </a:t>
            </a:r>
            <a:r>
              <a:rPr lang="en-US" sz="3000" dirty="0">
                <a:latin typeface="Arial" panose="020B0604020202020204" pitchFamily="34" charset="0"/>
                <a:cs typeface="Arial" panose="020B0604020202020204" pitchFamily="34" charset="0"/>
              </a:rPr>
              <a:t>and Scan Attack Through NGFW (Next Generation Firewall)</a:t>
            </a: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Kyle Radzak</a:t>
            </a:r>
          </a:p>
          <a:p>
            <a:pPr algn="ctr"/>
            <a:r>
              <a:rPr lang="en-US" dirty="0">
                <a:latin typeface="Arial" panose="020B0604020202020204" pitchFamily="34" charset="0"/>
                <a:cs typeface="Arial" panose="020B0604020202020204" pitchFamily="34" charset="0"/>
              </a:rPr>
              <a:t>Christopher Ngo</a:t>
            </a:r>
          </a:p>
          <a:p>
            <a:pPr algn="ctr"/>
            <a:r>
              <a:rPr lang="en-US" dirty="0">
                <a:latin typeface="Arial" panose="020B0604020202020204" pitchFamily="34" charset="0"/>
                <a:cs typeface="Arial" panose="020B0604020202020204" pitchFamily="34" charset="0"/>
              </a:rPr>
              <a:t>Advisor: Jorge </a:t>
            </a:r>
            <a:r>
              <a:rPr lang="en-US" dirty="0" err="1">
                <a:latin typeface="Arial" panose="020B0604020202020204" pitchFamily="34" charset="0"/>
                <a:cs typeface="Arial" panose="020B0604020202020204" pitchFamily="34" charset="0"/>
              </a:rPr>
              <a:t>Crichigno</a:t>
            </a:r>
            <a:r>
              <a:rPr lang="en-US" dirty="0">
                <a:latin typeface="Arial" panose="020B0604020202020204" pitchFamily="34" charset="0"/>
                <a:cs typeface="Arial" panose="020B0604020202020204" pitchFamily="34" charset="0"/>
              </a:rPr>
              <a:t>, Ali </a:t>
            </a:r>
            <a:r>
              <a:rPr lang="en-US" dirty="0" err="1">
                <a:latin typeface="Arial" panose="020B0604020202020204" pitchFamily="34" charset="0"/>
                <a:cs typeface="Arial" panose="020B0604020202020204" pitchFamily="34" charset="0"/>
              </a:rPr>
              <a:t>Alsabeh</a:t>
            </a:r>
            <a:endParaRPr lang="en-US" dirty="0">
              <a:latin typeface="Arial" panose="020B0604020202020204" pitchFamily="34" charset="0"/>
              <a:cs typeface="Arial" panose="020B0604020202020204" pitchFamily="34" charset="0"/>
            </a:endParaRP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Department of Integrated Information Technology</a:t>
            </a:r>
          </a:p>
          <a:p>
            <a:pPr algn="ctr"/>
            <a:r>
              <a:rPr lang="en-US" dirty="0">
                <a:latin typeface="Arial" panose="020B0604020202020204" pitchFamily="34" charset="0"/>
                <a:cs typeface="Arial" panose="020B0604020202020204" pitchFamily="34" charset="0"/>
              </a:rPr>
              <a:t>University of South Carolina</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December 2020</a:t>
            </a:r>
          </a:p>
        </p:txBody>
      </p:sp>
      <p:pic>
        <p:nvPicPr>
          <p:cNvPr id="8" name="Picture 7">
            <a:extLst>
              <a:ext uri="{FF2B5EF4-FFF2-40B4-BE49-F238E27FC236}">
                <a16:creationId xmlns:a16="http://schemas.microsoft.com/office/drawing/2014/main" id="{B4034174-A486-4AB5-8086-B6BB0A6942CB}"/>
              </a:ext>
            </a:extLst>
          </p:cNvPr>
          <p:cNvPicPr>
            <a:picLocks noChangeAspect="1"/>
          </p:cNvPicPr>
          <p:nvPr/>
        </p:nvPicPr>
        <p:blipFill>
          <a:blip r:embed="rId2"/>
          <a:stretch>
            <a:fillRect/>
          </a:stretch>
        </p:blipFill>
        <p:spPr>
          <a:xfrm>
            <a:off x="175491" y="6459782"/>
            <a:ext cx="1720298" cy="365125"/>
          </a:xfrm>
          <a:prstGeom prst="rect">
            <a:avLst/>
          </a:prstGeom>
        </p:spPr>
      </p:pic>
    </p:spTree>
    <p:extLst>
      <p:ext uri="{BB962C8B-B14F-4D97-AF65-F5344CB8AC3E}">
        <p14:creationId xmlns:p14="http://schemas.microsoft.com/office/powerpoint/2010/main" val="338758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vert="horz" lIns="0" tIns="45720" rIns="0" bIns="45720" rtlCol="0" anchor="t">
            <a:normAutofit/>
          </a:bodyPr>
          <a:lstStyle/>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Introduction to Network Security and Reconnaissance attacks</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Background Information</a:t>
            </a:r>
            <a:endParaRPr lang="en-US"/>
          </a:p>
          <a:p>
            <a:pPr marL="577850" lvl="1" indent="-285750">
              <a:spcBef>
                <a:spcPts val="600"/>
              </a:spcBef>
              <a:spcAft>
                <a:spcPts val="0"/>
              </a:spcAft>
              <a:buClr>
                <a:schemeClr val="accent2"/>
              </a:buClr>
              <a:buFont typeface="Wingdings" panose="05000000000000000000" pitchFamily="2" charset="2"/>
              <a:buChar char="Ø"/>
            </a:pPr>
            <a:r>
              <a:rPr lang="en-US">
                <a:latin typeface="Arial"/>
                <a:cs typeface="Arial"/>
              </a:rPr>
              <a:t>Reconnaissance and Scan Attacks</a:t>
            </a:r>
          </a:p>
          <a:p>
            <a:pPr marL="577850" lvl="1" indent="-285750">
              <a:spcBef>
                <a:spcPts val="600"/>
              </a:spcBef>
              <a:spcAft>
                <a:spcPts val="0"/>
              </a:spcAft>
              <a:buClr>
                <a:schemeClr val="accent2"/>
              </a:buClr>
              <a:buFont typeface="Wingdings" panose="05000000000000000000" pitchFamily="2" charset="2"/>
              <a:buChar char="Ø"/>
            </a:pPr>
            <a:r>
              <a:rPr lang="en-US">
                <a:latin typeface="Arial"/>
                <a:cs typeface="Arial"/>
              </a:rPr>
              <a:t>Palo Alto Firewall Systems</a:t>
            </a:r>
          </a:p>
          <a:p>
            <a:pPr marL="577850" lvl="1" indent="-285750">
              <a:spcBef>
                <a:spcPts val="600"/>
              </a:spcBef>
              <a:spcAft>
                <a:spcPts val="0"/>
              </a:spcAft>
              <a:buClr>
                <a:schemeClr val="accent2"/>
              </a:buClr>
              <a:buFont typeface="Wingdings" panose="05000000000000000000" pitchFamily="2" charset="2"/>
              <a:buChar char="Ø"/>
            </a:pPr>
            <a:r>
              <a:rPr lang="en-US">
                <a:latin typeface="Arial"/>
                <a:cs typeface="Arial"/>
              </a:rPr>
              <a:t>Implementation of Reconnaissance Protection to prevent port and host sweeps</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NMAP and hping3 Use</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Proposed Solution and Implementation</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Conclusion</a:t>
            </a:r>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177989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Tree>
    <p:extLst>
      <p:ext uri="{BB962C8B-B14F-4D97-AF65-F5344CB8AC3E}">
        <p14:creationId xmlns:p14="http://schemas.microsoft.com/office/powerpoint/2010/main" val="117517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vert="horz" lIns="0" tIns="45720" rIns="0" bIns="45720" rtlCol="0" anchor="t">
            <a:normAutofit/>
          </a:bodyPr>
          <a:lstStyle/>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Reconnaissance is the practice of information gathering. How this is applied to network security is when attackers attempt to gain information about the network’s topology and vulnerabilities.</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A modern-day firewall is designed to monitor incoming and outgoing traffic in order to decide whether to allow or block specific based off rules.</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In order to prevent attackers from gaining information about a network, zone protection profiles using Reconnaissance Protection can be used to defend against port scans and host sweeps. </a:t>
            </a:r>
            <a:endParaRPr lang="en-US">
              <a:highlight>
                <a:srgbClr val="FFFF00"/>
              </a:highlight>
            </a:endParaRPr>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7" name="Picture 10" descr="A picture containing street, light, traffic, table&#10;&#10;Description automatically generated">
            <a:extLst>
              <a:ext uri="{FF2B5EF4-FFF2-40B4-BE49-F238E27FC236}">
                <a16:creationId xmlns:a16="http://schemas.microsoft.com/office/drawing/2014/main" id="{71967EA7-E99E-4A78-9BB0-5531C70176CF}"/>
              </a:ext>
            </a:extLst>
          </p:cNvPr>
          <p:cNvPicPr>
            <a:picLocks noChangeAspect="1"/>
          </p:cNvPicPr>
          <p:nvPr/>
        </p:nvPicPr>
        <p:blipFill>
          <a:blip r:embed="rId4"/>
          <a:stretch>
            <a:fillRect/>
          </a:stretch>
        </p:blipFill>
        <p:spPr>
          <a:xfrm>
            <a:off x="4571071" y="3698222"/>
            <a:ext cx="6790163" cy="2300470"/>
          </a:xfrm>
          <a:prstGeom prst="rect">
            <a:avLst/>
          </a:prstGeom>
        </p:spPr>
      </p:pic>
    </p:spTree>
    <p:extLst>
      <p:ext uri="{BB962C8B-B14F-4D97-AF65-F5344CB8AC3E}">
        <p14:creationId xmlns:p14="http://schemas.microsoft.com/office/powerpoint/2010/main" val="73320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6029587" cy="4800599"/>
          </a:xfrm>
        </p:spPr>
        <p:txBody>
          <a:bodyPr vert="horz" lIns="0" tIns="45720" rIns="0" bIns="45720" rtlCol="0" anchor="t">
            <a:normAutofit/>
          </a:bodyPr>
          <a:lstStyle/>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Reconnaissance (or recon) attacks is the action of unauthorized discovery and mapping of networks and vulnerabilities </a:t>
            </a:r>
            <a:endParaRPr lang="en-US"/>
          </a:p>
          <a:p>
            <a:pPr marL="573405" lvl="1" indent="-280670">
              <a:spcBef>
                <a:spcPts val="600"/>
              </a:spcBef>
              <a:spcAft>
                <a:spcPts val="0"/>
              </a:spcAft>
              <a:buClr>
                <a:schemeClr val="accent2"/>
              </a:buClr>
              <a:buFont typeface="Arial" panose="020B0604020202020204" pitchFamily="34" charset="0"/>
              <a:buChar char="•"/>
            </a:pPr>
            <a:r>
              <a:rPr lang="en-US">
                <a:latin typeface="Arial"/>
                <a:cs typeface="Arial"/>
              </a:rPr>
              <a:t>When directed at an endpoint, such as a PC, a recon attack is also called host profiling. </a:t>
            </a:r>
            <a:endParaRPr lang="en-US"/>
          </a:p>
          <a:p>
            <a:pPr marL="573405" lvl="1" indent="-280670">
              <a:spcBef>
                <a:spcPts val="600"/>
              </a:spcBef>
              <a:spcAft>
                <a:spcPts val="0"/>
              </a:spcAft>
              <a:buClr>
                <a:schemeClr val="accent2"/>
              </a:buClr>
              <a:buFont typeface="Arial" panose="020B0604020202020204" pitchFamily="34" charset="0"/>
              <a:buChar char="•"/>
            </a:pPr>
            <a:r>
              <a:rPr lang="en-US">
                <a:latin typeface="Arial"/>
                <a:cs typeface="Arial"/>
              </a:rPr>
              <a:t>If successful, an attacker can see which ports are active and open.</a:t>
            </a:r>
          </a:p>
          <a:p>
            <a:pPr marL="573405" lvl="1" indent="-280670">
              <a:spcBef>
                <a:spcPts val="600"/>
              </a:spcBef>
              <a:spcAft>
                <a:spcPts val="0"/>
              </a:spcAft>
              <a:buClr>
                <a:schemeClr val="accent2"/>
              </a:buClr>
              <a:buFont typeface="Arial" panose="020B0604020202020204" pitchFamily="34" charset="0"/>
              <a:buChar char="•"/>
            </a:pPr>
            <a:r>
              <a:rPr lang="en-US">
                <a:latin typeface="Arial"/>
                <a:cs typeface="Arial"/>
              </a:rPr>
              <a:t>Recon attacks are more than likely accompanied by a more intrusive attack such as DoS attack. </a:t>
            </a:r>
            <a:endParaRPr lang="en-US"/>
          </a:p>
          <a:p>
            <a:pPr marL="292735" lvl="1" indent="0">
              <a:spcBef>
                <a:spcPts val="600"/>
              </a:spcBef>
              <a:spcAft>
                <a:spcPts val="0"/>
              </a:spcAft>
              <a:buClr>
                <a:schemeClr val="accent2"/>
              </a:buClr>
              <a:buNone/>
            </a:pPr>
            <a:endParaRPr lang="en-US"/>
          </a:p>
          <a:p>
            <a:pPr marL="0" indent="0">
              <a:spcBef>
                <a:spcPts val="600"/>
              </a:spcBef>
              <a:spcAft>
                <a:spcPts val="0"/>
              </a:spcAft>
              <a:buClr>
                <a:schemeClr val="accent2"/>
              </a:buClr>
              <a:buNone/>
            </a:pPr>
            <a:endParaRPr lang="en-US" dirty="0"/>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sp>
        <p:nvSpPr>
          <p:cNvPr id="8" name="TextBox 7">
            <a:extLst>
              <a:ext uri="{FF2B5EF4-FFF2-40B4-BE49-F238E27FC236}">
                <a16:creationId xmlns:a16="http://schemas.microsoft.com/office/drawing/2014/main" id="{D20A748E-DD15-42D0-B5C0-74255D1DFF7D}"/>
              </a:ext>
            </a:extLst>
          </p:cNvPr>
          <p:cNvSpPr txBox="1"/>
          <p:nvPr/>
        </p:nvSpPr>
        <p:spPr>
          <a:xfrm>
            <a:off x="6723791" y="5832137"/>
            <a:ext cx="5376472" cy="338554"/>
          </a:xfrm>
          <a:prstGeom prst="rect">
            <a:avLst/>
          </a:prstGeom>
          <a:noFill/>
        </p:spPr>
        <p:txBody>
          <a:bodyPr wrap="none" lIns="91440" tIns="45720" rIns="91440" bIns="45720" rtlCol="0" anchor="t">
            <a:spAutoFit/>
          </a:bodyPr>
          <a:lstStyle/>
          <a:p>
            <a:r>
              <a:rPr lang="en-US" sz="1600">
                <a:cs typeface="Calibri"/>
              </a:rPr>
              <a:t>NetLab lab 14: Discovering Security Threats and Vulnerabilities</a:t>
            </a:r>
          </a:p>
        </p:txBody>
      </p:sp>
      <p:pic>
        <p:nvPicPr>
          <p:cNvPr id="10" name="Picture 10" descr="Graphical user interface, text&#10;&#10;Description automatically generated">
            <a:extLst>
              <a:ext uri="{FF2B5EF4-FFF2-40B4-BE49-F238E27FC236}">
                <a16:creationId xmlns:a16="http://schemas.microsoft.com/office/drawing/2014/main" id="{93F77635-EDEB-4D26-AF2F-D8DF4BF5EE2C}"/>
              </a:ext>
            </a:extLst>
          </p:cNvPr>
          <p:cNvPicPr>
            <a:picLocks noChangeAspect="1"/>
          </p:cNvPicPr>
          <p:nvPr/>
        </p:nvPicPr>
        <p:blipFill>
          <a:blip r:embed="rId4"/>
          <a:stretch>
            <a:fillRect/>
          </a:stretch>
        </p:blipFill>
        <p:spPr>
          <a:xfrm>
            <a:off x="6861717" y="1202460"/>
            <a:ext cx="5098895" cy="4457727"/>
          </a:xfrm>
          <a:prstGeom prst="rect">
            <a:avLst/>
          </a:prstGeom>
        </p:spPr>
      </p:pic>
    </p:spTree>
    <p:extLst>
      <p:ext uri="{BB962C8B-B14F-4D97-AF65-F5344CB8AC3E}">
        <p14:creationId xmlns:p14="http://schemas.microsoft.com/office/powerpoint/2010/main" val="309321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sz="2000" dirty="0"/>
              <a:t>Next Generation Firewall System</a:t>
            </a:r>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r>
              <a:rPr lang="en-US" sz="2000" dirty="0"/>
              <a:t>Zones protect the network by segmenting it into smaller, more easily managed areas. </a:t>
            </a:r>
          </a:p>
          <a:p>
            <a:pPr marL="280988" indent="-280988">
              <a:spcBef>
                <a:spcPts val="600"/>
              </a:spcBef>
              <a:spcAft>
                <a:spcPts val="0"/>
              </a:spcAft>
              <a:buClr>
                <a:schemeClr val="accent2"/>
              </a:buClr>
              <a:buFont typeface="Arial" panose="020B0604020202020204" pitchFamily="34" charset="0"/>
              <a:buChar char="•"/>
            </a:pPr>
            <a:r>
              <a:rPr lang="en-US" sz="2000" dirty="0"/>
              <a:t>Zones also prevent uncontrolled traffic from flowing through the firewall. This is because each interface has to be assigned a Zone. Therefore, this prevents inappropriate traffic from entering a zone it does not belong</a:t>
            </a:r>
          </a:p>
          <a:p>
            <a:pPr marL="280988" indent="-280988">
              <a:spcBef>
                <a:spcPts val="600"/>
              </a:spcBef>
              <a:spcAft>
                <a:spcPts val="0"/>
              </a:spcAft>
              <a:buClr>
                <a:schemeClr val="accent2"/>
              </a:buClr>
              <a:buFont typeface="Arial" panose="020B0604020202020204" pitchFamily="34" charset="0"/>
              <a:buChar char="•"/>
            </a:pPr>
            <a:endParaRPr lang="en-US" sz="2000" dirty="0"/>
          </a:p>
          <a:p>
            <a:pPr marL="0" indent="0">
              <a:spcBef>
                <a:spcPts val="600"/>
              </a:spcBef>
              <a:spcAft>
                <a:spcPts val="0"/>
              </a:spcAft>
              <a:buClr>
                <a:schemeClr val="accent2"/>
              </a:buClr>
              <a:buNone/>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a:p>
            <a:pPr marL="280988" indent="-280988">
              <a:spcBef>
                <a:spcPts val="600"/>
              </a:spcBef>
              <a:spcAft>
                <a:spcPts val="0"/>
              </a:spcAft>
              <a:buClr>
                <a:schemeClr val="accent2"/>
              </a:buClr>
              <a:buFont typeface="Arial" panose="020B0604020202020204" pitchFamily="34" charset="0"/>
              <a:buChar char="•"/>
            </a:pPr>
            <a:endParaRPr lang="en-US" sz="2000"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5</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8" name="Picture 7" descr="Diagram&#10;&#10;Description automatically generated">
            <a:extLst>
              <a:ext uri="{FF2B5EF4-FFF2-40B4-BE49-F238E27FC236}">
                <a16:creationId xmlns:a16="http://schemas.microsoft.com/office/drawing/2014/main" id="{809D8501-D443-834D-A187-7A38B3786E0A}"/>
              </a:ext>
            </a:extLst>
          </p:cNvPr>
          <p:cNvPicPr>
            <a:picLocks noChangeAspect="1"/>
          </p:cNvPicPr>
          <p:nvPr/>
        </p:nvPicPr>
        <p:blipFill>
          <a:blip r:embed="rId4"/>
          <a:stretch>
            <a:fillRect/>
          </a:stretch>
        </p:blipFill>
        <p:spPr>
          <a:xfrm>
            <a:off x="2829490" y="1765300"/>
            <a:ext cx="5862460" cy="1994904"/>
          </a:xfrm>
          <a:prstGeom prst="rect">
            <a:avLst/>
          </a:prstGeom>
        </p:spPr>
      </p:pic>
    </p:spTree>
    <p:extLst>
      <p:ext uri="{BB962C8B-B14F-4D97-AF65-F5344CB8AC3E}">
        <p14:creationId xmlns:p14="http://schemas.microsoft.com/office/powerpoint/2010/main" val="217205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Proposed Solution and Implementation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vert="horz" lIns="0" tIns="45720" rIns="0" bIns="45720" rtlCol="0" anchor="t">
            <a:normAutofit fontScale="92500"/>
          </a:bodyPr>
          <a:lstStyle/>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Creating a zone protection and vulnerability protection profile are critical to protecting the network and are the best methods of fending off a Reconnaissance and Scan Attack.</a:t>
            </a: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Zone protection and vulnerability protection have created a net of defense from external sources gaining valuable information on the network. </a:t>
            </a:r>
          </a:p>
          <a:p>
            <a:pPr marL="280670" indent="-280670">
              <a:spcBef>
                <a:spcPts val="600"/>
              </a:spcBef>
              <a:spcAft>
                <a:spcPts val="0"/>
              </a:spcAft>
              <a:buClr>
                <a:schemeClr val="accent2"/>
              </a:buClr>
              <a:buFont typeface="Arial" panose="020B0604020202020204" pitchFamily="34" charset="0"/>
              <a:buChar char="•"/>
            </a:pPr>
            <a:r>
              <a:rPr lang="en-US">
                <a:latin typeface="Arial"/>
                <a:cs typeface="Arial"/>
              </a:rPr>
              <a:t>We will be creating unique profiles on our Next Generation Firewall to ward off these types of attacks as well as ensuring the proper ports are sealed off to these types of attacks.</a:t>
            </a:r>
          </a:p>
          <a:p>
            <a:pPr marL="0" indent="0">
              <a:spcBef>
                <a:spcPts val="600"/>
              </a:spcBef>
              <a:spcAft>
                <a:spcPts val="0"/>
              </a:spcAft>
              <a:buClr>
                <a:schemeClr val="accent2"/>
              </a:buClr>
              <a:buNone/>
            </a:pPr>
            <a:endParaRPr lang="en-US" dirty="0"/>
          </a:p>
          <a:p>
            <a:pPr marL="0" indent="0">
              <a:spcBef>
                <a:spcPts val="600"/>
              </a:spcBef>
              <a:spcAft>
                <a:spcPts val="0"/>
              </a:spcAft>
              <a:buClr>
                <a:schemeClr val="accent2"/>
              </a:buClr>
              <a:buNone/>
            </a:pPr>
            <a:endParaRPr lang="en-US" dirty="0"/>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820101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10" name="Picture 10" descr="Diagram&#10;&#10;Description automatically generated">
            <a:extLst>
              <a:ext uri="{FF2B5EF4-FFF2-40B4-BE49-F238E27FC236}">
                <a16:creationId xmlns:a16="http://schemas.microsoft.com/office/drawing/2014/main" id="{1D9C8C87-6C6C-4364-9A8F-7AE15031D744}"/>
              </a:ext>
            </a:extLst>
          </p:cNvPr>
          <p:cNvPicPr>
            <a:picLocks noChangeAspect="1"/>
          </p:cNvPicPr>
          <p:nvPr/>
        </p:nvPicPr>
        <p:blipFill>
          <a:blip r:embed="rId4"/>
          <a:stretch>
            <a:fillRect/>
          </a:stretch>
        </p:blipFill>
        <p:spPr>
          <a:xfrm>
            <a:off x="3897351" y="1859694"/>
            <a:ext cx="4397297" cy="2432370"/>
          </a:xfrm>
          <a:prstGeom prst="rect">
            <a:avLst/>
          </a:prstGeom>
        </p:spPr>
      </p:pic>
    </p:spTree>
    <p:extLst>
      <p:ext uri="{BB962C8B-B14F-4D97-AF65-F5344CB8AC3E}">
        <p14:creationId xmlns:p14="http://schemas.microsoft.com/office/powerpoint/2010/main" val="49867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6AB3-DB9F-4EA6-ADCB-28AAF4916E10}"/>
              </a:ext>
            </a:extLst>
          </p:cNvPr>
          <p:cNvSpPr>
            <a:spLocks noGrp="1"/>
          </p:cNvSpPr>
          <p:nvPr>
            <p:ph type="title"/>
          </p:nvPr>
        </p:nvSpPr>
        <p:spPr/>
        <p:txBody>
          <a:bodyPr/>
          <a:lstStyle/>
          <a:p>
            <a:r>
              <a:rPr lang="en-US">
                <a:latin typeface="Arial"/>
                <a:cs typeface="Arial"/>
              </a:rPr>
              <a:t>NMAP and hping3 Use</a:t>
            </a:r>
            <a:endParaRPr lang="en-US"/>
          </a:p>
        </p:txBody>
      </p:sp>
      <p:sp>
        <p:nvSpPr>
          <p:cNvPr id="3" name="Content Placeholder 2">
            <a:extLst>
              <a:ext uri="{FF2B5EF4-FFF2-40B4-BE49-F238E27FC236}">
                <a16:creationId xmlns:a16="http://schemas.microsoft.com/office/drawing/2014/main" id="{359563F5-8A3D-4FEC-91F4-FF55BAB98FA0}"/>
              </a:ext>
            </a:extLst>
          </p:cNvPr>
          <p:cNvSpPr>
            <a:spLocks noGrp="1"/>
          </p:cNvSpPr>
          <p:nvPr>
            <p:ph idx="1"/>
          </p:nvPr>
        </p:nvSpPr>
        <p:spPr>
          <a:xfrm>
            <a:off x="597550" y="1028700"/>
            <a:ext cx="6278107" cy="4800599"/>
          </a:xfrm>
        </p:spPr>
        <p:txBody>
          <a:bodyPr vert="horz" lIns="0" tIns="45720" rIns="0" bIns="45720" rtlCol="0" anchor="t">
            <a:normAutofit/>
          </a:bodyPr>
          <a:lstStyle/>
          <a:p>
            <a:pPr marL="280670" indent="-280670">
              <a:buFont typeface="Arial" panose="020F0502020204030204" pitchFamily="34" charset="0"/>
              <a:buChar char="•"/>
            </a:pPr>
            <a:r>
              <a:rPr lang="en-US" dirty="0">
                <a:latin typeface="Arial"/>
                <a:cs typeface="Arial"/>
              </a:rPr>
              <a:t>Nmap and Hping3 are open-source tools used  for cyber defense and attacks</a:t>
            </a:r>
          </a:p>
          <a:p>
            <a:pPr marL="280670" indent="-280670">
              <a:buFont typeface="Arial" panose="020F0502020204030204" pitchFamily="34" charset="0"/>
              <a:buChar char="•"/>
            </a:pPr>
            <a:r>
              <a:rPr lang="en-US" dirty="0">
                <a:latin typeface="Arial"/>
                <a:cs typeface="Arial"/>
              </a:rPr>
              <a:t>Nmap scans for network devices and open ports </a:t>
            </a:r>
          </a:p>
          <a:p>
            <a:pPr marL="280670" indent="-280670">
              <a:buFont typeface="Arial" panose="020F0502020204030204" pitchFamily="34" charset="0"/>
              <a:buChar char="•"/>
            </a:pPr>
            <a:r>
              <a:rPr lang="en-US" dirty="0">
                <a:latin typeface="Arial"/>
                <a:cs typeface="Arial"/>
              </a:rPr>
              <a:t>We used Nmap to identify </a:t>
            </a:r>
            <a:r>
              <a:rPr lang="en-US" dirty="0" err="1">
                <a:latin typeface="Arial"/>
                <a:cs typeface="Arial"/>
              </a:rPr>
              <a:t>tcp</a:t>
            </a:r>
            <a:r>
              <a:rPr lang="en-US" dirty="0">
                <a:latin typeface="Arial"/>
                <a:cs typeface="Arial"/>
              </a:rPr>
              <a:t>/</a:t>
            </a:r>
            <a:r>
              <a:rPr lang="en-US" dirty="0" err="1">
                <a:latin typeface="Arial"/>
                <a:cs typeface="Arial"/>
              </a:rPr>
              <a:t>udp</a:t>
            </a:r>
            <a:r>
              <a:rPr lang="en-US" dirty="0">
                <a:latin typeface="Arial"/>
                <a:cs typeface="Arial"/>
              </a:rPr>
              <a:t> ports that could be flooded and attacked</a:t>
            </a:r>
            <a:endParaRPr lang="en-US" dirty="0"/>
          </a:p>
          <a:p>
            <a:pPr marL="280670" indent="-280670">
              <a:buFont typeface="Arial" panose="020F0502020204030204" pitchFamily="34" charset="0"/>
              <a:buChar char="•"/>
            </a:pPr>
            <a:r>
              <a:rPr lang="en-US" dirty="0">
                <a:latin typeface="Arial"/>
                <a:cs typeface="Arial"/>
              </a:rPr>
              <a:t>Hping3 was used to perform a flood attack on open ports of the network and was an exemplary of how the firewall was able to deny the pings</a:t>
            </a:r>
          </a:p>
          <a:p>
            <a:pPr marL="280670" indent="-280670">
              <a:buFont typeface="Arial" panose="020F0502020204030204" pitchFamily="34" charset="0"/>
              <a:buChar char="•"/>
            </a:pPr>
            <a:r>
              <a:rPr lang="en-US" dirty="0">
                <a:latin typeface="Arial"/>
                <a:cs typeface="Arial"/>
              </a:rPr>
              <a:t>Nmap and Hping3 commands are tools that can be used by any hacker to get into the targeted network</a:t>
            </a:r>
          </a:p>
        </p:txBody>
      </p:sp>
      <p:sp>
        <p:nvSpPr>
          <p:cNvPr id="4" name="Footer Placeholder 3">
            <a:extLst>
              <a:ext uri="{FF2B5EF4-FFF2-40B4-BE49-F238E27FC236}">
                <a16:creationId xmlns:a16="http://schemas.microsoft.com/office/drawing/2014/main" id="{05896C8A-B851-4558-B6BE-354F11FE5A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B490E-1242-40A3-A271-A9DCC3ECBCDD}"/>
              </a:ext>
            </a:extLst>
          </p:cNvPr>
          <p:cNvSpPr>
            <a:spLocks noGrp="1"/>
          </p:cNvSpPr>
          <p:nvPr>
            <p:ph type="sldNum" sz="quarter" idx="12"/>
          </p:nvPr>
        </p:nvSpPr>
        <p:spPr/>
        <p:txBody>
          <a:bodyPr/>
          <a:lstStyle/>
          <a:p>
            <a:fld id="{38C60F48-EAB5-A54D-B834-7AA360F30939}" type="slidenum">
              <a:rPr lang="en-US" smtClean="0"/>
              <a:t>7</a:t>
            </a:fld>
            <a:endParaRPr lang="en-US"/>
          </a:p>
        </p:txBody>
      </p:sp>
      <p:pic>
        <p:nvPicPr>
          <p:cNvPr id="6" name="Picture 6" descr="Text&#10;&#10;Description automatically generated">
            <a:extLst>
              <a:ext uri="{FF2B5EF4-FFF2-40B4-BE49-F238E27FC236}">
                <a16:creationId xmlns:a16="http://schemas.microsoft.com/office/drawing/2014/main" id="{B2E8C137-EF12-4CA8-903F-3ACDAF7D291C}"/>
              </a:ext>
            </a:extLst>
          </p:cNvPr>
          <p:cNvPicPr>
            <a:picLocks noChangeAspect="1"/>
          </p:cNvPicPr>
          <p:nvPr/>
        </p:nvPicPr>
        <p:blipFill>
          <a:blip r:embed="rId2"/>
          <a:stretch>
            <a:fillRect/>
          </a:stretch>
        </p:blipFill>
        <p:spPr>
          <a:xfrm>
            <a:off x="7409986" y="3291782"/>
            <a:ext cx="4174273" cy="2783461"/>
          </a:xfrm>
          <a:prstGeom prst="rect">
            <a:avLst/>
          </a:prstGeom>
        </p:spPr>
      </p:pic>
      <p:pic>
        <p:nvPicPr>
          <p:cNvPr id="7" name="Picture 7" descr="Diagram, schematic&#10;&#10;Description automatically generated">
            <a:extLst>
              <a:ext uri="{FF2B5EF4-FFF2-40B4-BE49-F238E27FC236}">
                <a16:creationId xmlns:a16="http://schemas.microsoft.com/office/drawing/2014/main" id="{CE9B3699-4272-4D05-AD3F-BD43BDE72387}"/>
              </a:ext>
            </a:extLst>
          </p:cNvPr>
          <p:cNvPicPr>
            <a:picLocks noChangeAspect="1"/>
          </p:cNvPicPr>
          <p:nvPr/>
        </p:nvPicPr>
        <p:blipFill>
          <a:blip r:embed="rId3"/>
          <a:stretch>
            <a:fillRect/>
          </a:stretch>
        </p:blipFill>
        <p:spPr>
          <a:xfrm>
            <a:off x="7442511" y="377283"/>
            <a:ext cx="4104576" cy="2744128"/>
          </a:xfrm>
          <a:prstGeom prst="rect">
            <a:avLst/>
          </a:prstGeom>
        </p:spPr>
      </p:pic>
    </p:spTree>
    <p:extLst>
      <p:ext uri="{BB962C8B-B14F-4D97-AF65-F5344CB8AC3E}">
        <p14:creationId xmlns:p14="http://schemas.microsoft.com/office/powerpoint/2010/main" val="174892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607576" y="1028700"/>
            <a:ext cx="5249799" cy="3587415"/>
          </a:xfrm>
        </p:spPr>
        <p:txBody>
          <a:bodyPr vert="horz" lIns="0" tIns="45720" rIns="0" bIns="45720" rtlCol="0" anchor="t">
            <a:normAutofit/>
          </a:bodyPr>
          <a:lstStyle/>
          <a:p>
            <a:pPr marL="457200" indent="-457200">
              <a:spcBef>
                <a:spcPts val="600"/>
              </a:spcBef>
              <a:spcAft>
                <a:spcPts val="0"/>
              </a:spcAft>
              <a:buClr>
                <a:schemeClr val="accent2"/>
              </a:buClr>
              <a:buFont typeface="Arial" panose="020F0502020204030204" pitchFamily="34" charset="0"/>
              <a:buChar char="•"/>
            </a:pPr>
            <a:r>
              <a:rPr lang="en-US">
                <a:latin typeface="Arial"/>
                <a:cs typeface="Arial"/>
              </a:rPr>
              <a:t>With the implementation of a zone and vulnerability protection profiles,  we can ensure a high level of security and safety are maintained. The probability that information behind the firewall will be breached, altered, or compromised by malicious external actors will be greatly reduced.</a:t>
            </a: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a:p>
            <a:pPr marL="280670" indent="-280670">
              <a:spcBef>
                <a:spcPts val="600"/>
              </a:spcBef>
              <a:spcAft>
                <a:spcPts val="0"/>
              </a:spcAft>
              <a:buClr>
                <a:schemeClr val="accent2"/>
              </a:buClr>
              <a:buFont typeface="Arial" panose="020B0604020202020204" pitchFamily="34" charset="0"/>
              <a:buChar char="•"/>
            </a:pPr>
            <a:endParaRPr lang="en-US"/>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8</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3"/>
          <a:stretch>
            <a:fillRect/>
          </a:stretch>
        </p:blipFill>
        <p:spPr>
          <a:xfrm>
            <a:off x="175491" y="6459782"/>
            <a:ext cx="1720298" cy="365125"/>
          </a:xfrm>
          <a:prstGeom prst="rect">
            <a:avLst/>
          </a:prstGeom>
        </p:spPr>
      </p:pic>
      <p:pic>
        <p:nvPicPr>
          <p:cNvPr id="7" name="Picture 7" descr="Table&#10;&#10;Description automatically generated">
            <a:extLst>
              <a:ext uri="{FF2B5EF4-FFF2-40B4-BE49-F238E27FC236}">
                <a16:creationId xmlns:a16="http://schemas.microsoft.com/office/drawing/2014/main" id="{49F3C622-F01D-4DDA-A873-579B616C3C95}"/>
              </a:ext>
            </a:extLst>
          </p:cNvPr>
          <p:cNvPicPr>
            <a:picLocks noChangeAspect="1"/>
          </p:cNvPicPr>
          <p:nvPr/>
        </p:nvPicPr>
        <p:blipFill rotWithShape="1">
          <a:blip r:embed="rId4"/>
          <a:srcRect l="-115" t="476" b="47619"/>
          <a:stretch/>
        </p:blipFill>
        <p:spPr>
          <a:xfrm>
            <a:off x="603585" y="4839430"/>
            <a:ext cx="10974819" cy="1371812"/>
          </a:xfrm>
          <a:prstGeom prst="rect">
            <a:avLst/>
          </a:prstGeom>
        </p:spPr>
      </p:pic>
      <p:pic>
        <p:nvPicPr>
          <p:cNvPr id="8" name="Picture 9" descr="Graphical user interface, table&#10;&#10;Description automatically generated">
            <a:extLst>
              <a:ext uri="{FF2B5EF4-FFF2-40B4-BE49-F238E27FC236}">
                <a16:creationId xmlns:a16="http://schemas.microsoft.com/office/drawing/2014/main" id="{9085F1EC-AFD6-4FC8-8301-FB9A704520BC}"/>
              </a:ext>
            </a:extLst>
          </p:cNvPr>
          <p:cNvPicPr>
            <a:picLocks noChangeAspect="1"/>
          </p:cNvPicPr>
          <p:nvPr/>
        </p:nvPicPr>
        <p:blipFill>
          <a:blip r:embed="rId5"/>
          <a:stretch>
            <a:fillRect/>
          </a:stretch>
        </p:blipFill>
        <p:spPr>
          <a:xfrm>
            <a:off x="6338638" y="1026792"/>
            <a:ext cx="5239752" cy="3330548"/>
          </a:xfrm>
          <a:prstGeom prst="rect">
            <a:avLst/>
          </a:prstGeom>
        </p:spPr>
      </p:pic>
    </p:spTree>
    <p:extLst>
      <p:ext uri="{BB962C8B-B14F-4D97-AF65-F5344CB8AC3E}">
        <p14:creationId xmlns:p14="http://schemas.microsoft.com/office/powerpoint/2010/main" val="3015800215"/>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EC7C552CE2C499601A84F5AE030D3" ma:contentTypeVersion="7" ma:contentTypeDescription="Create a new document." ma:contentTypeScope="" ma:versionID="8b55743d419d0a9b7ebaeb1eef378c02">
  <xsd:schema xmlns:xsd="http://www.w3.org/2001/XMLSchema" xmlns:xs="http://www.w3.org/2001/XMLSchema" xmlns:p="http://schemas.microsoft.com/office/2006/metadata/properties" xmlns:ns3="5400bfbb-6873-493d-adc9-4195dc59e1f8" xmlns:ns4="676e3778-766f-4bb6-bed0-fa19ace517cb" targetNamespace="http://schemas.microsoft.com/office/2006/metadata/properties" ma:root="true" ma:fieldsID="cf052aeeae91156588ec64cb0e26037e" ns3:_="" ns4:_="">
    <xsd:import namespace="5400bfbb-6873-493d-adc9-4195dc59e1f8"/>
    <xsd:import namespace="676e3778-766f-4bb6-bed0-fa19ace517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0bfbb-6873-493d-adc9-4195dc59e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6e3778-766f-4bb6-bed0-fa19ace517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83A4A-FE54-4930-B3B8-9DD036CDB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0bfbb-6873-493d-adc9-4195dc59e1f8"/>
    <ds:schemaRef ds:uri="676e3778-766f-4bb6-bed0-fa19ace51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1440D2-0ED3-4763-90C6-A0B7E5DD2C94}">
  <ds:schemaRefs>
    <ds:schemaRef ds:uri="http://schemas.microsoft.com/sharepoint/v3/contenttype/forms"/>
  </ds:schemaRefs>
</ds:datastoreItem>
</file>

<file path=customXml/itemProps3.xml><?xml version="1.0" encoding="utf-8"?>
<ds:datastoreItem xmlns:ds="http://schemas.openxmlformats.org/officeDocument/2006/customXml" ds:itemID="{B5E8F25D-A696-4FDE-AE4B-92F7FDFCC77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76e3778-766f-4bb6-bed0-fa19ace517cb"/>
    <ds:schemaRef ds:uri="5400bfbb-6873-493d-adc9-4195dc59e1f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11995</TotalTime>
  <Words>531</Words>
  <Application>Microsoft Office PowerPoint</Application>
  <PresentationFormat>Widescreen</PresentationFormat>
  <Paragraphs>85</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Retrospect</vt:lpstr>
      <vt:lpstr>PowerPoint Presentation</vt:lpstr>
      <vt:lpstr>Agenda</vt:lpstr>
      <vt:lpstr>Introduction</vt:lpstr>
      <vt:lpstr>Background Information</vt:lpstr>
      <vt:lpstr>Background Information</vt:lpstr>
      <vt:lpstr>Proposed Solution and Implementation</vt:lpstr>
      <vt:lpstr>NMAP and hping3 Use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RADZAK, KYLE N</cp:lastModifiedBy>
  <cp:revision>141</cp:revision>
  <dcterms:created xsi:type="dcterms:W3CDTF">2020-04-03T21:33:21Z</dcterms:created>
  <dcterms:modified xsi:type="dcterms:W3CDTF">2020-11-20T20:05:02Z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0x010100543EC7C552CE2C499601A84F5AE030D3</vt:lpwstr>
  </property>
</Properties>
</file>