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77" r:id="rId2"/>
  </p:sldMasterIdLst>
  <p:notesMasterIdLst>
    <p:notesMasterId r:id="rId32"/>
  </p:notesMasterIdLst>
  <p:handoutMasterIdLst>
    <p:handoutMasterId r:id="rId33"/>
  </p:handoutMasterIdLst>
  <p:sldIdLst>
    <p:sldId id="438" r:id="rId3"/>
    <p:sldId id="460" r:id="rId4"/>
    <p:sldId id="442" r:id="rId5"/>
    <p:sldId id="443" r:id="rId6"/>
    <p:sldId id="444" r:id="rId7"/>
    <p:sldId id="445" r:id="rId8"/>
    <p:sldId id="387" r:id="rId9"/>
    <p:sldId id="366" r:id="rId10"/>
    <p:sldId id="388" r:id="rId11"/>
    <p:sldId id="389" r:id="rId12"/>
    <p:sldId id="336" r:id="rId13"/>
    <p:sldId id="350" r:id="rId14"/>
    <p:sldId id="338" r:id="rId15"/>
    <p:sldId id="447" r:id="rId16"/>
    <p:sldId id="448" r:id="rId17"/>
    <p:sldId id="450" r:id="rId18"/>
    <p:sldId id="449" r:id="rId19"/>
    <p:sldId id="451" r:id="rId20"/>
    <p:sldId id="461" r:id="rId21"/>
    <p:sldId id="453" r:id="rId22"/>
    <p:sldId id="454" r:id="rId23"/>
    <p:sldId id="455" r:id="rId24"/>
    <p:sldId id="456" r:id="rId25"/>
    <p:sldId id="457" r:id="rId26"/>
    <p:sldId id="458" r:id="rId27"/>
    <p:sldId id="325" r:id="rId28"/>
    <p:sldId id="326" r:id="rId29"/>
    <p:sldId id="330" r:id="rId30"/>
    <p:sldId id="31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2E5230-D1B1-41E3-A8CB-28FF0AC0FBDB}" v="15" dt="2023-02-17T13:21:01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chigno Benitez, Jorge" userId="e8c2d0ca-3c76-40b7-b803-52729ce5e219" providerId="ADAL" clId="{AC2E5230-D1B1-41E3-A8CB-28FF0AC0FBDB}"/>
    <pc:docChg chg="custSel addSld delSld modSld">
      <pc:chgData name="Crichigno Benitez, Jorge" userId="e8c2d0ca-3c76-40b7-b803-52729ce5e219" providerId="ADAL" clId="{AC2E5230-D1B1-41E3-A8CB-28FF0AC0FBDB}" dt="2023-02-17T13:21:21.602" v="46" actId="47"/>
      <pc:docMkLst>
        <pc:docMk/>
      </pc:docMkLst>
      <pc:sldChg chg="addSp delSp modSp add del mod">
        <pc:chgData name="Crichigno Benitez, Jorge" userId="e8c2d0ca-3c76-40b7-b803-52729ce5e219" providerId="ADAL" clId="{AC2E5230-D1B1-41E3-A8CB-28FF0AC0FBDB}" dt="2023-02-17T13:21:03.944" v="45" actId="478"/>
        <pc:sldMkLst>
          <pc:docMk/>
          <pc:sldMk cId="1006847793" sldId="325"/>
        </pc:sldMkLst>
        <pc:spChg chg="mod">
          <ac:chgData name="Crichigno Benitez, Jorge" userId="e8c2d0ca-3c76-40b7-b803-52729ce5e219" providerId="ADAL" clId="{AC2E5230-D1B1-41E3-A8CB-28FF0AC0FBDB}" dt="2023-02-17T13:20:07.017" v="32" actId="255"/>
          <ac:spMkLst>
            <pc:docMk/>
            <pc:sldMk cId="1006847793" sldId="325"/>
            <ac:spMk id="5" creationId="{098E06D7-32CD-E525-F948-CA9C4E282EF5}"/>
          </ac:spMkLst>
        </pc:spChg>
        <pc:spChg chg="add del mod">
          <ac:chgData name="Crichigno Benitez, Jorge" userId="e8c2d0ca-3c76-40b7-b803-52729ce5e219" providerId="ADAL" clId="{AC2E5230-D1B1-41E3-A8CB-28FF0AC0FBDB}" dt="2023-02-17T13:21:01.215" v="42"/>
          <ac:spMkLst>
            <pc:docMk/>
            <pc:sldMk cId="1006847793" sldId="325"/>
            <ac:spMk id="7" creationId="{83EFCDAF-0DF0-AA4A-9D92-341A632F271E}"/>
          </ac:spMkLst>
        </pc:spChg>
        <pc:spChg chg="add del mod">
          <ac:chgData name="Crichigno Benitez, Jorge" userId="e8c2d0ca-3c76-40b7-b803-52729ce5e219" providerId="ADAL" clId="{AC2E5230-D1B1-41E3-A8CB-28FF0AC0FBDB}" dt="2023-02-17T13:21:03.944" v="45" actId="478"/>
          <ac:spMkLst>
            <pc:docMk/>
            <pc:sldMk cId="1006847793" sldId="325"/>
            <ac:spMk id="8" creationId="{A8124F91-7CAC-41EE-601E-7F30A9B222A8}"/>
          </ac:spMkLst>
        </pc:spChg>
        <pc:spChg chg="mod">
          <ac:chgData name="Crichigno Benitez, Jorge" userId="e8c2d0ca-3c76-40b7-b803-52729ce5e219" providerId="ADAL" clId="{AC2E5230-D1B1-41E3-A8CB-28FF0AC0FBDB}" dt="2023-02-17T13:19:15.821" v="20" actId="1076"/>
          <ac:spMkLst>
            <pc:docMk/>
            <pc:sldMk cId="1006847793" sldId="325"/>
            <ac:spMk id="14" creationId="{2C52F805-AC02-26F5-8F11-A7B12700C246}"/>
          </ac:spMkLst>
        </pc:spChg>
        <pc:cxnChg chg="add del mod">
          <ac:chgData name="Crichigno Benitez, Jorge" userId="e8c2d0ca-3c76-40b7-b803-52729ce5e219" providerId="ADAL" clId="{AC2E5230-D1B1-41E3-A8CB-28FF0AC0FBDB}" dt="2023-02-17T13:19:11.471" v="18"/>
          <ac:cxnSpMkLst>
            <pc:docMk/>
            <pc:sldMk cId="1006847793" sldId="325"/>
            <ac:cxnSpMk id="3" creationId="{72A0460F-46B0-9F8A-8FB7-9061BD860664}"/>
          </ac:cxnSpMkLst>
        </pc:cxnChg>
        <pc:cxnChg chg="add mod">
          <ac:chgData name="Crichigno Benitez, Jorge" userId="e8c2d0ca-3c76-40b7-b803-52729ce5e219" providerId="ADAL" clId="{AC2E5230-D1B1-41E3-A8CB-28FF0AC0FBDB}" dt="2023-02-17T13:19:22.570" v="21" actId="14100"/>
          <ac:cxnSpMkLst>
            <pc:docMk/>
            <pc:sldMk cId="1006847793" sldId="325"/>
            <ac:cxnSpMk id="4" creationId="{8B275383-8DE4-C5E6-E2F2-DCBF7EA6F958}"/>
          </ac:cxnSpMkLst>
        </pc:cxnChg>
        <pc:cxnChg chg="del">
          <ac:chgData name="Crichigno Benitez, Jorge" userId="e8c2d0ca-3c76-40b7-b803-52729ce5e219" providerId="ADAL" clId="{AC2E5230-D1B1-41E3-A8CB-28FF0AC0FBDB}" dt="2023-02-17T13:19:07.906" v="14" actId="478"/>
          <ac:cxnSpMkLst>
            <pc:docMk/>
            <pc:sldMk cId="1006847793" sldId="325"/>
            <ac:cxnSpMk id="9" creationId="{D2C2371A-5D17-7230-1D9E-68622F7536C2}"/>
          </ac:cxnSpMkLst>
        </pc:cxnChg>
      </pc:sldChg>
      <pc:sldChg chg="addSp delSp modSp add del mod">
        <pc:chgData name="Crichigno Benitez, Jorge" userId="e8c2d0ca-3c76-40b7-b803-52729ce5e219" providerId="ADAL" clId="{AC2E5230-D1B1-41E3-A8CB-28FF0AC0FBDB}" dt="2023-02-17T13:20:20.078" v="36" actId="2711"/>
        <pc:sldMkLst>
          <pc:docMk/>
          <pc:sldMk cId="420232375" sldId="326"/>
        </pc:sldMkLst>
        <pc:spChg chg="mod">
          <ac:chgData name="Crichigno Benitez, Jorge" userId="e8c2d0ca-3c76-40b7-b803-52729ce5e219" providerId="ADAL" clId="{AC2E5230-D1B1-41E3-A8CB-28FF0AC0FBDB}" dt="2023-02-17T13:20:20.078" v="36" actId="2711"/>
          <ac:spMkLst>
            <pc:docMk/>
            <pc:sldMk cId="420232375" sldId="326"/>
            <ac:spMk id="5" creationId="{098E06D7-32CD-E525-F948-CA9C4E282EF5}"/>
          </ac:spMkLst>
        </pc:spChg>
        <pc:spChg chg="add del mod">
          <ac:chgData name="Crichigno Benitez, Jorge" userId="e8c2d0ca-3c76-40b7-b803-52729ce5e219" providerId="ADAL" clId="{AC2E5230-D1B1-41E3-A8CB-28FF0AC0FBDB}" dt="2023-02-17T13:19:31.559" v="23" actId="478"/>
          <ac:spMkLst>
            <pc:docMk/>
            <pc:sldMk cId="420232375" sldId="326"/>
            <ac:spMk id="6" creationId="{B43CD09B-B402-4E4B-7B2E-C616D0C2A570}"/>
          </ac:spMkLst>
        </pc:spChg>
        <pc:spChg chg="del mod">
          <ac:chgData name="Crichigno Benitez, Jorge" userId="e8c2d0ca-3c76-40b7-b803-52729ce5e219" providerId="ADAL" clId="{AC2E5230-D1B1-41E3-A8CB-28FF0AC0FBDB}" dt="2023-02-17T13:19:29.240" v="22" actId="478"/>
          <ac:spMkLst>
            <pc:docMk/>
            <pc:sldMk cId="420232375" sldId="326"/>
            <ac:spMk id="14" creationId="{2C52F805-AC02-26F5-8F11-A7B12700C246}"/>
          </ac:spMkLst>
        </pc:spChg>
        <pc:spChg chg="add mod">
          <ac:chgData name="Crichigno Benitez, Jorge" userId="e8c2d0ca-3c76-40b7-b803-52729ce5e219" providerId="ADAL" clId="{AC2E5230-D1B1-41E3-A8CB-28FF0AC0FBDB}" dt="2023-02-17T13:19:32.515" v="24"/>
          <ac:spMkLst>
            <pc:docMk/>
            <pc:sldMk cId="420232375" sldId="326"/>
            <ac:spMk id="47" creationId="{CE8A3416-2203-99D3-5FF7-513E520FD1C8}"/>
          </ac:spMkLst>
        </pc:spChg>
        <pc:cxnChg chg="del">
          <ac:chgData name="Crichigno Benitez, Jorge" userId="e8c2d0ca-3c76-40b7-b803-52729ce5e219" providerId="ADAL" clId="{AC2E5230-D1B1-41E3-A8CB-28FF0AC0FBDB}" dt="2023-02-17T13:19:29.240" v="22" actId="478"/>
          <ac:cxnSpMkLst>
            <pc:docMk/>
            <pc:sldMk cId="420232375" sldId="326"/>
            <ac:cxnSpMk id="9" creationId="{D2C2371A-5D17-7230-1D9E-68622F7536C2}"/>
          </ac:cxnSpMkLst>
        </pc:cxnChg>
        <pc:cxnChg chg="add mod">
          <ac:chgData name="Crichigno Benitez, Jorge" userId="e8c2d0ca-3c76-40b7-b803-52729ce5e219" providerId="ADAL" clId="{AC2E5230-D1B1-41E3-A8CB-28FF0AC0FBDB}" dt="2023-02-17T13:19:32.515" v="24"/>
          <ac:cxnSpMkLst>
            <pc:docMk/>
            <pc:sldMk cId="420232375" sldId="326"/>
            <ac:cxnSpMk id="50" creationId="{38B29E62-BB27-D729-EE70-35C839778707}"/>
          </ac:cxnSpMkLst>
        </pc:cxnChg>
      </pc:sldChg>
      <pc:sldChg chg="addSp delSp modSp add del mod">
        <pc:chgData name="Crichigno Benitez, Jorge" userId="e8c2d0ca-3c76-40b7-b803-52729ce5e219" providerId="ADAL" clId="{AC2E5230-D1B1-41E3-A8CB-28FF0AC0FBDB}" dt="2023-02-17T13:20:36.191" v="40" actId="2711"/>
        <pc:sldMkLst>
          <pc:docMk/>
          <pc:sldMk cId="2274652187" sldId="330"/>
        </pc:sldMkLst>
        <pc:spChg chg="add del mod">
          <ac:chgData name="Crichigno Benitez, Jorge" userId="e8c2d0ca-3c76-40b7-b803-52729ce5e219" providerId="ADAL" clId="{AC2E5230-D1B1-41E3-A8CB-28FF0AC0FBDB}" dt="2023-02-17T13:20:36.191" v="40" actId="2711"/>
          <ac:spMkLst>
            <pc:docMk/>
            <pc:sldMk cId="2274652187" sldId="330"/>
            <ac:spMk id="5" creationId="{098E06D7-32CD-E525-F948-CA9C4E282EF5}"/>
          </ac:spMkLst>
        </pc:spChg>
        <pc:spChg chg="add del mod">
          <ac:chgData name="Crichigno Benitez, Jorge" userId="e8c2d0ca-3c76-40b7-b803-52729ce5e219" providerId="ADAL" clId="{AC2E5230-D1B1-41E3-A8CB-28FF0AC0FBDB}" dt="2023-02-17T13:19:41.464" v="26" actId="478"/>
          <ac:spMkLst>
            <pc:docMk/>
            <pc:sldMk cId="2274652187" sldId="330"/>
            <ac:spMk id="7" creationId="{03D7979F-03BE-3840-61CC-6596E4B85A28}"/>
          </ac:spMkLst>
        </pc:spChg>
        <pc:spChg chg="add mod">
          <ac:chgData name="Crichigno Benitez, Jorge" userId="e8c2d0ca-3c76-40b7-b803-52729ce5e219" providerId="ADAL" clId="{AC2E5230-D1B1-41E3-A8CB-28FF0AC0FBDB}" dt="2023-02-17T13:19:47.201" v="30"/>
          <ac:spMkLst>
            <pc:docMk/>
            <pc:sldMk cId="2274652187" sldId="330"/>
            <ac:spMk id="8" creationId="{C82B0E62-43D4-BA2B-85C3-2344B221DF04}"/>
          </ac:spMkLst>
        </pc:spChg>
        <pc:spChg chg="del">
          <ac:chgData name="Crichigno Benitez, Jorge" userId="e8c2d0ca-3c76-40b7-b803-52729ce5e219" providerId="ADAL" clId="{AC2E5230-D1B1-41E3-A8CB-28FF0AC0FBDB}" dt="2023-02-17T13:19:36.397" v="25" actId="478"/>
          <ac:spMkLst>
            <pc:docMk/>
            <pc:sldMk cId="2274652187" sldId="330"/>
            <ac:spMk id="14" creationId="{2C52F805-AC02-26F5-8F11-A7B12700C246}"/>
          </ac:spMkLst>
        </pc:spChg>
        <pc:cxnChg chg="del">
          <ac:chgData name="Crichigno Benitez, Jorge" userId="e8c2d0ca-3c76-40b7-b803-52729ce5e219" providerId="ADAL" clId="{AC2E5230-D1B1-41E3-A8CB-28FF0AC0FBDB}" dt="2023-02-17T13:19:46.504" v="29" actId="478"/>
          <ac:cxnSpMkLst>
            <pc:docMk/>
            <pc:sldMk cId="2274652187" sldId="330"/>
            <ac:cxnSpMk id="9" creationId="{D2C2371A-5D17-7230-1D9E-68622F7536C2}"/>
          </ac:cxnSpMkLst>
        </pc:cxnChg>
        <pc:cxnChg chg="add mod">
          <ac:chgData name="Crichigno Benitez, Jorge" userId="e8c2d0ca-3c76-40b7-b803-52729ce5e219" providerId="ADAL" clId="{AC2E5230-D1B1-41E3-A8CB-28FF0AC0FBDB}" dt="2023-02-17T13:19:47.201" v="30"/>
          <ac:cxnSpMkLst>
            <pc:docMk/>
            <pc:sldMk cId="2274652187" sldId="330"/>
            <ac:cxnSpMk id="10" creationId="{2D3204AA-77FB-7D18-3A7D-F4ECCACE01BF}"/>
          </ac:cxnSpMkLst>
        </pc:cxnChg>
      </pc:sldChg>
      <pc:sldChg chg="del">
        <pc:chgData name="Crichigno Benitez, Jorge" userId="e8c2d0ca-3c76-40b7-b803-52729ce5e219" providerId="ADAL" clId="{AC2E5230-D1B1-41E3-A8CB-28FF0AC0FBDB}" dt="2023-02-17T13:21:21.602" v="46" actId="47"/>
        <pc:sldMkLst>
          <pc:docMk/>
          <pc:sldMk cId="1251223427" sldId="392"/>
        </pc:sldMkLst>
      </pc:sldChg>
      <pc:sldChg chg="del">
        <pc:chgData name="Crichigno Benitez, Jorge" userId="e8c2d0ca-3c76-40b7-b803-52729ce5e219" providerId="ADAL" clId="{AC2E5230-D1B1-41E3-A8CB-28FF0AC0FBDB}" dt="2023-02-17T13:17:11.804" v="1" actId="47"/>
        <pc:sldMkLst>
          <pc:docMk/>
          <pc:sldMk cId="3692871283" sldId="446"/>
        </pc:sldMkLst>
      </pc:sldChg>
      <pc:sldChg chg="del">
        <pc:chgData name="Crichigno Benitez, Jorge" userId="e8c2d0ca-3c76-40b7-b803-52729ce5e219" providerId="ADAL" clId="{AC2E5230-D1B1-41E3-A8CB-28FF0AC0FBDB}" dt="2023-02-17T13:17:15.034" v="2" actId="47"/>
        <pc:sldMkLst>
          <pc:docMk/>
          <pc:sldMk cId="1816396132" sldId="452"/>
        </pc:sldMkLst>
      </pc:sldChg>
      <pc:sldChg chg="del">
        <pc:chgData name="Crichigno Benitez, Jorge" userId="e8c2d0ca-3c76-40b7-b803-52729ce5e219" providerId="ADAL" clId="{AC2E5230-D1B1-41E3-A8CB-28FF0AC0FBDB}" dt="2023-02-17T13:17:10.924" v="0" actId="47"/>
        <pc:sldMkLst>
          <pc:docMk/>
          <pc:sldMk cId="1330607054" sldId="4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3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6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4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2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7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04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11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963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38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ADC3-D153-167E-A938-E9BAE318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4CE861-4EF8-F41E-6913-04993CB79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ECD74-C17D-BD4D-A10D-4097CA8BD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9F038-7D27-2531-7E3D-7304334E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510A-5262-4EE1-9A3E-F7D94022E7F2}" type="datetime1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87659-A81E-E04A-F102-0A61E5F1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6CD2E-1107-1665-8D06-D7F4D3E2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9F-D765-4E0E-8B8E-F7E296A5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4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6C42-7F18-A5C9-6EC8-9EC91E56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DFCF6-7722-4160-7FAA-E67DCC92E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362B3-CBA3-0D61-5D74-984A27A9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AB7E-3F48-4E32-A315-034183C842B6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61A7D-7A2F-F322-206C-630B7DF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89FD0-9045-625C-FA46-6C37A763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9F-D765-4E0E-8B8E-F7E296A5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1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74554-6AF5-BDF7-788D-423FEC275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F3D0C-78ED-3B53-A8C4-3384B3F88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A4882-AB2A-B91B-5D9D-D1ED28E7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7038-FED0-4333-9717-445279607759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5800D-342F-4048-76B9-F9A6E781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CEB34-8B2B-6652-13D1-49E96266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9F-D765-4E0E-8B8E-F7E296A5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7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9BDE-031E-1011-6A27-18A5CAFD0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DED68-C095-8302-7774-176F806D2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E0196-A187-5CD9-87DB-8007B32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E5DF-1A40-4EE1-862F-998EA299603D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1C15D-BA20-8ACE-8CF6-CFFEC17B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160EA-9E10-3CE7-95C7-020C2E6D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9F-D765-4E0E-8B8E-F7E296A5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7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C035-14E0-672E-936D-73E16871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A8D1A-53EC-253D-DEBF-8FE4FE6B3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5F1B6-A23F-5C57-CCEF-7E4894A7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04FB-2C16-445A-915C-0EC20BAD29E5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F374-866D-4A4B-B84B-5E5B56B2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6D18A-8C56-C538-8868-6FDBFB17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9F-D765-4E0E-8B8E-F7E296A5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4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CD7D-0CFD-D4A9-C796-59241E79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4AD76-49DD-483C-ACB5-86ABB0F67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50A7E-7819-3530-416D-42EA3CE8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65B7-51D6-43A0-9E47-2B1ED59AF8A9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9E1D6-4457-1716-63D9-339CD582E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7630-3C71-C2DD-2BAA-4B100D61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9F-D765-4E0E-8B8E-F7E296A5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7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CECB-C448-ECDB-4288-63B09882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EC7A0-020E-96B2-665B-802016DD5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F5E04-3C37-99AD-51F4-681A19DE5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F71C1-3D11-6B99-3833-883A8DF9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4ACE-9723-4684-9F79-641B0C540384}" type="datetime1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8D363-621B-660C-1B34-7E6366749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A11D1-73A2-B14C-B045-93B287C3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9F-D765-4E0E-8B8E-F7E296A5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72CA-6B43-8879-012A-0668B728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7889E-B4A3-1130-6344-5A981184C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4E3ED-C5A9-7336-9250-2028F509A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A5825-2D71-54A4-3CEA-1B90CB4E6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44455A-61F3-1B07-C599-787529B0C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AC94A3-E17D-106B-307D-5BC2DADB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AA2-9EE1-4B60-88E9-702D14CF70AC}" type="datetime1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BF70A9-621C-33E0-085D-D374025C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36A6AB-A816-2B26-9E64-9668EF73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9F-D765-4E0E-8B8E-F7E296A5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1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E131-912F-1BF5-F387-6851A89D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E6E60-DD44-1FC0-2E7E-76B748C8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8A9C-69BD-46A1-B1C3-252523851C04}" type="datetime1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09F52-5542-5EC8-DBE9-936C65B8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C4210-1E85-3740-70CF-07639FD8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9F-D765-4E0E-8B8E-F7E296A5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2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9BE085-C2C8-28FC-5F40-23307120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B564-09E2-446E-9BD3-959EAF7CB979}" type="datetime1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2E3CE-581C-6325-DA0D-ED07324A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2E88-CB21-F2F3-5BD0-15C19C2C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9F-D765-4E0E-8B8E-F7E296A5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2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FA32-59ED-7746-DC80-373388A3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5E3F-FBE8-759B-0E1A-7FD519665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2C38F-0D55-FA0F-84CA-549C658B5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5C635-25B3-E4B7-D6AC-AD20ED25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803A-1FAA-4D94-AA20-CFDE70C1D8B6}" type="datetime1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6279D-A728-FF05-F253-4FDD6609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A4DE1-301C-FFFD-AD9D-B11077C2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9F-D765-4E0E-8B8E-F7E296A5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2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8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A875F-ECD3-8B8B-B45D-61E9468D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30BA0-9962-9B09-57C8-1FE358AB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CCABB-1EE5-5722-EA9D-9F2AB1186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030F-3AD5-4D3A-8D62-17C731C53F2E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44CC5-34E9-2760-FB8F-193CC8E39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FF145-5F07-6E61-F944-8422F12BF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1BE9F-D765-4E0E-8B8E-F7E296A5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5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4j4a5eh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iBuao6YZl0&amp;t=619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2225040" y="33093"/>
            <a:ext cx="7467600" cy="679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UCF / FLR Workshop on Networking Topics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SDN concepts, Open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vSwitch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Open Flow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Jorge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Crichigno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Elie Kfoury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South Carolina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http://ce.sc.edu/cyberinfra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Central Florida (UCF)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LambdaRail (FLR)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Engagement and Performance Operations Center (EPOC)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Sciences Network (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ESnet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South Carolina (USC)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Orlando, Florida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February 17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DFD71-6C4B-430D-0A7D-F7BC9239C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3" y="2375725"/>
            <a:ext cx="1703523" cy="10532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9E7451C-725C-7167-8301-4710DD8AF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6" y="441568"/>
            <a:ext cx="1026160" cy="10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9F0802D-4426-5AE6-1300-7DC25E8F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0" y="1737360"/>
            <a:ext cx="1115291" cy="5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F01C528-C414-B626-A475-A95AB8151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41" y="584706"/>
            <a:ext cx="1710372" cy="4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F36273D-4C57-FBB2-5D4A-E3CB1A3A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62" y="1252401"/>
            <a:ext cx="1933147" cy="9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5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SDN Operation –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1" y="970438"/>
            <a:ext cx="6186758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SDN applications are built on top of the controller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Software applications can implement forwarding, routing, overlay, multipath, access control, etc. 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Application are driven by events coming from the controller and from external inputs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44142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5139" y="1577746"/>
            <a:ext cx="3252486" cy="1111684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75437" y="1674540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Global view 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3638" y="1674540"/>
            <a:ext cx="1344463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BGP 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86149" y="2154965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IDS app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23637" y="2144207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Business app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8638" y="3180609"/>
            <a:ext cx="2245488" cy="1022684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10417" y="3459684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SDN Controller</a:t>
            </a:r>
          </a:p>
        </p:txBody>
      </p:sp>
      <p:cxnSp>
        <p:nvCxnSpPr>
          <p:cNvPr id="16" name="Straight Arrow Connector 15"/>
          <p:cNvCxnSpPr>
            <a:stCxn id="8" idx="2"/>
            <a:endCxn id="13" idx="0"/>
          </p:cNvCxnSpPr>
          <p:nvPr/>
        </p:nvCxnSpPr>
        <p:spPr>
          <a:xfrm>
            <a:off x="9401382" y="2689430"/>
            <a:ext cx="0" cy="49117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37503" y="2782485"/>
            <a:ext cx="28112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Northbound (REST, JSON)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9414" y="4221881"/>
            <a:ext cx="24304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Southbound (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OpenFlow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52150" y="3105155"/>
            <a:ext cx="24304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Control plane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500" y="4646833"/>
            <a:ext cx="790798" cy="6062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983" y="4903525"/>
            <a:ext cx="790798" cy="6062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827" y="4574344"/>
            <a:ext cx="790798" cy="60627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8270863" y="4203293"/>
            <a:ext cx="1034895" cy="49117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401382" y="4203293"/>
            <a:ext cx="0" cy="70023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9582002" y="4215991"/>
            <a:ext cx="654825" cy="4308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098014" y="4544893"/>
            <a:ext cx="4548851" cy="964911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043832" y="4209525"/>
            <a:ext cx="24304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Data plane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72091" y="4686304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816305" y="4870150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010613" y="4734702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97445" y="5651358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470675" y="5606298"/>
            <a:ext cx="9460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Flow table</a:t>
            </a: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AC3E6D03-0730-4B65-B31F-E490A530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How SDN Works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514A892-67DA-4A52-A320-20A0D9140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8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interface between the control and data planes has been historically proprietary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Vendor dependence: slow product cycles of vendor equipment, standardization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 txBox="1">
            <a:spLocks/>
          </p:cNvSpPr>
          <p:nvPr/>
        </p:nvSpPr>
        <p:spPr>
          <a:xfrm>
            <a:off x="597550" y="1"/>
            <a:ext cx="10984850" cy="888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Forwarding Tables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12989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3F45EAC-214A-42EA-8F38-237E466E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A306C-E8F6-4189-88D7-90A5BEF60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3B0440-FD7C-145C-7A10-9149DDF2F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092" y="3364127"/>
            <a:ext cx="3726791" cy="2909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AC8E65-33B4-EA6A-2825-13B0E4860D38}"/>
              </a:ext>
            </a:extLst>
          </p:cNvPr>
          <p:cNvSpPr txBox="1"/>
          <p:nvPr/>
        </p:nvSpPr>
        <p:spPr>
          <a:xfrm>
            <a:off x="92234" y="4557725"/>
            <a:ext cx="13548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Legacy network</a:t>
            </a:r>
          </a:p>
        </p:txBody>
      </p:sp>
    </p:spTree>
    <p:extLst>
      <p:ext uri="{BB962C8B-B14F-4D97-AF65-F5344CB8AC3E}">
        <p14:creationId xmlns:p14="http://schemas.microsoft.com/office/powerpoint/2010/main" val="232910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74695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In SDN networks, that function is now performed by the controller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The controller is responsible for programming packet-matching and forwarding rules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122ED-5220-42C8-9F52-4B5C1D36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DBF5E3-E801-4695-838B-AA3FC69C5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92" y="3364127"/>
            <a:ext cx="3726791" cy="2909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64806D-3284-4E0F-80A0-CDFDD79C2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995" y="3318640"/>
            <a:ext cx="3815531" cy="29222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04ABB0-1875-4081-99CC-B13CE7AB97FA}"/>
              </a:ext>
            </a:extLst>
          </p:cNvPr>
          <p:cNvSpPr txBox="1"/>
          <p:nvPr/>
        </p:nvSpPr>
        <p:spPr>
          <a:xfrm>
            <a:off x="92234" y="4557725"/>
            <a:ext cx="13548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Legacy network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DD0B06-0A4F-4808-80F3-A0374DA6E010}"/>
              </a:ext>
            </a:extLst>
          </p:cNvPr>
          <p:cNvSpPr txBox="1"/>
          <p:nvPr/>
        </p:nvSpPr>
        <p:spPr>
          <a:xfrm>
            <a:off x="6023425" y="4557725"/>
            <a:ext cx="11673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SDN network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C3364E9-7960-401F-A273-21349E79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AA2EFE-F6DF-429D-B521-1A3E38F71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44B699-9D18-E348-69A9-A99D82AC8EF9}"/>
              </a:ext>
            </a:extLst>
          </p:cNvPr>
          <p:cNvSpPr txBox="1">
            <a:spLocks/>
          </p:cNvSpPr>
          <p:nvPr/>
        </p:nvSpPr>
        <p:spPr>
          <a:xfrm>
            <a:off x="597550" y="1"/>
            <a:ext cx="10984850" cy="888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Forwarding Tables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702A65-4FDB-6D1C-C2EE-B9A86F26F884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12989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0527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18341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Ease of network management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“More customized” network behavior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Possibility of experimentation and innovation (custom policies, apps can be deployed)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Packets can be forwarded based on other fields, such as TCP port number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Advantages of SDN Networks vs. Legacy Networks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0906192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3DBF5E3-E801-4695-838B-AA3FC69C5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92" y="3364127"/>
            <a:ext cx="3726791" cy="2909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64806D-3284-4E0F-80A0-CDFDD79C2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995" y="3318640"/>
            <a:ext cx="3815531" cy="29222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04ABB0-1875-4081-99CC-B13CE7AB97FA}"/>
              </a:ext>
            </a:extLst>
          </p:cNvPr>
          <p:cNvSpPr txBox="1"/>
          <p:nvPr/>
        </p:nvSpPr>
        <p:spPr>
          <a:xfrm>
            <a:off x="92234" y="4557725"/>
            <a:ext cx="13548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Legacy network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DD0B06-0A4F-4808-80F3-A0374DA6E010}"/>
              </a:ext>
            </a:extLst>
          </p:cNvPr>
          <p:cNvSpPr txBox="1"/>
          <p:nvPr/>
        </p:nvSpPr>
        <p:spPr>
          <a:xfrm>
            <a:off x="6023425" y="4557725"/>
            <a:ext cx="11673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SDN network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B754530-F09C-4F5B-B818-6F2E42CC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EC8042-21FF-4B4C-B16D-B5F9AA0F2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18341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OpenFlow is a protocol specification that describes the communication between OpenFlow switches and an OpenFlow controller</a:t>
            </a:r>
          </a:p>
          <a:p>
            <a:pPr marL="292100" indent="-2921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consortium responsible for the OpenFlow specification is the Open Networking Foundation (ONF), which was created in 2011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Overview of OpenFlow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1834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B754530-F09C-4F5B-B818-6F2E42CC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EC8042-21FF-4B4C-B16D-B5F9AA0F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804A7-CB98-87BB-4A18-2667CB138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420" y="2753592"/>
            <a:ext cx="4381160" cy="3355433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237018C4-331D-8655-1EA8-8D4D981EFFE4}"/>
              </a:ext>
            </a:extLst>
          </p:cNvPr>
          <p:cNvSpPr txBox="1"/>
          <p:nvPr/>
        </p:nvSpPr>
        <p:spPr>
          <a:xfrm>
            <a:off x="2473582" y="4399414"/>
            <a:ext cx="11673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SDN network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BEF88D-3BFB-685A-07FD-7392F4CA9584}"/>
              </a:ext>
            </a:extLst>
          </p:cNvPr>
          <p:cNvSpPr/>
          <p:nvPr/>
        </p:nvSpPr>
        <p:spPr>
          <a:xfrm>
            <a:off x="5840361" y="3923071"/>
            <a:ext cx="884904" cy="57027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18342"/>
            <a:ext cx="10984850" cy="3388188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A switch receives packets on one port and forward it through another 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sz="1700" dirty="0"/>
              <a:t>Example: port 2 -&gt; port N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Potential actions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sz="1600" dirty="0"/>
              <a:t>(A) Forward the packet out a local port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sz="1600" dirty="0"/>
              <a:t>(B) Drop the packet 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sz="1600" dirty="0"/>
              <a:t>(C) Pass the packet to the controller via a </a:t>
            </a:r>
            <a:r>
              <a:rPr lang="en-US" sz="1600" dirty="0">
                <a:solidFill>
                  <a:schemeClr val="accent1"/>
                </a:solidFill>
              </a:rPr>
              <a:t>PKT_IN</a:t>
            </a:r>
            <a:r>
              <a:rPr lang="en-US" sz="1600" dirty="0"/>
              <a:t> message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When the controller has a data packet to </a:t>
            </a:r>
          </a:p>
          <a:p>
            <a:pPr marL="292608" lvl="1" indent="0">
              <a:buNone/>
            </a:pPr>
            <a:r>
              <a:rPr lang="en-US" sz="2000" dirty="0"/>
              <a:t>forward out through the switch, it uses the </a:t>
            </a:r>
          </a:p>
          <a:p>
            <a:pPr marL="292608" lvl="1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PACKET_OUT</a:t>
            </a:r>
            <a:r>
              <a:rPr lang="en-US" sz="2000" dirty="0"/>
              <a:t> message (e.g., route advertisements)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Overview of OpenFlow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1834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B754530-F09C-4F5B-B818-6F2E42CC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EC8042-21FF-4B4C-B16D-B5F9AA0F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508CB7-8BEF-CDE5-6819-72BC642B8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655" y="1522290"/>
            <a:ext cx="5013216" cy="45147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A2D28A-F543-80C1-B144-948E1F9FD671}"/>
              </a:ext>
            </a:extLst>
          </p:cNvPr>
          <p:cNvSpPr/>
          <p:nvPr/>
        </p:nvSpPr>
        <p:spPr>
          <a:xfrm>
            <a:off x="8426245" y="3736254"/>
            <a:ext cx="2738902" cy="52111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39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18342"/>
            <a:ext cx="6638992" cy="3388188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The protocol consists of a set of messages from the controller to the switch and a corresponding set of messages in the opposite direction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Basic ops: defining, modifying, and deleting flows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Overview of OpenFlow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1834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B754530-F09C-4F5B-B818-6F2E42CC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EC8042-21FF-4B4C-B16D-B5F9AA0F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933562-F3EE-4806-8860-3F87E926D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655" y="1522290"/>
            <a:ext cx="5013216" cy="45147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058DFC-B560-FBE6-2EA5-5D0482BD9B54}"/>
              </a:ext>
            </a:extLst>
          </p:cNvPr>
          <p:cNvSpPr/>
          <p:nvPr/>
        </p:nvSpPr>
        <p:spPr>
          <a:xfrm>
            <a:off x="7561006" y="2713704"/>
            <a:ext cx="3024037" cy="52111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2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18342"/>
            <a:ext cx="10984850" cy="3388188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The secure channel is the path used for communications between the OpenFlow controller and the OpenFlow device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This communication is secured by </a:t>
            </a:r>
          </a:p>
          <a:p>
            <a:pPr marL="0" indent="0">
              <a:buNone/>
            </a:pPr>
            <a:r>
              <a:rPr lang="en-US" sz="2000" dirty="0"/>
              <a:t>    TLS-based encryption, though unencrypted </a:t>
            </a:r>
          </a:p>
          <a:p>
            <a:pPr marL="0" indent="0">
              <a:buNone/>
            </a:pPr>
            <a:r>
              <a:rPr lang="en-US" sz="2000" dirty="0"/>
              <a:t>    TCP connections are allowed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Connections may be in-band or out-of-band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Overview of OpenFlow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1834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B754530-F09C-4F5B-B818-6F2E42CC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EC8042-21FF-4B4C-B16D-B5F9AA0F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508CB7-8BEF-CDE5-6819-72BC642B8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655" y="1532122"/>
            <a:ext cx="5013216" cy="45147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C62675-5869-B9FA-738C-9CBC01018CD7}"/>
              </a:ext>
            </a:extLst>
          </p:cNvPr>
          <p:cNvSpPr/>
          <p:nvPr/>
        </p:nvSpPr>
        <p:spPr>
          <a:xfrm>
            <a:off x="8288594" y="3244645"/>
            <a:ext cx="2487561" cy="80624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2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18342"/>
            <a:ext cx="10984850" cy="3388188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The flow table lies at the core of the definition of an OpenFlow switch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A flow table consists of flow entries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A flow entry consists of header fields, counters, and actions associated with that entry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Overview of OpenFlow – Flow Table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6713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B754530-F09C-4F5B-B818-6F2E42CC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EC8042-21FF-4B4C-B16D-B5F9AA0F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AA8763-7DC1-0F9E-9CDB-9A021FC78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465" y="2942863"/>
            <a:ext cx="7561019" cy="22801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173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18342"/>
            <a:ext cx="10984850" cy="3388188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The header fields are used as match criteria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The counters are used to track statistics relative to this flow, such as how many packets have been forwarded or dropped for this flow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The actions fields prescribe what to do with a packet matching this entry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Overview of OpenFlow – Flow Table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6713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B754530-F09C-4F5B-B818-6F2E42CC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EC8042-21FF-4B4C-B16D-B5F9AA0F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AA8763-7DC1-0F9E-9CDB-9A021FC78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465" y="2942863"/>
            <a:ext cx="7561019" cy="22801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75006"/>
            <a:ext cx="7628742" cy="4800599"/>
          </a:xfrm>
        </p:spPr>
        <p:txBody>
          <a:bodyPr/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SDN fundamentals – data and control planes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SDN operation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Flow / Forwarding tables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OpenFlow protocol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Limitations of SDN and OpenFlow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860515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25332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18342"/>
            <a:ext cx="10984850" cy="3388188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The header fields are used as match criteria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The counters are used to track statistics relative to this flow, such as how many packets have been forwarded or dropped for this flow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dirty="0"/>
              <a:t>The actions fields prescribe what to do with a packet matching this entry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Overview of OpenFlow – Flow Table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6713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B754530-F09C-4F5B-B818-6F2E42CC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EC8042-21FF-4B4C-B16D-B5F9AA0F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61197C-0CEB-34AD-2D61-28F481981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54" y="3429000"/>
            <a:ext cx="11670355" cy="1710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591D81-E84D-340A-F5A5-B55C4FD19452}"/>
              </a:ext>
            </a:extLst>
          </p:cNvPr>
          <p:cNvSpPr txBox="1"/>
          <p:nvPr/>
        </p:nvSpPr>
        <p:spPr>
          <a:xfrm>
            <a:off x="5139243" y="2955561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Flow table, switch s1</a:t>
            </a:r>
          </a:p>
        </p:txBody>
      </p:sp>
    </p:spTree>
    <p:extLst>
      <p:ext uri="{BB962C8B-B14F-4D97-AF65-F5344CB8AC3E}">
        <p14:creationId xmlns:p14="http://schemas.microsoft.com/office/powerpoint/2010/main" val="4264524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50" y="1036317"/>
            <a:ext cx="6501737" cy="5423464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Each message between controller and switch starts with the OpenFlow header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The header specifies the OpenFlow version, message type, message length, and transaction ID of the message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Three categories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Symmetric: sent by controller or switch w/o solicitation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Controller-switch: sent by controller to switch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Async: sent by switch to controller when there is any state change in the system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Overview of OpenFlow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046166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B754530-F09C-4F5B-B818-6F2E42CC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EC8042-21FF-4B4C-B16D-B5F9AA0F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4893A8-1AF5-606A-863E-0B1C96744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728" y="2768914"/>
            <a:ext cx="4930781" cy="3739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65309-38CD-4D82-5C17-5ED105484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797" y="444500"/>
            <a:ext cx="2399876" cy="21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69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7376411" cy="888999"/>
          </a:xfrm>
        </p:spPr>
        <p:txBody>
          <a:bodyPr>
            <a:normAutofit/>
          </a:bodyPr>
          <a:lstStyle/>
          <a:p>
            <a:r>
              <a:rPr lang="en-US" dirty="0"/>
              <a:t>Overview of OpenFlow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B754530-F09C-4F5B-B818-6F2E42CC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EC8042-21FF-4B4C-B16D-B5F9AA0F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589105-FCA1-8791-CFD8-34C69629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18342"/>
            <a:ext cx="10984850" cy="3388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Example: Controller Programming (populating) Flow Table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At ta, the controller sends a FLOW_MOD (ADD) command 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A flow is added for packets entering the switch on any port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Source IP: 192.168.1.1 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Destination IP: 209.1.2.1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Source TCP port: 20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Destination TCP port: 20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All other match fields have been wildcarded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The outport port is specified as P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075FA-5538-C9C4-2C8D-33CADB9CB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598" y="2165194"/>
            <a:ext cx="4969852" cy="41239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E449EB-E901-31DF-F400-AA56D3C8040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046166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77624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Overview of OpenFlow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B754530-F09C-4F5B-B818-6F2E42CC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EC8042-21FF-4B4C-B16D-B5F9AA0F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589105-FCA1-8791-CFD8-34C69629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18342"/>
            <a:ext cx="10984850" cy="3388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Example: Controller Programming (populating) Flow Table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A packet arrives at the switch through port 2 with source IPv4 192.168.1.1 and destination IPv4 209.1.2.1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The packet-matching function scans the flow table starting at flow entry 0 and finds a match in flow entry F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Flow entry F stipulates that a matching packet should be forwarded out port P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05134D-250C-7586-BF70-881E5DF1D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650" y="3504652"/>
            <a:ext cx="8248650" cy="256700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93077D-F2CA-0EE0-ED28-1F4DC69AC5E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046166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03911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OpenFlow Additions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B754530-F09C-4F5B-B818-6F2E42CC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EC8042-21FF-4B4C-B16D-B5F9AA0F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589105-FCA1-8791-CFD8-34C69629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18342"/>
            <a:ext cx="10984850" cy="3388188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The OpenFlow interface started simple, with few protocols that could be matched against incoming packets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Over few years, the specification has been extended with many more header fields and new protocols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93077D-F2CA-0EE0-ED28-1F4DC69AC5E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39723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43553D-E8BE-3994-7120-CC9B0F1F0C71}"/>
              </a:ext>
            </a:extLst>
          </p:cNvPr>
          <p:cNvGraphicFramePr>
            <a:graphicFrameLocks noGrp="1"/>
          </p:cNvGraphicFramePr>
          <p:nvPr/>
        </p:nvGraphicFramePr>
        <p:xfrm>
          <a:off x="2322415" y="2707442"/>
          <a:ext cx="7535119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55">
                  <a:extLst>
                    <a:ext uri="{9D8B030D-6E8A-4147-A177-3AD203B41FA5}">
                      <a16:colId xmlns:a16="http://schemas.microsoft.com/office/drawing/2014/main" val="3327266009"/>
                    </a:ext>
                  </a:extLst>
                </a:gridCol>
                <a:gridCol w="1516429">
                  <a:extLst>
                    <a:ext uri="{9D8B030D-6E8A-4147-A177-3AD203B41FA5}">
                      <a16:colId xmlns:a16="http://schemas.microsoft.com/office/drawing/2014/main" val="1545571469"/>
                    </a:ext>
                  </a:extLst>
                </a:gridCol>
                <a:gridCol w="4220135">
                  <a:extLst>
                    <a:ext uri="{9D8B030D-6E8A-4147-A177-3AD203B41FA5}">
                      <a16:colId xmlns:a16="http://schemas.microsoft.com/office/drawing/2014/main" val="2182232527"/>
                    </a:ext>
                  </a:extLst>
                </a:gridCol>
              </a:tblGrid>
              <a:tr h="24129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 fields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42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OpenFlow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Dec.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(Ethernet, TCP, IPv4)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62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OpenFlow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Feb.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(MPLS,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76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OpenFlow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Dec.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(ARP, ICMP, IPv6,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826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OpenFlow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Jun.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34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OpenFlow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067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OpenFlow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Mar.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477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C4D84C8-E30C-2B3F-96D8-A7E5D809F31A}"/>
              </a:ext>
            </a:extLst>
          </p:cNvPr>
          <p:cNvSpPr txBox="1"/>
          <p:nvPr/>
        </p:nvSpPr>
        <p:spPr>
          <a:xfrm>
            <a:off x="2322415" y="5287778"/>
            <a:ext cx="529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Bossart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 al. “P4: Programming Protocol-Independent Packet Processors”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OpenFlow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Switch Specs v1.5.1. Online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https://tinyurl.com/y4j4a5eh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04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Limitations of SDN / OpenFlow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B754530-F09C-4F5B-B818-6F2E42CC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EC8042-21FF-4B4C-B16D-B5F9AA0F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589105-FCA1-8791-CFD8-34C69629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18341"/>
            <a:ext cx="10984850" cy="5063357"/>
          </a:xfrm>
        </p:spPr>
        <p:txBody>
          <a:bodyPr>
            <a:normAutofit lnSpcReduction="10000"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SDN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Fixed number of header fields 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OpenFlow repeatedly extends the specification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Long standardization cycles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Fixed protocols / header fields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Fixed parser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Devices still in control of manufacturers 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Operators / programmers limited to functionality specified in the OpenFlow specification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 err="1"/>
              <a:t>Match+action</a:t>
            </a:r>
            <a:r>
              <a:rPr lang="en-US" dirty="0"/>
              <a:t> stages are in series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P4 switches (see p4.org)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Operators / programmers can define their own protocols and header fields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Immediate implementation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Customized protocols / header fields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Devices in control of operators / programmers 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 err="1"/>
              <a:t>Match+action</a:t>
            </a:r>
            <a:r>
              <a:rPr lang="en-US" dirty="0"/>
              <a:t> stages are in series or in parallel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Actions are composed of protocol-independent primitives (switch is not tight to specific protocols)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More future-proof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93077D-F2CA-0EE0-ED28-1F4DC69AC5E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688153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380533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C52F805-AC02-26F5-8F11-A7B12700C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846" y="10706"/>
            <a:ext cx="6715250" cy="858400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Programmable Switch ASICs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8E06D7-32CD-E525-F948-CA9C4E28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45" y="986220"/>
            <a:ext cx="11102309" cy="100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now have the technology that permits CI engineers to run customized functions</a:t>
            </a: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F311FA-3AF0-B2F0-24DF-A722C4D134CB}"/>
              </a:ext>
            </a:extLst>
          </p:cNvPr>
          <p:cNvCxnSpPr>
            <a:cxnSpLocks/>
          </p:cNvCxnSpPr>
          <p:nvPr/>
        </p:nvCxnSpPr>
        <p:spPr>
          <a:xfrm flipV="1">
            <a:off x="3896132" y="4017365"/>
            <a:ext cx="5031551" cy="1759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D2FECC5-4F13-9925-3A38-13CA538C9D60}"/>
              </a:ext>
            </a:extLst>
          </p:cNvPr>
          <p:cNvSpPr txBox="1"/>
          <p:nvPr/>
        </p:nvSpPr>
        <p:spPr>
          <a:xfrm>
            <a:off x="7746611" y="3949189"/>
            <a:ext cx="11810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Plane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FB8ECC8-79FF-2CBF-3F63-08A9187B8B7D}"/>
              </a:ext>
            </a:extLst>
          </p:cNvPr>
          <p:cNvSpPr txBox="1"/>
          <p:nvPr/>
        </p:nvSpPr>
        <p:spPr>
          <a:xfrm>
            <a:off x="7734488" y="3731879"/>
            <a:ext cx="12444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 Plane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7487E71-CEA4-64DB-1785-84A10E1AFD7C}"/>
              </a:ext>
            </a:extLst>
          </p:cNvPr>
          <p:cNvSpPr/>
          <p:nvPr/>
        </p:nvSpPr>
        <p:spPr>
          <a:xfrm>
            <a:off x="5185700" y="3206104"/>
            <a:ext cx="2268220" cy="5160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CPU-based control plane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07E562F-35AA-CD52-FE64-8DCA5A2C6949}"/>
              </a:ext>
            </a:extLst>
          </p:cNvPr>
          <p:cNvSpPr/>
          <p:nvPr/>
        </p:nvSpPr>
        <p:spPr>
          <a:xfrm>
            <a:off x="6045421" y="5415359"/>
            <a:ext cx="462339" cy="3511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4F1865-FEF4-87B4-3691-302E82CE3065}"/>
              </a:ext>
            </a:extLst>
          </p:cNvPr>
          <p:cNvSpPr txBox="1"/>
          <p:nvPr/>
        </p:nvSpPr>
        <p:spPr>
          <a:xfrm>
            <a:off x="5962977" y="5385374"/>
            <a:ext cx="647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ASIC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6F4EFE-8C60-5362-D265-B612D53AE141}"/>
              </a:ext>
            </a:extLst>
          </p:cNvPr>
          <p:cNvCxnSpPr>
            <a:cxnSpLocks/>
          </p:cNvCxnSpPr>
          <p:nvPr/>
        </p:nvCxnSpPr>
        <p:spPr>
          <a:xfrm>
            <a:off x="5965984" y="5531835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F9B78C6-2B06-5B6E-E02B-C737862920AE}"/>
              </a:ext>
            </a:extLst>
          </p:cNvPr>
          <p:cNvCxnSpPr>
            <a:cxnSpLocks/>
          </p:cNvCxnSpPr>
          <p:nvPr/>
        </p:nvCxnSpPr>
        <p:spPr>
          <a:xfrm>
            <a:off x="5965984" y="5586126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FA5289E-A76E-51D9-0C37-44A9B83F7D70}"/>
              </a:ext>
            </a:extLst>
          </p:cNvPr>
          <p:cNvCxnSpPr>
            <a:cxnSpLocks/>
          </p:cNvCxnSpPr>
          <p:nvPr/>
        </p:nvCxnSpPr>
        <p:spPr>
          <a:xfrm>
            <a:off x="5965984" y="5639259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9C68161-7583-78EE-BBB9-A867C3353E1D}"/>
              </a:ext>
            </a:extLst>
          </p:cNvPr>
          <p:cNvCxnSpPr>
            <a:cxnSpLocks/>
          </p:cNvCxnSpPr>
          <p:nvPr/>
        </p:nvCxnSpPr>
        <p:spPr>
          <a:xfrm>
            <a:off x="5965983" y="5693668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3048BC8-1F33-6CC8-5790-F17E3B39040D}"/>
              </a:ext>
            </a:extLst>
          </p:cNvPr>
          <p:cNvCxnSpPr>
            <a:cxnSpLocks/>
          </p:cNvCxnSpPr>
          <p:nvPr/>
        </p:nvCxnSpPr>
        <p:spPr>
          <a:xfrm>
            <a:off x="6187085" y="5339060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7ECD620-0C0F-4272-7D6D-E21F368E2CE3}"/>
              </a:ext>
            </a:extLst>
          </p:cNvPr>
          <p:cNvCxnSpPr>
            <a:cxnSpLocks/>
          </p:cNvCxnSpPr>
          <p:nvPr/>
        </p:nvCxnSpPr>
        <p:spPr>
          <a:xfrm>
            <a:off x="6249179" y="5339060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EB9B4F0-4CC7-0369-8098-51B74D6BE396}"/>
              </a:ext>
            </a:extLst>
          </p:cNvPr>
          <p:cNvCxnSpPr>
            <a:cxnSpLocks/>
          </p:cNvCxnSpPr>
          <p:nvPr/>
        </p:nvCxnSpPr>
        <p:spPr>
          <a:xfrm>
            <a:off x="6313216" y="5339060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DF6AC69-3737-7C26-BCF1-3817EA3F357C}"/>
              </a:ext>
            </a:extLst>
          </p:cNvPr>
          <p:cNvCxnSpPr>
            <a:cxnSpLocks/>
          </p:cNvCxnSpPr>
          <p:nvPr/>
        </p:nvCxnSpPr>
        <p:spPr>
          <a:xfrm>
            <a:off x="6377382" y="5339060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39E5E50-D638-81E5-70C9-90A3C7973ADF}"/>
              </a:ext>
            </a:extLst>
          </p:cNvPr>
          <p:cNvCxnSpPr>
            <a:cxnSpLocks/>
          </p:cNvCxnSpPr>
          <p:nvPr/>
        </p:nvCxnSpPr>
        <p:spPr>
          <a:xfrm>
            <a:off x="6439476" y="5339060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D4CCA1-8C7C-BFEA-3515-4C2CB18DFD8A}"/>
              </a:ext>
            </a:extLst>
          </p:cNvPr>
          <p:cNvCxnSpPr>
            <a:cxnSpLocks/>
          </p:cNvCxnSpPr>
          <p:nvPr/>
        </p:nvCxnSpPr>
        <p:spPr>
          <a:xfrm flipH="1" flipV="1">
            <a:off x="4081479" y="4854615"/>
            <a:ext cx="1730901" cy="85946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C64690A-4EEF-10CF-4C17-BB93EE95A014}"/>
              </a:ext>
            </a:extLst>
          </p:cNvPr>
          <p:cNvCxnSpPr>
            <a:cxnSpLocks/>
          </p:cNvCxnSpPr>
          <p:nvPr/>
        </p:nvCxnSpPr>
        <p:spPr>
          <a:xfrm flipV="1">
            <a:off x="6694924" y="4854615"/>
            <a:ext cx="2043915" cy="85946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C7BDAE0-E41B-8D4B-C9B2-5FC2D478A3F8}"/>
              </a:ext>
            </a:extLst>
          </p:cNvPr>
          <p:cNvCxnSpPr>
            <a:cxnSpLocks/>
          </p:cNvCxnSpPr>
          <p:nvPr/>
        </p:nvCxnSpPr>
        <p:spPr>
          <a:xfrm>
            <a:off x="6116565" y="5339060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74F0DCF-9B0C-A149-CF26-304B33159E57}"/>
              </a:ext>
            </a:extLst>
          </p:cNvPr>
          <p:cNvCxnSpPr>
            <a:cxnSpLocks/>
          </p:cNvCxnSpPr>
          <p:nvPr/>
        </p:nvCxnSpPr>
        <p:spPr>
          <a:xfrm>
            <a:off x="5965983" y="5467526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06313F8-0021-B73D-7463-3A6A2C9D6690}"/>
              </a:ext>
            </a:extLst>
          </p:cNvPr>
          <p:cNvCxnSpPr>
            <a:cxnSpLocks/>
          </p:cNvCxnSpPr>
          <p:nvPr/>
        </p:nvCxnSpPr>
        <p:spPr>
          <a:xfrm>
            <a:off x="6556564" y="5531835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F197640-4947-69DF-7DE3-0CD956E21798}"/>
              </a:ext>
            </a:extLst>
          </p:cNvPr>
          <p:cNvCxnSpPr>
            <a:cxnSpLocks/>
          </p:cNvCxnSpPr>
          <p:nvPr/>
        </p:nvCxnSpPr>
        <p:spPr>
          <a:xfrm>
            <a:off x="6556564" y="5586126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A7DB9D3-013C-DF5D-E177-ADB167A26EB2}"/>
              </a:ext>
            </a:extLst>
          </p:cNvPr>
          <p:cNvCxnSpPr>
            <a:cxnSpLocks/>
          </p:cNvCxnSpPr>
          <p:nvPr/>
        </p:nvCxnSpPr>
        <p:spPr>
          <a:xfrm>
            <a:off x="6556564" y="5639259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B77621B-C13D-6EAD-3382-CD248BF803E4}"/>
              </a:ext>
            </a:extLst>
          </p:cNvPr>
          <p:cNvCxnSpPr>
            <a:cxnSpLocks/>
          </p:cNvCxnSpPr>
          <p:nvPr/>
        </p:nvCxnSpPr>
        <p:spPr>
          <a:xfrm>
            <a:off x="6556563" y="5693668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951E4-D8A4-06F7-99FD-EA0AF4C01EC4}"/>
              </a:ext>
            </a:extLst>
          </p:cNvPr>
          <p:cNvCxnSpPr>
            <a:cxnSpLocks/>
          </p:cNvCxnSpPr>
          <p:nvPr/>
        </p:nvCxnSpPr>
        <p:spPr>
          <a:xfrm>
            <a:off x="6556563" y="5467526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A1CEF5E-E88C-BDA3-45CC-C7EBDD0F023A}"/>
              </a:ext>
            </a:extLst>
          </p:cNvPr>
          <p:cNvCxnSpPr>
            <a:cxnSpLocks/>
          </p:cNvCxnSpPr>
          <p:nvPr/>
        </p:nvCxnSpPr>
        <p:spPr>
          <a:xfrm>
            <a:off x="6193679" y="5799874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56AE56B-E569-E5A2-3F27-284079DDB2B1}"/>
              </a:ext>
            </a:extLst>
          </p:cNvPr>
          <p:cNvCxnSpPr>
            <a:cxnSpLocks/>
          </p:cNvCxnSpPr>
          <p:nvPr/>
        </p:nvCxnSpPr>
        <p:spPr>
          <a:xfrm>
            <a:off x="6255773" y="5799874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9F882B7-469F-408C-3A2E-7CE74C067665}"/>
              </a:ext>
            </a:extLst>
          </p:cNvPr>
          <p:cNvCxnSpPr>
            <a:cxnSpLocks/>
          </p:cNvCxnSpPr>
          <p:nvPr/>
        </p:nvCxnSpPr>
        <p:spPr>
          <a:xfrm>
            <a:off x="6319810" y="5799874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AB83774-36BC-9AFA-88B3-75CDF94E2E02}"/>
              </a:ext>
            </a:extLst>
          </p:cNvPr>
          <p:cNvCxnSpPr>
            <a:cxnSpLocks/>
          </p:cNvCxnSpPr>
          <p:nvPr/>
        </p:nvCxnSpPr>
        <p:spPr>
          <a:xfrm>
            <a:off x="6383976" y="5799874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7D4B123-FDD2-851C-06BE-7119A5ABF717}"/>
              </a:ext>
            </a:extLst>
          </p:cNvPr>
          <p:cNvCxnSpPr>
            <a:cxnSpLocks/>
          </p:cNvCxnSpPr>
          <p:nvPr/>
        </p:nvCxnSpPr>
        <p:spPr>
          <a:xfrm>
            <a:off x="6446070" y="5799874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3301DAD-03DB-7CD3-9D4B-755D0E683E2F}"/>
              </a:ext>
            </a:extLst>
          </p:cNvPr>
          <p:cNvCxnSpPr>
            <a:cxnSpLocks/>
          </p:cNvCxnSpPr>
          <p:nvPr/>
        </p:nvCxnSpPr>
        <p:spPr>
          <a:xfrm>
            <a:off x="6123159" y="5799874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356" descr="ICON_CPU_Q308">
            <a:extLst>
              <a:ext uri="{FF2B5EF4-FFF2-40B4-BE49-F238E27FC236}">
                <a16:creationId xmlns:a16="http://schemas.microsoft.com/office/drawing/2014/main" id="{62CC6707-494F-06FB-D136-21DEFB82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1096" y="3044388"/>
            <a:ext cx="160401" cy="45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20748F6-7FA5-5395-DDB3-84918191F913}"/>
              </a:ext>
            </a:extLst>
          </p:cNvPr>
          <p:cNvSpPr/>
          <p:nvPr/>
        </p:nvSpPr>
        <p:spPr>
          <a:xfrm>
            <a:off x="3949734" y="4239605"/>
            <a:ext cx="4789105" cy="6282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Programmable parser, tables, arithmetic logic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units (ALUs), programmable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deparser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…</a:t>
            </a:r>
          </a:p>
        </p:txBody>
      </p:sp>
      <p:pic>
        <p:nvPicPr>
          <p:cNvPr id="83" name="Google Shape;566;p71" descr="Spur gear.png">
            <a:extLst>
              <a:ext uri="{FF2B5EF4-FFF2-40B4-BE49-F238E27FC236}">
                <a16:creationId xmlns:a16="http://schemas.microsoft.com/office/drawing/2014/main" id="{7A9A9705-AEA2-3BC0-CF41-1202AD99FC4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0978" y="3835393"/>
            <a:ext cx="572741" cy="594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AD91B962-CA68-7DD8-3A6A-802EE82A49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21987" y="4172012"/>
            <a:ext cx="209737" cy="645090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E7F15ED-095C-0CB8-DCE2-DA9365FD2B62}"/>
              </a:ext>
            </a:extLst>
          </p:cNvPr>
          <p:cNvCxnSpPr>
            <a:cxnSpLocks/>
          </p:cNvCxnSpPr>
          <p:nvPr/>
        </p:nvCxnSpPr>
        <p:spPr>
          <a:xfrm>
            <a:off x="3119233" y="2670449"/>
            <a:ext cx="0" cy="28534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2CB7123-1F3C-FC05-0E34-80EAC0EF2943}"/>
              </a:ext>
            </a:extLst>
          </p:cNvPr>
          <p:cNvSpPr/>
          <p:nvPr/>
        </p:nvSpPr>
        <p:spPr>
          <a:xfrm>
            <a:off x="2617451" y="3001460"/>
            <a:ext cx="1025041" cy="5160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P4 Code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C30DF09-769B-D8E9-FA7F-942C7C4F0B5A}"/>
              </a:ext>
            </a:extLst>
          </p:cNvPr>
          <p:cNvCxnSpPr>
            <a:cxnSpLocks/>
          </p:cNvCxnSpPr>
          <p:nvPr/>
        </p:nvCxnSpPr>
        <p:spPr>
          <a:xfrm>
            <a:off x="3104310" y="3550045"/>
            <a:ext cx="0" cy="28534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4ACE601-DC0E-D66B-F86F-D297E0FF68D7}"/>
              </a:ext>
            </a:extLst>
          </p:cNvPr>
          <p:cNvSpPr txBox="1"/>
          <p:nvPr/>
        </p:nvSpPr>
        <p:spPr>
          <a:xfrm>
            <a:off x="2425804" y="2351800"/>
            <a:ext cx="12444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 Engineer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39411EB-72DE-AE17-E595-9D99834D9CA7}"/>
              </a:ext>
            </a:extLst>
          </p:cNvPr>
          <p:cNvSpPr txBox="1"/>
          <p:nvPr/>
        </p:nvSpPr>
        <p:spPr>
          <a:xfrm>
            <a:off x="1520999" y="3949189"/>
            <a:ext cx="12444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compiler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9B9576F-0E26-4190-3B1A-1A90D0FBA57B}"/>
              </a:ext>
            </a:extLst>
          </p:cNvPr>
          <p:cNvSpPr/>
          <p:nvPr/>
        </p:nvSpPr>
        <p:spPr>
          <a:xfrm>
            <a:off x="3831336" y="3044388"/>
            <a:ext cx="5111496" cy="2972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93396F2-283E-AD1E-BBC4-312D79250965}"/>
              </a:ext>
            </a:extLst>
          </p:cNvPr>
          <p:cNvSpPr txBox="1"/>
          <p:nvPr/>
        </p:nvSpPr>
        <p:spPr>
          <a:xfrm>
            <a:off x="7746611" y="2721223"/>
            <a:ext cx="12444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7E68E6-4765-99B3-E275-2FEACFC8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1BE9F-D765-4E0E-8B8E-F7E296A58E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275383-8DE4-C5E6-E2F2-DCBF7EA6F958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471844" cy="7195"/>
          </a:xfrm>
          <a:prstGeom prst="line">
            <a:avLst/>
          </a:prstGeom>
          <a:noFill/>
          <a:ln w="25400" cap="flat" cmpd="sng" algn="ctr">
            <a:solidFill>
              <a:srgbClr val="9B2D1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06847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8E06D7-32CD-E525-F948-CA9C4E28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45" y="986220"/>
            <a:ext cx="11102309" cy="100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now have the technology that permits CI engineers to run customized functions</a:t>
            </a:r>
          </a:p>
          <a:p>
            <a:pPr marL="576263" marR="0" lvl="1" indent="-301625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Designed for packet processing operations</a:t>
            </a:r>
          </a:p>
          <a:p>
            <a:pPr marL="576263" marR="0" lvl="1" indent="-301625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3E562F-B532-B615-757A-7F9E193B5992}"/>
              </a:ext>
            </a:extLst>
          </p:cNvPr>
          <p:cNvCxnSpPr>
            <a:cxnSpLocks/>
          </p:cNvCxnSpPr>
          <p:nvPr/>
        </p:nvCxnSpPr>
        <p:spPr>
          <a:xfrm flipV="1">
            <a:off x="3896132" y="4017365"/>
            <a:ext cx="5031551" cy="1759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4F7F8F-2AB0-9EF4-48F9-54E200DFA86A}"/>
              </a:ext>
            </a:extLst>
          </p:cNvPr>
          <p:cNvSpPr txBox="1"/>
          <p:nvPr/>
        </p:nvSpPr>
        <p:spPr>
          <a:xfrm>
            <a:off x="7746611" y="3949189"/>
            <a:ext cx="11810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Plane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E9F762-1165-88EC-5D70-45AD24B193BE}"/>
              </a:ext>
            </a:extLst>
          </p:cNvPr>
          <p:cNvSpPr txBox="1"/>
          <p:nvPr/>
        </p:nvSpPr>
        <p:spPr>
          <a:xfrm>
            <a:off x="7734488" y="3731879"/>
            <a:ext cx="12444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 Plane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8D9C6F-AD98-87D9-DD95-E9FFB4417E53}"/>
              </a:ext>
            </a:extLst>
          </p:cNvPr>
          <p:cNvSpPr/>
          <p:nvPr/>
        </p:nvSpPr>
        <p:spPr>
          <a:xfrm>
            <a:off x="5185700" y="3206104"/>
            <a:ext cx="2268220" cy="5160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CPU-based control plane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D202F4-E67D-6DB2-E53C-2F285B603F81}"/>
              </a:ext>
            </a:extLst>
          </p:cNvPr>
          <p:cNvSpPr/>
          <p:nvPr/>
        </p:nvSpPr>
        <p:spPr>
          <a:xfrm>
            <a:off x="6045421" y="5415359"/>
            <a:ext cx="462339" cy="3511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215ED0-572C-74DD-64F6-9152B7452489}"/>
              </a:ext>
            </a:extLst>
          </p:cNvPr>
          <p:cNvSpPr txBox="1"/>
          <p:nvPr/>
        </p:nvSpPr>
        <p:spPr>
          <a:xfrm>
            <a:off x="5962977" y="5385374"/>
            <a:ext cx="647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55A1D8-553A-1BDB-EB1C-B1617C3117B7}"/>
              </a:ext>
            </a:extLst>
          </p:cNvPr>
          <p:cNvCxnSpPr>
            <a:cxnSpLocks/>
          </p:cNvCxnSpPr>
          <p:nvPr/>
        </p:nvCxnSpPr>
        <p:spPr>
          <a:xfrm>
            <a:off x="5965984" y="5531835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2365E9-167C-4EF8-1079-1A94A0D60C73}"/>
              </a:ext>
            </a:extLst>
          </p:cNvPr>
          <p:cNvCxnSpPr>
            <a:cxnSpLocks/>
          </p:cNvCxnSpPr>
          <p:nvPr/>
        </p:nvCxnSpPr>
        <p:spPr>
          <a:xfrm>
            <a:off x="5965984" y="5586126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FA9BF0-F367-E07B-BDA8-CBD6FDDCDAAF}"/>
              </a:ext>
            </a:extLst>
          </p:cNvPr>
          <p:cNvCxnSpPr>
            <a:cxnSpLocks/>
          </p:cNvCxnSpPr>
          <p:nvPr/>
        </p:nvCxnSpPr>
        <p:spPr>
          <a:xfrm>
            <a:off x="5965984" y="5639259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643C7B-E6AD-673C-55BD-0F59AC32ACDC}"/>
              </a:ext>
            </a:extLst>
          </p:cNvPr>
          <p:cNvCxnSpPr>
            <a:cxnSpLocks/>
          </p:cNvCxnSpPr>
          <p:nvPr/>
        </p:nvCxnSpPr>
        <p:spPr>
          <a:xfrm>
            <a:off x="5965983" y="5693668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CD374D-D300-960C-CB84-B062613578AA}"/>
              </a:ext>
            </a:extLst>
          </p:cNvPr>
          <p:cNvCxnSpPr>
            <a:cxnSpLocks/>
          </p:cNvCxnSpPr>
          <p:nvPr/>
        </p:nvCxnSpPr>
        <p:spPr>
          <a:xfrm>
            <a:off x="6187085" y="5339060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3E5A9E-98D5-1EEF-E712-FCDB8D25179E}"/>
              </a:ext>
            </a:extLst>
          </p:cNvPr>
          <p:cNvCxnSpPr>
            <a:cxnSpLocks/>
          </p:cNvCxnSpPr>
          <p:nvPr/>
        </p:nvCxnSpPr>
        <p:spPr>
          <a:xfrm>
            <a:off x="6249179" y="5339060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C5D1A3-454F-4FDA-1403-3BA229180FCD}"/>
              </a:ext>
            </a:extLst>
          </p:cNvPr>
          <p:cNvCxnSpPr>
            <a:cxnSpLocks/>
          </p:cNvCxnSpPr>
          <p:nvPr/>
        </p:nvCxnSpPr>
        <p:spPr>
          <a:xfrm>
            <a:off x="6313216" y="5339060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600A01-04B9-3F86-18B2-18994ED79916}"/>
              </a:ext>
            </a:extLst>
          </p:cNvPr>
          <p:cNvCxnSpPr>
            <a:cxnSpLocks/>
          </p:cNvCxnSpPr>
          <p:nvPr/>
        </p:nvCxnSpPr>
        <p:spPr>
          <a:xfrm>
            <a:off x="6377382" y="5339060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61496C-D508-D538-DF73-A185EBCB60F4}"/>
              </a:ext>
            </a:extLst>
          </p:cNvPr>
          <p:cNvCxnSpPr>
            <a:cxnSpLocks/>
          </p:cNvCxnSpPr>
          <p:nvPr/>
        </p:nvCxnSpPr>
        <p:spPr>
          <a:xfrm>
            <a:off x="6439476" y="5339060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E0C139-CDE3-E865-9189-756C7D55517F}"/>
              </a:ext>
            </a:extLst>
          </p:cNvPr>
          <p:cNvCxnSpPr>
            <a:cxnSpLocks/>
          </p:cNvCxnSpPr>
          <p:nvPr/>
        </p:nvCxnSpPr>
        <p:spPr>
          <a:xfrm flipH="1" flipV="1">
            <a:off x="4081479" y="4854615"/>
            <a:ext cx="1730901" cy="85946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FFF3D3-4954-8267-0974-460C48A2B9A8}"/>
              </a:ext>
            </a:extLst>
          </p:cNvPr>
          <p:cNvCxnSpPr>
            <a:cxnSpLocks/>
          </p:cNvCxnSpPr>
          <p:nvPr/>
        </p:nvCxnSpPr>
        <p:spPr>
          <a:xfrm flipV="1">
            <a:off x="6694924" y="4854615"/>
            <a:ext cx="2043915" cy="85946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B567B8F-1E8B-71F0-2BB7-089CB40897E1}"/>
              </a:ext>
            </a:extLst>
          </p:cNvPr>
          <p:cNvCxnSpPr>
            <a:cxnSpLocks/>
          </p:cNvCxnSpPr>
          <p:nvPr/>
        </p:nvCxnSpPr>
        <p:spPr>
          <a:xfrm>
            <a:off x="6116565" y="5339060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B524DE-85CA-D417-9C68-CD9C63C999F3}"/>
              </a:ext>
            </a:extLst>
          </p:cNvPr>
          <p:cNvCxnSpPr>
            <a:cxnSpLocks/>
          </p:cNvCxnSpPr>
          <p:nvPr/>
        </p:nvCxnSpPr>
        <p:spPr>
          <a:xfrm>
            <a:off x="5965983" y="5467526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E6FF32-8E79-D5CA-277A-3C7E1D552331}"/>
              </a:ext>
            </a:extLst>
          </p:cNvPr>
          <p:cNvCxnSpPr>
            <a:cxnSpLocks/>
          </p:cNvCxnSpPr>
          <p:nvPr/>
        </p:nvCxnSpPr>
        <p:spPr>
          <a:xfrm>
            <a:off x="6556564" y="5531835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1325CE-77C9-C363-31DE-8ADCBE796BA1}"/>
              </a:ext>
            </a:extLst>
          </p:cNvPr>
          <p:cNvCxnSpPr>
            <a:cxnSpLocks/>
          </p:cNvCxnSpPr>
          <p:nvPr/>
        </p:nvCxnSpPr>
        <p:spPr>
          <a:xfrm>
            <a:off x="6556564" y="5586126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47B2F6-968E-316A-F2FD-7557596DEDD5}"/>
              </a:ext>
            </a:extLst>
          </p:cNvPr>
          <p:cNvCxnSpPr>
            <a:cxnSpLocks/>
          </p:cNvCxnSpPr>
          <p:nvPr/>
        </p:nvCxnSpPr>
        <p:spPr>
          <a:xfrm>
            <a:off x="6556564" y="5639259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B2A2F4A-D40A-4F64-52A8-6E73D2BE7735}"/>
              </a:ext>
            </a:extLst>
          </p:cNvPr>
          <p:cNvCxnSpPr>
            <a:cxnSpLocks/>
          </p:cNvCxnSpPr>
          <p:nvPr/>
        </p:nvCxnSpPr>
        <p:spPr>
          <a:xfrm>
            <a:off x="6556563" y="5693668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A44BE7-FC52-6226-3567-FA11996B7BDE}"/>
              </a:ext>
            </a:extLst>
          </p:cNvPr>
          <p:cNvCxnSpPr>
            <a:cxnSpLocks/>
          </p:cNvCxnSpPr>
          <p:nvPr/>
        </p:nvCxnSpPr>
        <p:spPr>
          <a:xfrm>
            <a:off x="6556563" y="5467526"/>
            <a:ext cx="46589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84B4DC-F690-37A6-2006-BCBE23347787}"/>
              </a:ext>
            </a:extLst>
          </p:cNvPr>
          <p:cNvCxnSpPr>
            <a:cxnSpLocks/>
          </p:cNvCxnSpPr>
          <p:nvPr/>
        </p:nvCxnSpPr>
        <p:spPr>
          <a:xfrm>
            <a:off x="6193679" y="5799874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8FA92F-D234-A22D-8115-B2F472C90D8D}"/>
              </a:ext>
            </a:extLst>
          </p:cNvPr>
          <p:cNvCxnSpPr>
            <a:cxnSpLocks/>
          </p:cNvCxnSpPr>
          <p:nvPr/>
        </p:nvCxnSpPr>
        <p:spPr>
          <a:xfrm>
            <a:off x="6255773" y="5799874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65B604-332A-A244-50B7-480237A3AADE}"/>
              </a:ext>
            </a:extLst>
          </p:cNvPr>
          <p:cNvCxnSpPr>
            <a:cxnSpLocks/>
          </p:cNvCxnSpPr>
          <p:nvPr/>
        </p:nvCxnSpPr>
        <p:spPr>
          <a:xfrm>
            <a:off x="6319810" y="5799874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27F01E-D8D4-7C6D-2573-FAA1637AC91B}"/>
              </a:ext>
            </a:extLst>
          </p:cNvPr>
          <p:cNvCxnSpPr>
            <a:cxnSpLocks/>
          </p:cNvCxnSpPr>
          <p:nvPr/>
        </p:nvCxnSpPr>
        <p:spPr>
          <a:xfrm>
            <a:off x="6383976" y="5799874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F12D57-ECE2-5E6F-163D-1CD3EB6A0CBD}"/>
              </a:ext>
            </a:extLst>
          </p:cNvPr>
          <p:cNvCxnSpPr>
            <a:cxnSpLocks/>
          </p:cNvCxnSpPr>
          <p:nvPr/>
        </p:nvCxnSpPr>
        <p:spPr>
          <a:xfrm>
            <a:off x="6446070" y="5799874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FB9A0D4-408A-201E-D19A-71E0556D5DAD}"/>
              </a:ext>
            </a:extLst>
          </p:cNvPr>
          <p:cNvCxnSpPr>
            <a:cxnSpLocks/>
          </p:cNvCxnSpPr>
          <p:nvPr/>
        </p:nvCxnSpPr>
        <p:spPr>
          <a:xfrm>
            <a:off x="6123159" y="5799874"/>
            <a:ext cx="0" cy="501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56" descr="ICON_CPU_Q308">
            <a:extLst>
              <a:ext uri="{FF2B5EF4-FFF2-40B4-BE49-F238E27FC236}">
                <a16:creationId xmlns:a16="http://schemas.microsoft.com/office/drawing/2014/main" id="{42921BB1-4357-B140-E229-11E53D9D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1096" y="3044388"/>
            <a:ext cx="160401" cy="45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04C7C39-D1D1-A3CA-9017-498C37FEFF9D}"/>
              </a:ext>
            </a:extLst>
          </p:cNvPr>
          <p:cNvSpPr/>
          <p:nvPr/>
        </p:nvSpPr>
        <p:spPr>
          <a:xfrm>
            <a:off x="3949734" y="4239605"/>
            <a:ext cx="4789105" cy="6282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Programmable parser, tables, arithmetic logic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units (ALUs), programmable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deparser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…</a:t>
            </a:r>
          </a:p>
        </p:txBody>
      </p:sp>
      <p:pic>
        <p:nvPicPr>
          <p:cNvPr id="40" name="Google Shape;566;p71" descr="Spur gear.png">
            <a:extLst>
              <a:ext uri="{FF2B5EF4-FFF2-40B4-BE49-F238E27FC236}">
                <a16:creationId xmlns:a16="http://schemas.microsoft.com/office/drawing/2014/main" id="{F40B2242-2A79-4E13-ABE0-FD36C776D1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0978" y="3835393"/>
            <a:ext cx="572741" cy="594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3D212F0D-9BE5-DDF0-2DDC-A1063B01A1A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21987" y="4172012"/>
            <a:ext cx="209737" cy="645090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6D1E14C-0953-CFF6-C009-D327DFB774BA}"/>
              </a:ext>
            </a:extLst>
          </p:cNvPr>
          <p:cNvCxnSpPr>
            <a:cxnSpLocks/>
          </p:cNvCxnSpPr>
          <p:nvPr/>
        </p:nvCxnSpPr>
        <p:spPr>
          <a:xfrm>
            <a:off x="3119233" y="2670449"/>
            <a:ext cx="0" cy="28534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F16BD0A-85BD-BE3B-EB4E-579B369CCE13}"/>
              </a:ext>
            </a:extLst>
          </p:cNvPr>
          <p:cNvSpPr/>
          <p:nvPr/>
        </p:nvSpPr>
        <p:spPr>
          <a:xfrm>
            <a:off x="2617451" y="3001460"/>
            <a:ext cx="1025041" cy="5160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P4 Code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48FB0E7-5DDC-1950-9462-C6542B2BC1AB}"/>
              </a:ext>
            </a:extLst>
          </p:cNvPr>
          <p:cNvCxnSpPr>
            <a:cxnSpLocks/>
          </p:cNvCxnSpPr>
          <p:nvPr/>
        </p:nvCxnSpPr>
        <p:spPr>
          <a:xfrm>
            <a:off x="3104310" y="3550045"/>
            <a:ext cx="0" cy="28534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1B8B629-86E6-52AD-5514-5202E3C15913}"/>
              </a:ext>
            </a:extLst>
          </p:cNvPr>
          <p:cNvSpPr txBox="1"/>
          <p:nvPr/>
        </p:nvSpPr>
        <p:spPr>
          <a:xfrm>
            <a:off x="2425804" y="2351800"/>
            <a:ext cx="12444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 Engineer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C6A353-8298-382F-0F57-DC1028C0A9D0}"/>
              </a:ext>
            </a:extLst>
          </p:cNvPr>
          <p:cNvSpPr txBox="1"/>
          <p:nvPr/>
        </p:nvSpPr>
        <p:spPr>
          <a:xfrm>
            <a:off x="1520999" y="3949189"/>
            <a:ext cx="12444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compiler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1EEC79C-BB90-9266-9394-6217F93943AB}"/>
              </a:ext>
            </a:extLst>
          </p:cNvPr>
          <p:cNvSpPr/>
          <p:nvPr/>
        </p:nvSpPr>
        <p:spPr>
          <a:xfrm>
            <a:off x="3831336" y="3044388"/>
            <a:ext cx="5111496" cy="2972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E398C2-B3BA-3EC7-C850-705B56376D1D}"/>
              </a:ext>
            </a:extLst>
          </p:cNvPr>
          <p:cNvSpPr txBox="1"/>
          <p:nvPr/>
        </p:nvSpPr>
        <p:spPr>
          <a:xfrm>
            <a:off x="7746611" y="2721223"/>
            <a:ext cx="12444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E5446B-4043-A013-BEBC-E385633D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1BE9F-D765-4E0E-8B8E-F7E296A58E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itle 13">
            <a:extLst>
              <a:ext uri="{FF2B5EF4-FFF2-40B4-BE49-F238E27FC236}">
                <a16:creationId xmlns:a16="http://schemas.microsoft.com/office/drawing/2014/main" id="{CE8A3416-2203-99D3-5FF7-513E520FD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846" y="10706"/>
            <a:ext cx="6715250" cy="858400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Programmable Switch ASICs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8B29E62-BB27-D729-EE70-35C839778707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471844" cy="7195"/>
          </a:xfrm>
          <a:prstGeom prst="line">
            <a:avLst/>
          </a:prstGeom>
          <a:noFill/>
          <a:ln w="25400" cap="flat" cmpd="sng" algn="ctr">
            <a:solidFill>
              <a:srgbClr val="9B2D1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20232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8E06D7-32CD-E525-F948-CA9C4E28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45" y="986220"/>
            <a:ext cx="11102309" cy="100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now have the technology that permits CI engineers to run customized functions</a:t>
            </a:r>
          </a:p>
          <a:p>
            <a:pPr marL="576263" marR="0" lvl="1" indent="-301625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Designed for packet processing operations</a:t>
            </a:r>
          </a:p>
          <a:p>
            <a:pPr marL="576263" marR="0" lvl="1" indent="-301625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Much faster than general-purpose CPUs for processing packets</a:t>
            </a: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BEC181-7ACC-E207-D86D-7307F319B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713" y="2354887"/>
            <a:ext cx="5016887" cy="34625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4E73CE-0596-CE24-5D31-5DBE2AC2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1BE9F-D765-4E0E-8B8E-F7E296A58E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0EBA5-A537-98B5-FB5E-FC9769B59176}"/>
              </a:ext>
            </a:extLst>
          </p:cNvPr>
          <p:cNvSpPr txBox="1"/>
          <p:nvPr/>
        </p:nvSpPr>
        <p:spPr>
          <a:xfrm>
            <a:off x="1117854" y="5956766"/>
            <a:ext cx="10529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 McKeown, “Creating an End-to-End Programming Model for Packet Forwarding,”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Netdev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0x14 Conference 2020,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https://www.youtube.com/watch?v=fiBuao6YZl0&amp;t=619s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C82B0E62-43D4-BA2B-85C3-2344B221D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846" y="10706"/>
            <a:ext cx="6715250" cy="858400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Programmable Switch ASICs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3204AA-77FB-7D18-3A7D-F4ECCACE01B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471844" cy="7195"/>
          </a:xfrm>
          <a:prstGeom prst="line">
            <a:avLst/>
          </a:prstGeom>
          <a:noFill/>
          <a:ln w="25400" cap="flat" cmpd="sng" algn="ctr">
            <a:solidFill>
              <a:srgbClr val="9B2D1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74652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Workshop on Networking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C353B"/>
                </a:solidFill>
                <a:effectLst/>
                <a:latin typeface="Arial" panose="020B0604020202020204" pitchFamily="34" charset="0"/>
              </a:rPr>
              <a:t>Webpage with PowerPoint presentations:</a:t>
            </a: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b="0" i="0">
                <a:solidFill>
                  <a:srgbClr val="2C353B"/>
                </a:solidFill>
                <a:effectLst/>
                <a:latin typeface="Arial" panose="020B0604020202020204" pitchFamily="34" charset="0"/>
              </a:rPr>
              <a:t>     	</a:t>
            </a:r>
            <a:r>
              <a:rPr lang="en-US" b="0" i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http://ce.sc.edu/cyberinfra/workshop_2023_feb.html</a:t>
            </a:r>
            <a:r>
              <a:rPr lang="en-US">
                <a:solidFill>
                  <a:srgbClr val="2C353B"/>
                </a:solidFill>
              </a:rPr>
              <a:t> </a:t>
            </a:r>
            <a:endParaRPr lang="en-US" b="0" i="0">
              <a:solidFill>
                <a:srgbClr val="2C353B"/>
              </a:solidFill>
              <a:effectLst/>
              <a:latin typeface="Arial" panose="020B0604020202020204" pitchFamily="34" charset="0"/>
            </a:endParaRP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C353B"/>
                </a:solidFill>
              </a:rPr>
              <a:t>Hands-on sessions: to access labs for the hands-on sessions, use the following link:</a:t>
            </a: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>
                <a:solidFill>
                  <a:srgbClr val="2C353B"/>
                </a:solidFill>
              </a:rPr>
              <a:t>	</a:t>
            </a:r>
            <a:r>
              <a:rPr lang="en-US">
                <a:solidFill>
                  <a:srgbClr val="C00000"/>
                </a:solidFill>
              </a:rPr>
              <a:t>https://netlab.cec.sc.edu/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/>
              <a:t>Username: email used for registration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/>
              <a:t>Password: nsf2023</a:t>
            </a:r>
            <a:endParaRPr lang="en-US">
              <a:solidFill>
                <a:srgbClr val="2C353B"/>
              </a:solidFill>
            </a:endParaRP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endParaRPr lang="en-US">
              <a:solidFill>
                <a:srgbClr val="C00000"/>
              </a:solidFill>
            </a:endParaRP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/>
          </a:p>
          <a:p>
            <a:pPr marL="292100" lvl="1" indent="-2921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en-US" sz="2200"/>
          </a:p>
          <a:p>
            <a:pPr marL="292100" lvl="1" indent="-2921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en-US" sz="2200"/>
          </a:p>
          <a:p>
            <a:pPr marL="584708" lvl="1" indent="-292100">
              <a:buFont typeface="Wingdings" panose="05000000000000000000" pitchFamily="2" charset="2"/>
              <a:buChar char="Ø"/>
            </a:pP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2499360" y="876301"/>
            <a:ext cx="721360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DC9DE-E1BA-276C-8BEC-81A1557D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7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75006"/>
            <a:ext cx="10906192" cy="4800599"/>
          </a:xfrm>
        </p:spPr>
        <p:txBody>
          <a:bodyPr/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first fundamental characteristic of SDN is the separation of planes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 plane, implemented in the device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Control plane, implemented by a centralized controller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/>
              <a:t>Plane Separation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73545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55321C2-73B4-C883-CA97-E731629E1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761" y="2806940"/>
            <a:ext cx="3963726" cy="24302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137DC1-C78F-5145-E1A0-5D2322F39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255" y="2434524"/>
            <a:ext cx="2603096" cy="3179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8826A1-D872-11EC-65C3-6EAC5A0F4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600" y="4641018"/>
            <a:ext cx="3055777" cy="635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5F770A-9C54-7050-DB48-E0630C33E675}"/>
              </a:ext>
            </a:extLst>
          </p:cNvPr>
          <p:cNvSpPr txBox="1"/>
          <p:nvPr/>
        </p:nvSpPr>
        <p:spPr>
          <a:xfrm>
            <a:off x="775502" y="5537649"/>
            <a:ext cx="45719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Traditional network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872F82-38DE-0372-2049-BEC4F7C5F5EB}"/>
              </a:ext>
            </a:extLst>
          </p:cNvPr>
          <p:cNvSpPr/>
          <p:nvPr/>
        </p:nvSpPr>
        <p:spPr>
          <a:xfrm>
            <a:off x="1" y="6167703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 Stallings, “Foundations of Modern Networking: SDN, NFV, </a:t>
            </a:r>
            <a:r>
              <a:rPr lang="en-US" sz="1200" err="1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20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err="1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120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Cloud” Addison Wesley, 2017.</a:t>
            </a:r>
            <a:endParaRPr lang="en-US" sz="1200" b="0" i="0">
              <a:solidFill>
                <a:srgbClr val="0030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F02FD-8B5C-C7A5-4FFF-CDF4EBE90D20}"/>
              </a:ext>
            </a:extLst>
          </p:cNvPr>
          <p:cNvSpPr txBox="1"/>
          <p:nvPr/>
        </p:nvSpPr>
        <p:spPr>
          <a:xfrm>
            <a:off x="6844499" y="5568894"/>
            <a:ext cx="45719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SDN network</a:t>
            </a:r>
          </a:p>
        </p:txBody>
      </p:sp>
    </p:spTree>
    <p:extLst>
      <p:ext uri="{BB962C8B-B14F-4D97-AF65-F5344CB8AC3E}">
        <p14:creationId xmlns:p14="http://schemas.microsoft.com/office/powerpoint/2010/main" val="12080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87704"/>
            <a:ext cx="10984850" cy="4800599"/>
          </a:xfrm>
        </p:spPr>
        <p:txBody>
          <a:bodyPr/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data plane implements forwarding functionality (logic and tables for choosing how to deal with incoming packets)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Forwarding based on MAC address, IP address, VLAN ID, etc.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Dropping, replicating an incoming packet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/>
              <a:t>Plane Separation – Data Plane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58256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DED5CA6-C8C9-2F82-EE09-FF20570F3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432" y="3270510"/>
            <a:ext cx="3963726" cy="24302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FC4423-D0C9-A961-9E10-61F868931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590" y="2789724"/>
            <a:ext cx="2603096" cy="317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04324F-ECF7-4B46-A47B-4C18190C4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260" y="4684225"/>
            <a:ext cx="3055777" cy="6358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D2B64D-BF63-076B-4FCC-54F7288888BC}"/>
              </a:ext>
            </a:extLst>
          </p:cNvPr>
          <p:cNvSpPr txBox="1"/>
          <p:nvPr/>
        </p:nvSpPr>
        <p:spPr>
          <a:xfrm>
            <a:off x="775504" y="5761241"/>
            <a:ext cx="45719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Traditional networks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4B31C-8801-8D73-BD6D-0F86D635512C}"/>
              </a:ext>
            </a:extLst>
          </p:cNvPr>
          <p:cNvSpPr/>
          <p:nvPr/>
        </p:nvSpPr>
        <p:spPr>
          <a:xfrm>
            <a:off x="1" y="6167703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 Stallings, “Foundations of Modern Networking: SDN, NFV, </a:t>
            </a:r>
            <a:r>
              <a:rPr lang="en-US" sz="1200" err="1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20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err="1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120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Cloud” Addison Wesley, 2017.</a:t>
            </a:r>
            <a:endParaRPr lang="en-US" sz="1200" b="0" i="0">
              <a:solidFill>
                <a:srgbClr val="0030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4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87704"/>
            <a:ext cx="10984850" cy="4800599"/>
          </a:xfrm>
        </p:spPr>
        <p:txBody>
          <a:bodyPr/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Special-case packets (e.g., routing advertisements) that require processing by the control plane are passed to that plane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/>
              <a:t>Plane Separation – Data Plane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58256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DED5CA6-C8C9-2F82-EE09-FF20570F3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432" y="3270510"/>
            <a:ext cx="3963726" cy="24302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FC4423-D0C9-A961-9E10-61F868931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590" y="2789724"/>
            <a:ext cx="2603096" cy="317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04324F-ECF7-4B46-A47B-4C18190C4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260" y="4684225"/>
            <a:ext cx="3055777" cy="6358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D2B64D-BF63-076B-4FCC-54F7288888BC}"/>
              </a:ext>
            </a:extLst>
          </p:cNvPr>
          <p:cNvSpPr txBox="1"/>
          <p:nvPr/>
        </p:nvSpPr>
        <p:spPr>
          <a:xfrm>
            <a:off x="775504" y="5761241"/>
            <a:ext cx="45719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Traditional networks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4B31C-8801-8D73-BD6D-0F86D635512C}"/>
              </a:ext>
            </a:extLst>
          </p:cNvPr>
          <p:cNvSpPr/>
          <p:nvPr/>
        </p:nvSpPr>
        <p:spPr>
          <a:xfrm>
            <a:off x="1" y="6167703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 Stallings, “Foundations of Modern Networking: SDN, NFV, </a:t>
            </a:r>
            <a:r>
              <a:rPr lang="en-US" sz="1200" err="1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20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err="1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120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Cloud” Addison Wesley, 2017.</a:t>
            </a:r>
            <a:endParaRPr lang="en-US" sz="1200" b="0" i="0">
              <a:solidFill>
                <a:srgbClr val="0030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35985"/>
            <a:ext cx="10984850" cy="4800599"/>
          </a:xfrm>
        </p:spPr>
        <p:txBody>
          <a:bodyPr/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control plane is moved off the switching device, onto a centralized controller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The algorithms used to program the data plane (populate tables) reside in the control plane (e.g., OSPF, BGP)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/>
              <a:t>Plane Separation – Control Plane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08133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DED5CA6-C8C9-2F82-EE09-FF20570F3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432" y="3270510"/>
            <a:ext cx="3963726" cy="24302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FC4423-D0C9-A961-9E10-61F868931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590" y="2789724"/>
            <a:ext cx="2603096" cy="317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04324F-ECF7-4B46-A47B-4C18190C4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260" y="4684225"/>
            <a:ext cx="3055777" cy="6358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D2B64D-BF63-076B-4FCC-54F7288888BC}"/>
              </a:ext>
            </a:extLst>
          </p:cNvPr>
          <p:cNvSpPr txBox="1"/>
          <p:nvPr/>
        </p:nvSpPr>
        <p:spPr>
          <a:xfrm>
            <a:off x="775504" y="5761241"/>
            <a:ext cx="45719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Traditional networks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4B31C-8801-8D73-BD6D-0F86D635512C}"/>
              </a:ext>
            </a:extLst>
          </p:cNvPr>
          <p:cNvSpPr/>
          <p:nvPr/>
        </p:nvSpPr>
        <p:spPr>
          <a:xfrm>
            <a:off x="1" y="6167703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 Stallings, “Foundations of Modern Networking: SDN, NFV, </a:t>
            </a:r>
            <a:r>
              <a:rPr lang="en-US" sz="1200" err="1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20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err="1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120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Cloud” Addison Wesley, 2017.</a:t>
            </a:r>
            <a:endParaRPr lang="en-US" sz="1200" b="0" i="0">
              <a:solidFill>
                <a:srgbClr val="0030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8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Basic components (bottom-up)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SDN switches (e.g., Open </a:t>
            </a:r>
            <a:r>
              <a:rPr lang="en-US" dirty="0" err="1"/>
              <a:t>vSwitch</a:t>
            </a:r>
            <a:r>
              <a:rPr lang="en-US" dirty="0"/>
              <a:t>)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Controller (e.g., ONOS controller)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Applications (e.g., BGP app, IDS app)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4410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775139" y="1577746"/>
            <a:ext cx="3252486" cy="1111684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975437" y="1674540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Global view app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423638" y="1674540"/>
            <a:ext cx="1344463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BGP app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86149" y="2154965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IDS app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423637" y="2144207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Business app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278638" y="3180609"/>
            <a:ext cx="2245488" cy="1022684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710417" y="3459684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SDN Controller</a:t>
            </a:r>
          </a:p>
        </p:txBody>
      </p:sp>
      <p:cxnSp>
        <p:nvCxnSpPr>
          <p:cNvPr id="35" name="Straight Arrow Connector 34"/>
          <p:cNvCxnSpPr>
            <a:stCxn id="28" idx="2"/>
            <a:endCxn id="33" idx="0"/>
          </p:cNvCxnSpPr>
          <p:nvPr/>
        </p:nvCxnSpPr>
        <p:spPr>
          <a:xfrm>
            <a:off x="9401382" y="2689430"/>
            <a:ext cx="0" cy="49117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437503" y="2782485"/>
            <a:ext cx="28112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Northbound (REST, JSON)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09414" y="4221881"/>
            <a:ext cx="24304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Southbound (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OpenFlow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52150" y="3105155"/>
            <a:ext cx="24304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Control plane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500" y="4646833"/>
            <a:ext cx="790798" cy="6062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983" y="4903525"/>
            <a:ext cx="790798" cy="6062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827" y="4574344"/>
            <a:ext cx="790798" cy="606279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flipH="1">
            <a:off x="8270863" y="4203293"/>
            <a:ext cx="1034895" cy="49117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401382" y="4203293"/>
            <a:ext cx="0" cy="70023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9582002" y="4215991"/>
            <a:ext cx="654825" cy="4308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098014" y="4544893"/>
            <a:ext cx="4548851" cy="964911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043832" y="4209525"/>
            <a:ext cx="24304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Data plane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72091" y="4686304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816305" y="4870150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010613" y="4734702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097445" y="5651358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470675" y="5606298"/>
            <a:ext cx="9460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Flow table</a:t>
            </a:r>
          </a:p>
        </p:txBody>
      </p:sp>
      <p:sp>
        <p:nvSpPr>
          <p:cNvPr id="54" name="Footer Placeholder 3">
            <a:extLst>
              <a:ext uri="{FF2B5EF4-FFF2-40B4-BE49-F238E27FC236}">
                <a16:creationId xmlns:a16="http://schemas.microsoft.com/office/drawing/2014/main" id="{68E47A2B-A796-4D9B-8801-A627457B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How SDN Works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CD887502-02A5-44A1-9B6D-02320853C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3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SDN Operation – Switches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70438"/>
            <a:ext cx="6327968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SDN devices contain forwarding functionality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Forwarding information is stored in flow tables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If it does not find a match, it can either drop the packet or pass it to the controller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67942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5139" y="1577746"/>
            <a:ext cx="3252486" cy="1111684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75437" y="1674540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Global view 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23638" y="1674540"/>
            <a:ext cx="1344463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BGP app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86149" y="2154965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IDS app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23637" y="2144207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Business 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78638" y="3180609"/>
            <a:ext cx="2245488" cy="1022684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10417" y="3459684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SDN Controller</a:t>
            </a:r>
          </a:p>
        </p:txBody>
      </p:sp>
      <p:cxnSp>
        <p:nvCxnSpPr>
          <p:cNvPr id="18" name="Straight Arrow Connector 17"/>
          <p:cNvCxnSpPr>
            <a:stCxn id="9" idx="2"/>
            <a:endCxn id="16" idx="0"/>
          </p:cNvCxnSpPr>
          <p:nvPr/>
        </p:nvCxnSpPr>
        <p:spPr>
          <a:xfrm>
            <a:off x="9401382" y="2689430"/>
            <a:ext cx="0" cy="49117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437503" y="2782485"/>
            <a:ext cx="28112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Northbound (REST, JSON)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9414" y="4221881"/>
            <a:ext cx="24304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Southbound (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OpenFlow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52150" y="3105155"/>
            <a:ext cx="24304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Control plane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00" y="4646833"/>
            <a:ext cx="790798" cy="6062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983" y="4903525"/>
            <a:ext cx="790798" cy="6062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827" y="4574344"/>
            <a:ext cx="790798" cy="6062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8270863" y="4203293"/>
            <a:ext cx="1034895" cy="49117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401382" y="4203293"/>
            <a:ext cx="0" cy="70023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9582002" y="4215991"/>
            <a:ext cx="654825" cy="4308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098014" y="4544893"/>
            <a:ext cx="4548851" cy="964911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043832" y="4209525"/>
            <a:ext cx="24304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Data plane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7372091" y="4686304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816305" y="4870150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010613" y="4734702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97445" y="5651358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70675" y="5606298"/>
            <a:ext cx="9460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Flow table</a:t>
            </a: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258C09C-626D-41E2-BB84-6E66A450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How SDN Works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9BAE269-AB53-4EE4-BDA3-D6FE96CD5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73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SDN Operation –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70438"/>
            <a:ext cx="6258976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SDN controller implements control plane functionality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It presents an abstraction of the network to the SDN applications running above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It allows the SDN applications to define flows on devices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It maintains a view of the entire network (global network view)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95312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5139" y="1577746"/>
            <a:ext cx="3252486" cy="1111684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75437" y="1674540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Global view 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3638" y="1674540"/>
            <a:ext cx="1344463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BGP 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86149" y="2154965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IDS app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23637" y="2144207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Business app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8638" y="3180609"/>
            <a:ext cx="2245488" cy="1022684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10417" y="3459684"/>
            <a:ext cx="1344464" cy="406697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SDN Controller</a:t>
            </a:r>
          </a:p>
        </p:txBody>
      </p:sp>
      <p:cxnSp>
        <p:nvCxnSpPr>
          <p:cNvPr id="16" name="Straight Arrow Connector 15"/>
          <p:cNvCxnSpPr>
            <a:stCxn id="8" idx="2"/>
            <a:endCxn id="13" idx="0"/>
          </p:cNvCxnSpPr>
          <p:nvPr/>
        </p:nvCxnSpPr>
        <p:spPr>
          <a:xfrm>
            <a:off x="9401382" y="2689430"/>
            <a:ext cx="0" cy="49117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37503" y="2782485"/>
            <a:ext cx="28112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Northbound (REST, JSON)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9414" y="4221881"/>
            <a:ext cx="24304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Southbound (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OpenFlow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52150" y="3105155"/>
            <a:ext cx="24304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Control plane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500" y="4646833"/>
            <a:ext cx="790798" cy="6062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983" y="4903525"/>
            <a:ext cx="790798" cy="6062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827" y="4574344"/>
            <a:ext cx="790798" cy="60627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8270863" y="4203293"/>
            <a:ext cx="1034895" cy="49117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401382" y="4203293"/>
            <a:ext cx="0" cy="70023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9582002" y="4215991"/>
            <a:ext cx="654825" cy="4308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098014" y="4544893"/>
            <a:ext cx="4548851" cy="964911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043832" y="4209525"/>
            <a:ext cx="2430499" cy="32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Data plane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72091" y="4686304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816305" y="4870150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010613" y="4734702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97445" y="5651358"/>
            <a:ext cx="373230" cy="2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470675" y="5606298"/>
            <a:ext cx="9460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Flow table</a:t>
            </a: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103B59D-2BD2-4406-A22F-AD1629C0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How SDN Works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5BA2943-209A-4A68-B75C-C8F6A97C2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6387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</TotalTime>
  <Words>1790</Words>
  <Application>Microsoft Office PowerPoint</Application>
  <PresentationFormat>Widescreen</PresentationFormat>
  <Paragraphs>305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1_Retrospect</vt:lpstr>
      <vt:lpstr>Office Theme</vt:lpstr>
      <vt:lpstr>PowerPoint Presentation</vt:lpstr>
      <vt:lpstr>Agenda</vt:lpstr>
      <vt:lpstr>Plane Separation</vt:lpstr>
      <vt:lpstr>Plane Separation – Data Plane</vt:lpstr>
      <vt:lpstr>Plane Separation – Data Plane</vt:lpstr>
      <vt:lpstr>Plane Separation – Control Plane</vt:lpstr>
      <vt:lpstr>SDN Operation</vt:lpstr>
      <vt:lpstr>SDN Operation – Switches</vt:lpstr>
      <vt:lpstr>SDN Operation – Controller</vt:lpstr>
      <vt:lpstr>SDN Operation – Applications</vt:lpstr>
      <vt:lpstr>PowerPoint Presentation</vt:lpstr>
      <vt:lpstr>PowerPoint Presentation</vt:lpstr>
      <vt:lpstr>Advantages of SDN Networks vs. Legacy Networks</vt:lpstr>
      <vt:lpstr>Overview of OpenFlow</vt:lpstr>
      <vt:lpstr>Overview of OpenFlow</vt:lpstr>
      <vt:lpstr>Overview of OpenFlow</vt:lpstr>
      <vt:lpstr>Overview of OpenFlow</vt:lpstr>
      <vt:lpstr>Overview of OpenFlow – Flow Table</vt:lpstr>
      <vt:lpstr>Overview of OpenFlow – Flow Table</vt:lpstr>
      <vt:lpstr>Overview of OpenFlow – Flow Table</vt:lpstr>
      <vt:lpstr>Overview of OpenFlow</vt:lpstr>
      <vt:lpstr>Overview of OpenFlow</vt:lpstr>
      <vt:lpstr>Overview of OpenFlow</vt:lpstr>
      <vt:lpstr>OpenFlow Additions</vt:lpstr>
      <vt:lpstr>Limitations of SDN / OpenFlow</vt:lpstr>
      <vt:lpstr>Programmable Switch ASICs</vt:lpstr>
      <vt:lpstr>Programmable Switch ASICs</vt:lpstr>
      <vt:lpstr>Programmable Switch ASICs</vt:lpstr>
      <vt:lpstr>Workshop on Networking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Crichigno Benitez, Jorge</cp:lastModifiedBy>
  <cp:revision>6</cp:revision>
  <dcterms:created xsi:type="dcterms:W3CDTF">2020-04-03T21:33:21Z</dcterms:created>
  <dcterms:modified xsi:type="dcterms:W3CDTF">2023-02-17T13:21:28Z</dcterms:modified>
</cp:coreProperties>
</file>