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0B07D-1054-4D53-ABBB-C48CE17880B0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146031-7BE8-42F7-9DA3-CB66C41AD04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Direct</a:t>
          </a:r>
          <a:r>
            <a:rPr lang="en-US" baseline="0" dirty="0"/>
            <a:t> Attack</a:t>
          </a:r>
          <a:endParaRPr lang="en-US" dirty="0"/>
        </a:p>
      </dgm:t>
    </dgm:pt>
    <dgm:pt modelId="{A8AF0291-594C-496C-9AB6-6575CCF84F96}" type="parTrans" cxnId="{8DCA0C94-B43A-4CD9-8BCF-C730B05AEF3C}">
      <dgm:prSet/>
      <dgm:spPr/>
      <dgm:t>
        <a:bodyPr/>
        <a:lstStyle/>
        <a:p>
          <a:endParaRPr lang="en-US"/>
        </a:p>
      </dgm:t>
    </dgm:pt>
    <dgm:pt modelId="{FC6FA493-DE52-40DC-98AE-EFF9B095A652}" type="sibTrans" cxnId="{8DCA0C94-B43A-4CD9-8BCF-C730B05AEF3C}">
      <dgm:prSet/>
      <dgm:spPr/>
      <dgm:t>
        <a:bodyPr/>
        <a:lstStyle/>
        <a:p>
          <a:endParaRPr lang="en-US"/>
        </a:p>
      </dgm:t>
    </dgm:pt>
    <dgm:pt modelId="{AC83323A-111E-49DE-9915-8D46BC87DB32}">
      <dgm:prSet/>
      <dgm:spPr/>
      <dgm:t>
        <a:bodyPr/>
        <a:lstStyle/>
        <a:p>
          <a:r>
            <a:rPr lang="en-US" dirty="0"/>
            <a:t>Attacker does not mask their IP address</a:t>
          </a:r>
        </a:p>
      </dgm:t>
    </dgm:pt>
    <dgm:pt modelId="{7705233C-17C1-4F45-9F70-8191D66CF853}" type="parTrans" cxnId="{C8CFB39C-CCF1-4201-BEC6-25BE4788C4D2}">
      <dgm:prSet/>
      <dgm:spPr/>
      <dgm:t>
        <a:bodyPr/>
        <a:lstStyle/>
        <a:p>
          <a:endParaRPr lang="en-US"/>
        </a:p>
      </dgm:t>
    </dgm:pt>
    <dgm:pt modelId="{6BC1E44C-734A-4E40-BD97-30991CE6F06B}" type="sibTrans" cxnId="{C8CFB39C-CCF1-4201-BEC6-25BE4788C4D2}">
      <dgm:prSet/>
      <dgm:spPr/>
      <dgm:t>
        <a:bodyPr/>
        <a:lstStyle/>
        <a:p>
          <a:endParaRPr lang="en-US"/>
        </a:p>
      </dgm:t>
    </dgm:pt>
    <dgm:pt modelId="{D892FA7E-7034-46A1-9BA3-D39FE2E46AB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Spoofed Attack</a:t>
          </a:r>
        </a:p>
      </dgm:t>
    </dgm:pt>
    <dgm:pt modelId="{5D09EF19-6900-4616-93C6-5EBE31A12A22}" type="parTrans" cxnId="{BEBD5BFB-95E7-4E77-A81C-4256ABB198ED}">
      <dgm:prSet/>
      <dgm:spPr/>
      <dgm:t>
        <a:bodyPr/>
        <a:lstStyle/>
        <a:p>
          <a:endParaRPr lang="en-US"/>
        </a:p>
      </dgm:t>
    </dgm:pt>
    <dgm:pt modelId="{27D1499A-CA0D-475E-8890-A25B08B501D0}" type="sibTrans" cxnId="{BEBD5BFB-95E7-4E77-A81C-4256ABB198ED}">
      <dgm:prSet/>
      <dgm:spPr/>
      <dgm:t>
        <a:bodyPr/>
        <a:lstStyle/>
        <a:p>
          <a:endParaRPr lang="en-US"/>
        </a:p>
      </dgm:t>
    </dgm:pt>
    <dgm:pt modelId="{CE627562-E6AA-431C-8F50-77534B264C35}">
      <dgm:prSet/>
      <dgm:spPr/>
      <dgm:t>
        <a:bodyPr/>
        <a:lstStyle/>
        <a:p>
          <a:r>
            <a:rPr lang="en-US" dirty="0"/>
            <a:t>IP address is masked to hide the attacker's identity</a:t>
          </a:r>
        </a:p>
      </dgm:t>
    </dgm:pt>
    <dgm:pt modelId="{A6913CB6-9900-45E6-A239-8763C5DBCEC1}" type="parTrans" cxnId="{3BC0B611-7473-4604-B08D-189FDE36497D}">
      <dgm:prSet/>
      <dgm:spPr/>
      <dgm:t>
        <a:bodyPr/>
        <a:lstStyle/>
        <a:p>
          <a:endParaRPr lang="en-US"/>
        </a:p>
      </dgm:t>
    </dgm:pt>
    <dgm:pt modelId="{8E9351FF-952C-4CF4-8E7E-74A0648834FB}" type="sibTrans" cxnId="{3BC0B611-7473-4604-B08D-189FDE36497D}">
      <dgm:prSet/>
      <dgm:spPr/>
      <dgm:t>
        <a:bodyPr/>
        <a:lstStyle/>
        <a:p>
          <a:endParaRPr lang="en-US"/>
        </a:p>
      </dgm:t>
    </dgm:pt>
    <dgm:pt modelId="{FDB45ADF-89D4-4B4F-8A15-3E97F5F8578E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Distributed Attack</a:t>
          </a:r>
        </a:p>
      </dgm:t>
    </dgm:pt>
    <dgm:pt modelId="{B99C43CA-14A6-4608-8124-6008E31BCFB2}" type="parTrans" cxnId="{FB13A471-6288-4A00-805B-EFFD766A16EB}">
      <dgm:prSet/>
      <dgm:spPr/>
      <dgm:t>
        <a:bodyPr/>
        <a:lstStyle/>
        <a:p>
          <a:endParaRPr lang="en-US"/>
        </a:p>
      </dgm:t>
    </dgm:pt>
    <dgm:pt modelId="{FAB22A56-1723-4CFC-A675-6980F6569E92}" type="sibTrans" cxnId="{FB13A471-6288-4A00-805B-EFFD766A16EB}">
      <dgm:prSet/>
      <dgm:spPr/>
      <dgm:t>
        <a:bodyPr/>
        <a:lstStyle/>
        <a:p>
          <a:endParaRPr lang="en-US"/>
        </a:p>
      </dgm:t>
    </dgm:pt>
    <dgm:pt modelId="{1F73DE47-FBDB-4340-BE7D-C07F1DBFF3C7}">
      <dgm:prSet/>
      <dgm:spPr/>
      <dgm:t>
        <a:bodyPr/>
        <a:lstStyle/>
        <a:p>
          <a:r>
            <a:rPr lang="en-US" dirty="0"/>
            <a:t>Attack</a:t>
          </a:r>
          <a:r>
            <a:rPr lang="en-US" baseline="0" dirty="0"/>
            <a:t> created using a botnet</a:t>
          </a:r>
          <a:endParaRPr lang="en-US" dirty="0"/>
        </a:p>
      </dgm:t>
    </dgm:pt>
    <dgm:pt modelId="{B2711F66-4759-4ED0-BDBA-DE13BC9A09F3}" type="parTrans" cxnId="{49262AF5-A9A7-4919-BBEA-8B23EDBAAB44}">
      <dgm:prSet/>
      <dgm:spPr/>
      <dgm:t>
        <a:bodyPr/>
        <a:lstStyle/>
        <a:p>
          <a:endParaRPr lang="en-US"/>
        </a:p>
      </dgm:t>
    </dgm:pt>
    <dgm:pt modelId="{42AAA675-0A1B-4F60-8A66-98BF68E26ACF}" type="sibTrans" cxnId="{49262AF5-A9A7-4919-BBEA-8B23EDBAAB44}">
      <dgm:prSet/>
      <dgm:spPr/>
      <dgm:t>
        <a:bodyPr/>
        <a:lstStyle/>
        <a:p>
          <a:endParaRPr lang="en-US"/>
        </a:p>
      </dgm:t>
    </dgm:pt>
    <dgm:pt modelId="{A480DDEB-9922-4147-B4F6-6031C3646E58}" type="pres">
      <dgm:prSet presAssocID="{5960B07D-1054-4D53-ABBB-C48CE17880B0}" presName="Name0" presStyleCnt="0">
        <dgm:presLayoutVars>
          <dgm:dir/>
          <dgm:animLvl val="lvl"/>
          <dgm:resizeHandles val="exact"/>
        </dgm:presLayoutVars>
      </dgm:prSet>
      <dgm:spPr/>
    </dgm:pt>
    <dgm:pt modelId="{59FF14FC-061D-40D0-B0E2-FD050529AF55}" type="pres">
      <dgm:prSet presAssocID="{9F146031-7BE8-42F7-9DA3-CB66C41AD049}" presName="composite" presStyleCnt="0"/>
      <dgm:spPr/>
    </dgm:pt>
    <dgm:pt modelId="{AD274799-EE3C-402B-9907-8B2D44F716B9}" type="pres">
      <dgm:prSet presAssocID="{9F146031-7BE8-42F7-9DA3-CB66C41AD049}" presName="parTx" presStyleLbl="alignNode1" presStyleIdx="0" presStyleCnt="3">
        <dgm:presLayoutVars>
          <dgm:chMax val="0"/>
          <dgm:chPref val="0"/>
        </dgm:presLayoutVars>
      </dgm:prSet>
      <dgm:spPr/>
    </dgm:pt>
    <dgm:pt modelId="{311290AF-2801-4A24-8567-6F7CAF388F82}" type="pres">
      <dgm:prSet presAssocID="{9F146031-7BE8-42F7-9DA3-CB66C41AD049}" presName="desTx" presStyleLbl="alignAccFollowNode1" presStyleIdx="0" presStyleCnt="3">
        <dgm:presLayoutVars/>
      </dgm:prSet>
      <dgm:spPr/>
    </dgm:pt>
    <dgm:pt modelId="{9F681E50-5FA8-49C3-9A39-E7C1A68BA0CB}" type="pres">
      <dgm:prSet presAssocID="{FC6FA493-DE52-40DC-98AE-EFF9B095A652}" presName="space" presStyleCnt="0"/>
      <dgm:spPr/>
    </dgm:pt>
    <dgm:pt modelId="{F77C566E-60E1-4A9D-9663-176C312AF592}" type="pres">
      <dgm:prSet presAssocID="{D892FA7E-7034-46A1-9BA3-D39FE2E46AB2}" presName="composite" presStyleCnt="0"/>
      <dgm:spPr/>
    </dgm:pt>
    <dgm:pt modelId="{EEA5A500-ECD1-456B-98AB-D0F7EC99E678}" type="pres">
      <dgm:prSet presAssocID="{D892FA7E-7034-46A1-9BA3-D39FE2E46AB2}" presName="parTx" presStyleLbl="alignNode1" presStyleIdx="1" presStyleCnt="3">
        <dgm:presLayoutVars>
          <dgm:chMax val="0"/>
          <dgm:chPref val="0"/>
        </dgm:presLayoutVars>
      </dgm:prSet>
      <dgm:spPr/>
    </dgm:pt>
    <dgm:pt modelId="{EAB3EF82-3C02-4293-9B1F-AF62E3C6B6FE}" type="pres">
      <dgm:prSet presAssocID="{D892FA7E-7034-46A1-9BA3-D39FE2E46AB2}" presName="desTx" presStyleLbl="alignAccFollowNode1" presStyleIdx="1" presStyleCnt="3">
        <dgm:presLayoutVars/>
      </dgm:prSet>
      <dgm:spPr/>
    </dgm:pt>
    <dgm:pt modelId="{7B7C9ED0-B3A8-4EDC-BA56-43F41F0FD500}" type="pres">
      <dgm:prSet presAssocID="{27D1499A-CA0D-475E-8890-A25B08B501D0}" presName="space" presStyleCnt="0"/>
      <dgm:spPr/>
    </dgm:pt>
    <dgm:pt modelId="{587A7F33-D980-461D-8648-41387DE4E3DA}" type="pres">
      <dgm:prSet presAssocID="{FDB45ADF-89D4-4B4F-8A15-3E97F5F8578E}" presName="composite" presStyleCnt="0"/>
      <dgm:spPr/>
    </dgm:pt>
    <dgm:pt modelId="{AC9193B8-002D-4522-870D-EDA91AFF7E62}" type="pres">
      <dgm:prSet presAssocID="{FDB45ADF-89D4-4B4F-8A15-3E97F5F8578E}" presName="parTx" presStyleLbl="alignNode1" presStyleIdx="2" presStyleCnt="3">
        <dgm:presLayoutVars>
          <dgm:chMax val="0"/>
          <dgm:chPref val="0"/>
        </dgm:presLayoutVars>
      </dgm:prSet>
      <dgm:spPr/>
    </dgm:pt>
    <dgm:pt modelId="{B69E9728-24F6-4C64-8C37-458DB026ADBC}" type="pres">
      <dgm:prSet presAssocID="{FDB45ADF-89D4-4B4F-8A15-3E97F5F8578E}" presName="desTx" presStyleLbl="alignAccFollowNode1" presStyleIdx="2" presStyleCnt="3">
        <dgm:presLayoutVars/>
      </dgm:prSet>
      <dgm:spPr/>
    </dgm:pt>
  </dgm:ptLst>
  <dgm:cxnLst>
    <dgm:cxn modelId="{3BC0B611-7473-4604-B08D-189FDE36497D}" srcId="{D892FA7E-7034-46A1-9BA3-D39FE2E46AB2}" destId="{CE627562-E6AA-431C-8F50-77534B264C35}" srcOrd="0" destOrd="0" parTransId="{A6913CB6-9900-45E6-A239-8763C5DBCEC1}" sibTransId="{8E9351FF-952C-4CF4-8E7E-74A0648834FB}"/>
    <dgm:cxn modelId="{A75B5419-4C30-4846-AD56-12CB65AA5CAC}" type="presOf" srcId="{D892FA7E-7034-46A1-9BA3-D39FE2E46AB2}" destId="{EEA5A500-ECD1-456B-98AB-D0F7EC99E678}" srcOrd="0" destOrd="0" presId="urn:microsoft.com/office/officeart/2016/7/layout/HorizontalActionList"/>
    <dgm:cxn modelId="{04FCA81D-9DC7-41FE-A0F8-CC4D418E28EA}" type="presOf" srcId="{9F146031-7BE8-42F7-9DA3-CB66C41AD049}" destId="{AD274799-EE3C-402B-9907-8B2D44F716B9}" srcOrd="0" destOrd="0" presId="urn:microsoft.com/office/officeart/2016/7/layout/HorizontalActionList"/>
    <dgm:cxn modelId="{5EF6B03B-2B88-468B-9E8F-BBE7F648F9AB}" type="presOf" srcId="{CE627562-E6AA-431C-8F50-77534B264C35}" destId="{EAB3EF82-3C02-4293-9B1F-AF62E3C6B6FE}" srcOrd="0" destOrd="0" presId="urn:microsoft.com/office/officeart/2016/7/layout/HorizontalActionList"/>
    <dgm:cxn modelId="{FB13A471-6288-4A00-805B-EFFD766A16EB}" srcId="{5960B07D-1054-4D53-ABBB-C48CE17880B0}" destId="{FDB45ADF-89D4-4B4F-8A15-3E97F5F8578E}" srcOrd="2" destOrd="0" parTransId="{B99C43CA-14A6-4608-8124-6008E31BCFB2}" sibTransId="{FAB22A56-1723-4CFC-A675-6980F6569E92}"/>
    <dgm:cxn modelId="{0910AB75-A6EE-45E4-B6A9-8251F9FAAC65}" type="presOf" srcId="{AC83323A-111E-49DE-9915-8D46BC87DB32}" destId="{311290AF-2801-4A24-8567-6F7CAF388F82}" srcOrd="0" destOrd="0" presId="urn:microsoft.com/office/officeart/2016/7/layout/HorizontalActionList"/>
    <dgm:cxn modelId="{168AF97C-8636-471E-8320-B7E1F8B65AF8}" type="presOf" srcId="{5960B07D-1054-4D53-ABBB-C48CE17880B0}" destId="{A480DDEB-9922-4147-B4F6-6031C3646E58}" srcOrd="0" destOrd="0" presId="urn:microsoft.com/office/officeart/2016/7/layout/HorizontalActionList"/>
    <dgm:cxn modelId="{7E7DF685-6BD2-4A4D-9692-FE3E40DA30F8}" type="presOf" srcId="{1F73DE47-FBDB-4340-BE7D-C07F1DBFF3C7}" destId="{B69E9728-24F6-4C64-8C37-458DB026ADBC}" srcOrd="0" destOrd="0" presId="urn:microsoft.com/office/officeart/2016/7/layout/HorizontalActionList"/>
    <dgm:cxn modelId="{8DCA0C94-B43A-4CD9-8BCF-C730B05AEF3C}" srcId="{5960B07D-1054-4D53-ABBB-C48CE17880B0}" destId="{9F146031-7BE8-42F7-9DA3-CB66C41AD049}" srcOrd="0" destOrd="0" parTransId="{A8AF0291-594C-496C-9AB6-6575CCF84F96}" sibTransId="{FC6FA493-DE52-40DC-98AE-EFF9B095A652}"/>
    <dgm:cxn modelId="{C8CFB39C-CCF1-4201-BEC6-25BE4788C4D2}" srcId="{9F146031-7BE8-42F7-9DA3-CB66C41AD049}" destId="{AC83323A-111E-49DE-9915-8D46BC87DB32}" srcOrd="0" destOrd="0" parTransId="{7705233C-17C1-4F45-9F70-8191D66CF853}" sibTransId="{6BC1E44C-734A-4E40-BD97-30991CE6F06B}"/>
    <dgm:cxn modelId="{9FA826E6-9137-4478-B077-DEE073804541}" type="presOf" srcId="{FDB45ADF-89D4-4B4F-8A15-3E97F5F8578E}" destId="{AC9193B8-002D-4522-870D-EDA91AFF7E62}" srcOrd="0" destOrd="0" presId="urn:microsoft.com/office/officeart/2016/7/layout/HorizontalActionList"/>
    <dgm:cxn modelId="{49262AF5-A9A7-4919-BBEA-8B23EDBAAB44}" srcId="{FDB45ADF-89D4-4B4F-8A15-3E97F5F8578E}" destId="{1F73DE47-FBDB-4340-BE7D-C07F1DBFF3C7}" srcOrd="0" destOrd="0" parTransId="{B2711F66-4759-4ED0-BDBA-DE13BC9A09F3}" sibTransId="{42AAA675-0A1B-4F60-8A66-98BF68E26ACF}"/>
    <dgm:cxn modelId="{BEBD5BFB-95E7-4E77-A81C-4256ABB198ED}" srcId="{5960B07D-1054-4D53-ABBB-C48CE17880B0}" destId="{D892FA7E-7034-46A1-9BA3-D39FE2E46AB2}" srcOrd="1" destOrd="0" parTransId="{5D09EF19-6900-4616-93C6-5EBE31A12A22}" sibTransId="{27D1499A-CA0D-475E-8890-A25B08B501D0}"/>
    <dgm:cxn modelId="{952CC948-08C1-478E-BA4E-C136D4A19594}" type="presParOf" srcId="{A480DDEB-9922-4147-B4F6-6031C3646E58}" destId="{59FF14FC-061D-40D0-B0E2-FD050529AF55}" srcOrd="0" destOrd="0" presId="urn:microsoft.com/office/officeart/2016/7/layout/HorizontalActionList"/>
    <dgm:cxn modelId="{30B89494-435F-420F-8BF1-75D4BB8DFBCC}" type="presParOf" srcId="{59FF14FC-061D-40D0-B0E2-FD050529AF55}" destId="{AD274799-EE3C-402B-9907-8B2D44F716B9}" srcOrd="0" destOrd="0" presId="urn:microsoft.com/office/officeart/2016/7/layout/HorizontalActionList"/>
    <dgm:cxn modelId="{4601EE3F-A46F-4754-8675-80D1E4AE4151}" type="presParOf" srcId="{59FF14FC-061D-40D0-B0E2-FD050529AF55}" destId="{311290AF-2801-4A24-8567-6F7CAF388F82}" srcOrd="1" destOrd="0" presId="urn:microsoft.com/office/officeart/2016/7/layout/HorizontalActionList"/>
    <dgm:cxn modelId="{490FCC89-25DC-4D75-915E-F328EF4FDC0C}" type="presParOf" srcId="{A480DDEB-9922-4147-B4F6-6031C3646E58}" destId="{9F681E50-5FA8-49C3-9A39-E7C1A68BA0CB}" srcOrd="1" destOrd="0" presId="urn:microsoft.com/office/officeart/2016/7/layout/HorizontalActionList"/>
    <dgm:cxn modelId="{B823B0F9-B8E7-4B77-9A64-5D65E1D4012D}" type="presParOf" srcId="{A480DDEB-9922-4147-B4F6-6031C3646E58}" destId="{F77C566E-60E1-4A9D-9663-176C312AF592}" srcOrd="2" destOrd="0" presId="urn:microsoft.com/office/officeart/2016/7/layout/HorizontalActionList"/>
    <dgm:cxn modelId="{659FB540-0454-4C0F-BC1A-EEB6B7AF3CFE}" type="presParOf" srcId="{F77C566E-60E1-4A9D-9663-176C312AF592}" destId="{EEA5A500-ECD1-456B-98AB-D0F7EC99E678}" srcOrd="0" destOrd="0" presId="urn:microsoft.com/office/officeart/2016/7/layout/HorizontalActionList"/>
    <dgm:cxn modelId="{22FE7994-8034-4772-8699-C38008FE5847}" type="presParOf" srcId="{F77C566E-60E1-4A9D-9663-176C312AF592}" destId="{EAB3EF82-3C02-4293-9B1F-AF62E3C6B6FE}" srcOrd="1" destOrd="0" presId="urn:microsoft.com/office/officeart/2016/7/layout/HorizontalActionList"/>
    <dgm:cxn modelId="{11D1E4AB-2ED1-47D3-99C8-01A813BBB00E}" type="presParOf" srcId="{A480DDEB-9922-4147-B4F6-6031C3646E58}" destId="{7B7C9ED0-B3A8-4EDC-BA56-43F41F0FD500}" srcOrd="3" destOrd="0" presId="urn:microsoft.com/office/officeart/2016/7/layout/HorizontalActionList"/>
    <dgm:cxn modelId="{4E9642EF-2A04-4DBE-8B83-01B9C637942F}" type="presParOf" srcId="{A480DDEB-9922-4147-B4F6-6031C3646E58}" destId="{587A7F33-D980-461D-8648-41387DE4E3DA}" srcOrd="4" destOrd="0" presId="urn:microsoft.com/office/officeart/2016/7/layout/HorizontalActionList"/>
    <dgm:cxn modelId="{3282961D-E7C2-4473-A305-801879E69BC3}" type="presParOf" srcId="{587A7F33-D980-461D-8648-41387DE4E3DA}" destId="{AC9193B8-002D-4522-870D-EDA91AFF7E62}" srcOrd="0" destOrd="0" presId="urn:microsoft.com/office/officeart/2016/7/layout/HorizontalActionList"/>
    <dgm:cxn modelId="{C392286B-F82A-4CAF-AD1A-3BB643BA56BA}" type="presParOf" srcId="{587A7F33-D980-461D-8648-41387DE4E3DA}" destId="{B69E9728-24F6-4C64-8C37-458DB026ADB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0B07D-1054-4D53-ABBB-C48CE17880B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146031-7BE8-42F7-9DA3-CB66C41AD049}">
      <dgm:prSet custT="1"/>
      <dgm:spPr/>
      <dgm:t>
        <a:bodyPr/>
        <a:lstStyle/>
        <a:p>
          <a:r>
            <a:rPr lang="en-US" sz="2800" dirty="0"/>
            <a:t>SYN Cookies</a:t>
          </a:r>
        </a:p>
      </dgm:t>
    </dgm:pt>
    <dgm:pt modelId="{A8AF0291-594C-496C-9AB6-6575CCF84F96}" type="parTrans" cxnId="{8DCA0C94-B43A-4CD9-8BCF-C730B05AEF3C}">
      <dgm:prSet/>
      <dgm:spPr/>
      <dgm:t>
        <a:bodyPr/>
        <a:lstStyle/>
        <a:p>
          <a:endParaRPr lang="en-US"/>
        </a:p>
      </dgm:t>
    </dgm:pt>
    <dgm:pt modelId="{FC6FA493-DE52-40DC-98AE-EFF9B095A652}" type="sibTrans" cxnId="{8DCA0C94-B43A-4CD9-8BCF-C730B05AEF3C}">
      <dgm:prSet/>
      <dgm:spPr/>
      <dgm:t>
        <a:bodyPr/>
        <a:lstStyle/>
        <a:p>
          <a:endParaRPr lang="en-US"/>
        </a:p>
      </dgm:t>
    </dgm:pt>
    <dgm:pt modelId="{AC83323A-111E-49DE-9915-8D46BC87DB32}">
      <dgm:prSet custT="1"/>
      <dgm:spPr/>
      <dgm:t>
        <a:bodyPr/>
        <a:lstStyle/>
        <a:p>
          <a:pPr indent="0">
            <a:buNone/>
          </a:pPr>
          <a:r>
            <a:rPr lang="en-US" sz="2400" dirty="0"/>
            <a:t>Drops only traffic that fails the SYN handshake</a:t>
          </a:r>
        </a:p>
      </dgm:t>
    </dgm:pt>
    <dgm:pt modelId="{7705233C-17C1-4F45-9F70-8191D66CF853}" type="parTrans" cxnId="{C8CFB39C-CCF1-4201-BEC6-25BE4788C4D2}">
      <dgm:prSet/>
      <dgm:spPr/>
      <dgm:t>
        <a:bodyPr/>
        <a:lstStyle/>
        <a:p>
          <a:endParaRPr lang="en-US"/>
        </a:p>
      </dgm:t>
    </dgm:pt>
    <dgm:pt modelId="{6BC1E44C-734A-4E40-BD97-30991CE6F06B}" type="sibTrans" cxnId="{C8CFB39C-CCF1-4201-BEC6-25BE4788C4D2}">
      <dgm:prSet/>
      <dgm:spPr/>
      <dgm:t>
        <a:bodyPr/>
        <a:lstStyle/>
        <a:p>
          <a:endParaRPr lang="en-US"/>
        </a:p>
      </dgm:t>
    </dgm:pt>
    <dgm:pt modelId="{FDB45ADF-89D4-4B4F-8A15-3E97F5F8578E}">
      <dgm:prSet custT="1"/>
      <dgm:spPr/>
      <dgm:t>
        <a:bodyPr/>
        <a:lstStyle/>
        <a:p>
          <a:r>
            <a:rPr lang="en-US" sz="2800" dirty="0"/>
            <a:t>Random Early Drop</a:t>
          </a:r>
        </a:p>
      </dgm:t>
    </dgm:pt>
    <dgm:pt modelId="{B99C43CA-14A6-4608-8124-6008E31BCFB2}" type="parTrans" cxnId="{FB13A471-6288-4A00-805B-EFFD766A16EB}">
      <dgm:prSet/>
      <dgm:spPr/>
      <dgm:t>
        <a:bodyPr/>
        <a:lstStyle/>
        <a:p>
          <a:endParaRPr lang="en-US"/>
        </a:p>
      </dgm:t>
    </dgm:pt>
    <dgm:pt modelId="{FAB22A56-1723-4CFC-A675-6980F6569E92}" type="sibTrans" cxnId="{FB13A471-6288-4A00-805B-EFFD766A16EB}">
      <dgm:prSet/>
      <dgm:spPr/>
      <dgm:t>
        <a:bodyPr/>
        <a:lstStyle/>
        <a:p>
          <a:endParaRPr lang="en-US"/>
        </a:p>
      </dgm:t>
    </dgm:pt>
    <dgm:pt modelId="{1F73DE47-FBDB-4340-BE7D-C07F1DBFF3C7}">
      <dgm:prSet custT="1"/>
      <dgm:spPr/>
      <dgm:t>
        <a:bodyPr/>
        <a:lstStyle/>
        <a:p>
          <a:pPr indent="0">
            <a:buNone/>
          </a:pPr>
          <a:r>
            <a:rPr lang="en-US" sz="2800" dirty="0"/>
            <a:t>Drops</a:t>
          </a:r>
          <a:r>
            <a:rPr lang="en-US" sz="2800" baseline="0" dirty="0"/>
            <a:t> all traffic randomly </a:t>
          </a:r>
          <a:endParaRPr lang="en-US" sz="2800" dirty="0"/>
        </a:p>
      </dgm:t>
    </dgm:pt>
    <dgm:pt modelId="{B2711F66-4759-4ED0-BDBA-DE13BC9A09F3}" type="parTrans" cxnId="{49262AF5-A9A7-4919-BBEA-8B23EDBAAB44}">
      <dgm:prSet/>
      <dgm:spPr/>
      <dgm:t>
        <a:bodyPr/>
        <a:lstStyle/>
        <a:p>
          <a:endParaRPr lang="en-US"/>
        </a:p>
      </dgm:t>
    </dgm:pt>
    <dgm:pt modelId="{42AAA675-0A1B-4F60-8A66-98BF68E26ACF}" type="sibTrans" cxnId="{49262AF5-A9A7-4919-BBEA-8B23EDBAAB44}">
      <dgm:prSet/>
      <dgm:spPr/>
      <dgm:t>
        <a:bodyPr/>
        <a:lstStyle/>
        <a:p>
          <a:endParaRPr lang="en-US"/>
        </a:p>
      </dgm:t>
    </dgm:pt>
    <dgm:pt modelId="{F7ABC7B5-FC36-4F82-AAC0-3AD7D8316EAB}" type="pres">
      <dgm:prSet presAssocID="{5960B07D-1054-4D53-ABBB-C48CE17880B0}" presName="Name0" presStyleCnt="0">
        <dgm:presLayoutVars>
          <dgm:dir/>
          <dgm:animLvl val="lvl"/>
          <dgm:resizeHandles val="exact"/>
        </dgm:presLayoutVars>
      </dgm:prSet>
      <dgm:spPr/>
    </dgm:pt>
    <dgm:pt modelId="{2C3707B4-0CF5-4E8F-B591-1417E9373D0E}" type="pres">
      <dgm:prSet presAssocID="{9F146031-7BE8-42F7-9DA3-CB66C41AD049}" presName="composite" presStyleCnt="0"/>
      <dgm:spPr/>
    </dgm:pt>
    <dgm:pt modelId="{966AF1E2-7246-4135-BE49-E09FA8BA73BC}" type="pres">
      <dgm:prSet presAssocID="{9F146031-7BE8-42F7-9DA3-CB66C41AD049}" presName="parTx" presStyleLbl="alignNode1" presStyleIdx="0" presStyleCnt="2" custLinFactNeighborX="693" custLinFactNeighborY="3781">
        <dgm:presLayoutVars>
          <dgm:chMax val="0"/>
          <dgm:chPref val="0"/>
          <dgm:bulletEnabled val="1"/>
        </dgm:presLayoutVars>
      </dgm:prSet>
      <dgm:spPr/>
    </dgm:pt>
    <dgm:pt modelId="{330130F3-C9BC-4000-AC35-02159E829D2F}" type="pres">
      <dgm:prSet presAssocID="{9F146031-7BE8-42F7-9DA3-CB66C41AD049}" presName="desTx" presStyleLbl="alignAccFollowNode1" presStyleIdx="0" presStyleCnt="2" custScaleY="56705" custLinFactNeighborX="693" custLinFactNeighborY="-19012">
        <dgm:presLayoutVars>
          <dgm:bulletEnabled val="1"/>
        </dgm:presLayoutVars>
      </dgm:prSet>
      <dgm:spPr/>
    </dgm:pt>
    <dgm:pt modelId="{FD8DE855-9258-4514-AF29-A05BB3B32CB8}" type="pres">
      <dgm:prSet presAssocID="{FC6FA493-DE52-40DC-98AE-EFF9B095A652}" presName="space" presStyleCnt="0"/>
      <dgm:spPr/>
    </dgm:pt>
    <dgm:pt modelId="{9C4B1E53-3032-4537-B4D8-734DB4558898}" type="pres">
      <dgm:prSet presAssocID="{FDB45ADF-89D4-4B4F-8A15-3E97F5F8578E}" presName="composite" presStyleCnt="0"/>
      <dgm:spPr/>
    </dgm:pt>
    <dgm:pt modelId="{1E5A6D35-6313-4424-910D-F3CAD826A122}" type="pres">
      <dgm:prSet presAssocID="{FDB45ADF-89D4-4B4F-8A15-3E97F5F8578E}" presName="parTx" presStyleLbl="alignNode1" presStyleIdx="1" presStyleCnt="2" custScaleY="101708" custLinFactNeighborX="-231" custLinFactNeighborY="4045">
        <dgm:presLayoutVars>
          <dgm:chMax val="0"/>
          <dgm:chPref val="0"/>
          <dgm:bulletEnabled val="1"/>
        </dgm:presLayoutVars>
      </dgm:prSet>
      <dgm:spPr/>
    </dgm:pt>
    <dgm:pt modelId="{758DF998-F083-4828-84B7-28F95CCBCE01}" type="pres">
      <dgm:prSet presAssocID="{FDB45ADF-89D4-4B4F-8A15-3E97F5F8578E}" presName="desTx" presStyleLbl="alignAccFollowNode1" presStyleIdx="1" presStyleCnt="2" custScaleX="100015" custScaleY="55882" custLinFactNeighborX="106" custLinFactNeighborY="-18718">
        <dgm:presLayoutVars>
          <dgm:bulletEnabled val="1"/>
        </dgm:presLayoutVars>
      </dgm:prSet>
      <dgm:spPr/>
    </dgm:pt>
  </dgm:ptLst>
  <dgm:cxnLst>
    <dgm:cxn modelId="{FB13A471-6288-4A00-805B-EFFD766A16EB}" srcId="{5960B07D-1054-4D53-ABBB-C48CE17880B0}" destId="{FDB45ADF-89D4-4B4F-8A15-3E97F5F8578E}" srcOrd="1" destOrd="0" parTransId="{B99C43CA-14A6-4608-8124-6008E31BCFB2}" sibTransId="{FAB22A56-1723-4CFC-A675-6980F6569E92}"/>
    <dgm:cxn modelId="{5C905F75-D80F-41B3-9D52-EBE3C4071209}" type="presOf" srcId="{1F73DE47-FBDB-4340-BE7D-C07F1DBFF3C7}" destId="{758DF998-F083-4828-84B7-28F95CCBCE01}" srcOrd="0" destOrd="0" presId="urn:microsoft.com/office/officeart/2005/8/layout/hList1"/>
    <dgm:cxn modelId="{E9EB707B-D4EB-448D-986E-8149DAA6BEA9}" type="presOf" srcId="{AC83323A-111E-49DE-9915-8D46BC87DB32}" destId="{330130F3-C9BC-4000-AC35-02159E829D2F}" srcOrd="0" destOrd="0" presId="urn:microsoft.com/office/officeart/2005/8/layout/hList1"/>
    <dgm:cxn modelId="{8DCA0C94-B43A-4CD9-8BCF-C730B05AEF3C}" srcId="{5960B07D-1054-4D53-ABBB-C48CE17880B0}" destId="{9F146031-7BE8-42F7-9DA3-CB66C41AD049}" srcOrd="0" destOrd="0" parTransId="{A8AF0291-594C-496C-9AB6-6575CCF84F96}" sibTransId="{FC6FA493-DE52-40DC-98AE-EFF9B095A652}"/>
    <dgm:cxn modelId="{C8CFB39C-CCF1-4201-BEC6-25BE4788C4D2}" srcId="{9F146031-7BE8-42F7-9DA3-CB66C41AD049}" destId="{AC83323A-111E-49DE-9915-8D46BC87DB32}" srcOrd="0" destOrd="0" parTransId="{7705233C-17C1-4F45-9F70-8191D66CF853}" sibTransId="{6BC1E44C-734A-4E40-BD97-30991CE6F06B}"/>
    <dgm:cxn modelId="{895A3BAB-A229-40AC-B197-45587ABFD971}" type="presOf" srcId="{FDB45ADF-89D4-4B4F-8A15-3E97F5F8578E}" destId="{1E5A6D35-6313-4424-910D-F3CAD826A122}" srcOrd="0" destOrd="0" presId="urn:microsoft.com/office/officeart/2005/8/layout/hList1"/>
    <dgm:cxn modelId="{1850D9F1-11CB-41F3-BEE8-F05374D49192}" type="presOf" srcId="{5960B07D-1054-4D53-ABBB-C48CE17880B0}" destId="{F7ABC7B5-FC36-4F82-AAC0-3AD7D8316EAB}" srcOrd="0" destOrd="0" presId="urn:microsoft.com/office/officeart/2005/8/layout/hList1"/>
    <dgm:cxn modelId="{49262AF5-A9A7-4919-BBEA-8B23EDBAAB44}" srcId="{FDB45ADF-89D4-4B4F-8A15-3E97F5F8578E}" destId="{1F73DE47-FBDB-4340-BE7D-C07F1DBFF3C7}" srcOrd="0" destOrd="0" parTransId="{B2711F66-4759-4ED0-BDBA-DE13BC9A09F3}" sibTransId="{42AAA675-0A1B-4F60-8A66-98BF68E26ACF}"/>
    <dgm:cxn modelId="{E01D9AFC-0AFD-4945-A72D-77003AA19CCC}" type="presOf" srcId="{9F146031-7BE8-42F7-9DA3-CB66C41AD049}" destId="{966AF1E2-7246-4135-BE49-E09FA8BA73BC}" srcOrd="0" destOrd="0" presId="urn:microsoft.com/office/officeart/2005/8/layout/hList1"/>
    <dgm:cxn modelId="{0900D649-AAE1-42A1-B828-7775D3AFAAD0}" type="presParOf" srcId="{F7ABC7B5-FC36-4F82-AAC0-3AD7D8316EAB}" destId="{2C3707B4-0CF5-4E8F-B591-1417E9373D0E}" srcOrd="0" destOrd="0" presId="urn:microsoft.com/office/officeart/2005/8/layout/hList1"/>
    <dgm:cxn modelId="{BE0EA736-C5B9-4F8A-B6BD-39BB1255A8E9}" type="presParOf" srcId="{2C3707B4-0CF5-4E8F-B591-1417E9373D0E}" destId="{966AF1E2-7246-4135-BE49-E09FA8BA73BC}" srcOrd="0" destOrd="0" presId="urn:microsoft.com/office/officeart/2005/8/layout/hList1"/>
    <dgm:cxn modelId="{33648122-6891-4A0D-BA3F-0019C077F8FC}" type="presParOf" srcId="{2C3707B4-0CF5-4E8F-B591-1417E9373D0E}" destId="{330130F3-C9BC-4000-AC35-02159E829D2F}" srcOrd="1" destOrd="0" presId="urn:microsoft.com/office/officeart/2005/8/layout/hList1"/>
    <dgm:cxn modelId="{617C1E6B-E042-413A-B44C-C911E6E1E203}" type="presParOf" srcId="{F7ABC7B5-FC36-4F82-AAC0-3AD7D8316EAB}" destId="{FD8DE855-9258-4514-AF29-A05BB3B32CB8}" srcOrd="1" destOrd="0" presId="urn:microsoft.com/office/officeart/2005/8/layout/hList1"/>
    <dgm:cxn modelId="{696CD294-603F-4753-890A-727162BC3557}" type="presParOf" srcId="{F7ABC7B5-FC36-4F82-AAC0-3AD7D8316EAB}" destId="{9C4B1E53-3032-4537-B4D8-734DB4558898}" srcOrd="2" destOrd="0" presId="urn:microsoft.com/office/officeart/2005/8/layout/hList1"/>
    <dgm:cxn modelId="{375CF06E-96D8-4143-AA83-2968AAEA1768}" type="presParOf" srcId="{9C4B1E53-3032-4537-B4D8-734DB4558898}" destId="{1E5A6D35-6313-4424-910D-F3CAD826A122}" srcOrd="0" destOrd="0" presId="urn:microsoft.com/office/officeart/2005/8/layout/hList1"/>
    <dgm:cxn modelId="{43BF248F-326F-4615-98A4-AEE54F420E9D}" type="presParOf" srcId="{9C4B1E53-3032-4537-B4D8-734DB4558898}" destId="{758DF998-F083-4828-84B7-28F95CCBCE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74799-EE3C-402B-9907-8B2D44F716B9}">
      <dsp:nvSpPr>
        <dsp:cNvPr id="0" name=""/>
        <dsp:cNvSpPr/>
      </dsp:nvSpPr>
      <dsp:spPr>
        <a:xfrm>
          <a:off x="4960" y="715250"/>
          <a:ext cx="3277563" cy="983268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00" tIns="259000" rIns="259000" bIns="2590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Direct</a:t>
          </a:r>
          <a:r>
            <a:rPr lang="en-US" sz="2900" kern="1200" baseline="0" dirty="0"/>
            <a:t> Attack</a:t>
          </a:r>
          <a:endParaRPr lang="en-US" sz="2900" kern="1200" dirty="0"/>
        </a:p>
      </dsp:txBody>
      <dsp:txXfrm>
        <a:off x="4960" y="715250"/>
        <a:ext cx="3277563" cy="983268"/>
      </dsp:txXfrm>
    </dsp:sp>
    <dsp:sp modelId="{311290AF-2801-4A24-8567-6F7CAF388F82}">
      <dsp:nvSpPr>
        <dsp:cNvPr id="0" name=""/>
        <dsp:cNvSpPr/>
      </dsp:nvSpPr>
      <dsp:spPr>
        <a:xfrm>
          <a:off x="4960" y="1698519"/>
          <a:ext cx="3277563" cy="1609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50" tIns="323750" rIns="323750" bIns="32375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Attacker does not mask their IP address</a:t>
          </a:r>
        </a:p>
      </dsp:txBody>
      <dsp:txXfrm>
        <a:off x="4960" y="1698519"/>
        <a:ext cx="3277563" cy="1609590"/>
      </dsp:txXfrm>
    </dsp:sp>
    <dsp:sp modelId="{EEA5A500-ECD1-456B-98AB-D0F7EC99E678}">
      <dsp:nvSpPr>
        <dsp:cNvPr id="0" name=""/>
        <dsp:cNvSpPr/>
      </dsp:nvSpPr>
      <dsp:spPr>
        <a:xfrm>
          <a:off x="3390418" y="715250"/>
          <a:ext cx="3277563" cy="983268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00" tIns="259000" rIns="259000" bIns="2590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Spoofed Attack</a:t>
          </a:r>
        </a:p>
      </dsp:txBody>
      <dsp:txXfrm>
        <a:off x="3390418" y="715250"/>
        <a:ext cx="3277563" cy="983268"/>
      </dsp:txXfrm>
    </dsp:sp>
    <dsp:sp modelId="{EAB3EF82-3C02-4293-9B1F-AF62E3C6B6FE}">
      <dsp:nvSpPr>
        <dsp:cNvPr id="0" name=""/>
        <dsp:cNvSpPr/>
      </dsp:nvSpPr>
      <dsp:spPr>
        <a:xfrm>
          <a:off x="3390418" y="1698519"/>
          <a:ext cx="3277563" cy="1609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50" tIns="323750" rIns="323750" bIns="32375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IP address is masked to hide the attacker's identity</a:t>
          </a:r>
        </a:p>
      </dsp:txBody>
      <dsp:txXfrm>
        <a:off x="3390418" y="1698519"/>
        <a:ext cx="3277563" cy="1609590"/>
      </dsp:txXfrm>
    </dsp:sp>
    <dsp:sp modelId="{AC9193B8-002D-4522-870D-EDA91AFF7E62}">
      <dsp:nvSpPr>
        <dsp:cNvPr id="0" name=""/>
        <dsp:cNvSpPr/>
      </dsp:nvSpPr>
      <dsp:spPr>
        <a:xfrm>
          <a:off x="6775876" y="715250"/>
          <a:ext cx="3277563" cy="983268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00" tIns="259000" rIns="259000" bIns="2590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Distributed Attack</a:t>
          </a:r>
        </a:p>
      </dsp:txBody>
      <dsp:txXfrm>
        <a:off x="6775876" y="715250"/>
        <a:ext cx="3277563" cy="983268"/>
      </dsp:txXfrm>
    </dsp:sp>
    <dsp:sp modelId="{B69E9728-24F6-4C64-8C37-458DB026ADBC}">
      <dsp:nvSpPr>
        <dsp:cNvPr id="0" name=""/>
        <dsp:cNvSpPr/>
      </dsp:nvSpPr>
      <dsp:spPr>
        <a:xfrm>
          <a:off x="6775876" y="1698519"/>
          <a:ext cx="3277563" cy="1609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50" tIns="323750" rIns="323750" bIns="32375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Attack</a:t>
          </a:r>
          <a:r>
            <a:rPr lang="en-US" sz="2200" kern="1200" baseline="0" dirty="0"/>
            <a:t> created using a botnet</a:t>
          </a:r>
          <a:endParaRPr lang="en-US" sz="2200" kern="1200" dirty="0"/>
        </a:p>
      </dsp:txBody>
      <dsp:txXfrm>
        <a:off x="6775876" y="1698519"/>
        <a:ext cx="3277563" cy="1609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AF1E2-7246-4135-BE49-E09FA8BA73BC}">
      <dsp:nvSpPr>
        <dsp:cNvPr id="0" name=""/>
        <dsp:cNvSpPr/>
      </dsp:nvSpPr>
      <dsp:spPr>
        <a:xfrm>
          <a:off x="24059" y="362775"/>
          <a:ext cx="3013167" cy="11850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SYN Cookies</a:t>
          </a:r>
        </a:p>
      </dsp:txBody>
      <dsp:txXfrm>
        <a:off x="24059" y="362775"/>
        <a:ext cx="3013167" cy="1185026"/>
      </dsp:txXfrm>
    </dsp:sp>
    <dsp:sp modelId="{330130F3-C9BC-4000-AC35-02159E829D2F}">
      <dsp:nvSpPr>
        <dsp:cNvPr id="0" name=""/>
        <dsp:cNvSpPr/>
      </dsp:nvSpPr>
      <dsp:spPr>
        <a:xfrm>
          <a:off x="24059" y="1577076"/>
          <a:ext cx="3013167" cy="15939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Drops only traffic that fails the SYN handshake</a:t>
          </a:r>
        </a:p>
      </dsp:txBody>
      <dsp:txXfrm>
        <a:off x="24059" y="1577076"/>
        <a:ext cx="3013167" cy="1593909"/>
      </dsp:txXfrm>
    </dsp:sp>
    <dsp:sp modelId="{1E5A6D35-6313-4424-910D-F3CAD826A122}">
      <dsp:nvSpPr>
        <dsp:cNvPr id="0" name=""/>
        <dsp:cNvSpPr/>
      </dsp:nvSpPr>
      <dsp:spPr>
        <a:xfrm>
          <a:off x="3431454" y="357239"/>
          <a:ext cx="3013167" cy="12258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Random Early Drop</a:t>
          </a:r>
        </a:p>
      </dsp:txBody>
      <dsp:txXfrm>
        <a:off x="3431454" y="357239"/>
        <a:ext cx="3013167" cy="1225853"/>
      </dsp:txXfrm>
    </dsp:sp>
    <dsp:sp modelId="{758DF998-F083-4828-84B7-28F95CCBCE01}">
      <dsp:nvSpPr>
        <dsp:cNvPr id="0" name=""/>
        <dsp:cNvSpPr/>
      </dsp:nvSpPr>
      <dsp:spPr>
        <a:xfrm>
          <a:off x="3441367" y="1617957"/>
          <a:ext cx="3013619" cy="15707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Drops</a:t>
          </a:r>
          <a:r>
            <a:rPr lang="en-US" sz="2800" kern="1200" baseline="0" dirty="0"/>
            <a:t> all traffic randomly </a:t>
          </a:r>
          <a:endParaRPr lang="en-US" sz="2800" kern="1200" dirty="0"/>
        </a:p>
      </dsp:txBody>
      <dsp:txXfrm>
        <a:off x="3441367" y="1617957"/>
        <a:ext cx="3013619" cy="157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1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5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8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9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8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1E2FDC-BEAC-4090-9798-CD5860475E0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D41110-E9BA-42CF-892C-505DC60F78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AC5E-5E45-05E3-1DA4-E5F38DF19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809" y="1429010"/>
            <a:ext cx="9924381" cy="2366271"/>
          </a:xfrm>
        </p:spPr>
        <p:txBody>
          <a:bodyPr/>
          <a:lstStyle/>
          <a:p>
            <a:pPr algn="ctr"/>
            <a:r>
              <a:rPr lang="en-US" dirty="0"/>
              <a:t>SYN Attack Prevention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A6F97-0E43-0ABC-34E6-5563A888226D}"/>
              </a:ext>
            </a:extLst>
          </p:cNvPr>
          <p:cNvSpPr txBox="1"/>
          <p:nvPr/>
        </p:nvSpPr>
        <p:spPr>
          <a:xfrm>
            <a:off x="847390" y="4579803"/>
            <a:ext cx="10156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Sean Batchelder and Ephraim Zimmerman </a:t>
            </a:r>
          </a:p>
          <a:p>
            <a:pPr algn="ctr"/>
            <a:r>
              <a:rPr lang="en-US" dirty="0"/>
              <a:t>Advisor: Ali </a:t>
            </a:r>
            <a:r>
              <a:rPr lang="en-US" dirty="0" err="1"/>
              <a:t>AlSabeh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Department of Integrated Information Technology</a:t>
            </a:r>
          </a:p>
          <a:p>
            <a:pPr algn="ctr"/>
            <a:r>
              <a:rPr lang="en-US" dirty="0"/>
              <a:t>University of South Carolina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4508E-8B0C-F00C-1F38-75A75015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71" y="102070"/>
            <a:ext cx="1239458" cy="696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663032-C29E-BFB2-CEB6-EB2C05FB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031" y="450279"/>
            <a:ext cx="1360762" cy="1957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01119-F74E-5907-9B16-8CEA42DD3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936" y="515051"/>
            <a:ext cx="2239330" cy="1827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64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6"/>
    </mc:Choice>
    <mc:Fallback xmlns="">
      <p:transition spd="slow" advTm="125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472A-E8B0-B046-3360-5A19DEEC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16693"/>
            <a:ext cx="10058400" cy="1065554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5EE2-83D1-1D99-F104-CC0822AC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92318"/>
            <a:ext cx="10058400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Understand and utilize a next-generation Firewall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Implement a protection policy against SYN attacks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Protect a network against SYN and similar attacks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48DD9-6E23-A5C9-ED4E-D248285FE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154" y="21689"/>
            <a:ext cx="1243692" cy="695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C7E0F-F1FA-98C6-A649-F8ECE263A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846" y="1214569"/>
            <a:ext cx="5247337" cy="307296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EF46B6-0449-C8B2-F90C-F71345EB226A}"/>
              </a:ext>
            </a:extLst>
          </p:cNvPr>
          <p:cNvCxnSpPr>
            <a:cxnSpLocks/>
          </p:cNvCxnSpPr>
          <p:nvPr/>
        </p:nvCxnSpPr>
        <p:spPr>
          <a:xfrm flipV="1">
            <a:off x="8606481" y="3355268"/>
            <a:ext cx="500255" cy="537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C64894-0214-D8DD-258A-5C5300020A59}"/>
              </a:ext>
            </a:extLst>
          </p:cNvPr>
          <p:cNvSpPr txBox="1"/>
          <p:nvPr/>
        </p:nvSpPr>
        <p:spPr>
          <a:xfrm>
            <a:off x="8242349" y="3865292"/>
            <a:ext cx="864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Attacker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683DE-C5C0-3E22-54D7-B295328B4E11}"/>
              </a:ext>
            </a:extLst>
          </p:cNvPr>
          <p:cNvCxnSpPr>
            <a:cxnSpLocks/>
          </p:cNvCxnSpPr>
          <p:nvPr/>
        </p:nvCxnSpPr>
        <p:spPr>
          <a:xfrm>
            <a:off x="7343121" y="2080085"/>
            <a:ext cx="111682" cy="39786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5DC7E28-EC3F-DC38-930E-67714179562C}"/>
              </a:ext>
            </a:extLst>
          </p:cNvPr>
          <p:cNvSpPr txBox="1"/>
          <p:nvPr/>
        </p:nvSpPr>
        <p:spPr>
          <a:xfrm>
            <a:off x="7053444" y="1834974"/>
            <a:ext cx="691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8597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08"/>
    </mc:Choice>
    <mc:Fallback xmlns="">
      <p:transition spd="slow" advTm="401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7652-5111-06D3-D446-360FC846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796"/>
            <a:ext cx="3200400" cy="2286000"/>
          </a:xfrm>
        </p:spPr>
        <p:txBody>
          <a:bodyPr/>
          <a:lstStyle/>
          <a:p>
            <a:r>
              <a:rPr lang="en-US" dirty="0"/>
              <a:t>SYN Flooding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4E031C-733F-D8E6-EE63-679EFC29A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5504" y="1390468"/>
            <a:ext cx="6383065" cy="45784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226F-5A09-F40B-96C5-A032CFBC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SYN flood is a type of denial-of-service (DDoS) attack which aims to make a server unavailable to legitimate traffic.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439A3-FFE9-4FFC-4428-0ACE27EE5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191" y="205294"/>
            <a:ext cx="124369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5"/>
    </mc:Choice>
    <mc:Fallback xmlns="">
      <p:transition spd="slow" advTm="186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472A-E8B0-B046-3360-5A19DEEC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16693"/>
            <a:ext cx="10058400" cy="1065554"/>
          </a:xfrm>
        </p:spPr>
        <p:txBody>
          <a:bodyPr/>
          <a:lstStyle/>
          <a:p>
            <a:r>
              <a:rPr lang="en-US" dirty="0"/>
              <a:t>Types of SYN Floods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712A5BB-BF85-1578-B6FA-D6C7C93D0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39590"/>
              </p:ext>
            </p:extLst>
          </p:nvPr>
        </p:nvGraphicFramePr>
        <p:xfrm>
          <a:off x="1066800" y="1879969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F48DD9-6E23-A5C9-ED4E-D248285FE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154" y="21689"/>
            <a:ext cx="124369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21"/>
    </mc:Choice>
    <mc:Fallback xmlns="">
      <p:transition spd="slow" advTm="367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472A-E8B0-B046-3360-5A19DEEC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Flood Protection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F48DD9-6E23-A5C9-ED4E-D248285FE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016" y="0"/>
            <a:ext cx="1383967" cy="773392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712A5BB-BF85-1578-B6FA-D6C7C93D0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952782"/>
              </p:ext>
            </p:extLst>
          </p:nvPr>
        </p:nvGraphicFramePr>
        <p:xfrm>
          <a:off x="2898986" y="1938903"/>
          <a:ext cx="645498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807E024-F6C3-5051-E5CE-69C6E9BD5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6"/>
    </mc:Choice>
    <mc:Fallback xmlns="">
      <p:transition spd="slow" advTm="19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7652-5111-06D3-D446-360FC846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796"/>
            <a:ext cx="3200400" cy="2286000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226F-5A09-F40B-96C5-A032CFBC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Classified DoS protection is used with source-IP-only tracking to reduce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the action to SYN cookies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the profile into the security policy to block PC2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439A3-FFE9-4FFC-4428-0ACE27EE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874" y="36516"/>
            <a:ext cx="1243692" cy="695004"/>
          </a:xfrm>
          <a:prstGeom prst="rect">
            <a:avLst/>
          </a:prstGeom>
        </p:spPr>
      </p:pic>
      <p:pic>
        <p:nvPicPr>
          <p:cNvPr id="13" name="Content Placeholder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B8374D-80DE-3BAB-FEBA-C4F1EDF18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11" y="1282002"/>
            <a:ext cx="2493526" cy="193642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0DBED5-1D8D-A2D0-739A-26131FBC0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289" y="3009562"/>
            <a:ext cx="4421922" cy="2588442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EF8349A-7528-BBE2-F874-8C692BBC9AF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595537" y="2250215"/>
            <a:ext cx="1227187" cy="15186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454F50-9E88-1E07-6956-05D766C278F5}"/>
              </a:ext>
            </a:extLst>
          </p:cNvPr>
          <p:cNvCxnSpPr>
            <a:cxnSpLocks/>
          </p:cNvCxnSpPr>
          <p:nvPr/>
        </p:nvCxnSpPr>
        <p:spPr>
          <a:xfrm flipV="1">
            <a:off x="9227762" y="4837246"/>
            <a:ext cx="488611" cy="481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751DBA-9BF2-F3A1-DE3A-E57B38B7FE4B}"/>
              </a:ext>
            </a:extLst>
          </p:cNvPr>
          <p:cNvSpPr txBox="1"/>
          <p:nvPr/>
        </p:nvSpPr>
        <p:spPr>
          <a:xfrm>
            <a:off x="8898912" y="5287605"/>
            <a:ext cx="817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Attacker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4D6511-06E2-5B89-7492-E79758259DE3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7670289" y="4303783"/>
            <a:ext cx="53884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A158719-5E3B-A132-27CD-02DEC802D14D}"/>
              </a:ext>
            </a:extLst>
          </p:cNvPr>
          <p:cNvSpPr txBox="1"/>
          <p:nvPr/>
        </p:nvSpPr>
        <p:spPr>
          <a:xfrm>
            <a:off x="7131356" y="4165283"/>
            <a:ext cx="928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17554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30"/>
    </mc:Choice>
    <mc:Fallback xmlns="">
      <p:transition spd="slow" advTm="484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7652-5111-06D3-D446-360FC846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796"/>
            <a:ext cx="3200400" cy="2286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226F-5A09-F40B-96C5-A032CFBC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classified profile blocks the appropriate source 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Wireshark and Palo monitors show the network is protected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PC1 can access the network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439A3-FFE9-4FFC-4428-0ACE27EE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874" y="36516"/>
            <a:ext cx="1243692" cy="695004"/>
          </a:xfrm>
          <a:prstGeom prst="rect">
            <a:avLst/>
          </a:prstGeom>
        </p:spPr>
      </p:pic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7389F5AB-6931-F335-B89C-23EABDD28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24" y="2133437"/>
            <a:ext cx="3395162" cy="2591125"/>
          </a:xfr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3DCA4DA0-F145-4547-B196-02A3173C4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133436"/>
            <a:ext cx="3318087" cy="2591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75D54B-563C-389C-8356-0617F0AA13CB}"/>
              </a:ext>
            </a:extLst>
          </p:cNvPr>
          <p:cNvSpPr txBox="1"/>
          <p:nvPr/>
        </p:nvSpPr>
        <p:spPr>
          <a:xfrm>
            <a:off x="9641664" y="1666479"/>
            <a:ext cx="120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 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C28A9-AC91-948F-2392-E672EDBB4B56}"/>
              </a:ext>
            </a:extLst>
          </p:cNvPr>
          <p:cNvSpPr txBox="1"/>
          <p:nvPr/>
        </p:nvSpPr>
        <p:spPr>
          <a:xfrm>
            <a:off x="5686327" y="1709375"/>
            <a:ext cx="1349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Policy OFF</a:t>
            </a:r>
          </a:p>
        </p:txBody>
      </p:sp>
    </p:spTree>
    <p:extLst>
      <p:ext uri="{BB962C8B-B14F-4D97-AF65-F5344CB8AC3E}">
        <p14:creationId xmlns:p14="http://schemas.microsoft.com/office/powerpoint/2010/main" val="9648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8"/>
    </mc:Choice>
    <mc:Fallback xmlns="">
      <p:transition spd="slow" advTm="1870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472A-E8B0-B046-3360-5A19DEEC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16693"/>
            <a:ext cx="10058400" cy="106555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5EE2-83D1-1D99-F104-CC0822AC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92318"/>
            <a:ext cx="10058400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Create a policy utilizing SYN cookies to allow legitimate traffic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Protect a network against SYN and similar attacks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Effectively prevented the SYN attack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Future Work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48DD9-6E23-A5C9-ED4E-D248285FE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154" y="21689"/>
            <a:ext cx="124369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38"/>
    </mc:Choice>
    <mc:Fallback xmlns="">
      <p:transition spd="slow" advTm="42938"/>
    </mc:Fallback>
  </mc:AlternateContent>
</p:sld>
</file>

<file path=ppt/theme/theme1.xml><?xml version="1.0" encoding="utf-8"?>
<a:theme xmlns:a="http://schemas.openxmlformats.org/drawingml/2006/main" name="Retrospect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000000"/>
      </a:accent1>
      <a:accent2>
        <a:srgbClr val="742117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FFFF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</TotalTime>
  <Words>210</Words>
  <Application>Microsoft Office PowerPoint</Application>
  <PresentationFormat>Widescreen</PresentationFormat>
  <Paragraphs>43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SYN Attack Prevention</vt:lpstr>
      <vt:lpstr>Objective</vt:lpstr>
      <vt:lpstr>SYN Flooding</vt:lpstr>
      <vt:lpstr>Types of SYN Floods</vt:lpstr>
      <vt:lpstr>Flood Protection</vt:lpstr>
      <vt:lpstr>Solution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 Attack Prevention</dc:title>
  <dc:creator>Batchelder, Sean</dc:creator>
  <cp:lastModifiedBy>Sean Batchelder</cp:lastModifiedBy>
  <cp:revision>10</cp:revision>
  <dcterms:created xsi:type="dcterms:W3CDTF">2022-06-25T14:18:26Z</dcterms:created>
  <dcterms:modified xsi:type="dcterms:W3CDTF">2022-06-30T03:34:07Z</dcterms:modified>
</cp:coreProperties>
</file>