
<file path=[Content_Types].xml><?xml version="1.0" encoding="utf-8"?>
<Types xmlns="http://schemas.openxmlformats.org/package/2006/content-types">
  <Default Extension="emf" ContentType="image/x-emf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68"/>
  </p:notesMasterIdLst>
  <p:handoutMasterIdLst>
    <p:handoutMasterId r:id="rId69"/>
  </p:handoutMasterIdLst>
  <p:sldIdLst>
    <p:sldId id="2176" r:id="rId2"/>
    <p:sldId id="2120" r:id="rId3"/>
    <p:sldId id="2177" r:id="rId4"/>
    <p:sldId id="2122" r:id="rId5"/>
    <p:sldId id="2121" r:id="rId6"/>
    <p:sldId id="2123" r:id="rId7"/>
    <p:sldId id="2143" r:id="rId8"/>
    <p:sldId id="2144" r:id="rId9"/>
    <p:sldId id="2145" r:id="rId10"/>
    <p:sldId id="2146" r:id="rId11"/>
    <p:sldId id="2149" r:id="rId12"/>
    <p:sldId id="2148" r:id="rId13"/>
    <p:sldId id="2150" r:id="rId14"/>
    <p:sldId id="2153" r:id="rId15"/>
    <p:sldId id="2154" r:id="rId16"/>
    <p:sldId id="2155" r:id="rId17"/>
    <p:sldId id="2156" r:id="rId18"/>
    <p:sldId id="2178" r:id="rId19"/>
    <p:sldId id="1224" r:id="rId20"/>
    <p:sldId id="1219" r:id="rId21"/>
    <p:sldId id="1221" r:id="rId22"/>
    <p:sldId id="1225" r:id="rId23"/>
    <p:sldId id="1230" r:id="rId24"/>
    <p:sldId id="1226" r:id="rId25"/>
    <p:sldId id="1228" r:id="rId26"/>
    <p:sldId id="2179" r:id="rId27"/>
    <p:sldId id="2182" r:id="rId28"/>
    <p:sldId id="2159" r:id="rId29"/>
    <p:sldId id="2163" r:id="rId30"/>
    <p:sldId id="2162" r:id="rId31"/>
    <p:sldId id="2180" r:id="rId32"/>
    <p:sldId id="2138" r:id="rId33"/>
    <p:sldId id="2139" r:id="rId34"/>
    <p:sldId id="2164" r:id="rId35"/>
    <p:sldId id="2060" r:id="rId36"/>
    <p:sldId id="2061" r:id="rId37"/>
    <p:sldId id="2062" r:id="rId38"/>
    <p:sldId id="2064" r:id="rId39"/>
    <p:sldId id="2165" r:id="rId40"/>
    <p:sldId id="2063" r:id="rId41"/>
    <p:sldId id="2065" r:id="rId42"/>
    <p:sldId id="2113" r:id="rId43"/>
    <p:sldId id="2112" r:id="rId44"/>
    <p:sldId id="2166" r:id="rId45"/>
    <p:sldId id="2111" r:id="rId46"/>
    <p:sldId id="2167" r:id="rId47"/>
    <p:sldId id="2168" r:id="rId48"/>
    <p:sldId id="2169" r:id="rId49"/>
    <p:sldId id="2147" r:id="rId50"/>
    <p:sldId id="2170" r:id="rId51"/>
    <p:sldId id="2171" r:id="rId52"/>
    <p:sldId id="2172" r:id="rId53"/>
    <p:sldId id="2173" r:id="rId54"/>
    <p:sldId id="2174" r:id="rId55"/>
    <p:sldId id="2175" r:id="rId56"/>
    <p:sldId id="2114" r:id="rId57"/>
    <p:sldId id="2115" r:id="rId58"/>
    <p:sldId id="2181" r:id="rId59"/>
    <p:sldId id="2142" r:id="rId60"/>
    <p:sldId id="447" r:id="rId61"/>
    <p:sldId id="1233" r:id="rId62"/>
    <p:sldId id="1234" r:id="rId63"/>
    <p:sldId id="1235" r:id="rId64"/>
    <p:sldId id="1236" r:id="rId65"/>
    <p:sldId id="1237" r:id="rId66"/>
    <p:sldId id="2128" r:id="rId6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3C5"/>
    <a:srgbClr val="4454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973962E-C01C-4366-9C9A-6DFB31E2BD0F}" v="17" dt="2024-02-09T02:32:19.29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27" autoAdjust="0"/>
    <p:restoredTop sz="85463" autoAdjust="0"/>
  </p:normalViewPr>
  <p:slideViewPr>
    <p:cSldViewPr snapToGrid="0" snapToObjects="1">
      <p:cViewPr varScale="1">
        <p:scale>
          <a:sx n="58" d="100"/>
          <a:sy n="58" d="100"/>
        </p:scale>
        <p:origin x="748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62" d="100"/>
          <a:sy n="62" d="100"/>
        </p:scale>
        <p:origin x="2299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microsoft.com/office/2016/11/relationships/changesInfo" Target="changesInfos/changesInfo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75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richigno Benitez, Jorge" userId="e8c2d0ca-3c76-40b7-b803-52729ce5e219" providerId="ADAL" clId="{7B1CE531-FD97-46D4-A707-A6E16E5296C8}"/>
    <pc:docChg chg="undo custSel addSld delSld modSld">
      <pc:chgData name="Crichigno Benitez, Jorge" userId="e8c2d0ca-3c76-40b7-b803-52729ce5e219" providerId="ADAL" clId="{7B1CE531-FD97-46D4-A707-A6E16E5296C8}" dt="2024-02-09T02:40:09.043" v="4" actId="20577"/>
      <pc:docMkLst>
        <pc:docMk/>
      </pc:docMkLst>
      <pc:sldChg chg="modSp mod">
        <pc:chgData name="Crichigno Benitez, Jorge" userId="e8c2d0ca-3c76-40b7-b803-52729ce5e219" providerId="ADAL" clId="{7B1CE531-FD97-46D4-A707-A6E16E5296C8}" dt="2024-02-09T02:40:09.043" v="4" actId="20577"/>
        <pc:sldMkLst>
          <pc:docMk/>
          <pc:sldMk cId="2789609109" sldId="447"/>
        </pc:sldMkLst>
        <pc:spChg chg="mod">
          <ac:chgData name="Crichigno Benitez, Jorge" userId="e8c2d0ca-3c76-40b7-b803-52729ce5e219" providerId="ADAL" clId="{7B1CE531-FD97-46D4-A707-A6E16E5296C8}" dt="2024-02-09T02:40:09.043" v="4" actId="20577"/>
          <ac:spMkLst>
            <pc:docMk/>
            <pc:sldMk cId="2789609109" sldId="447"/>
            <ac:spMk id="31" creationId="{8DA48107-DA6B-4C12-8C87-9BCB17136510}"/>
          </ac:spMkLst>
        </pc:spChg>
      </pc:sldChg>
      <pc:sldChg chg="modSp mod">
        <pc:chgData name="Crichigno Benitez, Jorge" userId="e8c2d0ca-3c76-40b7-b803-52729ce5e219" providerId="ADAL" clId="{7B1CE531-FD97-46D4-A707-A6E16E5296C8}" dt="2024-02-09T02:40:02.040" v="3" actId="20577"/>
        <pc:sldMkLst>
          <pc:docMk/>
          <pc:sldMk cId="2049530869" sldId="1233"/>
        </pc:sldMkLst>
        <pc:spChg chg="mod">
          <ac:chgData name="Crichigno Benitez, Jorge" userId="e8c2d0ca-3c76-40b7-b803-52729ce5e219" providerId="ADAL" clId="{7B1CE531-FD97-46D4-A707-A6E16E5296C8}" dt="2024-02-09T02:40:02.040" v="3" actId="20577"/>
          <ac:spMkLst>
            <pc:docMk/>
            <pc:sldMk cId="2049530869" sldId="1233"/>
            <ac:spMk id="31" creationId="{8DA48107-DA6B-4C12-8C87-9BCB17136510}"/>
          </ac:spMkLst>
        </pc:spChg>
      </pc:sldChg>
      <pc:sldChg chg="modSp add del mod">
        <pc:chgData name="Crichigno Benitez, Jorge" userId="e8c2d0ca-3c76-40b7-b803-52729ce5e219" providerId="ADAL" clId="{7B1CE531-FD97-46D4-A707-A6E16E5296C8}" dt="2024-02-09T02:39:50.509" v="2" actId="20577"/>
        <pc:sldMkLst>
          <pc:docMk/>
          <pc:sldMk cId="1744079529" sldId="2128"/>
        </pc:sldMkLst>
        <pc:spChg chg="mod">
          <ac:chgData name="Crichigno Benitez, Jorge" userId="e8c2d0ca-3c76-40b7-b803-52729ce5e219" providerId="ADAL" clId="{7B1CE531-FD97-46D4-A707-A6E16E5296C8}" dt="2024-02-09T02:39:50.509" v="2" actId="20577"/>
          <ac:spMkLst>
            <pc:docMk/>
            <pc:sldMk cId="1744079529" sldId="2128"/>
            <ac:spMk id="14" creationId="{48AFB8B8-3111-4999-997D-C50022E2F3AE}"/>
          </ac:spMkLst>
        </pc:spChg>
      </pc:sldChg>
    </pc:docChg>
  </pc:docChgLst>
  <pc:docChgLst>
    <pc:chgData name="Crichigno Benitez, Jorge" userId="e8c2d0ca-3c76-40b7-b803-52729ce5e219" providerId="ADAL" clId="{B973962E-C01C-4366-9C9A-6DFB31E2BD0F}"/>
    <pc:docChg chg="undo custSel addSld delSld modSld">
      <pc:chgData name="Crichigno Benitez, Jorge" userId="e8c2d0ca-3c76-40b7-b803-52729ce5e219" providerId="ADAL" clId="{B973962E-C01C-4366-9C9A-6DFB31E2BD0F}" dt="2024-02-09T02:32:19.297" v="149"/>
      <pc:docMkLst>
        <pc:docMk/>
      </pc:docMkLst>
      <pc:sldChg chg="add">
        <pc:chgData name="Crichigno Benitez, Jorge" userId="e8c2d0ca-3c76-40b7-b803-52729ce5e219" providerId="ADAL" clId="{B973962E-C01C-4366-9C9A-6DFB31E2BD0F}" dt="2024-02-09T02:32:19.297" v="149"/>
        <pc:sldMkLst>
          <pc:docMk/>
          <pc:sldMk cId="2789609109" sldId="447"/>
        </pc:sldMkLst>
      </pc:sldChg>
      <pc:sldChg chg="add">
        <pc:chgData name="Crichigno Benitez, Jorge" userId="e8c2d0ca-3c76-40b7-b803-52729ce5e219" providerId="ADAL" clId="{B973962E-C01C-4366-9C9A-6DFB31E2BD0F}" dt="2024-02-09T02:32:19.297" v="149"/>
        <pc:sldMkLst>
          <pc:docMk/>
          <pc:sldMk cId="2049530869" sldId="1233"/>
        </pc:sldMkLst>
      </pc:sldChg>
      <pc:sldChg chg="add">
        <pc:chgData name="Crichigno Benitez, Jorge" userId="e8c2d0ca-3c76-40b7-b803-52729ce5e219" providerId="ADAL" clId="{B973962E-C01C-4366-9C9A-6DFB31E2BD0F}" dt="2024-02-09T02:32:19.297" v="149"/>
        <pc:sldMkLst>
          <pc:docMk/>
          <pc:sldMk cId="2571161669" sldId="1234"/>
        </pc:sldMkLst>
      </pc:sldChg>
      <pc:sldChg chg="add">
        <pc:chgData name="Crichigno Benitez, Jorge" userId="e8c2d0ca-3c76-40b7-b803-52729ce5e219" providerId="ADAL" clId="{B973962E-C01C-4366-9C9A-6DFB31E2BD0F}" dt="2024-02-09T02:32:19.297" v="149"/>
        <pc:sldMkLst>
          <pc:docMk/>
          <pc:sldMk cId="2564253545" sldId="1235"/>
        </pc:sldMkLst>
      </pc:sldChg>
      <pc:sldChg chg="add">
        <pc:chgData name="Crichigno Benitez, Jorge" userId="e8c2d0ca-3c76-40b7-b803-52729ce5e219" providerId="ADAL" clId="{B973962E-C01C-4366-9C9A-6DFB31E2BD0F}" dt="2024-02-09T02:32:19.297" v="149"/>
        <pc:sldMkLst>
          <pc:docMk/>
          <pc:sldMk cId="3586577739" sldId="1236"/>
        </pc:sldMkLst>
      </pc:sldChg>
      <pc:sldChg chg="add">
        <pc:chgData name="Crichigno Benitez, Jorge" userId="e8c2d0ca-3c76-40b7-b803-52729ce5e219" providerId="ADAL" clId="{B973962E-C01C-4366-9C9A-6DFB31E2BD0F}" dt="2024-02-09T02:32:19.297" v="149"/>
        <pc:sldMkLst>
          <pc:docMk/>
          <pc:sldMk cId="279870788" sldId="1237"/>
        </pc:sldMkLst>
      </pc:sldChg>
      <pc:sldChg chg="addSp delSp modSp mod">
        <pc:chgData name="Crichigno Benitez, Jorge" userId="e8c2d0ca-3c76-40b7-b803-52729ce5e219" providerId="ADAL" clId="{B973962E-C01C-4366-9C9A-6DFB31E2BD0F}" dt="2024-02-09T00:14:53.164" v="19" actId="208"/>
        <pc:sldMkLst>
          <pc:docMk/>
          <pc:sldMk cId="678188812" sldId="2121"/>
        </pc:sldMkLst>
        <pc:spChg chg="del">
          <ac:chgData name="Crichigno Benitez, Jorge" userId="e8c2d0ca-3c76-40b7-b803-52729ce5e219" providerId="ADAL" clId="{B973962E-C01C-4366-9C9A-6DFB31E2BD0F}" dt="2024-02-09T00:14:46.475" v="14" actId="478"/>
          <ac:spMkLst>
            <pc:docMk/>
            <pc:sldMk cId="678188812" sldId="2121"/>
            <ac:spMk id="10" creationId="{825D9B3B-E2BD-AD73-9396-3B0D2996FA69}"/>
          </ac:spMkLst>
        </pc:spChg>
        <pc:picChg chg="add mod">
          <ac:chgData name="Crichigno Benitez, Jorge" userId="e8c2d0ca-3c76-40b7-b803-52729ce5e219" providerId="ADAL" clId="{B973962E-C01C-4366-9C9A-6DFB31E2BD0F}" dt="2024-02-09T00:14:53.164" v="19" actId="208"/>
          <ac:picMkLst>
            <pc:docMk/>
            <pc:sldMk cId="678188812" sldId="2121"/>
            <ac:picMk id="4" creationId="{B29C82DC-B012-B705-BB63-BC30637BA66D}"/>
          </ac:picMkLst>
        </pc:picChg>
        <pc:picChg chg="del">
          <ac:chgData name="Crichigno Benitez, Jorge" userId="e8c2d0ca-3c76-40b7-b803-52729ce5e219" providerId="ADAL" clId="{B973962E-C01C-4366-9C9A-6DFB31E2BD0F}" dt="2024-02-09T00:14:46.475" v="14" actId="478"/>
          <ac:picMkLst>
            <pc:docMk/>
            <pc:sldMk cId="678188812" sldId="2121"/>
            <ac:picMk id="5" creationId="{43CB5BF3-849D-09EA-4772-6A9D46C0AEAC}"/>
          </ac:picMkLst>
        </pc:picChg>
      </pc:sldChg>
      <pc:sldChg chg="addSp delSp modSp mod">
        <pc:chgData name="Crichigno Benitez, Jorge" userId="e8c2d0ca-3c76-40b7-b803-52729ce5e219" providerId="ADAL" clId="{B973962E-C01C-4366-9C9A-6DFB31E2BD0F}" dt="2024-02-09T00:13:03.311" v="13" actId="208"/>
        <pc:sldMkLst>
          <pc:docMk/>
          <pc:sldMk cId="44182260" sldId="2122"/>
        </pc:sldMkLst>
        <pc:spChg chg="del">
          <ac:chgData name="Crichigno Benitez, Jorge" userId="e8c2d0ca-3c76-40b7-b803-52729ce5e219" providerId="ADAL" clId="{B973962E-C01C-4366-9C9A-6DFB31E2BD0F}" dt="2024-02-09T00:12:41.668" v="1" actId="478"/>
          <ac:spMkLst>
            <pc:docMk/>
            <pc:sldMk cId="44182260" sldId="2122"/>
            <ac:spMk id="10" creationId="{825D9B3B-E2BD-AD73-9396-3B0D2996FA69}"/>
          </ac:spMkLst>
        </pc:spChg>
        <pc:picChg chg="add mod">
          <ac:chgData name="Crichigno Benitez, Jorge" userId="e8c2d0ca-3c76-40b7-b803-52729ce5e219" providerId="ADAL" clId="{B973962E-C01C-4366-9C9A-6DFB31E2BD0F}" dt="2024-02-09T00:13:03.311" v="13" actId="208"/>
          <ac:picMkLst>
            <pc:docMk/>
            <pc:sldMk cId="44182260" sldId="2122"/>
            <ac:picMk id="5" creationId="{A1B107ED-BD18-9ED2-1EF0-3356FB4B5C63}"/>
          </ac:picMkLst>
        </pc:picChg>
        <pc:picChg chg="del">
          <ac:chgData name="Crichigno Benitez, Jorge" userId="e8c2d0ca-3c76-40b7-b803-52729ce5e219" providerId="ADAL" clId="{B973962E-C01C-4366-9C9A-6DFB31E2BD0F}" dt="2024-02-09T00:12:35.970" v="0" actId="478"/>
          <ac:picMkLst>
            <pc:docMk/>
            <pc:sldMk cId="44182260" sldId="2122"/>
            <ac:picMk id="13" creationId="{FEEDD185-74B1-2558-0652-DF4C04296E69}"/>
          </ac:picMkLst>
        </pc:picChg>
        <pc:picChg chg="del">
          <ac:chgData name="Crichigno Benitez, Jorge" userId="e8c2d0ca-3c76-40b7-b803-52729ce5e219" providerId="ADAL" clId="{B973962E-C01C-4366-9C9A-6DFB31E2BD0F}" dt="2024-02-09T00:12:41.668" v="1" actId="478"/>
          <ac:picMkLst>
            <pc:docMk/>
            <pc:sldMk cId="44182260" sldId="2122"/>
            <ac:picMk id="15" creationId="{C8954ACF-8AAE-80D7-6339-D48AC62BFC31}"/>
          </ac:picMkLst>
        </pc:picChg>
        <pc:picChg chg="del">
          <ac:chgData name="Crichigno Benitez, Jorge" userId="e8c2d0ca-3c76-40b7-b803-52729ce5e219" providerId="ADAL" clId="{B973962E-C01C-4366-9C9A-6DFB31E2BD0F}" dt="2024-02-09T00:12:41.668" v="1" actId="478"/>
          <ac:picMkLst>
            <pc:docMk/>
            <pc:sldMk cId="44182260" sldId="2122"/>
            <ac:picMk id="17" creationId="{0006E397-F4E0-2A04-1D6A-4EC567766AED}"/>
          </ac:picMkLst>
        </pc:picChg>
      </pc:sldChg>
      <pc:sldChg chg="modSp mod">
        <pc:chgData name="Crichigno Benitez, Jorge" userId="e8c2d0ca-3c76-40b7-b803-52729ce5e219" providerId="ADAL" clId="{B973962E-C01C-4366-9C9A-6DFB31E2BD0F}" dt="2024-02-09T00:29:35.293" v="20" actId="20577"/>
        <pc:sldMkLst>
          <pc:docMk/>
          <pc:sldMk cId="4140994874" sldId="2123"/>
        </pc:sldMkLst>
        <pc:spChg chg="mod">
          <ac:chgData name="Crichigno Benitez, Jorge" userId="e8c2d0ca-3c76-40b7-b803-52729ce5e219" providerId="ADAL" clId="{B973962E-C01C-4366-9C9A-6DFB31E2BD0F}" dt="2024-02-09T00:29:35.293" v="20" actId="20577"/>
          <ac:spMkLst>
            <pc:docMk/>
            <pc:sldMk cId="4140994874" sldId="2123"/>
            <ac:spMk id="9" creationId="{F5FE8C00-F6B0-3047-325F-2897F4945410}"/>
          </ac:spMkLst>
        </pc:spChg>
      </pc:sldChg>
      <pc:sldChg chg="add">
        <pc:chgData name="Crichigno Benitez, Jorge" userId="e8c2d0ca-3c76-40b7-b803-52729ce5e219" providerId="ADAL" clId="{B973962E-C01C-4366-9C9A-6DFB31E2BD0F}" dt="2024-02-09T02:32:19.297" v="149"/>
        <pc:sldMkLst>
          <pc:docMk/>
          <pc:sldMk cId="1744079529" sldId="2128"/>
        </pc:sldMkLst>
      </pc:sldChg>
      <pc:sldChg chg="modSp mod">
        <pc:chgData name="Crichigno Benitez, Jorge" userId="e8c2d0ca-3c76-40b7-b803-52729ce5e219" providerId="ADAL" clId="{B973962E-C01C-4366-9C9A-6DFB31E2BD0F}" dt="2024-02-09T02:31:57.764" v="148" actId="20577"/>
        <pc:sldMkLst>
          <pc:docMk/>
          <pc:sldMk cId="3570838579" sldId="2142"/>
        </pc:sldMkLst>
        <pc:spChg chg="mod">
          <ac:chgData name="Crichigno Benitez, Jorge" userId="e8c2d0ca-3c76-40b7-b803-52729ce5e219" providerId="ADAL" clId="{B973962E-C01C-4366-9C9A-6DFB31E2BD0F}" dt="2024-02-09T02:31:57.764" v="148" actId="20577"/>
          <ac:spMkLst>
            <pc:docMk/>
            <pc:sldMk cId="3570838579" sldId="2142"/>
            <ac:spMk id="9" creationId="{F7942C73-9AF6-58B3-CB66-A4F1C1799ACB}"/>
          </ac:spMkLst>
        </pc:spChg>
      </pc:sldChg>
      <pc:sldChg chg="addSp modSp mod">
        <pc:chgData name="Crichigno Benitez, Jorge" userId="e8c2d0ca-3c76-40b7-b803-52729ce5e219" providerId="ADAL" clId="{B973962E-C01C-4366-9C9A-6DFB31E2BD0F}" dt="2024-02-09T00:30:39.896" v="31" actId="14100"/>
        <pc:sldMkLst>
          <pc:docMk/>
          <pc:sldMk cId="2123327001" sldId="2143"/>
        </pc:sldMkLst>
        <pc:spChg chg="add mod">
          <ac:chgData name="Crichigno Benitez, Jorge" userId="e8c2d0ca-3c76-40b7-b803-52729ce5e219" providerId="ADAL" clId="{B973962E-C01C-4366-9C9A-6DFB31E2BD0F}" dt="2024-02-09T00:30:30.153" v="28" actId="208"/>
          <ac:spMkLst>
            <pc:docMk/>
            <pc:sldMk cId="2123327001" sldId="2143"/>
            <ac:spMk id="3" creationId="{BD5F8F4E-2532-1A38-4BE3-B32A31088A7B}"/>
          </ac:spMkLst>
        </pc:spChg>
        <pc:spChg chg="add mod">
          <ac:chgData name="Crichigno Benitez, Jorge" userId="e8c2d0ca-3c76-40b7-b803-52729ce5e219" providerId="ADAL" clId="{B973962E-C01C-4366-9C9A-6DFB31E2BD0F}" dt="2024-02-09T00:30:39.896" v="31" actId="14100"/>
          <ac:spMkLst>
            <pc:docMk/>
            <pc:sldMk cId="2123327001" sldId="2143"/>
            <ac:spMk id="7" creationId="{62358526-5906-FFC2-41D9-B998315465D6}"/>
          </ac:spMkLst>
        </pc:spChg>
      </pc:sldChg>
      <pc:sldChg chg="addSp modSp mod">
        <pc:chgData name="Crichigno Benitez, Jorge" userId="e8c2d0ca-3c76-40b7-b803-52729ce5e219" providerId="ADAL" clId="{B973962E-C01C-4366-9C9A-6DFB31E2BD0F}" dt="2024-02-09T00:33:17.663" v="55" actId="14100"/>
        <pc:sldMkLst>
          <pc:docMk/>
          <pc:sldMk cId="2488207130" sldId="2148"/>
        </pc:sldMkLst>
        <pc:cxnChg chg="add mod">
          <ac:chgData name="Crichigno Benitez, Jorge" userId="e8c2d0ca-3c76-40b7-b803-52729ce5e219" providerId="ADAL" clId="{B973962E-C01C-4366-9C9A-6DFB31E2BD0F}" dt="2024-02-09T00:32:18.161" v="41" actId="14100"/>
          <ac:cxnSpMkLst>
            <pc:docMk/>
            <pc:sldMk cId="2488207130" sldId="2148"/>
            <ac:cxnSpMk id="3" creationId="{397F0790-0DD4-4737-E169-63FE7041436F}"/>
          </ac:cxnSpMkLst>
        </pc:cxnChg>
        <pc:cxnChg chg="add mod">
          <ac:chgData name="Crichigno Benitez, Jorge" userId="e8c2d0ca-3c76-40b7-b803-52729ce5e219" providerId="ADAL" clId="{B973962E-C01C-4366-9C9A-6DFB31E2BD0F}" dt="2024-02-09T00:32:33.793" v="44" actId="14100"/>
          <ac:cxnSpMkLst>
            <pc:docMk/>
            <pc:sldMk cId="2488207130" sldId="2148"/>
            <ac:cxnSpMk id="7" creationId="{A09ECB70-C9A5-EA16-718F-B142AA82ADE1}"/>
          </ac:cxnSpMkLst>
        </pc:cxnChg>
        <pc:cxnChg chg="add mod">
          <ac:chgData name="Crichigno Benitez, Jorge" userId="e8c2d0ca-3c76-40b7-b803-52729ce5e219" providerId="ADAL" clId="{B973962E-C01C-4366-9C9A-6DFB31E2BD0F}" dt="2024-02-09T00:33:17.663" v="55" actId="14100"/>
          <ac:cxnSpMkLst>
            <pc:docMk/>
            <pc:sldMk cId="2488207130" sldId="2148"/>
            <ac:cxnSpMk id="13" creationId="{454109A4-6A48-2627-88EB-062E1CFCF2D9}"/>
          </ac:cxnSpMkLst>
        </pc:cxnChg>
      </pc:sldChg>
      <pc:sldChg chg="addSp modSp mod">
        <pc:chgData name="Crichigno Benitez, Jorge" userId="e8c2d0ca-3c76-40b7-b803-52729ce5e219" providerId="ADAL" clId="{B973962E-C01C-4366-9C9A-6DFB31E2BD0F}" dt="2024-02-09T00:45:01.215" v="61" actId="14100"/>
        <pc:sldMkLst>
          <pc:docMk/>
          <pc:sldMk cId="1059216055" sldId="2149"/>
        </pc:sldMkLst>
        <pc:cxnChg chg="add">
          <ac:chgData name="Crichigno Benitez, Jorge" userId="e8c2d0ca-3c76-40b7-b803-52729ce5e219" providerId="ADAL" clId="{B973962E-C01C-4366-9C9A-6DFB31E2BD0F}" dt="2024-02-09T00:31:28.377" v="32" actId="11529"/>
          <ac:cxnSpMkLst>
            <pc:docMk/>
            <pc:sldMk cId="1059216055" sldId="2149"/>
            <ac:cxnSpMk id="8" creationId="{572CF488-DEC2-ED5A-C8FD-32F2C8D57CE1}"/>
          </ac:cxnSpMkLst>
        </pc:cxnChg>
        <pc:cxnChg chg="add mod">
          <ac:chgData name="Crichigno Benitez, Jorge" userId="e8c2d0ca-3c76-40b7-b803-52729ce5e219" providerId="ADAL" clId="{B973962E-C01C-4366-9C9A-6DFB31E2BD0F}" dt="2024-02-09T00:31:50.445" v="35" actId="14100"/>
          <ac:cxnSpMkLst>
            <pc:docMk/>
            <pc:sldMk cId="1059216055" sldId="2149"/>
            <ac:cxnSpMk id="10" creationId="{2CDACAB3-03F8-E85D-3694-05EF4F0A108A}"/>
          </ac:cxnSpMkLst>
        </pc:cxnChg>
        <pc:cxnChg chg="add mod">
          <ac:chgData name="Crichigno Benitez, Jorge" userId="e8c2d0ca-3c76-40b7-b803-52729ce5e219" providerId="ADAL" clId="{B973962E-C01C-4366-9C9A-6DFB31E2BD0F}" dt="2024-02-09T00:32:01.044" v="38" actId="14100"/>
          <ac:cxnSpMkLst>
            <pc:docMk/>
            <pc:sldMk cId="1059216055" sldId="2149"/>
            <ac:cxnSpMk id="13" creationId="{08F80945-63EC-45E1-BBB1-FE48B535F6F5}"/>
          </ac:cxnSpMkLst>
        </pc:cxnChg>
        <pc:cxnChg chg="add mod">
          <ac:chgData name="Crichigno Benitez, Jorge" userId="e8c2d0ca-3c76-40b7-b803-52729ce5e219" providerId="ADAL" clId="{B973962E-C01C-4366-9C9A-6DFB31E2BD0F}" dt="2024-02-09T00:43:05.013" v="58" actId="14100"/>
          <ac:cxnSpMkLst>
            <pc:docMk/>
            <pc:sldMk cId="1059216055" sldId="2149"/>
            <ac:cxnSpMk id="15" creationId="{568FAAF8-91DB-4F96-86F8-12621442EBA9}"/>
          </ac:cxnSpMkLst>
        </pc:cxnChg>
        <pc:cxnChg chg="add mod">
          <ac:chgData name="Crichigno Benitez, Jorge" userId="e8c2d0ca-3c76-40b7-b803-52729ce5e219" providerId="ADAL" clId="{B973962E-C01C-4366-9C9A-6DFB31E2BD0F}" dt="2024-02-09T00:45:01.215" v="61" actId="14100"/>
          <ac:cxnSpMkLst>
            <pc:docMk/>
            <pc:sldMk cId="1059216055" sldId="2149"/>
            <ac:cxnSpMk id="17" creationId="{675A603F-06F5-552C-EBD0-69AA0874DC4C}"/>
          </ac:cxnSpMkLst>
        </pc:cxnChg>
      </pc:sldChg>
      <pc:sldChg chg="addSp modSp mod">
        <pc:chgData name="Crichigno Benitez, Jorge" userId="e8c2d0ca-3c76-40b7-b803-52729ce5e219" providerId="ADAL" clId="{B973962E-C01C-4366-9C9A-6DFB31E2BD0F}" dt="2024-02-09T00:33:06.287" v="52" actId="14100"/>
        <pc:sldMkLst>
          <pc:docMk/>
          <pc:sldMk cId="4058926625" sldId="2150"/>
        </pc:sldMkLst>
        <pc:cxnChg chg="add mod">
          <ac:chgData name="Crichigno Benitez, Jorge" userId="e8c2d0ca-3c76-40b7-b803-52729ce5e219" providerId="ADAL" clId="{B973962E-C01C-4366-9C9A-6DFB31E2BD0F}" dt="2024-02-09T00:32:43.119" v="46" actId="1076"/>
          <ac:cxnSpMkLst>
            <pc:docMk/>
            <pc:sldMk cId="4058926625" sldId="2150"/>
            <ac:cxnSpMk id="3" creationId="{EFE19F7A-13AA-9945-D722-F253E5260AE7}"/>
          </ac:cxnSpMkLst>
        </pc:cxnChg>
        <pc:cxnChg chg="add mod">
          <ac:chgData name="Crichigno Benitez, Jorge" userId="e8c2d0ca-3c76-40b7-b803-52729ce5e219" providerId="ADAL" clId="{B973962E-C01C-4366-9C9A-6DFB31E2BD0F}" dt="2024-02-09T00:33:06.287" v="52" actId="14100"/>
          <ac:cxnSpMkLst>
            <pc:docMk/>
            <pc:sldMk cId="4058926625" sldId="2150"/>
            <ac:cxnSpMk id="8" creationId="{38EC2FDE-F25D-33BA-9D08-187D12323426}"/>
          </ac:cxnSpMkLst>
        </pc:cxnChg>
        <pc:cxnChg chg="add mod">
          <ac:chgData name="Crichigno Benitez, Jorge" userId="e8c2d0ca-3c76-40b7-b803-52729ce5e219" providerId="ADAL" clId="{B973962E-C01C-4366-9C9A-6DFB31E2BD0F}" dt="2024-02-09T00:33:03.021" v="51" actId="14100"/>
          <ac:cxnSpMkLst>
            <pc:docMk/>
            <pc:sldMk cId="4058926625" sldId="2150"/>
            <ac:cxnSpMk id="11" creationId="{47E8C669-BF38-111E-6ABB-4DA6AE6F1B48}"/>
          </ac:cxnSpMkLst>
        </pc:cxnChg>
      </pc:sldChg>
      <pc:sldChg chg="del">
        <pc:chgData name="Crichigno Benitez, Jorge" userId="e8c2d0ca-3c76-40b7-b803-52729ce5e219" providerId="ADAL" clId="{B973962E-C01C-4366-9C9A-6DFB31E2BD0F}" dt="2024-02-09T02:11:17.080" v="125" actId="47"/>
        <pc:sldMkLst>
          <pc:docMk/>
          <pc:sldMk cId="353034405" sldId="2158"/>
        </pc:sldMkLst>
      </pc:sldChg>
      <pc:sldChg chg="modSp mod">
        <pc:chgData name="Crichigno Benitez, Jorge" userId="e8c2d0ca-3c76-40b7-b803-52729ce5e219" providerId="ADAL" clId="{B973962E-C01C-4366-9C9A-6DFB31E2BD0F}" dt="2024-02-09T02:13:17.144" v="146" actId="20577"/>
        <pc:sldMkLst>
          <pc:docMk/>
          <pc:sldMk cId="1845691339" sldId="2159"/>
        </pc:sldMkLst>
        <pc:spChg chg="mod">
          <ac:chgData name="Crichigno Benitez, Jorge" userId="e8c2d0ca-3c76-40b7-b803-52729ce5e219" providerId="ADAL" clId="{B973962E-C01C-4366-9C9A-6DFB31E2BD0F}" dt="2024-02-09T02:13:17.144" v="146" actId="20577"/>
          <ac:spMkLst>
            <pc:docMk/>
            <pc:sldMk cId="1845691339" sldId="2159"/>
            <ac:spMk id="3" creationId="{F047DD64-81CE-71F0-F0B5-A82363DBE938}"/>
          </ac:spMkLst>
        </pc:spChg>
        <pc:picChg chg="mod">
          <ac:chgData name="Crichigno Benitez, Jorge" userId="e8c2d0ca-3c76-40b7-b803-52729ce5e219" providerId="ADAL" clId="{B973962E-C01C-4366-9C9A-6DFB31E2BD0F}" dt="2024-02-09T00:51:15.314" v="105" actId="1076"/>
          <ac:picMkLst>
            <pc:docMk/>
            <pc:sldMk cId="1845691339" sldId="2159"/>
            <ac:picMk id="7" creationId="{F312D325-B639-EF4B-C416-30B5F016A672}"/>
          </ac:picMkLst>
        </pc:picChg>
      </pc:sldChg>
      <pc:sldChg chg="modSp mod">
        <pc:chgData name="Crichigno Benitez, Jorge" userId="e8c2d0ca-3c76-40b7-b803-52729ce5e219" providerId="ADAL" clId="{B973962E-C01C-4366-9C9A-6DFB31E2BD0F}" dt="2024-02-09T02:10:37.320" v="124" actId="20577"/>
        <pc:sldMkLst>
          <pc:docMk/>
          <pc:sldMk cId="3117306630" sldId="2176"/>
        </pc:sldMkLst>
        <pc:spChg chg="mod">
          <ac:chgData name="Crichigno Benitez, Jorge" userId="e8c2d0ca-3c76-40b7-b803-52729ce5e219" providerId="ADAL" clId="{B973962E-C01C-4366-9C9A-6DFB31E2BD0F}" dt="2024-02-09T02:10:37.320" v="124" actId="20577"/>
          <ac:spMkLst>
            <pc:docMk/>
            <pc:sldMk cId="3117306630" sldId="2176"/>
            <ac:spMk id="2" creationId="{630813D3-6AD4-1005-7DAE-A931B6588E11}"/>
          </ac:spMkLst>
        </pc:spChg>
      </pc:sldChg>
      <pc:sldChg chg="addSp delSp modSp add mod">
        <pc:chgData name="Crichigno Benitez, Jorge" userId="e8c2d0ca-3c76-40b7-b803-52729ce5e219" providerId="ADAL" clId="{B973962E-C01C-4366-9C9A-6DFB31E2BD0F}" dt="2024-02-09T02:11:33" v="127"/>
        <pc:sldMkLst>
          <pc:docMk/>
          <pc:sldMk cId="3104391280" sldId="2182"/>
        </pc:sldMkLst>
        <pc:picChg chg="del">
          <ac:chgData name="Crichigno Benitez, Jorge" userId="e8c2d0ca-3c76-40b7-b803-52729ce5e219" providerId="ADAL" clId="{B973962E-C01C-4366-9C9A-6DFB31E2BD0F}" dt="2024-02-09T02:11:32.340" v="126" actId="478"/>
          <ac:picMkLst>
            <pc:docMk/>
            <pc:sldMk cId="3104391280" sldId="2182"/>
            <ac:picMk id="7" creationId="{A9AC8D37-AAC4-19BE-E326-4B793CAF5292}"/>
          </ac:picMkLst>
        </pc:picChg>
        <pc:picChg chg="add mod">
          <ac:chgData name="Crichigno Benitez, Jorge" userId="e8c2d0ca-3c76-40b7-b803-52729ce5e219" providerId="ADAL" clId="{B973962E-C01C-4366-9C9A-6DFB31E2BD0F}" dt="2024-02-09T02:11:33" v="127"/>
          <ac:picMkLst>
            <pc:docMk/>
            <pc:sldMk cId="3104391280" sldId="2182"/>
            <ac:picMk id="9" creationId="{F116C8E7-C121-BD35-00E4-B5F0F41D8DDD}"/>
          </ac:picMkLst>
        </pc:picChg>
        <pc:cxnChg chg="add del">
          <ac:chgData name="Crichigno Benitez, Jorge" userId="e8c2d0ca-3c76-40b7-b803-52729ce5e219" providerId="ADAL" clId="{B973962E-C01C-4366-9C9A-6DFB31E2BD0F}" dt="2024-02-09T00:46:06.391" v="66" actId="478"/>
          <ac:cxnSpMkLst>
            <pc:docMk/>
            <pc:sldMk cId="3104391280" sldId="2182"/>
            <ac:cxnSpMk id="8" creationId="{A49F492A-3FF8-662C-9B02-9C4174AEEF34}"/>
          </ac:cxnSpMkLst>
        </pc:cxnChg>
      </pc:sldChg>
      <pc:sldChg chg="add del">
        <pc:chgData name="Crichigno Benitez, Jorge" userId="e8c2d0ca-3c76-40b7-b803-52729ce5e219" providerId="ADAL" clId="{B973962E-C01C-4366-9C9A-6DFB31E2BD0F}" dt="2024-02-09T00:45:35.393" v="63"/>
        <pc:sldMkLst>
          <pc:docMk/>
          <pc:sldMk cId="4249007268" sldId="2182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B583E93-7F06-4FD5-ADA4-45262C62739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925901-863E-43FB-9F23-CCCDED5D22E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467944-E7CD-4CBF-B52C-CFDA3DC45EC0}" type="datetimeFigureOut">
              <a:rPr lang="en-US" smtClean="0"/>
              <a:t>2/8/2024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3A2B97-BDDF-466E-9AE1-031669AAB6F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9AFE7E-F29A-4A0A-827D-3961508E424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D6D75D-FDCD-4C30-A01B-6DBB2744A6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4098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90682D-FD54-284A-B7C8-2FCD4798133C}" type="datetimeFigureOut">
              <a:rPr lang="en-US" smtClean="0"/>
              <a:t>2/8/2024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AF9C84-074E-E141-A3FD-46DE87E4CC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3832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C4AF6D-1CF7-11ED-53FA-1A9230B626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FA4FFAB-DCDA-80BE-AC60-8511CC03F9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31F2616-CC31-B31C-609C-CEF931376B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EE3B43-B6A3-2CFF-24B3-6715B7E3AB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F9C84-074E-E141-A3FD-46DE87E4CC0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6016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1FB828-CDDE-6C07-9B24-2F08F75B8F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A7355EA-8971-0665-DA09-060F1DB279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5399E5-AE76-E091-7177-67770B6D22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18598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45C053-45D4-14B7-AFE8-B3A03794FD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ECA9A38-DD7D-FE06-BF1D-38187AFC20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927E9D9-BC04-CACC-B706-F9E1C9EE7B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2863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7ABFFE-1A2E-7735-292C-14752CC7A3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F39ACC3-1AC3-AD8F-9387-2147D51060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5E10C45-2737-A048-5ED0-E8D25C1BBC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97561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F13D64-C439-2971-1527-72F1AC2289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61600B-AA4E-D65E-386D-39E67C598B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0C8B2B-E5C9-9CA6-3564-D956DCFE54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79120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599813-9951-A8B5-DEC5-C9375F7992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048FC77-6C96-05D2-EE9B-680D78E3B2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F535560-DC92-CD19-95AF-7C31100945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01577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6264EB-34AD-1B34-D7D6-5D5510F315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B8835C6-E112-7CC4-BCB1-0D3384FBF3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0E05735-4F1F-651F-4770-A69A1AC197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63261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1E405A-546B-51F5-1179-B1CD2C25C4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B376247-06C3-E5DB-2EF2-094FE2F655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AFFD8A2-9BD5-1D34-6988-22DE4055F5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164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4E62EC-220E-2787-0416-28F7905691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EC60B4-9BA7-27B7-EF09-3B24FA9473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3479E78-9113-6D08-C7B3-9A16EBC942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27621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77D7E5-F636-F8A6-1669-3FE5976ED8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F1236B6-8FF3-C51D-5693-E982BE188A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CBED758-7E24-FFCD-B2E6-C192506717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63665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C6E9DA-AB8A-F0EF-A922-D7520400B0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42DAC79-AAD1-D9A3-231D-9708483FA9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EC29ED3-74A3-8E23-387A-0411FF5C5B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63895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16742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39170C-B4A7-BD35-180A-D752F252D3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4D9FDA0-6A52-64F7-17CF-A571106193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73A227C-E769-DA36-F3E2-F981F09E60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16669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65435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15254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88160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AF9C84-074E-E141-A3FD-46DE87E4CC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446229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398E15-E5DD-A6FA-FA55-2F35CA83FC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1D2AAE-9968-6BB9-8DD2-28286D6CF2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49FF6CB-B108-B6D6-C4D9-3D5FA630BE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3000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D22BC0-DDD5-D277-70D9-9D33686EC1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C778AA9-18B8-A342-C71E-934FF8E9AC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84E3D2-6B28-55E4-9ED7-17FA800345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702193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F9C84-074E-E141-A3FD-46DE87E4CC01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3862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F9C84-074E-E141-A3FD-46DE87E4CC01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3263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F9C84-074E-E141-A3FD-46DE87E4CC01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2673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9D9B68-1FAC-A911-2CE0-5539597288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DC8B443-3E50-508F-831F-7B8B545F51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60EFF49-C494-8625-FE40-B7BB407C30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392671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F9C84-074E-E141-A3FD-46DE87E4CC01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06956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F9C84-074E-E141-A3FD-46DE87E4CC01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38508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F9C84-074E-E141-A3FD-46DE87E4CC01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44276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F9C84-074E-E141-A3FD-46DE87E4CC01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3654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08968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34047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04264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2067C3-B826-DDA6-AB67-628D913115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F799791-D509-F98F-EF1D-5ECBD1B463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62BCD20-651C-C191-6895-E22E826439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78192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1CF059-0150-1F9C-5F53-D0D4F58AE5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1D40106-5F7C-B811-1599-59A4938A7B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A25566-AD65-0078-B090-6DADA7CA0E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62514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6F7746-A2B4-D832-2E96-457E60BEE9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7653440-ED05-1216-34A1-1A24B9D11F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953E16-E7B3-7EE0-9E20-02915E8615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7121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7550" y="1"/>
            <a:ext cx="10984850" cy="888999"/>
          </a:xfrm>
        </p:spPr>
        <p:txBody>
          <a:bodyPr>
            <a:normAutofit/>
          </a:bodyPr>
          <a:lstStyle>
            <a:lvl1pPr algn="l">
              <a:defRPr sz="3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839972" y="1435395"/>
            <a:ext cx="10558130" cy="329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597550" y="1181100"/>
            <a:ext cx="10984850" cy="4800599"/>
          </a:xfrm>
        </p:spPr>
        <p:txBody>
          <a:bodyPr/>
          <a:lstStyle>
            <a:lvl1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just">
              <a:spcAft>
                <a:spcPts val="200"/>
              </a:spcAft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just">
              <a:spcAft>
                <a:spcPts val="200"/>
              </a:spcAft>
              <a:defRPr/>
            </a:lvl3pPr>
            <a:lvl4pPr algn="just">
              <a:spcAft>
                <a:spcPts val="200"/>
              </a:spcAft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just">
              <a:spcAft>
                <a:spcPts val="200"/>
              </a:spcAft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564972F-81E4-47C1-8110-0800DB019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04484" y="6459783"/>
            <a:ext cx="1312025" cy="365125"/>
          </a:xfrm>
        </p:spPr>
        <p:txBody>
          <a:bodyPr/>
          <a:lstStyle/>
          <a:p>
            <a:fld id="{38C60F48-EAB5-A54D-B834-7AA360F30939}" type="slidenum">
              <a:rPr lang="en-US" smtClean="0"/>
              <a:t>‹#›</a:t>
            </a:fld>
            <a:endParaRPr lang="en-US"/>
          </a:p>
        </p:txBody>
      </p:sp>
      <p:sp>
        <p:nvSpPr>
          <p:cNvPr id="3" name="Google Shape;90;p1">
            <a:extLst>
              <a:ext uri="{FF2B5EF4-FFF2-40B4-BE49-F238E27FC236}">
                <a16:creationId xmlns:a16="http://schemas.microsoft.com/office/drawing/2014/main" id="{719349AC-65AB-168E-307A-1DECEBCAAE5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762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7910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67539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fld id="{38C60F48-EAB5-A54D-B834-7AA360F30939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>
            <a:cxnSpLocks/>
          </p:cNvCxnSpPr>
          <p:nvPr/>
        </p:nvCxnSpPr>
        <p:spPr>
          <a:xfrm>
            <a:off x="1097280" y="1737845"/>
            <a:ext cx="10063212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98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hf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research.cec.sc.edu/cyberinfra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deed.com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deed.com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deed.com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deed.com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x_7jsXsn_YU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tinyurl.com/2p978tm9" TargetMode="Externa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fiBuao6YZl0&amp;t=4216s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emf"/><Relationship Id="rId4" Type="http://schemas.openxmlformats.org/officeDocument/2006/relationships/image" Target="../media/image45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cWaWxsqVAgc" TargetMode="Externa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4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EGQHUdrQ80M" TargetMode="Externa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4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research.cec.sc.edu/cyberinfra/seminar-february-2024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ce.sc.edu/cyberinfra/cybertraining.html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netlab.cec.sc.edu/" TargetMode="External"/><Relationship Id="rId4" Type="http://schemas.openxmlformats.org/officeDocument/2006/relationships/image" Target="../media/image5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netlab.cec.sc.edu/" TargetMode="External"/><Relationship Id="rId4" Type="http://schemas.openxmlformats.org/officeDocument/2006/relationships/image" Target="../media/image5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s://netlab.cec.sc.edu/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deed.com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deed.com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deed.com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72AB7F-959D-1BBD-7C86-2DCA835915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8B305B-5099-18C5-D1D2-D5297F43B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60F48-EAB5-A54D-B834-7AA360F30939}" type="slidenum">
              <a:rPr lang="en-US" smtClean="0"/>
              <a:t>1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30813D3-6AD4-1005-7DAE-A931B6588E11}"/>
              </a:ext>
            </a:extLst>
          </p:cNvPr>
          <p:cNvSpPr/>
          <p:nvPr/>
        </p:nvSpPr>
        <p:spPr>
          <a:xfrm>
            <a:off x="1997089" y="504497"/>
            <a:ext cx="8287089" cy="63204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Virtual Labs for Security and Next-generation Programmable Devices</a:t>
            </a:r>
          </a:p>
          <a:p>
            <a:pPr algn="ctr"/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Jorge Crichigno</a:t>
            </a:r>
          </a:p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of South Carolina</a:t>
            </a:r>
          </a:p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https://research.cec.sc.edu/cyberinfra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Seminar at the University of South Florida</a:t>
            </a:r>
          </a:p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Tampa, Florida</a:t>
            </a:r>
          </a:p>
          <a:p>
            <a:pPr algn="ctr"/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Friday February  9, 2024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3F2462-1A88-1BB2-EECD-348DD7D16F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566" y="305889"/>
            <a:ext cx="1703523" cy="1053275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AD8E14FA-A0F5-5895-287C-401BF2CDD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0515" y="305889"/>
            <a:ext cx="779962" cy="783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1BB1DD-AFF7-A2CF-F71D-BF95C26A45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99283" y="226038"/>
            <a:ext cx="1805201" cy="863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3066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81321A-6C87-7008-C07E-376C3CB129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78B383-2978-CC1D-151B-0125F8FA2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Information Security Employment</a:t>
            </a: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70F0C1-1C45-3C76-FD51-A09113B11C4D}"/>
              </a:ext>
            </a:extLst>
          </p:cNvPr>
          <p:cNvCxnSpPr>
            <a:cxnSpLocks/>
          </p:cNvCxnSpPr>
          <p:nvPr/>
        </p:nvCxnSpPr>
        <p:spPr>
          <a:xfrm>
            <a:off x="600822" y="876301"/>
            <a:ext cx="7075622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53933-294E-80CF-9977-092EC152D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38C60F48-EAB5-A54D-B834-7AA360F30939}" type="slidenum">
              <a:rPr lang="en-US" sz="1051">
                <a:latin typeface="Calibri" panose="020F0502020204030204"/>
                <a:cs typeface="Arial"/>
                <a:sym typeface="Arial"/>
              </a:rPr>
              <a:pPr defTabSz="457189">
                <a:defRPr/>
              </a:pPr>
              <a:t>10</a:t>
            </a:fld>
            <a:endParaRPr lang="en-US" sz="1051"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A3526A2-5111-8D0E-CC29-CC803FD703D4}"/>
              </a:ext>
            </a:extLst>
          </p:cNvPr>
          <p:cNvSpPr txBox="1">
            <a:spLocks/>
          </p:cNvSpPr>
          <p:nvPr/>
        </p:nvSpPr>
        <p:spPr>
          <a:xfrm>
            <a:off x="597551" y="1028701"/>
            <a:ext cx="10984849" cy="4800599"/>
          </a:xfrm>
          <a:prstGeom prst="rect">
            <a:avLst/>
          </a:prstGeom>
        </p:spPr>
        <p:txBody>
          <a:bodyPr vert="horz" lIns="0" tIns="60960" rIns="0" bIns="60960" rtlCol="0">
            <a:normAutofit/>
          </a:bodyPr>
          <a:lstStyle>
            <a:lvl1pPr marL="68580" indent="-68580" algn="just" defTabSz="685800" rtl="0" eaLnBrk="1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6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3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2519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9951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2093" indent="-292093" defTabSz="914377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E0F8DFE-A5FA-8E04-A427-B4EA243C748D}"/>
              </a:ext>
            </a:extLst>
          </p:cNvPr>
          <p:cNvSpPr txBox="1">
            <a:spLocks/>
          </p:cNvSpPr>
          <p:nvPr/>
        </p:nvSpPr>
        <p:spPr>
          <a:xfrm>
            <a:off x="749951" y="1031242"/>
            <a:ext cx="10984849" cy="4800599"/>
          </a:xfrm>
          <a:prstGeom prst="rect">
            <a:avLst/>
          </a:prstGeom>
        </p:spPr>
        <p:txBody>
          <a:bodyPr vert="horz" lIns="0" tIns="60960" rIns="0" bIns="60960" rtlCol="0">
            <a:normAutofit/>
          </a:bodyPr>
          <a:lstStyle>
            <a:lvl1pPr marL="68580" indent="-68580" algn="just" defTabSz="685800" rtl="0" eaLnBrk="1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6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3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2519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9951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2093" indent="-292093" defTabSz="914377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>
                    <a:lumMod val="75000"/>
                    <a:lumOff val="25000"/>
                  </a:prstClr>
                </a:solidFill>
                <a:hlinkClick r:id="rId3"/>
              </a:rPr>
              <a:t>www.indeed.com</a:t>
            </a:r>
            <a:r>
              <a:rPr lang="en-US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EA64E9-5FA9-37A9-63EF-6EE0C8BF6D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0537" y="1765300"/>
            <a:ext cx="6238875" cy="352425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9636875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EBAEEE-E8D5-B0E1-1591-B8A1844963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E689A-A258-FBEA-AB64-1676339B3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Information Security Employment</a:t>
            </a: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B150DFE-B9FC-F94B-83C8-D01CF49B1B3A}"/>
              </a:ext>
            </a:extLst>
          </p:cNvPr>
          <p:cNvCxnSpPr>
            <a:cxnSpLocks/>
          </p:cNvCxnSpPr>
          <p:nvPr/>
        </p:nvCxnSpPr>
        <p:spPr>
          <a:xfrm>
            <a:off x="600822" y="876301"/>
            <a:ext cx="7075622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A4A8BA-2CA6-4C27-1A1B-B05CF5CA0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38C60F48-EAB5-A54D-B834-7AA360F30939}" type="slidenum">
              <a:rPr lang="en-US" sz="1051">
                <a:latin typeface="Calibri" panose="020F0502020204030204"/>
                <a:cs typeface="Arial"/>
                <a:sym typeface="Arial"/>
              </a:rPr>
              <a:pPr defTabSz="457189">
                <a:defRPr/>
              </a:pPr>
              <a:t>11</a:t>
            </a:fld>
            <a:endParaRPr lang="en-US" sz="1051"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B2FA9C9-5C97-5A56-DAA4-6DD74873B9F4}"/>
              </a:ext>
            </a:extLst>
          </p:cNvPr>
          <p:cNvSpPr txBox="1">
            <a:spLocks/>
          </p:cNvSpPr>
          <p:nvPr/>
        </p:nvSpPr>
        <p:spPr>
          <a:xfrm>
            <a:off x="597551" y="1028701"/>
            <a:ext cx="10984849" cy="4800599"/>
          </a:xfrm>
          <a:prstGeom prst="rect">
            <a:avLst/>
          </a:prstGeom>
        </p:spPr>
        <p:txBody>
          <a:bodyPr vert="horz" lIns="0" tIns="60960" rIns="0" bIns="60960" rtlCol="0">
            <a:normAutofit/>
          </a:bodyPr>
          <a:lstStyle>
            <a:lvl1pPr marL="68580" indent="-68580" algn="just" defTabSz="685800" rtl="0" eaLnBrk="1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6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3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2519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9951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2093" indent="-292093" defTabSz="914377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BF4E693-6812-E84B-3BC1-22546C21A198}"/>
              </a:ext>
            </a:extLst>
          </p:cNvPr>
          <p:cNvSpPr txBox="1">
            <a:spLocks/>
          </p:cNvSpPr>
          <p:nvPr/>
        </p:nvSpPr>
        <p:spPr>
          <a:xfrm>
            <a:off x="749951" y="1031242"/>
            <a:ext cx="10984849" cy="4800599"/>
          </a:xfrm>
          <a:prstGeom prst="rect">
            <a:avLst/>
          </a:prstGeom>
        </p:spPr>
        <p:txBody>
          <a:bodyPr vert="horz" lIns="0" tIns="60960" rIns="0" bIns="60960" rtlCol="0">
            <a:normAutofit/>
          </a:bodyPr>
          <a:lstStyle>
            <a:lvl1pPr marL="68580" indent="-68580" algn="just" defTabSz="685800" rtl="0" eaLnBrk="1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6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3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2519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9951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2093" indent="-292093" defTabSz="914377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>
                    <a:lumMod val="75000"/>
                    <a:lumOff val="25000"/>
                  </a:prstClr>
                </a:solidFill>
                <a:hlinkClick r:id="rId3"/>
              </a:rPr>
              <a:t>www.indeed.com</a:t>
            </a:r>
            <a:r>
              <a:rPr lang="en-US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D9D49C-ED4A-1EC1-B9E3-E726DAF990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504" y="1663700"/>
            <a:ext cx="4474203" cy="213924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71612B-5021-1741-BB84-3A7EF18144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4370" y="2311680"/>
            <a:ext cx="6416126" cy="414556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72CF488-DEC2-ED5A-C8FD-32F2C8D57CE1}"/>
              </a:ext>
            </a:extLst>
          </p:cNvPr>
          <p:cNvCxnSpPr/>
          <p:nvPr/>
        </p:nvCxnSpPr>
        <p:spPr>
          <a:xfrm>
            <a:off x="5398936" y="4158532"/>
            <a:ext cx="543869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CDACAB3-03F8-E85D-3694-05EF4F0A108A}"/>
              </a:ext>
            </a:extLst>
          </p:cNvPr>
          <p:cNvCxnSpPr>
            <a:cxnSpLocks/>
          </p:cNvCxnSpPr>
          <p:nvPr/>
        </p:nvCxnSpPr>
        <p:spPr>
          <a:xfrm>
            <a:off x="6893781" y="3945172"/>
            <a:ext cx="40326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8F80945-63EC-45E1-BBB1-FE48B535F6F5}"/>
              </a:ext>
            </a:extLst>
          </p:cNvPr>
          <p:cNvCxnSpPr>
            <a:cxnSpLocks/>
          </p:cNvCxnSpPr>
          <p:nvPr/>
        </p:nvCxnSpPr>
        <p:spPr>
          <a:xfrm>
            <a:off x="5398936" y="4805238"/>
            <a:ext cx="579650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68FAAF8-91DB-4F96-86F8-12621442EBA9}"/>
              </a:ext>
            </a:extLst>
          </p:cNvPr>
          <p:cNvCxnSpPr>
            <a:cxnSpLocks/>
          </p:cNvCxnSpPr>
          <p:nvPr/>
        </p:nvCxnSpPr>
        <p:spPr>
          <a:xfrm>
            <a:off x="5305707" y="5426765"/>
            <a:ext cx="449825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75A603F-06F5-552C-EBD0-69AA0874DC4C}"/>
              </a:ext>
            </a:extLst>
          </p:cNvPr>
          <p:cNvCxnSpPr>
            <a:cxnSpLocks/>
          </p:cNvCxnSpPr>
          <p:nvPr/>
        </p:nvCxnSpPr>
        <p:spPr>
          <a:xfrm>
            <a:off x="10400306" y="4972215"/>
            <a:ext cx="67851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92160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4E1178-EA68-9440-BC82-529E88EA15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C68FF9-2409-4B56-6F6B-9E73018F6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Information Security Employment</a:t>
            </a: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D00F9EA-DC5F-47ED-C090-0312C3C34D6B}"/>
              </a:ext>
            </a:extLst>
          </p:cNvPr>
          <p:cNvCxnSpPr>
            <a:cxnSpLocks/>
          </p:cNvCxnSpPr>
          <p:nvPr/>
        </p:nvCxnSpPr>
        <p:spPr>
          <a:xfrm>
            <a:off x="600822" y="876301"/>
            <a:ext cx="7075622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2B7BF0-9314-BD95-84BF-BA8E535BF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38C60F48-EAB5-A54D-B834-7AA360F30939}" type="slidenum">
              <a:rPr lang="en-US" sz="1051">
                <a:latin typeface="Calibri" panose="020F0502020204030204"/>
                <a:cs typeface="Arial"/>
                <a:sym typeface="Arial"/>
              </a:rPr>
              <a:pPr defTabSz="457189">
                <a:defRPr/>
              </a:pPr>
              <a:t>12</a:t>
            </a:fld>
            <a:endParaRPr lang="en-US" sz="1051"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BB4221F3-FE14-9101-1D23-9E333955A780}"/>
              </a:ext>
            </a:extLst>
          </p:cNvPr>
          <p:cNvSpPr txBox="1">
            <a:spLocks/>
          </p:cNvSpPr>
          <p:nvPr/>
        </p:nvSpPr>
        <p:spPr>
          <a:xfrm>
            <a:off x="597551" y="1028701"/>
            <a:ext cx="10984849" cy="4800599"/>
          </a:xfrm>
          <a:prstGeom prst="rect">
            <a:avLst/>
          </a:prstGeom>
        </p:spPr>
        <p:txBody>
          <a:bodyPr vert="horz" lIns="0" tIns="60960" rIns="0" bIns="60960" rtlCol="0">
            <a:normAutofit/>
          </a:bodyPr>
          <a:lstStyle>
            <a:lvl1pPr marL="68580" indent="-68580" algn="just" defTabSz="685800" rtl="0" eaLnBrk="1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6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3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2519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9951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2093" indent="-292093" defTabSz="914377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D9901B3-28C9-6A29-DA9F-BC3DB8D934EB}"/>
              </a:ext>
            </a:extLst>
          </p:cNvPr>
          <p:cNvSpPr txBox="1">
            <a:spLocks/>
          </p:cNvSpPr>
          <p:nvPr/>
        </p:nvSpPr>
        <p:spPr>
          <a:xfrm>
            <a:off x="749951" y="1031242"/>
            <a:ext cx="10984849" cy="4800599"/>
          </a:xfrm>
          <a:prstGeom prst="rect">
            <a:avLst/>
          </a:prstGeom>
        </p:spPr>
        <p:txBody>
          <a:bodyPr vert="horz" lIns="0" tIns="60960" rIns="0" bIns="60960" rtlCol="0">
            <a:normAutofit/>
          </a:bodyPr>
          <a:lstStyle>
            <a:lvl1pPr marL="68580" indent="-68580" algn="just" defTabSz="685800" rtl="0" eaLnBrk="1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6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3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2519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9951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2093" indent="-292093" defTabSz="914377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>
                    <a:lumMod val="75000"/>
                    <a:lumOff val="25000"/>
                  </a:prstClr>
                </a:solidFill>
                <a:hlinkClick r:id="rId3"/>
              </a:rPr>
              <a:t>www.indeed.com</a:t>
            </a:r>
            <a:r>
              <a:rPr lang="en-US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B27CF0-F37F-1533-7AD6-F1B3B7DAA7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937" y="1567180"/>
            <a:ext cx="4903463" cy="257525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95ABC43-CC54-0434-1118-CB2446ECE4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9759" y="3794787"/>
            <a:ext cx="6892290" cy="234848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97F0790-0DD4-4737-E169-63FE7041436F}"/>
              </a:ext>
            </a:extLst>
          </p:cNvPr>
          <p:cNvCxnSpPr>
            <a:cxnSpLocks/>
          </p:cNvCxnSpPr>
          <p:nvPr/>
        </p:nvCxnSpPr>
        <p:spPr>
          <a:xfrm>
            <a:off x="4659023" y="5831841"/>
            <a:ext cx="494615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09ECB70-C9A5-EA16-718F-B142AA82ADE1}"/>
              </a:ext>
            </a:extLst>
          </p:cNvPr>
          <p:cNvCxnSpPr>
            <a:cxnSpLocks/>
          </p:cNvCxnSpPr>
          <p:nvPr/>
        </p:nvCxnSpPr>
        <p:spPr>
          <a:xfrm>
            <a:off x="7458323" y="5220916"/>
            <a:ext cx="379409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54109A4-6A48-2627-88EB-062E1CFCF2D9}"/>
              </a:ext>
            </a:extLst>
          </p:cNvPr>
          <p:cNvCxnSpPr>
            <a:cxnSpLocks/>
          </p:cNvCxnSpPr>
          <p:nvPr/>
        </p:nvCxnSpPr>
        <p:spPr>
          <a:xfrm>
            <a:off x="4659023" y="4394079"/>
            <a:ext cx="632968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82071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123944-9C43-0554-CBC5-519DA2F2A6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1648A-C681-43FB-1FC7-9AD08B3EA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Information Security Employment</a:t>
            </a: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D079782-6489-1111-E4F5-A0A793F089B5}"/>
              </a:ext>
            </a:extLst>
          </p:cNvPr>
          <p:cNvCxnSpPr>
            <a:cxnSpLocks/>
          </p:cNvCxnSpPr>
          <p:nvPr/>
        </p:nvCxnSpPr>
        <p:spPr>
          <a:xfrm>
            <a:off x="600822" y="876301"/>
            <a:ext cx="7075622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4B7B69-AA0A-9D93-AE8C-7CCD528DB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38C60F48-EAB5-A54D-B834-7AA360F30939}" type="slidenum">
              <a:rPr lang="en-US" sz="1051">
                <a:latin typeface="Calibri" panose="020F0502020204030204"/>
                <a:cs typeface="Arial"/>
                <a:sym typeface="Arial"/>
              </a:rPr>
              <a:pPr defTabSz="457189">
                <a:defRPr/>
              </a:pPr>
              <a:t>13</a:t>
            </a:fld>
            <a:endParaRPr lang="en-US" sz="1051"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BCFB0B50-0013-D092-DF06-660D4DDAF8E9}"/>
              </a:ext>
            </a:extLst>
          </p:cNvPr>
          <p:cNvSpPr txBox="1">
            <a:spLocks/>
          </p:cNvSpPr>
          <p:nvPr/>
        </p:nvSpPr>
        <p:spPr>
          <a:xfrm>
            <a:off x="597551" y="1028701"/>
            <a:ext cx="10984849" cy="4800599"/>
          </a:xfrm>
          <a:prstGeom prst="rect">
            <a:avLst/>
          </a:prstGeom>
        </p:spPr>
        <p:txBody>
          <a:bodyPr vert="horz" lIns="0" tIns="60960" rIns="0" bIns="60960" rtlCol="0">
            <a:normAutofit/>
          </a:bodyPr>
          <a:lstStyle>
            <a:lvl1pPr marL="68580" indent="-68580" algn="just" defTabSz="685800" rtl="0" eaLnBrk="1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6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3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2519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9951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2093" indent="-292093" defTabSz="914377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7234464-954F-2619-7206-53FC130F869B}"/>
              </a:ext>
            </a:extLst>
          </p:cNvPr>
          <p:cNvSpPr txBox="1">
            <a:spLocks/>
          </p:cNvSpPr>
          <p:nvPr/>
        </p:nvSpPr>
        <p:spPr>
          <a:xfrm>
            <a:off x="749951" y="1031242"/>
            <a:ext cx="10984849" cy="4800599"/>
          </a:xfrm>
          <a:prstGeom prst="rect">
            <a:avLst/>
          </a:prstGeom>
        </p:spPr>
        <p:txBody>
          <a:bodyPr vert="horz" lIns="0" tIns="60960" rIns="0" bIns="60960" rtlCol="0">
            <a:normAutofit/>
          </a:bodyPr>
          <a:lstStyle>
            <a:lvl1pPr marL="68580" indent="-68580" algn="just" defTabSz="685800" rtl="0" eaLnBrk="1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6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3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2519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9951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2093" indent="-292093" defTabSz="914377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>
                    <a:lumMod val="75000"/>
                    <a:lumOff val="25000"/>
                  </a:prstClr>
                </a:solidFill>
                <a:hlinkClick r:id="rId3"/>
              </a:rPr>
              <a:t>www.indeed.com</a:t>
            </a:r>
            <a:r>
              <a:rPr lang="en-US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B89AEF-DE46-1753-A05E-45FE1E1DCF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951" y="1666875"/>
            <a:ext cx="4827889" cy="272720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D36EA9-F2C9-A44C-FF93-9B425C4E76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9975" y="1031242"/>
            <a:ext cx="5352074" cy="425287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A6A7402-D9AE-9BB6-4936-AE62F56EBF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9975" y="5399719"/>
            <a:ext cx="5352074" cy="126652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FE19F7A-13AA-9945-D722-F253E5260AE7}"/>
              </a:ext>
            </a:extLst>
          </p:cNvPr>
          <p:cNvCxnSpPr>
            <a:cxnSpLocks/>
          </p:cNvCxnSpPr>
          <p:nvPr/>
        </p:nvCxnSpPr>
        <p:spPr>
          <a:xfrm>
            <a:off x="6472361" y="6318196"/>
            <a:ext cx="379409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8EC2FDE-F25D-33BA-9D08-187D12323426}"/>
              </a:ext>
            </a:extLst>
          </p:cNvPr>
          <p:cNvCxnSpPr>
            <a:cxnSpLocks/>
          </p:cNvCxnSpPr>
          <p:nvPr/>
        </p:nvCxnSpPr>
        <p:spPr>
          <a:xfrm>
            <a:off x="6410075" y="4394079"/>
            <a:ext cx="44832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7E8C669-BF38-111E-6ABB-4DA6AE6F1B48}"/>
              </a:ext>
            </a:extLst>
          </p:cNvPr>
          <p:cNvCxnSpPr>
            <a:cxnSpLocks/>
          </p:cNvCxnSpPr>
          <p:nvPr/>
        </p:nvCxnSpPr>
        <p:spPr>
          <a:xfrm>
            <a:off x="7286044" y="4928142"/>
            <a:ext cx="124570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89266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BEAEBE-D02D-1B55-C208-A58AF14616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35276-5713-0DC9-995F-C12E93CCB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/>
              <a:t>The Role of Professionals Certs in Comp. Occupations</a:t>
            </a: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31DABAB-B545-5F26-351E-79055768CCBA}"/>
              </a:ext>
            </a:extLst>
          </p:cNvPr>
          <p:cNvCxnSpPr>
            <a:cxnSpLocks/>
          </p:cNvCxnSpPr>
          <p:nvPr/>
        </p:nvCxnSpPr>
        <p:spPr>
          <a:xfrm>
            <a:off x="600822" y="876301"/>
            <a:ext cx="10250058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0B04D1-A6C1-EFD8-FA7F-A4A1C4A0B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38C60F48-EAB5-A54D-B834-7AA360F30939}" type="slidenum">
              <a:rPr lang="en-US" sz="1051">
                <a:latin typeface="Calibri" panose="020F0502020204030204"/>
                <a:cs typeface="Arial"/>
                <a:sym typeface="Arial"/>
              </a:rPr>
              <a:pPr defTabSz="457189">
                <a:defRPr/>
              </a:pPr>
              <a:t>14</a:t>
            </a:fld>
            <a:endParaRPr lang="en-US" sz="1051"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CBB64B8-D765-9740-2393-76036FB93DAA}"/>
              </a:ext>
            </a:extLst>
          </p:cNvPr>
          <p:cNvSpPr txBox="1">
            <a:spLocks/>
          </p:cNvSpPr>
          <p:nvPr/>
        </p:nvSpPr>
        <p:spPr>
          <a:xfrm>
            <a:off x="597551" y="1028701"/>
            <a:ext cx="10984849" cy="4800599"/>
          </a:xfrm>
          <a:prstGeom prst="rect">
            <a:avLst/>
          </a:prstGeom>
        </p:spPr>
        <p:txBody>
          <a:bodyPr vert="horz" lIns="0" tIns="60960" rIns="0" bIns="60960" rtlCol="0">
            <a:normAutofit/>
          </a:bodyPr>
          <a:lstStyle>
            <a:lvl1pPr marL="68580" indent="-68580" algn="just" defTabSz="685800" rtl="0" eaLnBrk="1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6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3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2519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9951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2093" indent="-292093" defTabSz="914377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D6BF2D0-F7C7-107B-3B56-FB868B8289B2}"/>
              </a:ext>
            </a:extLst>
          </p:cNvPr>
          <p:cNvSpPr txBox="1">
            <a:spLocks/>
          </p:cNvSpPr>
          <p:nvPr/>
        </p:nvSpPr>
        <p:spPr>
          <a:xfrm>
            <a:off x="749951" y="1031242"/>
            <a:ext cx="10984849" cy="4800599"/>
          </a:xfrm>
          <a:prstGeom prst="rect">
            <a:avLst/>
          </a:prstGeom>
        </p:spPr>
        <p:txBody>
          <a:bodyPr vert="horz" lIns="0" tIns="60960" rIns="0" bIns="60960" rtlCol="0">
            <a:normAutofit/>
          </a:bodyPr>
          <a:lstStyle>
            <a:lvl1pPr marL="68580" indent="-68580" algn="just" defTabSz="685800" rtl="0" eaLnBrk="1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6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3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2519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9951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2093" indent="-292093" defTabSz="914377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2D953FA-5F78-1A9E-B35B-C232D4E139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855" y="2411520"/>
            <a:ext cx="5913120" cy="203495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57BD0B9-CBA5-4FAA-D7B3-5E79DD8245B9}"/>
              </a:ext>
            </a:extLst>
          </p:cNvPr>
          <p:cNvSpPr txBox="1"/>
          <p:nvPr/>
        </p:nvSpPr>
        <p:spPr>
          <a:xfrm>
            <a:off x="518160" y="6305966"/>
            <a:ext cx="1107628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M. </a:t>
            </a:r>
            <a:r>
              <a:rPr lang="en-US" sz="1200" dirty="0" err="1">
                <a:solidFill>
                  <a:srgbClr val="231F2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Tannian</a:t>
            </a:r>
            <a:r>
              <a:rPr lang="en-US" sz="120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W. Coston, “The Role of Professional Certifications in Computer Occupations,” Communications of the ACM, Vol. 64, No. 10, October 2021. 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E1EF1B1-2DFA-32D6-34AD-3A471DADAFDA}"/>
              </a:ext>
            </a:extLst>
          </p:cNvPr>
          <p:cNvCxnSpPr>
            <a:cxnSpLocks/>
          </p:cNvCxnSpPr>
          <p:nvPr/>
        </p:nvCxnSpPr>
        <p:spPr>
          <a:xfrm>
            <a:off x="609601" y="6305966"/>
            <a:ext cx="10373359" cy="0"/>
          </a:xfrm>
          <a:prstGeom prst="line">
            <a:avLst/>
          </a:prstGeom>
          <a:ln w="31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76931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63F010-0710-9813-0D95-55EC386738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7E121-1E27-9F84-CB8B-4C3DE5655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/>
              <a:t>The Role of Professionals Certs in Comp. Occupations</a:t>
            </a: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2959E31-0B19-322E-D2E1-2667B706634D}"/>
              </a:ext>
            </a:extLst>
          </p:cNvPr>
          <p:cNvCxnSpPr>
            <a:cxnSpLocks/>
          </p:cNvCxnSpPr>
          <p:nvPr/>
        </p:nvCxnSpPr>
        <p:spPr>
          <a:xfrm>
            <a:off x="600822" y="876301"/>
            <a:ext cx="10250058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BAF041-C5DB-CD8B-97E4-D480618D4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38C60F48-EAB5-A54D-B834-7AA360F30939}" type="slidenum">
              <a:rPr lang="en-US" sz="1051">
                <a:latin typeface="Calibri" panose="020F0502020204030204"/>
                <a:cs typeface="Arial"/>
                <a:sym typeface="Arial"/>
              </a:rPr>
              <a:pPr defTabSz="457189">
                <a:defRPr/>
              </a:pPr>
              <a:t>15</a:t>
            </a:fld>
            <a:endParaRPr lang="en-US" sz="1051"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D530581-9279-3142-8B00-4889DA190B69}"/>
              </a:ext>
            </a:extLst>
          </p:cNvPr>
          <p:cNvSpPr txBox="1">
            <a:spLocks/>
          </p:cNvSpPr>
          <p:nvPr/>
        </p:nvSpPr>
        <p:spPr>
          <a:xfrm>
            <a:off x="597551" y="1028701"/>
            <a:ext cx="10984849" cy="4800599"/>
          </a:xfrm>
          <a:prstGeom prst="rect">
            <a:avLst/>
          </a:prstGeom>
        </p:spPr>
        <p:txBody>
          <a:bodyPr vert="horz" lIns="0" tIns="60960" rIns="0" bIns="60960" rtlCol="0">
            <a:normAutofit/>
          </a:bodyPr>
          <a:lstStyle>
            <a:lvl1pPr marL="68580" indent="-68580" algn="just" defTabSz="685800" rtl="0" eaLnBrk="1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6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3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2519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9951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2093" indent="-292093" defTabSz="914377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03A3BE9-4876-4433-885D-CBD5BD254A54}"/>
              </a:ext>
            </a:extLst>
          </p:cNvPr>
          <p:cNvSpPr txBox="1">
            <a:spLocks/>
          </p:cNvSpPr>
          <p:nvPr/>
        </p:nvSpPr>
        <p:spPr>
          <a:xfrm>
            <a:off x="749951" y="1031242"/>
            <a:ext cx="10984849" cy="4800599"/>
          </a:xfrm>
          <a:prstGeom prst="rect">
            <a:avLst/>
          </a:prstGeom>
        </p:spPr>
        <p:txBody>
          <a:bodyPr vert="horz" lIns="0" tIns="60960" rIns="0" bIns="60960" rtlCol="0">
            <a:normAutofit/>
          </a:bodyPr>
          <a:lstStyle>
            <a:lvl1pPr marL="68580" indent="-68580" algn="just" defTabSz="685800" rtl="0" eaLnBrk="1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6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3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2519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9951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2093" indent="-292093" defTabSz="914377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992C133-B4B3-E54E-8D82-72BB150DEE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855" y="2411520"/>
            <a:ext cx="5913120" cy="203495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4B10D2-9C2D-A831-5923-1F0482EB04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2375" y="1559838"/>
            <a:ext cx="5533633" cy="42037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2488C2D-4BB7-45BC-193D-21F098591F46}"/>
              </a:ext>
            </a:extLst>
          </p:cNvPr>
          <p:cNvSpPr txBox="1"/>
          <p:nvPr/>
        </p:nvSpPr>
        <p:spPr>
          <a:xfrm>
            <a:off x="6242375" y="1158240"/>
            <a:ext cx="549242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Top 15 requested certs for Info Security Analysts (15-1212)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3E0440-1EFE-D456-9A20-3804C0082CFD}"/>
              </a:ext>
            </a:extLst>
          </p:cNvPr>
          <p:cNvSpPr txBox="1"/>
          <p:nvPr/>
        </p:nvSpPr>
        <p:spPr>
          <a:xfrm>
            <a:off x="518160" y="6305966"/>
            <a:ext cx="1107628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M. </a:t>
            </a:r>
            <a:r>
              <a:rPr lang="en-US" sz="1200" dirty="0" err="1">
                <a:solidFill>
                  <a:srgbClr val="231F2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Tannian</a:t>
            </a:r>
            <a:r>
              <a:rPr lang="en-US" sz="120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W. Coston, “The Role of Professional Certifications in Computer Occupations,” Communications of the ACM, Vol. 64, No. 10, October 2021. 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3B7D067-DF25-177C-D73B-5AD6AE304274}"/>
              </a:ext>
            </a:extLst>
          </p:cNvPr>
          <p:cNvCxnSpPr>
            <a:cxnSpLocks/>
          </p:cNvCxnSpPr>
          <p:nvPr/>
        </p:nvCxnSpPr>
        <p:spPr>
          <a:xfrm>
            <a:off x="609601" y="6305966"/>
            <a:ext cx="10373359" cy="0"/>
          </a:xfrm>
          <a:prstGeom prst="line">
            <a:avLst/>
          </a:prstGeom>
          <a:ln w="31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17027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4B37E6-74B0-B140-F306-F0572B9231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DF2725-ABF5-B6CB-E928-6A77D0CF4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/>
              <a:t>The Role of Professionals Certs in Comp. Occupations</a:t>
            </a: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0CB8101-5021-5F06-8CD2-09DA6454FA7A}"/>
              </a:ext>
            </a:extLst>
          </p:cNvPr>
          <p:cNvCxnSpPr>
            <a:cxnSpLocks/>
          </p:cNvCxnSpPr>
          <p:nvPr/>
        </p:nvCxnSpPr>
        <p:spPr>
          <a:xfrm>
            <a:off x="600822" y="876301"/>
            <a:ext cx="10250058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BC455C-6FC9-58DF-19E4-3DFBCFB54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38C60F48-EAB5-A54D-B834-7AA360F30939}" type="slidenum">
              <a:rPr lang="en-US" sz="1051">
                <a:latin typeface="Calibri" panose="020F0502020204030204"/>
                <a:cs typeface="Arial"/>
                <a:sym typeface="Arial"/>
              </a:rPr>
              <a:pPr defTabSz="457189">
                <a:defRPr/>
              </a:pPr>
              <a:t>16</a:t>
            </a:fld>
            <a:endParaRPr lang="en-US" sz="1051"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6D9E05A-66D1-95AC-7BE2-58BA4DF0A249}"/>
              </a:ext>
            </a:extLst>
          </p:cNvPr>
          <p:cNvSpPr txBox="1">
            <a:spLocks/>
          </p:cNvSpPr>
          <p:nvPr/>
        </p:nvSpPr>
        <p:spPr>
          <a:xfrm>
            <a:off x="597551" y="1028701"/>
            <a:ext cx="10984849" cy="4800599"/>
          </a:xfrm>
          <a:prstGeom prst="rect">
            <a:avLst/>
          </a:prstGeom>
        </p:spPr>
        <p:txBody>
          <a:bodyPr vert="horz" lIns="0" tIns="60960" rIns="0" bIns="60960" rtlCol="0">
            <a:normAutofit/>
          </a:bodyPr>
          <a:lstStyle>
            <a:lvl1pPr marL="68580" indent="-68580" algn="just" defTabSz="685800" rtl="0" eaLnBrk="1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6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3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2519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9951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2093" indent="-292093" defTabSz="914377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63BC1D1-97D5-BD8B-8C4A-9A8D7F6D4084}"/>
              </a:ext>
            </a:extLst>
          </p:cNvPr>
          <p:cNvSpPr txBox="1">
            <a:spLocks/>
          </p:cNvSpPr>
          <p:nvPr/>
        </p:nvSpPr>
        <p:spPr>
          <a:xfrm>
            <a:off x="749951" y="1031242"/>
            <a:ext cx="10984849" cy="4800599"/>
          </a:xfrm>
          <a:prstGeom prst="rect">
            <a:avLst/>
          </a:prstGeom>
        </p:spPr>
        <p:txBody>
          <a:bodyPr vert="horz" lIns="0" tIns="60960" rIns="0" bIns="60960" rtlCol="0">
            <a:normAutofit/>
          </a:bodyPr>
          <a:lstStyle>
            <a:lvl1pPr marL="68580" indent="-68580" algn="just" defTabSz="685800" rtl="0" eaLnBrk="1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6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3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2519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9951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2093" indent="-292093" defTabSz="914377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7F057C6-9500-C9C0-3C36-3906C058DA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855" y="2411520"/>
            <a:ext cx="5913120" cy="203495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88E74F9-7DBC-31A8-8B7B-E9BC267B55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1382" y="1647469"/>
            <a:ext cx="5271018" cy="39288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20A6743-B297-2D0C-D1E5-19B66F1AED57}"/>
              </a:ext>
            </a:extLst>
          </p:cNvPr>
          <p:cNvSpPr txBox="1"/>
          <p:nvPr/>
        </p:nvSpPr>
        <p:spPr>
          <a:xfrm>
            <a:off x="6323432" y="1253183"/>
            <a:ext cx="52710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Top 15 requested certs for Comp. Network Architects (15-1241)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EA2004-69EC-C057-8E35-4CE2F62EF23E}"/>
              </a:ext>
            </a:extLst>
          </p:cNvPr>
          <p:cNvSpPr txBox="1"/>
          <p:nvPr/>
        </p:nvSpPr>
        <p:spPr>
          <a:xfrm>
            <a:off x="518160" y="6305966"/>
            <a:ext cx="1107628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M. </a:t>
            </a:r>
            <a:r>
              <a:rPr lang="en-US" sz="1200" dirty="0" err="1">
                <a:solidFill>
                  <a:srgbClr val="231F2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Tannian</a:t>
            </a:r>
            <a:r>
              <a:rPr lang="en-US" sz="120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W. Coston, “The Role of Professional Certifications in Computer Occupations,” Communications of the ACM, Vol. 64, No. 10, October 2021. 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72F3173-6DF4-AF40-400D-B1E8B0904A16}"/>
              </a:ext>
            </a:extLst>
          </p:cNvPr>
          <p:cNvCxnSpPr>
            <a:cxnSpLocks/>
          </p:cNvCxnSpPr>
          <p:nvPr/>
        </p:nvCxnSpPr>
        <p:spPr>
          <a:xfrm>
            <a:off x="609601" y="6305966"/>
            <a:ext cx="10373359" cy="0"/>
          </a:xfrm>
          <a:prstGeom prst="line">
            <a:avLst/>
          </a:prstGeom>
          <a:ln w="31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51443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57B64E-C1F4-950D-EE53-E5BFF04025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01F0B-6AAF-3A7A-2A59-A8ED27793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/>
              <a:t>The Role of Professionals Certs in Comp. Occupations</a:t>
            </a: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2709A91-44E5-4B59-465F-46E52DC2DEAB}"/>
              </a:ext>
            </a:extLst>
          </p:cNvPr>
          <p:cNvCxnSpPr>
            <a:cxnSpLocks/>
          </p:cNvCxnSpPr>
          <p:nvPr/>
        </p:nvCxnSpPr>
        <p:spPr>
          <a:xfrm>
            <a:off x="600822" y="876301"/>
            <a:ext cx="10250058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D58867-FDC0-5A2F-CDCC-3536C7406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38C60F48-EAB5-A54D-B834-7AA360F30939}" type="slidenum">
              <a:rPr lang="en-US" sz="1051">
                <a:latin typeface="Calibri" panose="020F0502020204030204"/>
                <a:cs typeface="Arial"/>
                <a:sym typeface="Arial"/>
              </a:rPr>
              <a:pPr defTabSz="457189">
                <a:defRPr/>
              </a:pPr>
              <a:t>17</a:t>
            </a:fld>
            <a:endParaRPr lang="en-US" sz="1051"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0448F2D-F332-6B24-2664-D7497CF6D210}"/>
              </a:ext>
            </a:extLst>
          </p:cNvPr>
          <p:cNvSpPr txBox="1">
            <a:spLocks/>
          </p:cNvSpPr>
          <p:nvPr/>
        </p:nvSpPr>
        <p:spPr>
          <a:xfrm>
            <a:off x="597551" y="1028701"/>
            <a:ext cx="10984849" cy="4800599"/>
          </a:xfrm>
          <a:prstGeom prst="rect">
            <a:avLst/>
          </a:prstGeom>
        </p:spPr>
        <p:txBody>
          <a:bodyPr vert="horz" lIns="0" tIns="60960" rIns="0" bIns="60960" rtlCol="0">
            <a:normAutofit/>
          </a:bodyPr>
          <a:lstStyle>
            <a:lvl1pPr marL="68580" indent="-68580" algn="just" defTabSz="685800" rtl="0" eaLnBrk="1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6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3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2519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9951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2093" indent="-292093" defTabSz="914377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1B3ADFB-E045-BB72-BB35-70C78DFB3BBC}"/>
              </a:ext>
            </a:extLst>
          </p:cNvPr>
          <p:cNvSpPr txBox="1">
            <a:spLocks/>
          </p:cNvSpPr>
          <p:nvPr/>
        </p:nvSpPr>
        <p:spPr>
          <a:xfrm>
            <a:off x="749951" y="1031242"/>
            <a:ext cx="10984849" cy="4800599"/>
          </a:xfrm>
          <a:prstGeom prst="rect">
            <a:avLst/>
          </a:prstGeom>
        </p:spPr>
        <p:txBody>
          <a:bodyPr vert="horz" lIns="0" tIns="60960" rIns="0" bIns="60960" rtlCol="0">
            <a:normAutofit/>
          </a:bodyPr>
          <a:lstStyle>
            <a:lvl1pPr marL="68580" indent="-68580" algn="just" defTabSz="685800" rtl="0" eaLnBrk="1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6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3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2519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9951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2093" indent="-292093" defTabSz="914377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9DE4A5B-6A4F-81B5-8DAC-C8E72F1E5B7E}"/>
              </a:ext>
            </a:extLst>
          </p:cNvPr>
          <p:cNvSpPr txBox="1">
            <a:spLocks/>
          </p:cNvSpPr>
          <p:nvPr/>
        </p:nvSpPr>
        <p:spPr>
          <a:xfrm>
            <a:off x="609600" y="1036324"/>
            <a:ext cx="10984849" cy="4800599"/>
          </a:xfrm>
          <a:prstGeom prst="rect">
            <a:avLst/>
          </a:prstGeom>
        </p:spPr>
        <p:txBody>
          <a:bodyPr vert="horz" lIns="0" tIns="60960" rIns="0" bIns="60960" rtlCol="0">
            <a:normAutofit/>
          </a:bodyPr>
          <a:lstStyle>
            <a:lvl1pPr marL="68580" indent="-68580" algn="just" defTabSz="685800" rtl="0" eaLnBrk="1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6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3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2519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9951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2093" indent="-292093" defTabSz="914377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The U.S. job market indicates that the level of demand of certificates for ISA is over 95% (i.e., 95% of more than 345,000 job listings prefer professionals with industry certificates</a:t>
            </a:r>
            <a:r>
              <a:rPr lang="en-US" sz="2400" baseline="30000" dirty="0">
                <a:solidFill>
                  <a:prstClr val="black">
                    <a:lumMod val="75000"/>
                    <a:lumOff val="25000"/>
                  </a:prstClr>
                </a:solidFill>
              </a:rPr>
              <a:t>1</a:t>
            </a:r>
            <a:r>
              <a:rPr lang="en-US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) </a:t>
            </a:r>
          </a:p>
          <a:p>
            <a:pPr marL="292093" indent="-292093" defTabSz="914377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Similarly, the level of demand of certificates for CNA is 52% (i.e., 52% of more than 38,000 job listings prefer professionals with industry certificates</a:t>
            </a:r>
            <a:r>
              <a:rPr lang="en-US" sz="2400" baseline="30000" dirty="0">
                <a:solidFill>
                  <a:prstClr val="black">
                    <a:lumMod val="75000"/>
                    <a:lumOff val="25000"/>
                  </a:prstClr>
                </a:solidFill>
              </a:rPr>
              <a:t>1</a:t>
            </a:r>
            <a:r>
              <a:rPr lang="en-US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025F15-A402-8C9C-592B-65A0C2A1742F}"/>
              </a:ext>
            </a:extLst>
          </p:cNvPr>
          <p:cNvSpPr txBox="1"/>
          <p:nvPr/>
        </p:nvSpPr>
        <p:spPr>
          <a:xfrm>
            <a:off x="518160" y="6305966"/>
            <a:ext cx="1107628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M. </a:t>
            </a:r>
            <a:r>
              <a:rPr lang="en-US" sz="1200" dirty="0" err="1">
                <a:solidFill>
                  <a:srgbClr val="231F2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Tannian</a:t>
            </a:r>
            <a:r>
              <a:rPr lang="en-US" sz="120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W. Coston, “The Role of Professional Certifications in Computer Occupations,” Communications of the ACM, Vol. 64, No. 10, October 2021. 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A6B18FA-7F49-335D-3FD2-BE15F70EF6B5}"/>
              </a:ext>
            </a:extLst>
          </p:cNvPr>
          <p:cNvCxnSpPr>
            <a:cxnSpLocks/>
          </p:cNvCxnSpPr>
          <p:nvPr/>
        </p:nvCxnSpPr>
        <p:spPr>
          <a:xfrm>
            <a:off x="609601" y="6305966"/>
            <a:ext cx="10373359" cy="0"/>
          </a:xfrm>
          <a:prstGeom prst="line">
            <a:avLst/>
          </a:prstGeom>
          <a:ln w="31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49EB864-645C-C5C5-E25F-623149BAC549}"/>
              </a:ext>
            </a:extLst>
          </p:cNvPr>
          <p:cNvSpPr txBox="1"/>
          <p:nvPr/>
        </p:nvSpPr>
        <p:spPr>
          <a:xfrm>
            <a:off x="609601" y="5335368"/>
            <a:ext cx="613664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ISA:   Information Security Analyst</a:t>
            </a:r>
          </a:p>
          <a:p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CNA: Computer Network Architect</a:t>
            </a:r>
            <a:endParaRPr lang="en-US" sz="15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5206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A45B24-7080-2416-DE00-E1307B6094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CDFB10-E6D4-92F1-8309-E28314704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38C60F48-EAB5-A54D-B834-7AA360F30939}" type="slidenum">
              <a:rPr lang="en-US" sz="1051">
                <a:latin typeface="Calibri" panose="020F0502020204030204"/>
                <a:cs typeface="Arial"/>
                <a:sym typeface="Arial"/>
              </a:rPr>
              <a:pPr defTabSz="457189">
                <a:defRPr/>
              </a:pPr>
              <a:t>18</a:t>
            </a:fld>
            <a:endParaRPr lang="en-US" sz="1051"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1AFCC47-EFB6-F7D0-48B4-5087B235E245}"/>
              </a:ext>
            </a:extLst>
          </p:cNvPr>
          <p:cNvSpPr txBox="1">
            <a:spLocks/>
          </p:cNvSpPr>
          <p:nvPr/>
        </p:nvSpPr>
        <p:spPr>
          <a:xfrm>
            <a:off x="597551" y="1028701"/>
            <a:ext cx="10984849" cy="4800599"/>
          </a:xfrm>
          <a:prstGeom prst="rect">
            <a:avLst/>
          </a:prstGeom>
        </p:spPr>
        <p:txBody>
          <a:bodyPr vert="horz" lIns="0" tIns="60960" rIns="0" bIns="60960" rtlCol="0">
            <a:normAutofit/>
          </a:bodyPr>
          <a:lstStyle>
            <a:lvl1pPr marL="68580" indent="-68580" algn="just" defTabSz="685800" rtl="0" eaLnBrk="1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6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3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2519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9951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2093" indent="-292093" defTabSz="914377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7328587-6A93-5F4A-9423-8C06F9FAFE9C}"/>
              </a:ext>
            </a:extLst>
          </p:cNvPr>
          <p:cNvSpPr txBox="1">
            <a:spLocks/>
          </p:cNvSpPr>
          <p:nvPr/>
        </p:nvSpPr>
        <p:spPr>
          <a:xfrm>
            <a:off x="749951" y="1181101"/>
            <a:ext cx="10984849" cy="4800599"/>
          </a:xfrm>
          <a:prstGeom prst="rect">
            <a:avLst/>
          </a:prstGeom>
        </p:spPr>
        <p:txBody>
          <a:bodyPr vert="horz" lIns="0" tIns="60960" rIns="0" bIns="60960" rtlCol="0">
            <a:normAutofit/>
          </a:bodyPr>
          <a:lstStyle>
            <a:lvl1pPr marL="68580" indent="-68580" algn="just" defTabSz="685800" rtl="0" eaLnBrk="1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6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3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2519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9951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2093" indent="-292093" defTabSz="914377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292093" indent="-292093" defTabSz="914377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4D45C3-7FCF-8D90-CA0E-4D0D82F19478}"/>
              </a:ext>
            </a:extLst>
          </p:cNvPr>
          <p:cNvSpPr/>
          <p:nvPr/>
        </p:nvSpPr>
        <p:spPr>
          <a:xfrm>
            <a:off x="1487516" y="1625600"/>
            <a:ext cx="9216968" cy="3606800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defRPr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Review “Cybersecurity Fundamentals” lab series</a:t>
            </a:r>
          </a:p>
        </p:txBody>
      </p:sp>
    </p:spTree>
    <p:extLst>
      <p:ext uri="{BB962C8B-B14F-4D97-AF65-F5344CB8AC3E}">
        <p14:creationId xmlns:p14="http://schemas.microsoft.com/office/powerpoint/2010/main" val="39431593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Cybersecurity Fundamentals - POD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2DEFFDBF-2E75-126E-F3B3-425CD42A7D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30861" y="1076961"/>
            <a:ext cx="6764899" cy="4800600"/>
          </a:xfr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597552" y="876301"/>
            <a:ext cx="7662528" cy="12699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38C60F48-EAB5-A54D-B834-7AA360F30939}" type="slidenum">
              <a:rPr lang="en-US" kern="1200">
                <a:latin typeface="Calibri" panose="020F0502020204030204"/>
                <a:ea typeface="+mn-ea"/>
                <a:cs typeface="+mn-cs"/>
              </a:rPr>
              <a:pPr defTabSz="457189"/>
              <a:t>19</a:t>
            </a:fld>
            <a:endParaRPr lang="en-US" kern="1200"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60E93AE-6815-C2DE-C894-1F4B8AF42CC7}"/>
              </a:ext>
            </a:extLst>
          </p:cNvPr>
          <p:cNvSpPr txBox="1">
            <a:spLocks/>
          </p:cNvSpPr>
          <p:nvPr/>
        </p:nvSpPr>
        <p:spPr>
          <a:xfrm>
            <a:off x="597549" y="1028702"/>
            <a:ext cx="4433312" cy="4800599"/>
          </a:xfrm>
          <a:prstGeom prst="rect">
            <a:avLst/>
          </a:prstGeom>
        </p:spPr>
        <p:txBody>
          <a:bodyPr vert="horz" lIns="0" tIns="60960" rIns="0" bIns="60960" rtlCol="0">
            <a:normAutofit/>
          </a:bodyPr>
          <a:lstStyle>
            <a:lvl1pPr marL="68580" indent="-68580" algn="just" defTabSz="685800" rtl="0" eaLnBrk="1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6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3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2519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9951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0981" indent="-280981" algn="l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Attacker in the WAN running Kali</a:t>
            </a:r>
          </a:p>
          <a:p>
            <a:pPr marL="280981" indent="-280981" algn="l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Victim in the internal network running Windows 10</a:t>
            </a:r>
          </a:p>
          <a:p>
            <a:pPr marL="280981" indent="-280981" algn="l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Web, DNS, and Mail servers in the DMZ zone</a:t>
            </a:r>
          </a:p>
          <a:p>
            <a:pPr marL="280981" indent="-280981" algn="l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Border router interconnect the networks</a:t>
            </a:r>
          </a:p>
          <a:p>
            <a:pPr marL="280981" indent="-280981" algn="l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Border router implements basic security policy:</a:t>
            </a:r>
          </a:p>
          <a:p>
            <a:pPr marL="578351" lvl="1" indent="-285750" algn="l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800" dirty="0"/>
              <a:t>Attacker cannot initiate connections to devices in the internal network</a:t>
            </a:r>
          </a:p>
        </p:txBody>
      </p:sp>
    </p:spTree>
    <p:extLst>
      <p:ext uri="{BB962C8B-B14F-4D97-AF65-F5344CB8AC3E}">
        <p14:creationId xmlns:p14="http://schemas.microsoft.com/office/powerpoint/2010/main" val="35159876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Agenda</a:t>
            </a: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600822" y="876301"/>
            <a:ext cx="1786778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38C60F48-EAB5-A54D-B834-7AA360F30939}" type="slidenum">
              <a:rPr lang="en-US" sz="1051">
                <a:latin typeface="Calibri" panose="020F0502020204030204"/>
                <a:cs typeface="Arial"/>
                <a:sym typeface="Arial"/>
              </a:rPr>
              <a:pPr defTabSz="457189">
                <a:defRPr/>
              </a:pPr>
              <a:t>2</a:t>
            </a:fld>
            <a:endParaRPr lang="en-US" sz="1051"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1EDAAD2-235B-4BA9-82E4-729A161D1B45}"/>
              </a:ext>
            </a:extLst>
          </p:cNvPr>
          <p:cNvSpPr txBox="1">
            <a:spLocks/>
          </p:cNvSpPr>
          <p:nvPr/>
        </p:nvSpPr>
        <p:spPr>
          <a:xfrm>
            <a:off x="597551" y="1028701"/>
            <a:ext cx="10984849" cy="4800599"/>
          </a:xfrm>
          <a:prstGeom prst="rect">
            <a:avLst/>
          </a:prstGeom>
        </p:spPr>
        <p:txBody>
          <a:bodyPr vert="horz" lIns="0" tIns="60960" rIns="0" bIns="60960" rtlCol="0">
            <a:normAutofit/>
          </a:bodyPr>
          <a:lstStyle>
            <a:lvl1pPr marL="68580" indent="-68580" algn="just" defTabSz="685800" rtl="0" eaLnBrk="1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6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3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2519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9951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2093" indent="-292093" defTabSz="914377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5FE8C00-F6B0-3047-325F-2897F4945410}"/>
              </a:ext>
            </a:extLst>
          </p:cNvPr>
          <p:cNvSpPr txBox="1">
            <a:spLocks/>
          </p:cNvSpPr>
          <p:nvPr/>
        </p:nvSpPr>
        <p:spPr>
          <a:xfrm>
            <a:off x="749951" y="1181101"/>
            <a:ext cx="10984849" cy="4800599"/>
          </a:xfrm>
          <a:prstGeom prst="rect">
            <a:avLst/>
          </a:prstGeom>
        </p:spPr>
        <p:txBody>
          <a:bodyPr vert="horz" lIns="0" tIns="60960" rIns="0" bIns="60960" rtlCol="0">
            <a:normAutofit/>
          </a:bodyPr>
          <a:lstStyle>
            <a:lvl1pPr marL="68580" indent="-68580" algn="just" defTabSz="685800" rtl="0" eaLnBrk="1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6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3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2519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9951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2093" indent="-292093" defTabSz="914377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Introduction and motivation for cybersecurity</a:t>
            </a:r>
          </a:p>
          <a:p>
            <a:pPr marL="292093" indent="-292093" defTabSz="914377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Review “Cybersecurity Fundamentals” lab series</a:t>
            </a:r>
          </a:p>
          <a:p>
            <a:pPr marL="292093" indent="-292093" defTabSz="914377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Describe a cyber-attack </a:t>
            </a:r>
          </a:p>
          <a:p>
            <a:pPr marL="562356" lvl="1" indent="-342900" defTabSz="914377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Wingdings" panose="05000000000000000000" pitchFamily="2" charset="2"/>
              <a:buChar char="Ø"/>
              <a:defRPr/>
            </a:pPr>
            <a:r>
              <a:rPr lang="en-US" sz="1800" dirty="0">
                <a:solidFill>
                  <a:prstClr val="black">
                    <a:lumMod val="75000"/>
                    <a:lumOff val="25000"/>
                  </a:prstClr>
                </a:solidFill>
              </a:rPr>
              <a:t>Infiltrate a victim’s machine using a Remote Access Trojan (RAT)</a:t>
            </a:r>
          </a:p>
          <a:p>
            <a:pPr marL="562356" lvl="1" indent="-342900" defTabSz="914377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Wingdings" panose="05000000000000000000" pitchFamily="2" charset="2"/>
              <a:buChar char="Ø"/>
              <a:defRPr/>
            </a:pPr>
            <a:r>
              <a:rPr lang="en-US" sz="1800" dirty="0">
                <a:solidFill>
                  <a:prstClr val="black">
                    <a:lumMod val="75000"/>
                    <a:lumOff val="25000"/>
                  </a:prstClr>
                </a:solidFill>
              </a:rPr>
              <a:t>Perform a malware attack (spyware) </a:t>
            </a:r>
          </a:p>
          <a:p>
            <a:pPr marL="562356" lvl="1" indent="-342900" defTabSz="914377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Wingdings" panose="05000000000000000000" pitchFamily="2" charset="2"/>
              <a:buChar char="Ø"/>
              <a:defRPr/>
            </a:pPr>
            <a:r>
              <a:rPr lang="en-US" sz="1800" dirty="0">
                <a:solidFill>
                  <a:prstClr val="black">
                    <a:lumMod val="75000"/>
                    <a:lumOff val="25000"/>
                  </a:prstClr>
                </a:solidFill>
              </a:rPr>
              <a:t>Collect keystrokes, monitors the victim’s camera, and record the victim’s microphone</a:t>
            </a:r>
          </a:p>
          <a:p>
            <a:pPr marL="292093" indent="-292093" defTabSz="914377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Review “Intro to P4” lab series</a:t>
            </a:r>
          </a:p>
          <a:p>
            <a:pPr marL="292093" indent="-292093" defTabSz="914377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Execute lab experiments / cyber-attacks (self-paced)</a:t>
            </a:r>
          </a:p>
          <a:p>
            <a:pPr marL="292093" indent="-292093" defTabSz="914377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292093" indent="-292093" defTabSz="914377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6249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Cybersecurity Fundamentals Lab Series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348B2-A502-4478-977C-968349460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549" y="932180"/>
            <a:ext cx="10984850" cy="644397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The labs provide learning experiences on cybersecurity topics </a:t>
            </a:r>
          </a:p>
          <a:p>
            <a:pPr marL="584693" lvl="1" indent="-292093">
              <a:buFont typeface="Arial" panose="020B0604020202020204" pitchFamily="34" charset="0"/>
              <a:buChar char="•"/>
            </a:pPr>
            <a:endParaRPr lang="en-US" dirty="0"/>
          </a:p>
          <a:p>
            <a:pPr marL="292093" indent="-292093">
              <a:buFont typeface="Arial" panose="020B0604020202020204" pitchFamily="34" charset="0"/>
              <a:buChar char="•"/>
            </a:pPr>
            <a:endParaRPr lang="en-US" dirty="0"/>
          </a:p>
          <a:p>
            <a:pPr marL="292093" indent="-292093">
              <a:buFont typeface="Arial" panose="020B0604020202020204" pitchFamily="34" charset="0"/>
              <a:buChar char="•"/>
            </a:pPr>
            <a:endParaRPr lang="en-US" dirty="0"/>
          </a:p>
          <a:p>
            <a:pPr marL="292093" indent="-292093">
              <a:buFont typeface="Arial" panose="020B0604020202020204" pitchFamily="34" charset="0"/>
              <a:buChar char="•"/>
            </a:pPr>
            <a:endParaRPr lang="en-US" dirty="0"/>
          </a:p>
          <a:p>
            <a:pPr marL="292093" indent="-292093">
              <a:buFont typeface="Arial" panose="020B0604020202020204" pitchFamily="34" charset="0"/>
              <a:buChar char="•"/>
            </a:pPr>
            <a:endParaRPr lang="en-US" dirty="0"/>
          </a:p>
          <a:p>
            <a:pPr marL="292093" indent="-292093">
              <a:buFont typeface="Arial" panose="020B0604020202020204" pitchFamily="34" charset="0"/>
              <a:buChar char="•"/>
            </a:pPr>
            <a:endParaRPr lang="en-US" dirty="0"/>
          </a:p>
          <a:p>
            <a:pPr marL="292093" indent="-292093">
              <a:buFont typeface="Arial" panose="020B0604020202020204" pitchFamily="34" charset="0"/>
              <a:buChar char="•"/>
            </a:pPr>
            <a:endParaRPr lang="en-US" dirty="0"/>
          </a:p>
          <a:p>
            <a:pPr marL="292093" indent="-292093">
              <a:buFont typeface="Arial" panose="020B0604020202020204" pitchFamily="34" charset="0"/>
              <a:buChar char="•"/>
            </a:pPr>
            <a:endParaRPr lang="en-US" dirty="0"/>
          </a:p>
          <a:p>
            <a:pPr marL="292093" indent="-292093"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38C60F48-EAB5-A54D-B834-7AA360F30939}" type="slidenum">
              <a:rPr lang="en-US" kern="1200">
                <a:latin typeface="Calibri" panose="020F0502020204030204"/>
                <a:ea typeface="+mn-ea"/>
                <a:cs typeface="+mn-cs"/>
              </a:rPr>
              <a:pPr defTabSz="457189"/>
              <a:t>20</a:t>
            </a:fld>
            <a:endParaRPr lang="en-US" kern="1200"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BFEAFABA-6D70-4442-B11A-D9B15790C5EB}"/>
              </a:ext>
            </a:extLst>
          </p:cNvPr>
          <p:cNvSpPr txBox="1">
            <a:spLocks/>
          </p:cNvSpPr>
          <p:nvPr/>
        </p:nvSpPr>
        <p:spPr>
          <a:xfrm>
            <a:off x="609600" y="1400882"/>
            <a:ext cx="10972800" cy="542402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628635" indent="-628635" algn="just" defTabSz="685783">
              <a:lnSpc>
                <a:spcPct val="100000"/>
              </a:lnSpc>
              <a:spcBef>
                <a:spcPts val="600"/>
              </a:spcBef>
              <a:tabLst>
                <a:tab pos="1085824" algn="l"/>
              </a:tabLst>
              <a:defRPr/>
            </a:pPr>
            <a:r>
              <a:rPr lang="en-US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 1: </a:t>
            </a: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Reconnaissance: Scanning with NMAP, Vulnerability Assessment with OpenVAS</a:t>
            </a:r>
          </a:p>
          <a:p>
            <a:pPr marL="628635" indent="-628635" algn="just" defTabSz="685783">
              <a:lnSpc>
                <a:spcPct val="100000"/>
              </a:lnSpc>
              <a:spcBef>
                <a:spcPts val="600"/>
              </a:spcBef>
              <a:tabLst>
                <a:tab pos="1085824" algn="l"/>
              </a:tabLst>
              <a:defRPr/>
            </a:pPr>
            <a:r>
              <a:rPr lang="en-US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 2: </a:t>
            </a: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Remote Access Trojan (RAT) using Reverse TCP Meterpreter</a:t>
            </a:r>
          </a:p>
          <a:p>
            <a:pPr marL="628635" indent="-628635" algn="just" defTabSz="685783">
              <a:lnSpc>
                <a:spcPct val="100000"/>
              </a:lnSpc>
              <a:spcBef>
                <a:spcPts val="600"/>
              </a:spcBef>
              <a:tabLst>
                <a:tab pos="1085824" algn="l"/>
              </a:tabLst>
              <a:defRPr/>
            </a:pPr>
            <a:r>
              <a:rPr lang="en-US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 3: </a:t>
            </a: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Escalating Privileges and Installing a Backdoor</a:t>
            </a:r>
          </a:p>
          <a:p>
            <a:pPr marL="628635" indent="-628635" algn="just" defTabSz="685783">
              <a:lnSpc>
                <a:spcPct val="100000"/>
              </a:lnSpc>
              <a:spcBef>
                <a:spcPts val="600"/>
              </a:spcBef>
              <a:tabLst>
                <a:tab pos="1085824" algn="l"/>
              </a:tabLst>
              <a:defRPr/>
            </a:pPr>
            <a:r>
              <a:rPr lang="en-US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 4: </a:t>
            </a: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Collecting Information with Spyware: Screen Captures and Keyloggers</a:t>
            </a:r>
          </a:p>
          <a:p>
            <a:pPr marL="628635" indent="-628635" algn="just" defTabSz="685783">
              <a:lnSpc>
                <a:spcPct val="100000"/>
              </a:lnSpc>
              <a:spcBef>
                <a:spcPts val="600"/>
              </a:spcBef>
              <a:tabLst>
                <a:tab pos="1085824" algn="l"/>
              </a:tabLst>
              <a:defRPr/>
            </a:pPr>
            <a:r>
              <a:rPr lang="en-US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 5: </a:t>
            </a: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 Engineering Attack: Credentials Harvesting and Remote Access through Phishing Emails</a:t>
            </a:r>
          </a:p>
          <a:p>
            <a:pPr marL="628635" indent="-628635" algn="just" defTabSz="685783">
              <a:lnSpc>
                <a:spcPct val="100000"/>
              </a:lnSpc>
              <a:spcBef>
                <a:spcPts val="600"/>
              </a:spcBef>
              <a:tabLst>
                <a:tab pos="1085824" algn="l"/>
              </a:tabLst>
              <a:defRPr/>
            </a:pPr>
            <a:r>
              <a:rPr lang="en-US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 6: </a:t>
            </a: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SQL Injection Attack on a Web Application</a:t>
            </a:r>
          </a:p>
          <a:p>
            <a:pPr marL="628635" indent="-628635" algn="just" defTabSz="685783">
              <a:lnSpc>
                <a:spcPct val="100000"/>
              </a:lnSpc>
              <a:spcBef>
                <a:spcPts val="600"/>
              </a:spcBef>
              <a:tabLst>
                <a:tab pos="1085824" algn="l"/>
              </a:tabLst>
              <a:defRPr/>
            </a:pPr>
            <a:r>
              <a:rPr lang="en-US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 7: </a:t>
            </a: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Cross-site Scripting (XSS) Attack on a Web Application</a:t>
            </a:r>
          </a:p>
          <a:p>
            <a:pPr marL="628635" indent="-628635" algn="just" defTabSz="685783">
              <a:lnSpc>
                <a:spcPct val="100000"/>
              </a:lnSpc>
              <a:spcBef>
                <a:spcPts val="600"/>
              </a:spcBef>
              <a:tabLst>
                <a:tab pos="1085824" algn="l"/>
              </a:tabLst>
              <a:defRPr/>
            </a:pPr>
            <a:r>
              <a:rPr lang="en-US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 8: </a:t>
            </a: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Denial of Service (DoS) Attacks: SYN/FIN/RST Flood, Smurf attack, and </a:t>
            </a:r>
            <a:r>
              <a:rPr lang="en-US" sz="14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SlowLoris</a:t>
            </a:r>
            <a:endParaRPr lang="en-US" sz="1400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8635" indent="-628635" algn="just" defTabSz="685783">
              <a:lnSpc>
                <a:spcPct val="100000"/>
              </a:lnSpc>
              <a:spcBef>
                <a:spcPts val="600"/>
              </a:spcBef>
              <a:tabLst>
                <a:tab pos="1085824" algn="l"/>
              </a:tabLst>
              <a:defRPr/>
            </a:pPr>
            <a:r>
              <a:rPr lang="en-US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 9: </a:t>
            </a: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Cryptographic Hashing and Symmetric Encryption</a:t>
            </a:r>
          </a:p>
          <a:p>
            <a:pPr marL="628635" indent="-628635" algn="just" defTabSz="685783">
              <a:lnSpc>
                <a:spcPct val="100000"/>
              </a:lnSpc>
              <a:spcBef>
                <a:spcPts val="600"/>
              </a:spcBef>
              <a:tabLst>
                <a:tab pos="1085824" algn="l"/>
              </a:tabLst>
              <a:defRPr/>
            </a:pPr>
            <a:r>
              <a:rPr lang="en-US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 10: </a:t>
            </a: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Asymmetric Encryption: RSA, Digital Signatures, Diffie-Hellman</a:t>
            </a:r>
          </a:p>
          <a:p>
            <a:pPr marL="628635" indent="-628635" algn="just" defTabSz="685783">
              <a:lnSpc>
                <a:spcPct val="100000"/>
              </a:lnSpc>
              <a:spcBef>
                <a:spcPts val="600"/>
              </a:spcBef>
              <a:tabLst>
                <a:tab pos="1085824" algn="l"/>
              </a:tabLst>
              <a:defRPr/>
            </a:pPr>
            <a:r>
              <a:rPr lang="en-US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 11: </a:t>
            </a: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 Key Infrastructure: Certificate Authority, Digital Certificate</a:t>
            </a:r>
          </a:p>
          <a:p>
            <a:pPr marL="628635" indent="-628635" algn="just" defTabSz="685783">
              <a:lnSpc>
                <a:spcPct val="100000"/>
              </a:lnSpc>
              <a:spcBef>
                <a:spcPts val="600"/>
              </a:spcBef>
              <a:tabLst>
                <a:tab pos="1085824" algn="l"/>
              </a:tabLst>
              <a:defRPr/>
            </a:pPr>
            <a:r>
              <a:rPr lang="en-US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 12: </a:t>
            </a: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Configuring a Stateful Packet Filter using iptables</a:t>
            </a:r>
          </a:p>
          <a:p>
            <a:pPr marL="628635" indent="-628635" algn="just" defTabSz="685783">
              <a:lnSpc>
                <a:spcPct val="100000"/>
              </a:lnSpc>
              <a:spcBef>
                <a:spcPts val="600"/>
              </a:spcBef>
              <a:tabLst>
                <a:tab pos="1085824" algn="l"/>
              </a:tabLst>
              <a:defRPr/>
            </a:pPr>
            <a:r>
              <a:rPr lang="en-US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 13: </a:t>
            </a: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Online Dictionary Attack against a Login Webpage</a:t>
            </a:r>
          </a:p>
          <a:p>
            <a:pPr marL="628635" indent="-628635" algn="just" defTabSz="685783">
              <a:lnSpc>
                <a:spcPct val="100000"/>
              </a:lnSpc>
              <a:spcBef>
                <a:spcPts val="600"/>
              </a:spcBef>
              <a:tabLst>
                <a:tab pos="1085824" algn="l"/>
              </a:tabLst>
              <a:defRPr/>
            </a:pPr>
            <a:r>
              <a:rPr lang="en-US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 14: </a:t>
            </a: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Intrusion Detection and Prevention using Suricata</a:t>
            </a:r>
          </a:p>
          <a:p>
            <a:pPr marL="628635" indent="-628635" algn="just" defTabSz="685783">
              <a:lnSpc>
                <a:spcPct val="100000"/>
              </a:lnSpc>
              <a:spcBef>
                <a:spcPts val="600"/>
              </a:spcBef>
              <a:tabLst>
                <a:tab pos="1085824" algn="l"/>
              </a:tabLst>
              <a:defRPr/>
            </a:pPr>
            <a:r>
              <a:rPr lang="en-US" sz="1400" b="1" i="0" u="none" strike="noStrike" kern="1200" dirty="0"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Lab 15: </a:t>
            </a:r>
            <a:r>
              <a:rPr lang="en-US" sz="1400" b="0" i="0" u="none" strike="noStrike" kern="1200" dirty="0"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Packet Sniffing and Relay Attack</a:t>
            </a:r>
          </a:p>
          <a:p>
            <a:pPr marL="628635" indent="-628635" algn="just" defTabSz="685783">
              <a:lnSpc>
                <a:spcPct val="100000"/>
              </a:lnSpc>
              <a:spcBef>
                <a:spcPts val="600"/>
              </a:spcBef>
              <a:tabLst>
                <a:tab pos="1085824" algn="l"/>
              </a:tabLst>
              <a:defRPr/>
            </a:pPr>
            <a:r>
              <a:rPr lang="en-US" sz="1400" b="1" i="0" u="none" strike="noStrike" kern="1200" dirty="0"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Lab 16: </a:t>
            </a:r>
            <a:r>
              <a:rPr lang="en-US" sz="1400" b="0" i="0" u="none" strike="noStrike" kern="1200" dirty="0"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DNS Cache Poisoning</a:t>
            </a:r>
          </a:p>
          <a:p>
            <a:pPr marL="628635" indent="-628635" algn="just" defTabSz="685783">
              <a:lnSpc>
                <a:spcPct val="100000"/>
              </a:lnSpc>
              <a:spcBef>
                <a:spcPts val="600"/>
              </a:spcBef>
              <a:tabLst>
                <a:tab pos="1085824" algn="l"/>
              </a:tabLst>
              <a:defRPr/>
            </a:pPr>
            <a:r>
              <a:rPr lang="en-US" sz="1400" b="1" i="0" u="none" strike="noStrike" kern="1200" dirty="0"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Lab 17: </a:t>
            </a:r>
            <a:r>
              <a:rPr lang="en-US" sz="1400" b="0" i="0" u="none" strike="noStrike" kern="1200" dirty="0"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Man in the Middle Attack using ARP Spoofing</a:t>
            </a:r>
          </a:p>
          <a:p>
            <a:pPr marL="628635" indent="-628635" algn="just" defTabSz="685783">
              <a:lnSpc>
                <a:spcPct val="100000"/>
              </a:lnSpc>
              <a:spcBef>
                <a:spcPts val="600"/>
              </a:spcBef>
              <a:tabLst>
                <a:tab pos="1085824" algn="l"/>
              </a:tabLst>
              <a:defRPr/>
            </a:pPr>
            <a:r>
              <a:rPr lang="en-US" sz="1400" b="1" i="0" u="none" strike="noStrike" kern="1200" dirty="0"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Lab 18: </a:t>
            </a:r>
            <a:r>
              <a:rPr lang="en-US" sz="1400" b="0" i="0" u="none" strike="noStrike" kern="1200" dirty="0"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Understanding Buffer Overflow Attacks in a Vulnerable Application</a:t>
            </a:r>
          </a:p>
          <a:p>
            <a:pPr marL="628635" indent="-628635" algn="just" defTabSz="685783">
              <a:lnSpc>
                <a:spcPct val="100000"/>
              </a:lnSpc>
              <a:spcBef>
                <a:spcPts val="600"/>
              </a:spcBef>
              <a:tabLst>
                <a:tab pos="1085824" algn="l"/>
              </a:tabLst>
              <a:defRPr/>
            </a:pPr>
            <a:r>
              <a:rPr lang="en-US" sz="1400" b="1" i="0" u="none" strike="noStrike" kern="1200" dirty="0"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Lab 19: </a:t>
            </a:r>
            <a:r>
              <a:rPr lang="en-US" sz="1400" b="0" i="0" u="none" strike="noStrike" kern="1200" dirty="0"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Conducting Offline Password Attacks</a:t>
            </a:r>
            <a:endParaRPr lang="en-US" sz="1400" b="0" i="0" u="none" strike="noStrike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B9F50FD-AA6C-1AB4-007D-312CE4AF9B2F}"/>
              </a:ext>
            </a:extLst>
          </p:cNvPr>
          <p:cNvCxnSpPr>
            <a:cxnSpLocks/>
          </p:cNvCxnSpPr>
          <p:nvPr/>
        </p:nvCxnSpPr>
        <p:spPr>
          <a:xfrm>
            <a:off x="597549" y="876301"/>
            <a:ext cx="8566771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9962568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348B2-A502-4478-977C-9683494609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Vulnerability assessment using OpenVAS</a:t>
            </a:r>
            <a:endParaRPr lang="en-US" altLang="en-US" i="1" dirty="0"/>
          </a:p>
          <a:p>
            <a:pPr marL="584693" lvl="1" indent="-292093">
              <a:buFont typeface="Arial" panose="020B0604020202020204" pitchFamily="34" charset="0"/>
              <a:buChar char="•"/>
            </a:pPr>
            <a:endParaRPr lang="en-US" dirty="0"/>
          </a:p>
          <a:p>
            <a:pPr marL="292093" indent="-292093">
              <a:buFont typeface="Arial" panose="020B0604020202020204" pitchFamily="34" charset="0"/>
              <a:buChar char="•"/>
            </a:pPr>
            <a:endParaRPr lang="en-US" dirty="0"/>
          </a:p>
          <a:p>
            <a:pPr marL="292093" indent="-292093">
              <a:buFont typeface="Arial" panose="020B0604020202020204" pitchFamily="34" charset="0"/>
              <a:buChar char="•"/>
            </a:pPr>
            <a:endParaRPr lang="en-US" dirty="0"/>
          </a:p>
          <a:p>
            <a:pPr marL="292093" indent="-292093">
              <a:buFont typeface="Arial" panose="020B0604020202020204" pitchFamily="34" charset="0"/>
              <a:buChar char="•"/>
            </a:pPr>
            <a:endParaRPr lang="en-US" dirty="0"/>
          </a:p>
          <a:p>
            <a:pPr marL="292093" indent="-292093">
              <a:buFont typeface="Arial" panose="020B0604020202020204" pitchFamily="34" charset="0"/>
              <a:buChar char="•"/>
            </a:pPr>
            <a:endParaRPr lang="en-US" dirty="0"/>
          </a:p>
          <a:p>
            <a:pPr marL="292093" indent="-292093">
              <a:buFont typeface="Arial" panose="020B0604020202020204" pitchFamily="34" charset="0"/>
              <a:buChar char="•"/>
            </a:pPr>
            <a:endParaRPr lang="en-US" dirty="0"/>
          </a:p>
          <a:p>
            <a:pPr marL="292093" indent="-292093">
              <a:buFont typeface="Arial" panose="020B0604020202020204" pitchFamily="34" charset="0"/>
              <a:buChar char="•"/>
            </a:pPr>
            <a:endParaRPr lang="en-US" dirty="0"/>
          </a:p>
          <a:p>
            <a:pPr marL="292093" indent="-292093"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597551" y="876301"/>
            <a:ext cx="2272972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38C60F48-EAB5-A54D-B834-7AA360F30939}" type="slidenum">
              <a:rPr lang="en-US" kern="1200">
                <a:latin typeface="Calibri" panose="020F0502020204030204"/>
                <a:ea typeface="+mn-ea"/>
                <a:cs typeface="+mn-cs"/>
              </a:rPr>
              <a:pPr defTabSz="457189"/>
              <a:t>21</a:t>
            </a:fld>
            <a:endParaRPr lang="en-US" kern="1200"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39D16EEF-5C55-401F-B9D5-19747D4F4B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-246220"/>
            <a:ext cx="246286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4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41B7F8-3C53-EF93-5591-CA68AD6F24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364" y="1765300"/>
            <a:ext cx="8822941" cy="36180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88998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348B2-A502-4478-977C-9683494609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Deploying a Spyware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597551" y="876301"/>
            <a:ext cx="2272972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38C60F48-EAB5-A54D-B834-7AA360F30939}" type="slidenum">
              <a:rPr lang="en-US" kern="1200">
                <a:latin typeface="Calibri" panose="020F0502020204030204"/>
                <a:ea typeface="+mn-ea"/>
                <a:cs typeface="+mn-cs"/>
              </a:rPr>
              <a:pPr defTabSz="457189"/>
              <a:t>22</a:t>
            </a:fld>
            <a:endParaRPr lang="en-US" kern="1200"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39D16EEF-5C55-401F-B9D5-19747D4F4B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-246220"/>
            <a:ext cx="246286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4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D1522E-9417-F3C4-6FD5-D99130E184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840" y="1703763"/>
            <a:ext cx="6370320" cy="4388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F36358D-5AF7-128D-5072-2AD101AED7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4405"/>
          <a:stretch/>
        </p:blipFill>
        <p:spPr>
          <a:xfrm>
            <a:off x="8367856" y="1783735"/>
            <a:ext cx="2574464" cy="155054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3A12712-DEC6-2F5C-B02D-247563845184}"/>
              </a:ext>
            </a:extLst>
          </p:cNvPr>
          <p:cNvSpPr txBox="1"/>
          <p:nvPr/>
        </p:nvSpPr>
        <p:spPr>
          <a:xfrm>
            <a:off x="9347200" y="1438849"/>
            <a:ext cx="11785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Victim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F4B330F-3DE1-13BA-2561-5DE98B9CD341}"/>
              </a:ext>
            </a:extLst>
          </p:cNvPr>
          <p:cNvSpPr txBox="1"/>
          <p:nvPr/>
        </p:nvSpPr>
        <p:spPr>
          <a:xfrm>
            <a:off x="9347200" y="3978109"/>
            <a:ext cx="13572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Attacker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4ADB399-F3C9-E2C0-866F-B93F88BD66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460"/>
          <a:stretch/>
        </p:blipFill>
        <p:spPr bwMode="auto">
          <a:xfrm>
            <a:off x="8220248" y="4388478"/>
            <a:ext cx="3432464" cy="152146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Arrow: Down 17">
            <a:extLst>
              <a:ext uri="{FF2B5EF4-FFF2-40B4-BE49-F238E27FC236}">
                <a16:creationId xmlns:a16="http://schemas.microsoft.com/office/drawing/2014/main" id="{43488D98-8781-DB62-F304-42686E1D2C28}"/>
              </a:ext>
            </a:extLst>
          </p:cNvPr>
          <p:cNvSpPr/>
          <p:nvPr/>
        </p:nvSpPr>
        <p:spPr>
          <a:xfrm>
            <a:off x="9770384" y="3470620"/>
            <a:ext cx="332192" cy="46474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7A1F323-E059-75A1-0A2E-5EBF85FB5DD1}"/>
              </a:ext>
            </a:extLst>
          </p:cNvPr>
          <p:cNvSpPr txBox="1"/>
          <p:nvPr/>
        </p:nvSpPr>
        <p:spPr>
          <a:xfrm>
            <a:off x="140703" y="5571330"/>
            <a:ext cx="21425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Screen capture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B71207F-6D80-8959-1BF5-20C275F2ACCD}"/>
              </a:ext>
            </a:extLst>
          </p:cNvPr>
          <p:cNvCxnSpPr>
            <a:cxnSpLocks/>
          </p:cNvCxnSpPr>
          <p:nvPr/>
        </p:nvCxnSpPr>
        <p:spPr>
          <a:xfrm flipV="1">
            <a:off x="1616364" y="5002378"/>
            <a:ext cx="666901" cy="6541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FDF39F38-18A4-3025-4EAF-894916A19B71}"/>
              </a:ext>
            </a:extLst>
          </p:cNvPr>
          <p:cNvSpPr txBox="1"/>
          <p:nvPr/>
        </p:nvSpPr>
        <p:spPr>
          <a:xfrm>
            <a:off x="7435583" y="662910"/>
            <a:ext cx="21425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Keylogger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C1AC803-827C-8184-7C8C-137921ADADCC}"/>
              </a:ext>
            </a:extLst>
          </p:cNvPr>
          <p:cNvCxnSpPr>
            <a:cxnSpLocks/>
          </p:cNvCxnSpPr>
          <p:nvPr/>
        </p:nvCxnSpPr>
        <p:spPr>
          <a:xfrm>
            <a:off x="8680299" y="1053197"/>
            <a:ext cx="372261" cy="5196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15145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348B2-A502-4478-977C-9683494609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Social engineering and phishing emails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597551" y="876301"/>
            <a:ext cx="2272972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38C60F48-EAB5-A54D-B834-7AA360F30939}" type="slidenum">
              <a:rPr lang="en-US" kern="1200">
                <a:latin typeface="Calibri" panose="020F0502020204030204"/>
                <a:ea typeface="+mn-ea"/>
                <a:cs typeface="+mn-cs"/>
              </a:rPr>
              <a:pPr defTabSz="457189"/>
              <a:t>23</a:t>
            </a:fld>
            <a:endParaRPr lang="en-US" kern="1200"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39D16EEF-5C55-401F-B9D5-19747D4F4B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-246220"/>
            <a:ext cx="246286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4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ABEF8A-B218-2528-20F1-7ECBE497B5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2128237"/>
            <a:ext cx="3013287" cy="3382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79DA4F6-78C7-8F99-9830-02571F4EBE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0" r="7837"/>
          <a:stretch/>
        </p:blipFill>
        <p:spPr bwMode="auto">
          <a:xfrm>
            <a:off x="4128028" y="2128237"/>
            <a:ext cx="2854960" cy="3455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769248C-7131-391C-B8D2-28B68D8DC26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43"/>
          <a:stretch/>
        </p:blipFill>
        <p:spPr bwMode="auto">
          <a:xfrm>
            <a:off x="7439659" y="2188184"/>
            <a:ext cx="4343400" cy="1862667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Arrow: Right 11">
            <a:extLst>
              <a:ext uri="{FF2B5EF4-FFF2-40B4-BE49-F238E27FC236}">
                <a16:creationId xmlns:a16="http://schemas.microsoft.com/office/drawing/2014/main" id="{5DDBCBD4-DF8A-172B-050E-C27DA4F97D03}"/>
              </a:ext>
            </a:extLst>
          </p:cNvPr>
          <p:cNvSpPr/>
          <p:nvPr/>
        </p:nvSpPr>
        <p:spPr>
          <a:xfrm>
            <a:off x="3685804" y="3713971"/>
            <a:ext cx="379307" cy="283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2" name="Right Brace 21">
            <a:extLst>
              <a:ext uri="{FF2B5EF4-FFF2-40B4-BE49-F238E27FC236}">
                <a16:creationId xmlns:a16="http://schemas.microsoft.com/office/drawing/2014/main" id="{4FBAC2E3-D64E-DF11-4E3E-ACD4721D31D7}"/>
              </a:ext>
            </a:extLst>
          </p:cNvPr>
          <p:cNvSpPr/>
          <p:nvPr/>
        </p:nvSpPr>
        <p:spPr>
          <a:xfrm rot="16200000">
            <a:off x="3762727" y="317146"/>
            <a:ext cx="166933" cy="3455247"/>
          </a:xfrm>
          <a:prstGeom prst="rightBrace">
            <a:avLst>
              <a:gd name="adj1" fmla="val 8333"/>
              <a:gd name="adj2" fmla="val 50147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832897F-5518-3A91-AAA3-9AB5370DBD27}"/>
              </a:ext>
            </a:extLst>
          </p:cNvPr>
          <p:cNvSpPr txBox="1"/>
          <p:nvPr/>
        </p:nvSpPr>
        <p:spPr>
          <a:xfrm>
            <a:off x="3396244" y="1597473"/>
            <a:ext cx="13377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Victim</a:t>
            </a:r>
          </a:p>
        </p:txBody>
      </p:sp>
      <p:sp>
        <p:nvSpPr>
          <p:cNvPr id="27" name="Right Brace 26">
            <a:extLst>
              <a:ext uri="{FF2B5EF4-FFF2-40B4-BE49-F238E27FC236}">
                <a16:creationId xmlns:a16="http://schemas.microsoft.com/office/drawing/2014/main" id="{2D8C43E5-D469-7CA5-FE44-131A75BD6FF8}"/>
              </a:ext>
            </a:extLst>
          </p:cNvPr>
          <p:cNvSpPr/>
          <p:nvPr/>
        </p:nvSpPr>
        <p:spPr>
          <a:xfrm rot="16200000">
            <a:off x="9503128" y="317147"/>
            <a:ext cx="166933" cy="3455247"/>
          </a:xfrm>
          <a:prstGeom prst="rightBrace">
            <a:avLst>
              <a:gd name="adj1" fmla="val 8333"/>
              <a:gd name="adj2" fmla="val 50147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9058DC6-CC93-89C6-8F01-F81E6E7A7FDD}"/>
              </a:ext>
            </a:extLst>
          </p:cNvPr>
          <p:cNvSpPr txBox="1"/>
          <p:nvPr/>
        </p:nvSpPr>
        <p:spPr>
          <a:xfrm>
            <a:off x="9045206" y="1597474"/>
            <a:ext cx="13377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Attacker</a:t>
            </a:r>
          </a:p>
        </p:txBody>
      </p:sp>
    </p:spTree>
    <p:extLst>
      <p:ext uri="{BB962C8B-B14F-4D97-AF65-F5344CB8AC3E}">
        <p14:creationId xmlns:p14="http://schemas.microsoft.com/office/powerpoint/2010/main" val="35851580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348B2-A502-4478-977C-9683494609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Creating a digital certificate and deploying it on an Apache web server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597551" y="876301"/>
            <a:ext cx="2272972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38C60F48-EAB5-A54D-B834-7AA360F30939}" type="slidenum">
              <a:rPr lang="en-US" kern="1200">
                <a:latin typeface="Calibri" panose="020F0502020204030204"/>
                <a:ea typeface="+mn-ea"/>
                <a:cs typeface="+mn-cs"/>
              </a:rPr>
              <a:pPr defTabSz="457189"/>
              <a:t>24</a:t>
            </a:fld>
            <a:endParaRPr lang="en-US" kern="1200"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39D16EEF-5C55-401F-B9D5-19747D4F4B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-246220"/>
            <a:ext cx="246286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400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565308E-0F98-49EA-8BBE-E565BB98A4CA}"/>
              </a:ext>
            </a:extLst>
          </p:cNvPr>
          <p:cNvCxnSpPr>
            <a:cxnSpLocks/>
          </p:cNvCxnSpPr>
          <p:nvPr/>
        </p:nvCxnSpPr>
        <p:spPr>
          <a:xfrm flipH="1">
            <a:off x="8572157" y="2446441"/>
            <a:ext cx="68834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9367DB62-F143-8474-CA5B-097AFE838BF0}"/>
              </a:ext>
            </a:extLst>
          </p:cNvPr>
          <p:cNvSpPr txBox="1"/>
          <p:nvPr/>
        </p:nvSpPr>
        <p:spPr>
          <a:xfrm>
            <a:off x="9296375" y="2227015"/>
            <a:ext cx="253063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X.509 certificate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AFB35FBC-C803-13AE-AAB6-64F70F8568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067"/>
          <a:stretch/>
        </p:blipFill>
        <p:spPr bwMode="auto">
          <a:xfrm>
            <a:off x="688424" y="1699488"/>
            <a:ext cx="7706025" cy="1465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F6644058-7A2E-09C6-42A8-B7474539A5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424" y="3294197"/>
            <a:ext cx="7706025" cy="2830299"/>
          </a:xfrm>
          <a:prstGeom prst="rect">
            <a:avLst/>
          </a:prstGeom>
        </p:spPr>
      </p:pic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E8774FD4-EC4D-F718-A496-59EEAB046D3A}"/>
              </a:ext>
            </a:extLst>
          </p:cNvPr>
          <p:cNvCxnSpPr>
            <a:cxnSpLocks/>
          </p:cNvCxnSpPr>
          <p:nvPr/>
        </p:nvCxnSpPr>
        <p:spPr>
          <a:xfrm flipH="1">
            <a:off x="8572157" y="5010121"/>
            <a:ext cx="68834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539CDB95-DA48-C1FB-6047-39159C159EEC}"/>
              </a:ext>
            </a:extLst>
          </p:cNvPr>
          <p:cNvSpPr txBox="1"/>
          <p:nvPr/>
        </p:nvSpPr>
        <p:spPr>
          <a:xfrm>
            <a:off x="9296375" y="4506215"/>
            <a:ext cx="253063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Certificate deployed on a production grade web server</a:t>
            </a:r>
          </a:p>
        </p:txBody>
      </p:sp>
    </p:spTree>
    <p:extLst>
      <p:ext uri="{BB962C8B-B14F-4D97-AF65-F5344CB8AC3E}">
        <p14:creationId xmlns:p14="http://schemas.microsoft.com/office/powerpoint/2010/main" val="13605951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348B2-A502-4478-977C-9683494609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Detecting and blocking SYN Flood attack using Suricata IDS/IPS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597551" y="876301"/>
            <a:ext cx="2272972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38C60F48-EAB5-A54D-B834-7AA360F30939}" type="slidenum">
              <a:rPr lang="en-US" kern="1200">
                <a:latin typeface="Calibri" panose="020F0502020204030204"/>
                <a:ea typeface="+mn-ea"/>
                <a:cs typeface="+mn-cs"/>
              </a:rPr>
              <a:pPr defTabSz="457189"/>
              <a:t>25</a:t>
            </a:fld>
            <a:endParaRPr lang="en-US" kern="1200"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39D16EEF-5C55-401F-B9D5-19747D4F4B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-246220"/>
            <a:ext cx="246286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4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F888804-982F-85F4-2D8F-E70B69999A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346" y="1782894"/>
            <a:ext cx="10187903" cy="782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7F7E54B-EBFA-03B1-B05C-7C5B875728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715" b="5446"/>
          <a:stretch/>
        </p:blipFill>
        <p:spPr bwMode="auto">
          <a:xfrm>
            <a:off x="826345" y="2705554"/>
            <a:ext cx="10187904" cy="5221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B714E35-3848-9647-FAB6-BFDEC6DF1FD0}"/>
              </a:ext>
            </a:extLst>
          </p:cNvPr>
          <p:cNvSpPr txBox="1"/>
          <p:nvPr/>
        </p:nvSpPr>
        <p:spPr>
          <a:xfrm>
            <a:off x="1030889" y="3534410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Incoming rate before mitigation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10C279F-938D-C377-6716-7977FE713F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78" t="7805" r="12111" b="48968"/>
          <a:stretch/>
        </p:blipFill>
        <p:spPr bwMode="auto">
          <a:xfrm>
            <a:off x="1208866" y="3931920"/>
            <a:ext cx="3696743" cy="237379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F97803E-93C0-4365-0B16-C354E61CB09D}"/>
              </a:ext>
            </a:extLst>
          </p:cNvPr>
          <p:cNvSpPr txBox="1"/>
          <p:nvPr/>
        </p:nvSpPr>
        <p:spPr>
          <a:xfrm>
            <a:off x="6008176" y="3509193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Incoming rate after mitigation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97B9954-B5AE-CA8C-3C29-36A25A6FFBD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72" t="10282" r="13911" b="49043"/>
          <a:stretch/>
        </p:blipFill>
        <p:spPr bwMode="auto">
          <a:xfrm>
            <a:off x="5793720" y="3931920"/>
            <a:ext cx="4324857" cy="23737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76440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B2DE8B-FC06-7861-5893-AB140642DE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BED347-1576-D609-D974-18667CD95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38C60F48-EAB5-A54D-B834-7AA360F30939}" type="slidenum">
              <a:rPr lang="en-US" sz="1051">
                <a:latin typeface="Calibri" panose="020F0502020204030204"/>
                <a:cs typeface="Arial"/>
                <a:sym typeface="Arial"/>
              </a:rPr>
              <a:pPr defTabSz="457189">
                <a:defRPr/>
              </a:pPr>
              <a:t>26</a:t>
            </a:fld>
            <a:endParaRPr lang="en-US" sz="1051"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EAABC00-5489-C271-6AB1-AE53C4837E9E}"/>
              </a:ext>
            </a:extLst>
          </p:cNvPr>
          <p:cNvSpPr txBox="1">
            <a:spLocks/>
          </p:cNvSpPr>
          <p:nvPr/>
        </p:nvSpPr>
        <p:spPr>
          <a:xfrm>
            <a:off x="597551" y="1028701"/>
            <a:ext cx="10984849" cy="4800599"/>
          </a:xfrm>
          <a:prstGeom prst="rect">
            <a:avLst/>
          </a:prstGeom>
        </p:spPr>
        <p:txBody>
          <a:bodyPr vert="horz" lIns="0" tIns="60960" rIns="0" bIns="60960" rtlCol="0">
            <a:normAutofit/>
          </a:bodyPr>
          <a:lstStyle>
            <a:lvl1pPr marL="68580" indent="-68580" algn="just" defTabSz="685800" rtl="0" eaLnBrk="1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6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3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2519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9951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2093" indent="-292093" defTabSz="914377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99B0D1F-CB3E-4EC7-0893-B2D4F7C8E247}"/>
              </a:ext>
            </a:extLst>
          </p:cNvPr>
          <p:cNvSpPr txBox="1">
            <a:spLocks/>
          </p:cNvSpPr>
          <p:nvPr/>
        </p:nvSpPr>
        <p:spPr>
          <a:xfrm>
            <a:off x="749951" y="1181101"/>
            <a:ext cx="10984849" cy="4800599"/>
          </a:xfrm>
          <a:prstGeom prst="rect">
            <a:avLst/>
          </a:prstGeom>
        </p:spPr>
        <p:txBody>
          <a:bodyPr vert="horz" lIns="0" tIns="60960" rIns="0" bIns="60960" rtlCol="0">
            <a:normAutofit/>
          </a:bodyPr>
          <a:lstStyle>
            <a:lvl1pPr marL="68580" indent="-68580" algn="just" defTabSz="685800" rtl="0" eaLnBrk="1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6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3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2519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9951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2093" indent="-292093" defTabSz="914377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292093" indent="-292093" defTabSz="914377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3E6130-858F-4350-1128-8EA692011F48}"/>
              </a:ext>
            </a:extLst>
          </p:cNvPr>
          <p:cNvSpPr/>
          <p:nvPr/>
        </p:nvSpPr>
        <p:spPr>
          <a:xfrm>
            <a:off x="1487516" y="1625600"/>
            <a:ext cx="9216968" cy="3606800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defRPr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Describe a cyber-attack </a:t>
            </a:r>
          </a:p>
          <a:p>
            <a:pPr marL="0" indent="0" defTabSz="914377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None/>
              <a:defRPr/>
            </a:pPr>
            <a:endParaRPr lang="en-US" sz="18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2582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B19AD7-2352-D26E-3268-5A6347F123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7F3D6-FA93-3E9D-D41F-37FADFAC6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550" y="1"/>
            <a:ext cx="6697330" cy="888999"/>
          </a:xfrm>
        </p:spPr>
        <p:txBody>
          <a:bodyPr>
            <a:normAutofit/>
          </a:bodyPr>
          <a:lstStyle/>
          <a:p>
            <a:r>
              <a:rPr lang="en-US" dirty="0"/>
              <a:t>Typical Network Security Policy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AAE18B-36EE-35EE-F39F-C2005396F9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549" y="932180"/>
            <a:ext cx="10984850" cy="6443978"/>
          </a:xfrm>
        </p:spPr>
        <p:txBody>
          <a:bodyPr/>
          <a:lstStyle/>
          <a:p>
            <a:pPr marL="233363" indent="-233363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Firewalls / border routers prevent an external device to communicate with an internal device</a:t>
            </a:r>
          </a:p>
          <a:p>
            <a:pPr marL="233363" indent="-233363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An internal device can initiate communication to an external device</a:t>
            </a:r>
          </a:p>
          <a:p>
            <a:pPr marL="233363" indent="-233363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If there is information that must be shared with an external user, the information is placed in the Demilitarized Zone (DMZ)</a:t>
            </a:r>
          </a:p>
          <a:p>
            <a:pPr marL="233363" indent="-233363"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568325" lvl="1" indent="-276225">
              <a:buClr>
                <a:schemeClr val="accent2"/>
              </a:buClr>
              <a:buFont typeface="+mj-lt"/>
              <a:buAutoNum type="alphaLcParenR"/>
            </a:pPr>
            <a:endParaRPr lang="en-US" sz="1400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584693" lvl="1" indent="-292093">
              <a:buFont typeface="Arial" panose="020B0604020202020204" pitchFamily="34" charset="0"/>
              <a:buChar char="•"/>
            </a:pPr>
            <a:endParaRPr lang="en-US" dirty="0"/>
          </a:p>
          <a:p>
            <a:pPr marL="292093" indent="-292093">
              <a:buFont typeface="Arial" panose="020B0604020202020204" pitchFamily="34" charset="0"/>
              <a:buChar char="•"/>
            </a:pPr>
            <a:endParaRPr lang="en-US" dirty="0"/>
          </a:p>
          <a:p>
            <a:pPr marL="292093" indent="-292093">
              <a:buFont typeface="Arial" panose="020B0604020202020204" pitchFamily="34" charset="0"/>
              <a:buChar char="•"/>
            </a:pPr>
            <a:endParaRPr lang="en-US" dirty="0"/>
          </a:p>
          <a:p>
            <a:pPr marL="292093" indent="-292093">
              <a:buFont typeface="Arial" panose="020B0604020202020204" pitchFamily="34" charset="0"/>
              <a:buChar char="•"/>
            </a:pPr>
            <a:endParaRPr lang="en-US" dirty="0"/>
          </a:p>
          <a:p>
            <a:pPr marL="292093" indent="-292093">
              <a:buFont typeface="Arial" panose="020B0604020202020204" pitchFamily="34" charset="0"/>
              <a:buChar char="•"/>
            </a:pPr>
            <a:endParaRPr lang="en-US" dirty="0"/>
          </a:p>
          <a:p>
            <a:pPr marL="292093" indent="-292093">
              <a:buFont typeface="Arial" panose="020B0604020202020204" pitchFamily="34" charset="0"/>
              <a:buChar char="•"/>
            </a:pPr>
            <a:endParaRPr lang="en-US" dirty="0"/>
          </a:p>
          <a:p>
            <a:pPr marL="292093" indent="-292093">
              <a:buFont typeface="Arial" panose="020B0604020202020204" pitchFamily="34" charset="0"/>
              <a:buChar char="•"/>
            </a:pPr>
            <a:endParaRPr lang="en-US" dirty="0"/>
          </a:p>
          <a:p>
            <a:pPr marL="292093" indent="-292093">
              <a:buFont typeface="Arial" panose="020B0604020202020204" pitchFamily="34" charset="0"/>
              <a:buChar char="•"/>
            </a:pPr>
            <a:endParaRPr lang="en-US" dirty="0"/>
          </a:p>
          <a:p>
            <a:pPr marL="292093" indent="-292093"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E5E54E-F4F4-BD4D-46B5-AF5685506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38C60F48-EAB5-A54D-B834-7AA360F30939}" type="slidenum">
              <a:rPr lang="en-US" kern="1200">
                <a:latin typeface="Calibri" panose="020F0502020204030204"/>
                <a:ea typeface="+mn-ea"/>
                <a:cs typeface="+mn-cs"/>
              </a:rPr>
              <a:pPr defTabSz="457189"/>
              <a:t>27</a:t>
            </a:fld>
            <a:endParaRPr lang="en-US" kern="1200"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D8F08A7-6B02-DFAD-3D42-DB0BC8DCC520}"/>
              </a:ext>
            </a:extLst>
          </p:cNvPr>
          <p:cNvCxnSpPr>
            <a:cxnSpLocks/>
          </p:cNvCxnSpPr>
          <p:nvPr/>
        </p:nvCxnSpPr>
        <p:spPr>
          <a:xfrm>
            <a:off x="597549" y="876301"/>
            <a:ext cx="6697331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F116C8E7-C121-BD35-00E4-B5F0F41D8D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2830" y="2673916"/>
            <a:ext cx="5353679" cy="3785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3912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0FF42E-E66D-F427-2894-C25A19EFFD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EB01E-A02D-0343-30A9-5D32BEEB0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Spyware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47DD64-81CE-71F0-F0B5-A82363DBE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549" y="932180"/>
            <a:ext cx="10984850" cy="6443978"/>
          </a:xfrm>
        </p:spPr>
        <p:txBody>
          <a:bodyPr/>
          <a:lstStyle/>
          <a:p>
            <a:pPr marL="457200" indent="-457200">
              <a:buClr>
                <a:schemeClr val="accent2"/>
              </a:buClr>
              <a:buAutoNum type="arabicPeriod"/>
            </a:pPr>
            <a:r>
              <a:rPr lang="en-US" sz="2000" dirty="0"/>
              <a:t>The attacker creates a “payload” and attaches it to a valid program (for example, “putty.exe”)</a:t>
            </a:r>
          </a:p>
          <a:p>
            <a:pPr marL="457200" indent="-457200">
              <a:buClr>
                <a:schemeClr val="accent2"/>
              </a:buClr>
              <a:buAutoNum type="arabicPeriod"/>
            </a:pPr>
            <a:r>
              <a:rPr lang="en-US" sz="2000" dirty="0"/>
              <a:t>The attacker uploads the program to his website</a:t>
            </a:r>
          </a:p>
          <a:p>
            <a:pPr marL="457200" indent="-457200">
              <a:buClr>
                <a:schemeClr val="accent2"/>
              </a:buClr>
              <a:buAutoNum type="arabicPeriod"/>
            </a:pPr>
            <a:r>
              <a:rPr lang="en-US" sz="2000" dirty="0"/>
              <a:t>The attacker starts the “command and control server,” listening to incoming connection</a:t>
            </a:r>
          </a:p>
          <a:p>
            <a:pPr marL="457200" indent="-457200">
              <a:buClr>
                <a:schemeClr val="accent2"/>
              </a:buClr>
              <a:buAutoNum type="arabicPeriod"/>
            </a:pPr>
            <a:r>
              <a:rPr lang="en-US" sz="2000" dirty="0"/>
              <a:t>The victim downloads the program</a:t>
            </a:r>
          </a:p>
          <a:p>
            <a:pPr marL="457200" indent="-457200">
              <a:buClr>
                <a:schemeClr val="accent2"/>
              </a:buClr>
              <a:buAutoNum type="arabicPeriod"/>
            </a:pPr>
            <a:r>
              <a:rPr lang="en-US" sz="2000" dirty="0"/>
              <a:t>The victim executes the program</a:t>
            </a:r>
          </a:p>
          <a:p>
            <a:pPr marL="568325" lvl="1" indent="-276225">
              <a:buClr>
                <a:schemeClr val="accent2"/>
              </a:buClr>
              <a:buFont typeface="+mj-lt"/>
              <a:buAutoNum type="alphaLcParenR"/>
            </a:pPr>
            <a:r>
              <a:rPr lang="en-US" sz="1400" dirty="0"/>
              <a:t>The program starts</a:t>
            </a:r>
          </a:p>
          <a:p>
            <a:pPr marL="568325" lvl="1" indent="-276225">
              <a:buClr>
                <a:schemeClr val="accent2"/>
              </a:buClr>
              <a:buFont typeface="+mj-lt"/>
              <a:buAutoNum type="alphaLcParenR"/>
            </a:pPr>
            <a:r>
              <a:rPr lang="en-US" sz="1400" dirty="0"/>
              <a:t>At the same time, the malware connects to the attacker</a:t>
            </a:r>
          </a:p>
          <a:p>
            <a:pPr marL="275717" indent="-276225">
              <a:buClr>
                <a:schemeClr val="accent2"/>
              </a:buClr>
              <a:buFont typeface="+mj-lt"/>
              <a:buAutoNum type="arabicPeriod"/>
            </a:pPr>
            <a:r>
              <a:rPr lang="en-US" sz="1800" dirty="0"/>
              <a:t>The attacker starts the spyware</a:t>
            </a:r>
          </a:p>
          <a:p>
            <a:pPr marL="568325" lvl="1" indent="-276225">
              <a:buClr>
                <a:schemeClr val="accent2"/>
              </a:buClr>
              <a:buFont typeface="+mj-lt"/>
              <a:buAutoNum type="alphaLcParenR"/>
            </a:pPr>
            <a:r>
              <a:rPr lang="en-US" sz="1400" dirty="0"/>
              <a:t>Takes screen captures of the victim’s computer</a:t>
            </a:r>
          </a:p>
          <a:p>
            <a:pPr marL="568325" lvl="1" indent="-276225">
              <a:buClr>
                <a:schemeClr val="accent2"/>
              </a:buClr>
              <a:buFont typeface="+mj-lt"/>
              <a:buAutoNum type="alphaLcParenR"/>
            </a:pPr>
            <a:r>
              <a:rPr lang="en-US" sz="1400" dirty="0"/>
              <a:t>Transmits the view of the victim’s computer in real time</a:t>
            </a:r>
          </a:p>
          <a:p>
            <a:pPr marL="568325" lvl="1" indent="-276225">
              <a:buClr>
                <a:schemeClr val="accent2"/>
              </a:buClr>
              <a:buFont typeface="+mj-lt"/>
              <a:buAutoNum type="alphaLcParenR"/>
            </a:pPr>
            <a:r>
              <a:rPr lang="en-US" sz="1400" dirty="0"/>
              <a:t>Controls the victim’s computer</a:t>
            </a:r>
          </a:p>
          <a:p>
            <a:pPr marL="568325" lvl="1" indent="-276225">
              <a:buClr>
                <a:schemeClr val="accent2"/>
              </a:buClr>
              <a:buFont typeface="+mj-lt"/>
              <a:buAutoNum type="alphaLcParenR"/>
            </a:pPr>
            <a:r>
              <a:rPr lang="en-US" sz="1400" dirty="0"/>
              <a:t>Monitors the victim’s camera</a:t>
            </a:r>
          </a:p>
          <a:p>
            <a:pPr marL="568325" lvl="1" indent="-276225">
              <a:buClr>
                <a:schemeClr val="accent2"/>
              </a:buClr>
              <a:buFont typeface="+mj-lt"/>
              <a:buAutoNum type="alphaLcParenR"/>
            </a:pPr>
            <a:r>
              <a:rPr lang="en-US" sz="1400" dirty="0"/>
              <a:t>Monitors the victim’s microphone</a:t>
            </a:r>
          </a:p>
          <a:p>
            <a:pPr marL="568325" lvl="1" indent="-276225">
              <a:buClr>
                <a:schemeClr val="accent2"/>
              </a:buClr>
              <a:buFont typeface="+mj-lt"/>
              <a:buAutoNum type="alphaLcParenR"/>
            </a:pPr>
            <a:r>
              <a:rPr lang="en-US" sz="1400" dirty="0"/>
              <a:t>Records the keystrokes…  </a:t>
            </a:r>
          </a:p>
          <a:p>
            <a:pPr marL="568325" lvl="1" indent="-276225">
              <a:buClr>
                <a:schemeClr val="accent2"/>
              </a:buClr>
              <a:buFont typeface="+mj-lt"/>
              <a:buAutoNum type="alphaLcParenR"/>
            </a:pPr>
            <a:endParaRPr lang="en-US" sz="1400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584693" lvl="1" indent="-292093">
              <a:buFont typeface="Arial" panose="020B0604020202020204" pitchFamily="34" charset="0"/>
              <a:buChar char="•"/>
            </a:pPr>
            <a:endParaRPr lang="en-US" dirty="0"/>
          </a:p>
          <a:p>
            <a:pPr marL="292093" indent="-292093">
              <a:buFont typeface="Arial" panose="020B0604020202020204" pitchFamily="34" charset="0"/>
              <a:buChar char="•"/>
            </a:pPr>
            <a:endParaRPr lang="en-US" dirty="0"/>
          </a:p>
          <a:p>
            <a:pPr marL="292093" indent="-292093">
              <a:buFont typeface="Arial" panose="020B0604020202020204" pitchFamily="34" charset="0"/>
              <a:buChar char="•"/>
            </a:pPr>
            <a:endParaRPr lang="en-US" dirty="0"/>
          </a:p>
          <a:p>
            <a:pPr marL="292093" indent="-292093">
              <a:buFont typeface="Arial" panose="020B0604020202020204" pitchFamily="34" charset="0"/>
              <a:buChar char="•"/>
            </a:pPr>
            <a:endParaRPr lang="en-US" dirty="0"/>
          </a:p>
          <a:p>
            <a:pPr marL="292093" indent="-292093">
              <a:buFont typeface="Arial" panose="020B0604020202020204" pitchFamily="34" charset="0"/>
              <a:buChar char="•"/>
            </a:pPr>
            <a:endParaRPr lang="en-US" dirty="0"/>
          </a:p>
          <a:p>
            <a:pPr marL="292093" indent="-292093">
              <a:buFont typeface="Arial" panose="020B0604020202020204" pitchFamily="34" charset="0"/>
              <a:buChar char="•"/>
            </a:pPr>
            <a:endParaRPr lang="en-US" dirty="0"/>
          </a:p>
          <a:p>
            <a:pPr marL="292093" indent="-292093">
              <a:buFont typeface="Arial" panose="020B0604020202020204" pitchFamily="34" charset="0"/>
              <a:buChar char="•"/>
            </a:pPr>
            <a:endParaRPr lang="en-US" dirty="0"/>
          </a:p>
          <a:p>
            <a:pPr marL="292093" indent="-292093">
              <a:buFont typeface="Arial" panose="020B0604020202020204" pitchFamily="34" charset="0"/>
              <a:buChar char="•"/>
            </a:pPr>
            <a:endParaRPr lang="en-US" dirty="0"/>
          </a:p>
          <a:p>
            <a:pPr marL="292093" indent="-292093"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B752CB-9C7D-7A9E-67EC-5335AF460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38C60F48-EAB5-A54D-B834-7AA360F30939}" type="slidenum">
              <a:rPr lang="en-US" kern="1200">
                <a:latin typeface="Calibri" panose="020F0502020204030204"/>
                <a:ea typeface="+mn-ea"/>
                <a:cs typeface="+mn-cs"/>
              </a:rPr>
              <a:pPr defTabSz="457189"/>
              <a:t>28</a:t>
            </a:fld>
            <a:endParaRPr lang="en-US" kern="1200"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8218DA6-6E3B-A26A-DB97-052D2CCC6531}"/>
              </a:ext>
            </a:extLst>
          </p:cNvPr>
          <p:cNvCxnSpPr>
            <a:cxnSpLocks/>
          </p:cNvCxnSpPr>
          <p:nvPr/>
        </p:nvCxnSpPr>
        <p:spPr>
          <a:xfrm>
            <a:off x="597549" y="876301"/>
            <a:ext cx="3862691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F312D325-B639-EF4B-C416-30B5F016A6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2830" y="2673916"/>
            <a:ext cx="5353679" cy="3785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6913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65401"/>
            <a:ext cx="11348720" cy="1579879"/>
          </a:xfrm>
        </p:spPr>
        <p:txBody>
          <a:bodyPr>
            <a:noAutofit/>
          </a:bodyPr>
          <a:lstStyle/>
          <a:p>
            <a:pPr algn="ctr"/>
            <a:r>
              <a:rPr lang="en-US" sz="3200" dirty="0"/>
              <a:t>DEMO 1 – Spyware</a:t>
            </a:r>
            <a:br>
              <a:rPr lang="en-US" sz="3200" dirty="0"/>
            </a:br>
            <a:br>
              <a:rPr lang="en-US" sz="3200" dirty="0"/>
            </a:br>
            <a:r>
              <a:rPr lang="en-US" sz="3200" dirty="0">
                <a:hlinkClick r:id="rId2"/>
              </a:rPr>
              <a:t>https://youtu.be/x_7jsXsn_YU</a:t>
            </a:r>
            <a:r>
              <a:rPr lang="en-US" sz="3200" dirty="0"/>
              <a:t>  </a:t>
            </a:r>
            <a:endParaRPr lang="en-US" sz="3200" dirty="0">
              <a:latin typeface="+mn-l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60F48-EAB5-A54D-B834-7AA360F30939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22490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798200-0F83-5A99-ADAE-1D81BCFC16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BAB424-73D5-5103-AA24-1663B07A7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38C60F48-EAB5-A54D-B834-7AA360F30939}" type="slidenum">
              <a:rPr lang="en-US" sz="1051">
                <a:latin typeface="Calibri" panose="020F0502020204030204"/>
                <a:cs typeface="Arial"/>
                <a:sym typeface="Arial"/>
              </a:rPr>
              <a:pPr defTabSz="457189">
                <a:defRPr/>
              </a:pPr>
              <a:t>3</a:t>
            </a:fld>
            <a:endParaRPr lang="en-US" sz="1051"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3D75899-83DD-F08E-0987-A972E523AA26}"/>
              </a:ext>
            </a:extLst>
          </p:cNvPr>
          <p:cNvSpPr txBox="1">
            <a:spLocks/>
          </p:cNvSpPr>
          <p:nvPr/>
        </p:nvSpPr>
        <p:spPr>
          <a:xfrm>
            <a:off x="597551" y="1028701"/>
            <a:ext cx="10984849" cy="4800599"/>
          </a:xfrm>
          <a:prstGeom prst="rect">
            <a:avLst/>
          </a:prstGeom>
        </p:spPr>
        <p:txBody>
          <a:bodyPr vert="horz" lIns="0" tIns="60960" rIns="0" bIns="60960" rtlCol="0">
            <a:normAutofit/>
          </a:bodyPr>
          <a:lstStyle>
            <a:lvl1pPr marL="68580" indent="-68580" algn="just" defTabSz="685800" rtl="0" eaLnBrk="1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6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3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2519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9951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2093" indent="-292093" defTabSz="914377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39912F4-31C5-FFEB-2F00-3F3FBD05573D}"/>
              </a:ext>
            </a:extLst>
          </p:cNvPr>
          <p:cNvSpPr txBox="1">
            <a:spLocks/>
          </p:cNvSpPr>
          <p:nvPr/>
        </p:nvSpPr>
        <p:spPr>
          <a:xfrm>
            <a:off x="749951" y="1181101"/>
            <a:ext cx="10984849" cy="4800599"/>
          </a:xfrm>
          <a:prstGeom prst="rect">
            <a:avLst/>
          </a:prstGeom>
        </p:spPr>
        <p:txBody>
          <a:bodyPr vert="horz" lIns="0" tIns="60960" rIns="0" bIns="60960" rtlCol="0">
            <a:normAutofit/>
          </a:bodyPr>
          <a:lstStyle>
            <a:lvl1pPr marL="68580" indent="-68580" algn="just" defTabSz="685800" rtl="0" eaLnBrk="1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6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3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2519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9951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2093" indent="-292093" defTabSz="914377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292093" indent="-292093" defTabSz="914377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DD5B27-BF9C-FCB0-047C-51A0E9106AF0}"/>
              </a:ext>
            </a:extLst>
          </p:cNvPr>
          <p:cNvSpPr/>
          <p:nvPr/>
        </p:nvSpPr>
        <p:spPr>
          <a:xfrm>
            <a:off x="1487516" y="1625600"/>
            <a:ext cx="9216968" cy="3606800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defRPr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 and motivation for cybersecurity</a:t>
            </a:r>
          </a:p>
          <a:p>
            <a:pPr marL="0" indent="0" defTabSz="914377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None/>
              <a:defRPr/>
            </a:pPr>
            <a:endParaRPr lang="en-US" sz="18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129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7F546B-8223-4D9B-4090-6AD23D19A5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26451-C177-E6BE-C4A8-7BC011E71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D449FA-375C-B8A5-AD69-73872BCAA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38C60F48-EAB5-A54D-B834-7AA360F30939}" type="slidenum">
              <a:rPr lang="en-US" kern="1200">
                <a:latin typeface="Calibri" panose="020F0502020204030204"/>
                <a:ea typeface="+mn-ea"/>
                <a:cs typeface="+mn-cs"/>
              </a:rPr>
              <a:pPr defTabSz="457189"/>
              <a:t>30</a:t>
            </a:fld>
            <a:endParaRPr lang="en-US" kern="1200"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02CF020-D342-0FAC-62BB-56789CE332E9}"/>
              </a:ext>
            </a:extLst>
          </p:cNvPr>
          <p:cNvCxnSpPr>
            <a:cxnSpLocks/>
          </p:cNvCxnSpPr>
          <p:nvPr/>
        </p:nvCxnSpPr>
        <p:spPr>
          <a:xfrm>
            <a:off x="597549" y="876301"/>
            <a:ext cx="1485251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pic>
        <p:nvPicPr>
          <p:cNvPr id="5" name="SPYWARE (ORIGINAL)">
            <a:hlinkClick r:id="" action="ppaction://media"/>
            <a:extLst>
              <a:ext uri="{FF2B5EF4-FFF2-40B4-BE49-F238E27FC236}">
                <a16:creationId xmlns:a16="http://schemas.microsoft.com/office/drawing/2014/main" id="{61B14EE9-CD5C-9978-43C4-2D6DEED544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175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2B1DF1-4198-B8C0-CD05-C692E90DD9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8DBB48-112D-1AC4-A5DB-7C3569FE1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38C60F48-EAB5-A54D-B834-7AA360F30939}" type="slidenum">
              <a:rPr lang="en-US" sz="1051">
                <a:latin typeface="Calibri" panose="020F0502020204030204"/>
                <a:cs typeface="Arial"/>
                <a:sym typeface="Arial"/>
              </a:rPr>
              <a:pPr defTabSz="457189">
                <a:defRPr/>
              </a:pPr>
              <a:t>31</a:t>
            </a:fld>
            <a:endParaRPr lang="en-US" sz="1051"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4B3D86D-CE96-0866-FCC6-05AEB050F9CC}"/>
              </a:ext>
            </a:extLst>
          </p:cNvPr>
          <p:cNvSpPr txBox="1">
            <a:spLocks/>
          </p:cNvSpPr>
          <p:nvPr/>
        </p:nvSpPr>
        <p:spPr>
          <a:xfrm>
            <a:off x="597551" y="1028701"/>
            <a:ext cx="10984849" cy="4800599"/>
          </a:xfrm>
          <a:prstGeom prst="rect">
            <a:avLst/>
          </a:prstGeom>
        </p:spPr>
        <p:txBody>
          <a:bodyPr vert="horz" lIns="0" tIns="60960" rIns="0" bIns="60960" rtlCol="0">
            <a:normAutofit/>
          </a:bodyPr>
          <a:lstStyle>
            <a:lvl1pPr marL="68580" indent="-68580" algn="just" defTabSz="685800" rtl="0" eaLnBrk="1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6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3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2519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9951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2093" indent="-292093" defTabSz="914377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178FD33-F061-1877-EB9C-99FD7663DA11}"/>
              </a:ext>
            </a:extLst>
          </p:cNvPr>
          <p:cNvSpPr txBox="1">
            <a:spLocks/>
          </p:cNvSpPr>
          <p:nvPr/>
        </p:nvSpPr>
        <p:spPr>
          <a:xfrm>
            <a:off x="749951" y="1181101"/>
            <a:ext cx="10984849" cy="4800599"/>
          </a:xfrm>
          <a:prstGeom prst="rect">
            <a:avLst/>
          </a:prstGeom>
        </p:spPr>
        <p:txBody>
          <a:bodyPr vert="horz" lIns="0" tIns="60960" rIns="0" bIns="60960" rtlCol="0">
            <a:normAutofit/>
          </a:bodyPr>
          <a:lstStyle>
            <a:lvl1pPr marL="68580" indent="-68580" algn="just" defTabSz="685800" rtl="0" eaLnBrk="1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6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3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2519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9951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2093" indent="-292093" defTabSz="914377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292093" indent="-292093" defTabSz="914377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C81562E-0885-BE10-0BB3-D525C6B9ACFC}"/>
              </a:ext>
            </a:extLst>
          </p:cNvPr>
          <p:cNvSpPr/>
          <p:nvPr/>
        </p:nvSpPr>
        <p:spPr>
          <a:xfrm>
            <a:off x="1487516" y="1625600"/>
            <a:ext cx="9216968" cy="3606800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defRPr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Review “Intro to P4” lab series</a:t>
            </a:r>
          </a:p>
          <a:p>
            <a:pPr marL="0" indent="0" defTabSz="914377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None/>
              <a:defRPr/>
            </a:pPr>
            <a:endParaRPr lang="en-US" sz="18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9330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Traditional (Legacy) Networking</a:t>
            </a: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600822" y="876301"/>
            <a:ext cx="6801464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38C60F48-EAB5-A54D-B834-7AA360F30939}" type="slidenum">
              <a:rPr lang="en-US" sz="1051">
                <a:latin typeface="Calibri" panose="020F0502020204030204"/>
                <a:cs typeface="Arial"/>
                <a:sym typeface="Arial"/>
              </a:rPr>
              <a:pPr defTabSz="457189">
                <a:defRPr/>
              </a:pPr>
              <a:t>32</a:t>
            </a:fld>
            <a:endParaRPr lang="en-US" sz="1051"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1EDAAD2-235B-4BA9-82E4-729A161D1B45}"/>
              </a:ext>
            </a:extLst>
          </p:cNvPr>
          <p:cNvSpPr txBox="1">
            <a:spLocks/>
          </p:cNvSpPr>
          <p:nvPr/>
        </p:nvSpPr>
        <p:spPr>
          <a:xfrm>
            <a:off x="597551" y="1028701"/>
            <a:ext cx="10984849" cy="4800599"/>
          </a:xfrm>
          <a:prstGeom prst="rect">
            <a:avLst/>
          </a:prstGeom>
        </p:spPr>
        <p:txBody>
          <a:bodyPr vert="horz" lIns="0" tIns="60960" rIns="0" bIns="60960" rtlCol="0">
            <a:normAutofit/>
          </a:bodyPr>
          <a:lstStyle>
            <a:lvl1pPr marL="68580" indent="-68580" algn="just" defTabSz="685800" rtl="0" eaLnBrk="1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6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3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2519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9951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2093" indent="-292093" defTabSz="914377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E8F1438-9775-3D16-7F3B-2615DE2EDDA7}"/>
              </a:ext>
            </a:extLst>
          </p:cNvPr>
          <p:cNvSpPr txBox="1">
            <a:spLocks/>
          </p:cNvSpPr>
          <p:nvPr/>
        </p:nvSpPr>
        <p:spPr>
          <a:xfrm>
            <a:off x="597549" y="1041399"/>
            <a:ext cx="10984850" cy="4800599"/>
          </a:xfrm>
          <a:prstGeom prst="rect">
            <a:avLst/>
          </a:prstGeom>
        </p:spPr>
        <p:txBody>
          <a:bodyPr vert="horz" lIns="0" tIns="60960" rIns="0" bIns="60960" rtlCol="0">
            <a:normAutofit/>
          </a:bodyPr>
          <a:lstStyle>
            <a:lvl1pPr marL="68580" indent="-68580" algn="just" defTabSz="685800" rtl="0" eaLnBrk="1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6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3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2519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9951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2093" indent="-292093" defTabSz="914377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In “traditional” devices, the interface between the control plane and the data plane is proprietary</a:t>
            </a:r>
          </a:p>
          <a:p>
            <a:pPr marL="457200" lvl="1" indent="-306388" defTabSz="914377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Wingdings" panose="05000000000000000000" pitchFamily="2" charset="2"/>
              <a:buChar char="Ø"/>
              <a:defRPr/>
            </a:pPr>
            <a:r>
              <a:rPr lang="en-US" sz="2100" dirty="0">
                <a:solidFill>
                  <a:prstClr val="black">
                    <a:lumMod val="75000"/>
                    <a:lumOff val="25000"/>
                  </a:prstClr>
                </a:solidFill>
              </a:rPr>
              <a:t>No innovation from network owners</a:t>
            </a:r>
          </a:p>
          <a:p>
            <a:pPr marL="457200" lvl="1" indent="-306388" defTabSz="914377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Wingdings" panose="05000000000000000000" pitchFamily="2" charset="2"/>
              <a:buChar char="Ø"/>
              <a:defRPr/>
            </a:pPr>
            <a:r>
              <a:rPr lang="en-US" sz="2100" dirty="0">
                <a:solidFill>
                  <a:prstClr val="black">
                    <a:lumMod val="75000"/>
                    <a:lumOff val="25000"/>
                  </a:prstClr>
                </a:solidFill>
              </a:rPr>
              <a:t>A router is a monolithic unit built and internally accessed by the manufacturer only</a:t>
            </a:r>
          </a:p>
          <a:p>
            <a:pPr marL="292093" indent="-292093" defTabSz="914377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292093" indent="-292093" defTabSz="914377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292093" indent="-292093" defTabSz="914377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292093" indent="-292093" defTabSz="914377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292093" indent="-292093" defTabSz="914377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292093" indent="-292093" defTabSz="914377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292093" indent="-292093" defTabSz="914377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3F50B31-38EF-FB5A-26B6-2E1B1A87AD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3147" y="3581400"/>
            <a:ext cx="3973655" cy="31027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023180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Software-defined Networking </a:t>
            </a: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600822" y="876301"/>
            <a:ext cx="6137435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38C60F48-EAB5-A54D-B834-7AA360F30939}" type="slidenum">
              <a:rPr lang="en-US" sz="1051">
                <a:latin typeface="Calibri" panose="020F0502020204030204"/>
                <a:cs typeface="Arial"/>
                <a:sym typeface="Arial"/>
              </a:rPr>
              <a:pPr defTabSz="457189">
                <a:defRPr/>
              </a:pPr>
              <a:t>33</a:t>
            </a:fld>
            <a:endParaRPr lang="en-US" sz="1051"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1EDAAD2-235B-4BA9-82E4-729A161D1B45}"/>
              </a:ext>
            </a:extLst>
          </p:cNvPr>
          <p:cNvSpPr txBox="1">
            <a:spLocks/>
          </p:cNvSpPr>
          <p:nvPr/>
        </p:nvSpPr>
        <p:spPr>
          <a:xfrm>
            <a:off x="597551" y="1028701"/>
            <a:ext cx="10984849" cy="4800599"/>
          </a:xfrm>
          <a:prstGeom prst="rect">
            <a:avLst/>
          </a:prstGeom>
        </p:spPr>
        <p:txBody>
          <a:bodyPr vert="horz" lIns="0" tIns="60960" rIns="0" bIns="60960" rtlCol="0">
            <a:normAutofit/>
          </a:bodyPr>
          <a:lstStyle>
            <a:lvl1pPr marL="68580" indent="-68580" algn="just" defTabSz="685800" rtl="0" eaLnBrk="1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6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3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2519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9951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2093" indent="-292093" defTabSz="914377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E8F1438-9775-3D16-7F3B-2615DE2EDDA7}"/>
              </a:ext>
            </a:extLst>
          </p:cNvPr>
          <p:cNvSpPr txBox="1">
            <a:spLocks/>
          </p:cNvSpPr>
          <p:nvPr/>
        </p:nvSpPr>
        <p:spPr>
          <a:xfrm>
            <a:off x="597550" y="1016003"/>
            <a:ext cx="10984850" cy="4800599"/>
          </a:xfrm>
          <a:prstGeom prst="rect">
            <a:avLst/>
          </a:prstGeom>
        </p:spPr>
        <p:txBody>
          <a:bodyPr vert="horz" lIns="0" tIns="60960" rIns="0" bIns="60960" rtlCol="0">
            <a:normAutofit/>
          </a:bodyPr>
          <a:lstStyle>
            <a:lvl1pPr marL="68580" indent="-68580" algn="just" defTabSz="685800" rtl="0" eaLnBrk="1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6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3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2519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9951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0741" indent="-210741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SDN (1) explicitly separates the control and data planes, and (2) enables the control plane intelligence to be implemented as a software outside the switches</a:t>
            </a:r>
          </a:p>
          <a:p>
            <a:pPr marL="210741" indent="-210741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The function of populating the forwarding table is now performed by the controller</a:t>
            </a:r>
          </a:p>
          <a:p>
            <a:pPr marL="292093" indent="-292093" defTabSz="914377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292093" indent="-292093" defTabSz="914377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292093" indent="-292093" defTabSz="914377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292093" indent="-292093" defTabSz="914377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292093" indent="-292093" defTabSz="914377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292093" indent="-292093" defTabSz="914377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292093" indent="-292093" defTabSz="914377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D6CA08E-1A67-E4F7-1F2C-29E5D17957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7246" y="2929901"/>
            <a:ext cx="4837508" cy="37049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609290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Software-defined Networking </a:t>
            </a: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600822" y="876301"/>
            <a:ext cx="6137435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38C60F48-EAB5-A54D-B834-7AA360F30939}" type="slidenum">
              <a:rPr lang="en-US" sz="1051">
                <a:latin typeface="Calibri" panose="020F0502020204030204"/>
                <a:cs typeface="Arial"/>
                <a:sym typeface="Arial"/>
              </a:rPr>
              <a:pPr defTabSz="457189">
                <a:defRPr/>
              </a:pPr>
              <a:t>34</a:t>
            </a:fld>
            <a:endParaRPr lang="en-US" sz="1051"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1EDAAD2-235B-4BA9-82E4-729A161D1B45}"/>
              </a:ext>
            </a:extLst>
          </p:cNvPr>
          <p:cNvSpPr txBox="1">
            <a:spLocks/>
          </p:cNvSpPr>
          <p:nvPr/>
        </p:nvSpPr>
        <p:spPr>
          <a:xfrm>
            <a:off x="597551" y="1028701"/>
            <a:ext cx="10984849" cy="4800599"/>
          </a:xfrm>
          <a:prstGeom prst="rect">
            <a:avLst/>
          </a:prstGeom>
        </p:spPr>
        <p:txBody>
          <a:bodyPr vert="horz" lIns="0" tIns="60960" rIns="0" bIns="60960" rtlCol="0">
            <a:normAutofit/>
          </a:bodyPr>
          <a:lstStyle>
            <a:lvl1pPr marL="68580" indent="-68580" algn="just" defTabSz="685800" rtl="0" eaLnBrk="1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6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3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2519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9951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2093" indent="-292093" defTabSz="914377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E8F1438-9775-3D16-7F3B-2615DE2EDDA7}"/>
              </a:ext>
            </a:extLst>
          </p:cNvPr>
          <p:cNvSpPr txBox="1">
            <a:spLocks/>
          </p:cNvSpPr>
          <p:nvPr/>
        </p:nvSpPr>
        <p:spPr>
          <a:xfrm>
            <a:off x="597550" y="1016003"/>
            <a:ext cx="10984850" cy="4800599"/>
          </a:xfrm>
          <a:prstGeom prst="rect">
            <a:avLst/>
          </a:prstGeom>
        </p:spPr>
        <p:txBody>
          <a:bodyPr vert="horz" lIns="0" tIns="60960" rIns="0" bIns="60960" rtlCol="0">
            <a:normAutofit/>
          </a:bodyPr>
          <a:lstStyle>
            <a:lvl1pPr marL="68580" indent="-68580" algn="just" defTabSz="685800" rtl="0" eaLnBrk="1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6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3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2519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9951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0741" indent="-210741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SDN is limited to the OpenFlow specifications </a:t>
            </a:r>
          </a:p>
          <a:p>
            <a:pPr marL="562356" lvl="1" indent="-342900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2000" dirty="0"/>
              <a:t>Forwarding rules are based on a fixed number of protocols / header fields (e.g., IP, Ethernet)</a:t>
            </a:r>
          </a:p>
          <a:p>
            <a:pPr marL="210741" indent="-210741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The data plane is designed with fixed functions (hard-coded)</a:t>
            </a:r>
          </a:p>
          <a:p>
            <a:pPr marL="562356" lvl="1" indent="-342900"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2000" dirty="0"/>
              <a:t>Functions are implemented by the chip designer</a:t>
            </a:r>
          </a:p>
          <a:p>
            <a:pPr marL="292093" indent="-292093" defTabSz="914377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292093" indent="-292093" defTabSz="914377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292093" indent="-292093" defTabSz="914377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292093" indent="-292093" defTabSz="914377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292093" indent="-292093" defTabSz="914377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292093" indent="-292093" defTabSz="914377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292093" indent="-292093" defTabSz="914377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36D29C-938C-1DD1-E076-4B889D82F4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7246" y="2929901"/>
            <a:ext cx="4837508" cy="37049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6CA2C37-9A65-1C35-D2DE-F00E4759E790}"/>
              </a:ext>
            </a:extLst>
          </p:cNvPr>
          <p:cNvSpPr/>
          <p:nvPr/>
        </p:nvSpPr>
        <p:spPr>
          <a:xfrm>
            <a:off x="3710002" y="3714750"/>
            <a:ext cx="1003511" cy="41245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A64AB0-CF1A-E8B0-72E9-B5838A0D966C}"/>
              </a:ext>
            </a:extLst>
          </p:cNvPr>
          <p:cNvSpPr/>
          <p:nvPr/>
        </p:nvSpPr>
        <p:spPr>
          <a:xfrm>
            <a:off x="5843602" y="4335553"/>
            <a:ext cx="1003511" cy="41245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6939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 the Data Plane be Programmable?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348B2-A502-4478-977C-968349460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549" y="1178481"/>
            <a:ext cx="10984851" cy="4662867"/>
          </a:xfrm>
        </p:spPr>
        <p:txBody>
          <a:bodyPr>
            <a:normAutofit/>
          </a:bodyPr>
          <a:lstStyle/>
          <a:p>
            <a:pPr marL="280981" indent="-280981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/>
              <a:t>Evolution of the computing industry</a:t>
            </a:r>
          </a:p>
          <a:p>
            <a:pPr marL="280981" indent="-280981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  <a:p>
            <a:pPr marL="280981" indent="-280981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597552" y="876303"/>
            <a:ext cx="8278225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38C60F48-EAB5-A54D-B834-7AA360F30939}" type="slidenum">
              <a:rPr lang="en-US" sz="1051">
                <a:solidFill>
                  <a:srgbClr val="FFFFFF"/>
                </a:solidFill>
                <a:latin typeface="Calibri" panose="020F0502020204030204"/>
                <a:cs typeface="Arial"/>
                <a:sym typeface="Arial"/>
              </a:rPr>
              <a:pPr defTabSz="457189">
                <a:defRPr/>
              </a:pPr>
              <a:t>35</a:t>
            </a:fld>
            <a:endParaRPr lang="en-US" sz="1051">
              <a:solidFill>
                <a:srgbClr val="FFFFFF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32451F-14BE-8948-82EC-C529EEA021A3}"/>
              </a:ext>
            </a:extLst>
          </p:cNvPr>
          <p:cNvSpPr txBox="1"/>
          <p:nvPr/>
        </p:nvSpPr>
        <p:spPr>
          <a:xfrm>
            <a:off x="1656735" y="5716514"/>
            <a:ext cx="9047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1970s	     1970s-80s        1990s-2000s	          2010s	             2017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D34763D-AE7F-A0E4-1B0E-BADB139CA5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847" y="1732717"/>
            <a:ext cx="10004255" cy="3983797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FBBE610-3E2D-8926-FC3D-018D6C2C288F}"/>
              </a:ext>
            </a:extLst>
          </p:cNvPr>
          <p:cNvCxnSpPr/>
          <p:nvPr/>
        </p:nvCxnSpPr>
        <p:spPr>
          <a:xfrm>
            <a:off x="1185384" y="6146390"/>
            <a:ext cx="1027264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6BAABC4A-3869-A46A-11E4-C1F8482B6E7D}"/>
              </a:ext>
            </a:extLst>
          </p:cNvPr>
          <p:cNvSpPr txBox="1"/>
          <p:nvPr/>
        </p:nvSpPr>
        <p:spPr>
          <a:xfrm>
            <a:off x="597550" y="6255490"/>
            <a:ext cx="1108513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1. Vladimir </a:t>
            </a:r>
            <a:r>
              <a:rPr lang="en-US" sz="1600" dirty="0" err="1"/>
              <a:t>Gurevich</a:t>
            </a:r>
            <a:r>
              <a:rPr lang="en-US" sz="1600" dirty="0"/>
              <a:t>, “Introduction to P4 and Data Plane Programmability,” </a:t>
            </a:r>
            <a:r>
              <a:rPr lang="en-US" sz="1600" dirty="0">
                <a:hlinkClick r:id="rId4"/>
              </a:rPr>
              <a:t>https://tinyurl.com/2p978tm9</a:t>
            </a:r>
            <a:r>
              <a:rPr lang="en-US" sz="1600" dirty="0"/>
              <a:t>.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37567F-7275-8901-E0D6-44A43C3BD38F}"/>
              </a:ext>
            </a:extLst>
          </p:cNvPr>
          <p:cNvSpPr txBox="1">
            <a:spLocks/>
          </p:cNvSpPr>
          <p:nvPr/>
        </p:nvSpPr>
        <p:spPr>
          <a:xfrm>
            <a:off x="10802020" y="6459783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189"/>
            <a:fld id="{38C60F48-EAB5-A54D-B834-7AA360F30939}" type="slidenum">
              <a:rPr lang="en-US" smtClean="0">
                <a:latin typeface="Calibri" panose="020F0502020204030204"/>
              </a:rPr>
              <a:pPr defTabSz="457189"/>
              <a:t>35</a:t>
            </a:fld>
            <a:endParaRPr lang="en-US" dirty="0"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859884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P4 Programmable Switches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597551" y="876301"/>
            <a:ext cx="6037165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38C60F48-EAB5-A54D-B834-7AA360F30939}" type="slidenum">
              <a:rPr lang="en-US" sz="1051">
                <a:solidFill>
                  <a:srgbClr val="FFFFFF"/>
                </a:solidFill>
                <a:latin typeface="Calibri" panose="020F0502020204030204"/>
                <a:cs typeface="Arial"/>
                <a:sym typeface="Arial"/>
              </a:rPr>
              <a:pPr defTabSz="457189">
                <a:defRPr/>
              </a:pPr>
              <a:t>36</a:t>
            </a:fld>
            <a:endParaRPr lang="en-US" sz="1051">
              <a:solidFill>
                <a:srgbClr val="FFFFFF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1EDAAD2-235B-4BA9-82E4-729A161D1B45}"/>
              </a:ext>
            </a:extLst>
          </p:cNvPr>
          <p:cNvSpPr txBox="1">
            <a:spLocks/>
          </p:cNvSpPr>
          <p:nvPr/>
        </p:nvSpPr>
        <p:spPr>
          <a:xfrm>
            <a:off x="597550" y="1157270"/>
            <a:ext cx="10545372" cy="4800599"/>
          </a:xfrm>
          <a:prstGeom prst="rect">
            <a:avLst/>
          </a:prstGeom>
        </p:spPr>
        <p:txBody>
          <a:bodyPr vert="horz" lIns="0" tIns="60960" rIns="0" bIns="60960" rtlCol="0">
            <a:normAutofit/>
          </a:bodyPr>
          <a:lstStyle>
            <a:lvl1pPr marL="68580" indent="-68580" algn="just" defTabSz="685800" rtl="0" eaLnBrk="1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6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3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2519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9951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2093" indent="-292093" defTabSz="914377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prstClr val="black">
                    <a:lumMod val="75000"/>
                    <a:lumOff val="25000"/>
                  </a:prstClr>
                </a:solidFill>
                <a:sym typeface="Arial"/>
              </a:rPr>
              <a:t>P4</a:t>
            </a:r>
            <a:r>
              <a:rPr lang="en-US" sz="2200" baseline="30000" dirty="0">
                <a:solidFill>
                  <a:prstClr val="black">
                    <a:lumMod val="75000"/>
                    <a:lumOff val="25000"/>
                  </a:prstClr>
                </a:solidFill>
                <a:sym typeface="Arial"/>
              </a:rPr>
              <a:t>1</a:t>
            </a:r>
            <a:r>
              <a:rPr lang="en-US" sz="2200" dirty="0">
                <a:solidFill>
                  <a:prstClr val="black">
                    <a:lumMod val="75000"/>
                    <a:lumOff val="25000"/>
                  </a:prstClr>
                </a:solidFill>
                <a:sym typeface="Arial"/>
              </a:rPr>
              <a:t> programmable switches permit a programmer to program the data plane </a:t>
            </a:r>
          </a:p>
          <a:p>
            <a:pPr marL="673591" lvl="1" indent="-380990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prstClr val="black">
                    <a:lumMod val="75000"/>
                    <a:lumOff val="25000"/>
                  </a:prstClr>
                </a:solidFill>
              </a:rPr>
              <a:t>Define and parse new protocols</a:t>
            </a:r>
            <a:endParaRPr lang="en-US" sz="1600" dirty="0">
              <a:solidFill>
                <a:prstClr val="black">
                  <a:lumMod val="75000"/>
                  <a:lumOff val="25000"/>
                </a:prstClr>
              </a:solidFill>
              <a:sym typeface="Arial"/>
            </a:endParaRPr>
          </a:p>
          <a:p>
            <a:pPr marL="673591" lvl="1" indent="-380990" defTabSz="914377">
              <a:spcBef>
                <a:spcPts val="200"/>
              </a:spcBef>
              <a:spcAft>
                <a:spcPts val="200"/>
              </a:spcAft>
              <a:buClr>
                <a:schemeClr val="accent2"/>
              </a:buClr>
              <a:buFont typeface="Wingdings" panose="05000000000000000000" pitchFamily="2" charset="2"/>
              <a:buChar char="Ø"/>
              <a:defRPr/>
            </a:pPr>
            <a:r>
              <a:rPr lang="en-US" sz="1800" dirty="0">
                <a:solidFill>
                  <a:prstClr val="black">
                    <a:lumMod val="75000"/>
                    <a:lumOff val="25000"/>
                  </a:prstClr>
                </a:solidFill>
                <a:sym typeface="Arial"/>
              </a:rPr>
              <a:t>Customize packet processing functions</a:t>
            </a:r>
          </a:p>
          <a:p>
            <a:pPr marL="673591" lvl="1" indent="-380990" defTabSz="914377">
              <a:spcBef>
                <a:spcPts val="200"/>
              </a:spcBef>
              <a:spcAft>
                <a:spcPts val="200"/>
              </a:spcAft>
              <a:buClr>
                <a:schemeClr val="accent2"/>
              </a:buClr>
              <a:buFont typeface="Wingdings" panose="05000000000000000000" pitchFamily="2" charset="2"/>
              <a:buChar char="Ø"/>
              <a:defRPr/>
            </a:pPr>
            <a:r>
              <a:rPr lang="en-US" sz="1800" dirty="0">
                <a:solidFill>
                  <a:prstClr val="black">
                    <a:lumMod val="75000"/>
                    <a:lumOff val="25000"/>
                  </a:prstClr>
                </a:solidFill>
                <a:sym typeface="Arial"/>
              </a:rPr>
              <a:t>Measure events occurring in the data plane with </a:t>
            </a:r>
          </a:p>
          <a:p>
            <a:pPr marL="292601" lvl="1" indent="0" defTabSz="914377">
              <a:spcBef>
                <a:spcPts val="200"/>
              </a:spcBef>
              <a:spcAft>
                <a:spcPts val="200"/>
              </a:spcAft>
              <a:buClr>
                <a:schemeClr val="accent2"/>
              </a:buClr>
              <a:buNone/>
              <a:defRPr/>
            </a:pPr>
            <a:r>
              <a:rPr lang="en-US" sz="1800" dirty="0">
                <a:solidFill>
                  <a:prstClr val="black">
                    <a:lumMod val="75000"/>
                    <a:lumOff val="25000"/>
                  </a:prstClr>
                </a:solidFill>
              </a:rPr>
              <a:t>      </a:t>
            </a:r>
            <a:r>
              <a:rPr lang="en-US" sz="1800" dirty="0">
                <a:solidFill>
                  <a:prstClr val="black">
                    <a:lumMod val="75000"/>
                    <a:lumOff val="25000"/>
                  </a:prstClr>
                </a:solidFill>
                <a:sym typeface="Arial"/>
              </a:rPr>
              <a:t>high precision</a:t>
            </a:r>
          </a:p>
          <a:p>
            <a:pPr marL="673591" lvl="1" indent="-380990" defTabSz="914377">
              <a:spcBef>
                <a:spcPts val="200"/>
              </a:spcBef>
              <a:spcAft>
                <a:spcPts val="200"/>
              </a:spcAft>
              <a:buClr>
                <a:schemeClr val="accent2"/>
              </a:buClr>
              <a:buFont typeface="Wingdings" panose="05000000000000000000" pitchFamily="2" charset="2"/>
              <a:buChar char="Ø"/>
              <a:defRPr/>
            </a:pPr>
            <a:r>
              <a:rPr lang="en-US" sz="1800" dirty="0">
                <a:solidFill>
                  <a:prstClr val="black">
                    <a:lumMod val="75000"/>
                    <a:lumOff val="25000"/>
                  </a:prstClr>
                </a:solidFill>
              </a:rPr>
              <a:t>Offload applications to the data plane</a:t>
            </a:r>
            <a:endParaRPr lang="en-US" sz="1800" dirty="0">
              <a:solidFill>
                <a:prstClr val="black">
                  <a:lumMod val="75000"/>
                  <a:lumOff val="25000"/>
                </a:prstClr>
              </a:solidFill>
              <a:sym typeface="Arial"/>
            </a:endParaRPr>
          </a:p>
          <a:p>
            <a:pPr marL="292093" indent="-292093" defTabSz="914377">
              <a:spcBef>
                <a:spcPts val="300"/>
              </a:spcBef>
              <a:spcAft>
                <a:spcPts val="300"/>
              </a:spcAft>
              <a:buClr>
                <a:srgbClr val="D34817"/>
              </a:buClr>
              <a:buFont typeface="Arial" panose="020B0604020202020204" pitchFamily="34" charset="0"/>
              <a:buChar char="•"/>
              <a:defRPr/>
            </a:pPr>
            <a:endParaRPr lang="en-US" sz="2200" dirty="0">
              <a:solidFill>
                <a:prstClr val="black">
                  <a:lumMod val="75000"/>
                  <a:lumOff val="25000"/>
                </a:prstClr>
              </a:solidFill>
              <a:sym typeface="Arial"/>
            </a:endParaRPr>
          </a:p>
        </p:txBody>
      </p:sp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F3B84BEE-3FE7-4F25-9689-A29F5AF27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1106" y="1644550"/>
            <a:ext cx="4024589" cy="4313319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AE38A64-59CF-42AF-92E6-716807F19CA5}"/>
              </a:ext>
            </a:extLst>
          </p:cNvPr>
          <p:cNvSpPr txBox="1"/>
          <p:nvPr/>
        </p:nvSpPr>
        <p:spPr>
          <a:xfrm>
            <a:off x="498723" y="5981699"/>
            <a:ext cx="977798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Clr>
                <a:schemeClr val="accent2"/>
              </a:buClr>
            </a:pPr>
            <a: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1. P4 stands for stands for Programming Protocol-independent Packet Processors</a:t>
            </a:r>
          </a:p>
        </p:txBody>
      </p: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077CBA0B-674C-97D8-F0F7-099E0DD73544}"/>
              </a:ext>
            </a:extLst>
          </p:cNvPr>
          <p:cNvSpPr txBox="1">
            <a:spLocks/>
          </p:cNvSpPr>
          <p:nvPr/>
        </p:nvSpPr>
        <p:spPr>
          <a:xfrm>
            <a:off x="10704484" y="6338596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189"/>
            <a:fld id="{38C60F48-EAB5-A54D-B834-7AA360F30939}" type="slidenum">
              <a:rPr lang="en-US" smtClean="0">
                <a:latin typeface="Calibri" panose="020F0502020204030204"/>
              </a:rPr>
              <a:pPr defTabSz="457189"/>
              <a:t>36</a:t>
            </a:fld>
            <a:endParaRPr lang="en-US" dirty="0"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169216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P4 Programmable Switches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597551" y="876301"/>
            <a:ext cx="6037165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38C60F48-EAB5-A54D-B834-7AA360F30939}" type="slidenum">
              <a:rPr lang="en-US" sz="1051">
                <a:solidFill>
                  <a:srgbClr val="FFFFFF"/>
                </a:solidFill>
                <a:latin typeface="Calibri" panose="020F0502020204030204"/>
                <a:cs typeface="Arial"/>
                <a:sym typeface="Arial"/>
              </a:rPr>
              <a:pPr defTabSz="457189">
                <a:defRPr/>
              </a:pPr>
              <a:t>37</a:t>
            </a:fld>
            <a:endParaRPr lang="en-US" sz="1051">
              <a:solidFill>
                <a:srgbClr val="FFFFFF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1EDAAD2-235B-4BA9-82E4-729A161D1B45}"/>
              </a:ext>
            </a:extLst>
          </p:cNvPr>
          <p:cNvSpPr txBox="1">
            <a:spLocks/>
          </p:cNvSpPr>
          <p:nvPr/>
        </p:nvSpPr>
        <p:spPr>
          <a:xfrm>
            <a:off x="597550" y="1153999"/>
            <a:ext cx="10545372" cy="4800599"/>
          </a:xfrm>
          <a:prstGeom prst="rect">
            <a:avLst/>
          </a:prstGeom>
        </p:spPr>
        <p:txBody>
          <a:bodyPr vert="horz" lIns="0" tIns="60960" rIns="0" bIns="60960" rtlCol="0">
            <a:normAutofit/>
          </a:bodyPr>
          <a:lstStyle>
            <a:lvl1pPr marL="68580" indent="-68580" algn="just" defTabSz="685800" rtl="0" eaLnBrk="1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6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3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2519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9951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2093" indent="-292093" defTabSz="914377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prstClr val="black">
                    <a:lumMod val="75000"/>
                    <a:lumOff val="25000"/>
                  </a:prstClr>
                </a:solidFill>
                <a:sym typeface="Arial"/>
              </a:rPr>
              <a:t>P4</a:t>
            </a:r>
            <a:r>
              <a:rPr lang="en-US" sz="2200" baseline="30000" dirty="0">
                <a:solidFill>
                  <a:prstClr val="black">
                    <a:lumMod val="75000"/>
                    <a:lumOff val="25000"/>
                  </a:prstClr>
                </a:solidFill>
                <a:sym typeface="Arial"/>
              </a:rPr>
              <a:t>1</a:t>
            </a:r>
            <a:r>
              <a:rPr lang="en-US" sz="2200" dirty="0">
                <a:solidFill>
                  <a:prstClr val="black">
                    <a:lumMod val="75000"/>
                    <a:lumOff val="25000"/>
                  </a:prstClr>
                </a:solidFill>
                <a:sym typeface="Arial"/>
              </a:rPr>
              <a:t> programmable switches permit a programmer to program the data plane </a:t>
            </a:r>
          </a:p>
          <a:p>
            <a:pPr marL="673591" lvl="1" indent="-380990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prstClr val="black">
                    <a:lumMod val="75000"/>
                    <a:lumOff val="25000"/>
                  </a:prstClr>
                </a:solidFill>
              </a:rPr>
              <a:t>Define and parse new protocols</a:t>
            </a:r>
            <a:endParaRPr lang="en-US" sz="1600" dirty="0">
              <a:solidFill>
                <a:prstClr val="black">
                  <a:lumMod val="75000"/>
                  <a:lumOff val="25000"/>
                </a:prstClr>
              </a:solidFill>
              <a:sym typeface="Arial"/>
            </a:endParaRPr>
          </a:p>
          <a:p>
            <a:pPr marL="673591" lvl="1" indent="-380990" defTabSz="914377">
              <a:spcBef>
                <a:spcPts val="200"/>
              </a:spcBef>
              <a:spcAft>
                <a:spcPts val="200"/>
              </a:spcAft>
              <a:buClr>
                <a:schemeClr val="accent2"/>
              </a:buClr>
              <a:buFont typeface="Wingdings" panose="05000000000000000000" pitchFamily="2" charset="2"/>
              <a:buChar char="Ø"/>
              <a:defRPr/>
            </a:pPr>
            <a:r>
              <a:rPr lang="en-US" sz="1800" dirty="0">
                <a:solidFill>
                  <a:prstClr val="black">
                    <a:lumMod val="75000"/>
                    <a:lumOff val="25000"/>
                  </a:prstClr>
                </a:solidFill>
                <a:sym typeface="Arial"/>
              </a:rPr>
              <a:t>Customize packet processing functions</a:t>
            </a:r>
          </a:p>
          <a:p>
            <a:pPr marL="673591" lvl="1" indent="-380990" defTabSz="914377">
              <a:spcBef>
                <a:spcPts val="200"/>
              </a:spcBef>
              <a:spcAft>
                <a:spcPts val="200"/>
              </a:spcAft>
              <a:buClr>
                <a:schemeClr val="accent2"/>
              </a:buClr>
              <a:buFont typeface="Wingdings" panose="05000000000000000000" pitchFamily="2" charset="2"/>
              <a:buChar char="Ø"/>
              <a:defRPr/>
            </a:pPr>
            <a:r>
              <a:rPr lang="en-US" sz="1800" dirty="0">
                <a:solidFill>
                  <a:prstClr val="black">
                    <a:lumMod val="75000"/>
                    <a:lumOff val="25000"/>
                  </a:prstClr>
                </a:solidFill>
                <a:sym typeface="Arial"/>
              </a:rPr>
              <a:t>Measure events occurring in the data plane with </a:t>
            </a:r>
          </a:p>
          <a:p>
            <a:pPr marL="292601" lvl="1" indent="0" defTabSz="914377">
              <a:spcBef>
                <a:spcPts val="200"/>
              </a:spcBef>
              <a:spcAft>
                <a:spcPts val="200"/>
              </a:spcAft>
              <a:buClr>
                <a:schemeClr val="accent2"/>
              </a:buClr>
              <a:buNone/>
              <a:defRPr/>
            </a:pPr>
            <a:r>
              <a:rPr lang="en-US" sz="1800" dirty="0">
                <a:solidFill>
                  <a:prstClr val="black">
                    <a:lumMod val="75000"/>
                    <a:lumOff val="25000"/>
                  </a:prstClr>
                </a:solidFill>
              </a:rPr>
              <a:t>      </a:t>
            </a:r>
            <a:r>
              <a:rPr lang="en-US" sz="1800" dirty="0">
                <a:solidFill>
                  <a:prstClr val="black">
                    <a:lumMod val="75000"/>
                    <a:lumOff val="25000"/>
                  </a:prstClr>
                </a:solidFill>
                <a:sym typeface="Arial"/>
              </a:rPr>
              <a:t>high precision</a:t>
            </a:r>
          </a:p>
          <a:p>
            <a:pPr marL="673591" lvl="1" indent="-380990" defTabSz="914377">
              <a:spcBef>
                <a:spcPts val="200"/>
              </a:spcBef>
              <a:spcAft>
                <a:spcPts val="200"/>
              </a:spcAft>
              <a:buClr>
                <a:schemeClr val="accent2"/>
              </a:buClr>
              <a:buFont typeface="Wingdings" panose="05000000000000000000" pitchFamily="2" charset="2"/>
              <a:buChar char="Ø"/>
              <a:defRPr/>
            </a:pPr>
            <a:r>
              <a:rPr lang="en-US" sz="1800" dirty="0">
                <a:solidFill>
                  <a:prstClr val="black">
                    <a:lumMod val="75000"/>
                    <a:lumOff val="25000"/>
                  </a:prstClr>
                </a:solidFill>
              </a:rPr>
              <a:t>Offload applications to the data plane</a:t>
            </a:r>
            <a:endParaRPr lang="en-US" sz="1800" dirty="0">
              <a:solidFill>
                <a:prstClr val="black">
                  <a:lumMod val="75000"/>
                  <a:lumOff val="25000"/>
                </a:prstClr>
              </a:solidFill>
              <a:sym typeface="Arial"/>
            </a:endParaRPr>
          </a:p>
          <a:p>
            <a:pPr marL="292093" indent="-292093" defTabSz="914377">
              <a:spcBef>
                <a:spcPts val="300"/>
              </a:spcBef>
              <a:spcAft>
                <a:spcPts val="300"/>
              </a:spcAft>
              <a:buClr>
                <a:srgbClr val="D34817"/>
              </a:buClr>
              <a:buFont typeface="Arial" panose="020B0604020202020204" pitchFamily="34" charset="0"/>
              <a:buChar char="•"/>
              <a:defRPr/>
            </a:pPr>
            <a:endParaRPr lang="en-US" sz="2200" dirty="0">
              <a:solidFill>
                <a:prstClr val="black">
                  <a:lumMod val="75000"/>
                  <a:lumOff val="25000"/>
                </a:prstClr>
              </a:solidFill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CB27137-D0AA-497D-9760-FD51A59851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3841" y="1765301"/>
            <a:ext cx="4669080" cy="322250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7F81F34-93EC-4CED-8AC2-0CD09B8EEEEB}"/>
              </a:ext>
            </a:extLst>
          </p:cNvPr>
          <p:cNvSpPr txBox="1"/>
          <p:nvPr/>
        </p:nvSpPr>
        <p:spPr>
          <a:xfrm>
            <a:off x="1364937" y="5724406"/>
            <a:ext cx="97779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Clr>
                <a:srgbClr val="9B2D1F"/>
              </a:buClr>
            </a:pPr>
            <a: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Reproduced from N. McKeown. Creating an End-to-End Programming Model for Packet Forwarding. Available: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https://www.youtube.com/watch?v=fiBuao6YZl0&amp;t=4216s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B6A5D072-B295-14D0-27FD-8A06917164F7}"/>
              </a:ext>
            </a:extLst>
          </p:cNvPr>
          <p:cNvSpPr txBox="1">
            <a:spLocks/>
          </p:cNvSpPr>
          <p:nvPr/>
        </p:nvSpPr>
        <p:spPr>
          <a:xfrm>
            <a:off x="10704484" y="6338596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189"/>
            <a:fld id="{38C60F48-EAB5-A54D-B834-7AA360F30939}" type="slidenum">
              <a:rPr lang="en-US" smtClean="0">
                <a:latin typeface="Calibri" panose="020F0502020204030204"/>
              </a:rPr>
              <a:pPr defTabSz="457189"/>
              <a:t>37</a:t>
            </a:fld>
            <a:endParaRPr lang="en-US" dirty="0"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976896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P4 Programmable Switches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597551" y="876301"/>
            <a:ext cx="6037165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38C60F48-EAB5-A54D-B834-7AA360F30939}" type="slidenum">
              <a:rPr lang="en-US" sz="1051">
                <a:solidFill>
                  <a:srgbClr val="FFFFFF"/>
                </a:solidFill>
                <a:latin typeface="Calibri" panose="020F0502020204030204"/>
                <a:cs typeface="Arial"/>
                <a:sym typeface="Arial"/>
              </a:rPr>
              <a:pPr defTabSz="457189">
                <a:defRPr/>
              </a:pPr>
              <a:t>38</a:t>
            </a:fld>
            <a:endParaRPr lang="en-US" sz="1051">
              <a:solidFill>
                <a:srgbClr val="FFFFFF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6" name="Content Placeholder 4">
            <a:extLst>
              <a:ext uri="{FF2B5EF4-FFF2-40B4-BE49-F238E27FC236}">
                <a16:creationId xmlns:a16="http://schemas.microsoft.com/office/drawing/2014/main" id="{C225E69E-4E17-F99B-3875-6AC050E76A46}"/>
              </a:ext>
            </a:extLst>
          </p:cNvPr>
          <p:cNvSpPr txBox="1">
            <a:spLocks/>
          </p:cNvSpPr>
          <p:nvPr/>
        </p:nvSpPr>
        <p:spPr>
          <a:xfrm>
            <a:off x="626216" y="1032354"/>
            <a:ext cx="10963529" cy="376789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3363" indent="-233363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P4 switches permit programmer to program the data plane</a:t>
            </a:r>
          </a:p>
          <a:p>
            <a:pPr marL="233363" indent="-233363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Add proprietary features; e.g., emulate RTP relay server</a:t>
            </a:r>
          </a:p>
          <a:p>
            <a:pPr marL="233363" indent="-233363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Parse packet headers, including UDP packets carrying RTP traffic</a:t>
            </a:r>
          </a:p>
          <a:p>
            <a:pPr marL="233363" indent="-233363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Header inspection, identifying media sessions using the 5-tuple</a:t>
            </a:r>
          </a:p>
          <a:p>
            <a:pPr marL="233363" indent="-233363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Modify fields, IP addresses and ports</a:t>
            </a:r>
          </a:p>
          <a:p>
            <a:pPr marL="233363" indent="-233363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3363" indent="-233363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3363" indent="-233363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Slide Number Placeholder 4">
            <a:extLst>
              <a:ext uri="{FF2B5EF4-FFF2-40B4-BE49-F238E27FC236}">
                <a16:creationId xmlns:a16="http://schemas.microsoft.com/office/drawing/2014/main" id="{9FDF749C-ECD7-904C-458E-6C0685DFB40F}"/>
              </a:ext>
            </a:extLst>
          </p:cNvPr>
          <p:cNvSpPr txBox="1">
            <a:spLocks/>
          </p:cNvSpPr>
          <p:nvPr/>
        </p:nvSpPr>
        <p:spPr>
          <a:xfrm>
            <a:off x="10704484" y="6338596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189"/>
            <a:fld id="{38C60F48-EAB5-A54D-B834-7AA360F30939}" type="slidenum">
              <a:rPr lang="en-US" smtClean="0">
                <a:latin typeface="Calibri" panose="020F0502020204030204"/>
              </a:rPr>
              <a:pPr defTabSz="457189"/>
              <a:t>38</a:t>
            </a:fld>
            <a:endParaRPr lang="en-US" dirty="0">
              <a:latin typeface="Calibri" panose="020F0502020204030204"/>
            </a:endParaRPr>
          </a:p>
        </p:txBody>
      </p:sp>
      <p:pic>
        <p:nvPicPr>
          <p:cNvPr id="3" name="Object 11">
            <a:extLst>
              <a:ext uri="{FF2B5EF4-FFF2-40B4-BE49-F238E27FC236}">
                <a16:creationId xmlns:a16="http://schemas.microsoft.com/office/drawing/2014/main" id="{67F46280-2F55-DD06-F7AE-CF74160EE4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98" y="3573957"/>
            <a:ext cx="7054928" cy="2222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DB9503-4D4E-1642-C52D-AEE30A786B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76" t="41119" r="40480" b="8747"/>
          <a:stretch/>
        </p:blipFill>
        <p:spPr bwMode="auto">
          <a:xfrm>
            <a:off x="8649663" y="3167610"/>
            <a:ext cx="2709217" cy="30497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0576669-E1F6-59A1-D43B-4B2B58CD58C6}"/>
              </a:ext>
            </a:extLst>
          </p:cNvPr>
          <p:cNvCxnSpPr>
            <a:cxnSpLocks/>
          </p:cNvCxnSpPr>
          <p:nvPr/>
        </p:nvCxnSpPr>
        <p:spPr>
          <a:xfrm>
            <a:off x="7510566" y="4603941"/>
            <a:ext cx="55692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98244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P4 Programmable Switches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597551" y="876301"/>
            <a:ext cx="6037165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38C60F48-EAB5-A54D-B834-7AA360F30939}" type="slidenum">
              <a:rPr lang="en-US" sz="1051">
                <a:solidFill>
                  <a:srgbClr val="FFFFFF"/>
                </a:solidFill>
                <a:latin typeface="Calibri" panose="020F0502020204030204"/>
                <a:cs typeface="Arial"/>
                <a:sym typeface="Arial"/>
              </a:rPr>
              <a:pPr defTabSz="457189">
                <a:defRPr/>
              </a:pPr>
              <a:t>39</a:t>
            </a:fld>
            <a:endParaRPr lang="en-US" sz="1051">
              <a:solidFill>
                <a:srgbClr val="FFFFFF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6" name="Content Placeholder 4">
            <a:extLst>
              <a:ext uri="{FF2B5EF4-FFF2-40B4-BE49-F238E27FC236}">
                <a16:creationId xmlns:a16="http://schemas.microsoft.com/office/drawing/2014/main" id="{C225E69E-4E17-F99B-3875-6AC050E76A46}"/>
              </a:ext>
            </a:extLst>
          </p:cNvPr>
          <p:cNvSpPr txBox="1">
            <a:spLocks/>
          </p:cNvSpPr>
          <p:nvPr/>
        </p:nvSpPr>
        <p:spPr>
          <a:xfrm>
            <a:off x="626216" y="1032354"/>
            <a:ext cx="10963529" cy="376789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3363" indent="-233363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P4 switches permit programmer to program the data plane</a:t>
            </a:r>
          </a:p>
          <a:p>
            <a:pPr marL="233363" indent="-233363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Add proprietary features; e.g., emulate RTP relay server</a:t>
            </a:r>
          </a:p>
          <a:p>
            <a:pPr marL="233363" indent="-233363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Parse packet headers, including UDP packets carrying RTP traffic</a:t>
            </a:r>
          </a:p>
          <a:p>
            <a:pPr marL="233363" indent="-233363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Header inspection, identifying media sessions using the 5-tuple</a:t>
            </a:r>
          </a:p>
          <a:p>
            <a:pPr marL="233363" indent="-233363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Modify fields, IP addresses and ports</a:t>
            </a:r>
          </a:p>
          <a:p>
            <a:pPr marL="233363" indent="-233363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3363" indent="-233363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3363" indent="-233363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Slide Number Placeholder 4">
            <a:extLst>
              <a:ext uri="{FF2B5EF4-FFF2-40B4-BE49-F238E27FC236}">
                <a16:creationId xmlns:a16="http://schemas.microsoft.com/office/drawing/2014/main" id="{9FDF749C-ECD7-904C-458E-6C0685DFB40F}"/>
              </a:ext>
            </a:extLst>
          </p:cNvPr>
          <p:cNvSpPr txBox="1">
            <a:spLocks/>
          </p:cNvSpPr>
          <p:nvPr/>
        </p:nvSpPr>
        <p:spPr>
          <a:xfrm>
            <a:off x="10704484" y="6338596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189"/>
            <a:fld id="{38C60F48-EAB5-A54D-B834-7AA360F30939}" type="slidenum">
              <a:rPr lang="en-US" smtClean="0">
                <a:latin typeface="Calibri" panose="020F0502020204030204"/>
              </a:rPr>
              <a:pPr defTabSz="457189"/>
              <a:t>39</a:t>
            </a:fld>
            <a:endParaRPr lang="en-US" dirty="0">
              <a:latin typeface="Calibri" panose="020F050202020403020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34D440C-05FF-538F-7627-50FFD84691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994" y="3130627"/>
            <a:ext cx="3058326" cy="3152849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ADB298B-EC55-51BA-F5EC-56861D0F88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1904" y="3185747"/>
            <a:ext cx="4948342" cy="3152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7220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Introduction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38C60F48-EAB5-A54D-B834-7AA360F30939}" type="slidenum">
              <a:rPr lang="en-US" sz="1051">
                <a:latin typeface="Calibri" panose="020F0502020204030204"/>
                <a:cs typeface="Arial"/>
                <a:sym typeface="Arial"/>
              </a:rPr>
              <a:pPr defTabSz="457189">
                <a:defRPr/>
              </a:pPr>
              <a:t>4</a:t>
            </a:fld>
            <a:endParaRPr lang="en-US" sz="1051"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1EDAAD2-235B-4BA9-82E4-729A161D1B45}"/>
              </a:ext>
            </a:extLst>
          </p:cNvPr>
          <p:cNvSpPr txBox="1">
            <a:spLocks/>
          </p:cNvSpPr>
          <p:nvPr/>
        </p:nvSpPr>
        <p:spPr>
          <a:xfrm>
            <a:off x="597551" y="1028701"/>
            <a:ext cx="10984849" cy="4800599"/>
          </a:xfrm>
          <a:prstGeom prst="rect">
            <a:avLst/>
          </a:prstGeom>
        </p:spPr>
        <p:txBody>
          <a:bodyPr vert="horz" lIns="0" tIns="60960" rIns="0" bIns="60960" rtlCol="0">
            <a:normAutofit/>
          </a:bodyPr>
          <a:lstStyle>
            <a:lvl1pPr marL="68580" indent="-68580" algn="just" defTabSz="685800" rtl="0" eaLnBrk="1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6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3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2519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9951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2093" indent="-292093" defTabSz="914377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5FE8C00-F6B0-3047-325F-2897F4945410}"/>
              </a:ext>
            </a:extLst>
          </p:cNvPr>
          <p:cNvSpPr txBox="1">
            <a:spLocks/>
          </p:cNvSpPr>
          <p:nvPr/>
        </p:nvSpPr>
        <p:spPr>
          <a:xfrm>
            <a:off x="749951" y="1181101"/>
            <a:ext cx="10984849" cy="4800599"/>
          </a:xfrm>
          <a:prstGeom prst="rect">
            <a:avLst/>
          </a:prstGeom>
        </p:spPr>
        <p:txBody>
          <a:bodyPr vert="horz" lIns="0" tIns="60960" rIns="0" bIns="60960" rtlCol="0">
            <a:normAutofit/>
          </a:bodyPr>
          <a:lstStyle>
            <a:lvl1pPr marL="68580" indent="-68580" algn="just" defTabSz="685800" rtl="0" eaLnBrk="1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6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3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2519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9951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2093" indent="-292093" defTabSz="914377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Widespread attacks on desktops, laptops, smartphone, tablets, servers, etc.</a:t>
            </a:r>
          </a:p>
          <a:p>
            <a:pPr marL="292093" indent="-292093" defTabSz="914377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Information security is focused on protecting electronic information of organizations and users</a:t>
            </a:r>
          </a:p>
          <a:p>
            <a:pPr marL="292093" indent="-292093" defTabSz="914377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A4A18FA-914E-12BC-2908-FAEFA9A34F01}"/>
              </a:ext>
            </a:extLst>
          </p:cNvPr>
          <p:cNvCxnSpPr>
            <a:cxnSpLocks/>
          </p:cNvCxnSpPr>
          <p:nvPr/>
        </p:nvCxnSpPr>
        <p:spPr>
          <a:xfrm>
            <a:off x="600822" y="876301"/>
            <a:ext cx="2616511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A1B107ED-BD18-9ED2-1EF0-3356FB4B5C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3623" y="2174675"/>
            <a:ext cx="5930861" cy="4203828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41822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P4 Programmable Switches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597551" y="876301"/>
            <a:ext cx="6037165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38C60F48-EAB5-A54D-B834-7AA360F30939}" type="slidenum">
              <a:rPr lang="en-US" sz="1051">
                <a:solidFill>
                  <a:srgbClr val="FFFFFF"/>
                </a:solidFill>
                <a:latin typeface="Calibri" panose="020F0502020204030204"/>
                <a:cs typeface="Arial"/>
                <a:sym typeface="Arial"/>
              </a:rPr>
              <a:pPr defTabSz="457189">
                <a:defRPr/>
              </a:pPr>
              <a:t>40</a:t>
            </a:fld>
            <a:endParaRPr lang="en-US" sz="1051">
              <a:solidFill>
                <a:srgbClr val="FFFFFF"/>
              </a:solidFill>
              <a:latin typeface="Calibri" panose="020F0502020204030204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394EC0-DDD4-02E2-31AB-BA16942806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7581" y="4142244"/>
            <a:ext cx="731520" cy="1143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93559D-B0F2-F45C-3259-130370B017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8268" y="1926063"/>
            <a:ext cx="685800" cy="9601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D912A8-139D-7114-6907-D6D3F5C5F5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0839" y="4142244"/>
            <a:ext cx="731520" cy="1143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EB9F45E-B0E1-6303-AF61-257F3373FE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789" y="4399699"/>
            <a:ext cx="534417" cy="6787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42ED5F4-3C5F-AEBA-36EF-4FC75A9A8E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8220" y="4387794"/>
            <a:ext cx="513306" cy="6518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BB3B05E-76F3-86FA-153F-E7FBD2D2D514}"/>
              </a:ext>
            </a:extLst>
          </p:cNvPr>
          <p:cNvSpPr txBox="1"/>
          <p:nvPr/>
        </p:nvSpPr>
        <p:spPr>
          <a:xfrm>
            <a:off x="4226016" y="5077450"/>
            <a:ext cx="317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</a:t>
            </a:r>
            <a:endParaRPr lang="en-US" baseline="-25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21AD55-53B3-79AE-2AA7-68DE2DC75C24}"/>
              </a:ext>
            </a:extLst>
          </p:cNvPr>
          <p:cNvSpPr txBox="1"/>
          <p:nvPr/>
        </p:nvSpPr>
        <p:spPr>
          <a:xfrm>
            <a:off x="918435" y="1971711"/>
            <a:ext cx="3088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RTP Information at relay server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2157504-4358-D2C5-4ED7-25CA94E58E10}"/>
              </a:ext>
            </a:extLst>
          </p:cNvPr>
          <p:cNvSpPr txBox="1"/>
          <p:nvPr/>
        </p:nvSpPr>
        <p:spPr>
          <a:xfrm>
            <a:off x="10068359" y="5077450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B</a:t>
            </a:r>
            <a:endParaRPr lang="en-US" baseline="-25000" dirty="0"/>
          </a:p>
        </p:txBody>
      </p:sp>
      <p:sp>
        <p:nvSpPr>
          <p:cNvPr id="16" name="Content Placeholder 4">
            <a:extLst>
              <a:ext uri="{FF2B5EF4-FFF2-40B4-BE49-F238E27FC236}">
                <a16:creationId xmlns:a16="http://schemas.microsoft.com/office/drawing/2014/main" id="{C225E69E-4E17-F99B-3875-6AC050E76A46}"/>
              </a:ext>
            </a:extLst>
          </p:cNvPr>
          <p:cNvSpPr txBox="1">
            <a:spLocks/>
          </p:cNvSpPr>
          <p:nvPr/>
        </p:nvSpPr>
        <p:spPr>
          <a:xfrm>
            <a:off x="626216" y="1108908"/>
            <a:ext cx="10963529" cy="59552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3363" indent="-233363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The relay server makes it possible for two devices behind NAT to connect with each other relays the RTP</a:t>
            </a:r>
          </a:p>
          <a:p>
            <a:pPr marL="233363" indent="-233363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3363" indent="-233363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3363" indent="-233363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7" name="Table 26">
            <a:extLst>
              <a:ext uri="{FF2B5EF4-FFF2-40B4-BE49-F238E27FC236}">
                <a16:creationId xmlns:a16="http://schemas.microsoft.com/office/drawing/2014/main" id="{A3DE8EE3-619A-D4F5-ACB1-ADF4B3C68F8E}"/>
              </a:ext>
            </a:extLst>
          </p:cNvPr>
          <p:cNvGraphicFramePr>
            <a:graphicFrameLocks noGrp="1"/>
          </p:cNvGraphicFramePr>
          <p:nvPr/>
        </p:nvGraphicFramePr>
        <p:xfrm>
          <a:off x="903436" y="2333559"/>
          <a:ext cx="3056590" cy="12284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2128">
                  <a:extLst>
                    <a:ext uri="{9D8B030D-6E8A-4147-A177-3AD203B41FA5}">
                      <a16:colId xmlns:a16="http://schemas.microsoft.com/office/drawing/2014/main" val="1679067309"/>
                    </a:ext>
                  </a:extLst>
                </a:gridCol>
                <a:gridCol w="1062479">
                  <a:extLst>
                    <a:ext uri="{9D8B030D-6E8A-4147-A177-3AD203B41FA5}">
                      <a16:colId xmlns:a16="http://schemas.microsoft.com/office/drawing/2014/main" val="1765609055"/>
                    </a:ext>
                  </a:extLst>
                </a:gridCol>
                <a:gridCol w="1451983">
                  <a:extLst>
                    <a:ext uri="{9D8B030D-6E8A-4147-A177-3AD203B41FA5}">
                      <a16:colId xmlns:a16="http://schemas.microsoft.com/office/drawing/2014/main" val="41912769"/>
                    </a:ext>
                  </a:extLst>
                </a:gridCol>
              </a:tblGrid>
              <a:tr h="403458"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Device</a:t>
                      </a:r>
                    </a:p>
                    <a:p>
                      <a:pPr algn="ctr"/>
                      <a:r>
                        <a:rPr lang="en-US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IP - port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Allocated </a:t>
                      </a:r>
                    </a:p>
                    <a:p>
                      <a:pPr algn="ctr"/>
                      <a:r>
                        <a:rPr lang="en-US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IP - port</a:t>
                      </a:r>
                    </a:p>
                  </a:txBody>
                  <a:tcP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4422578"/>
                  </a:ext>
                </a:extLst>
              </a:tr>
              <a:tr h="35977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baseline="0" dirty="0">
                          <a:solidFill>
                            <a:srgbClr val="44546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IP</a:t>
                      </a:r>
                      <a:r>
                        <a:rPr lang="en-US" sz="1500" b="1" baseline="-25000" dirty="0">
                          <a:solidFill>
                            <a:srgbClr val="44546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A’</a:t>
                      </a:r>
                      <a:r>
                        <a:rPr lang="en-US" sz="1500" b="1" baseline="0" dirty="0">
                          <a:solidFill>
                            <a:srgbClr val="44546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- P</a:t>
                      </a:r>
                      <a:r>
                        <a:rPr lang="en-US" sz="1500" b="1" baseline="-25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baseline="0" dirty="0">
                          <a:solidFill>
                            <a:srgbClr val="44546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IP</a:t>
                      </a:r>
                      <a:r>
                        <a:rPr lang="en-US" sz="1500" b="1" baseline="-25000" dirty="0">
                          <a:solidFill>
                            <a:srgbClr val="44546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sz="1500" b="1" baseline="0" dirty="0">
                          <a:solidFill>
                            <a:srgbClr val="44546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- P</a:t>
                      </a:r>
                      <a:r>
                        <a:rPr lang="en-US" sz="1500" b="1" baseline="-25000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1679941"/>
                  </a:ext>
                </a:extLst>
              </a:tr>
              <a:tr h="297499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baseline="0" dirty="0">
                          <a:solidFill>
                            <a:srgbClr val="44546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IP</a:t>
                      </a:r>
                      <a:r>
                        <a:rPr lang="en-US" sz="1500" b="1" baseline="-25000" dirty="0">
                          <a:solidFill>
                            <a:srgbClr val="44546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B’</a:t>
                      </a:r>
                      <a:r>
                        <a:rPr lang="en-US" sz="1500" b="1" baseline="0" dirty="0">
                          <a:solidFill>
                            <a:srgbClr val="44546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- P</a:t>
                      </a:r>
                      <a:r>
                        <a:rPr lang="en-US" sz="1500" b="1" baseline="-25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baseline="0" dirty="0">
                          <a:solidFill>
                            <a:srgbClr val="44546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IP</a:t>
                      </a:r>
                      <a:r>
                        <a:rPr lang="en-US" sz="1500" b="1" baseline="-25000" dirty="0">
                          <a:solidFill>
                            <a:srgbClr val="44546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sz="1500" b="1" baseline="0" dirty="0">
                          <a:solidFill>
                            <a:srgbClr val="44546A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- P</a:t>
                      </a:r>
                      <a:r>
                        <a:rPr lang="en-US" sz="1500" b="1" baseline="-25000" dirty="0">
                          <a:solidFill>
                            <a:srgbClr val="4473C5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9689820"/>
                  </a:ext>
                </a:extLst>
              </a:tr>
            </a:tbl>
          </a:graphicData>
        </a:graphic>
      </p:graphicFrame>
      <p:sp>
        <p:nvSpPr>
          <p:cNvPr id="18" name="Oval 17">
            <a:extLst>
              <a:ext uri="{FF2B5EF4-FFF2-40B4-BE49-F238E27FC236}">
                <a16:creationId xmlns:a16="http://schemas.microsoft.com/office/drawing/2014/main" id="{978CC2DD-3B7F-BF70-AEF2-7A41452D03E7}"/>
              </a:ext>
            </a:extLst>
          </p:cNvPr>
          <p:cNvSpPr/>
          <p:nvPr/>
        </p:nvSpPr>
        <p:spPr>
          <a:xfrm>
            <a:off x="7421168" y="2994269"/>
            <a:ext cx="163286" cy="146001"/>
          </a:xfrm>
          <a:prstGeom prst="ellipse">
            <a:avLst/>
          </a:prstGeom>
          <a:solidFill>
            <a:srgbClr val="92D050"/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46E1281-DA3C-120C-1966-ACD2BEA48364}"/>
              </a:ext>
            </a:extLst>
          </p:cNvPr>
          <p:cNvSpPr/>
          <p:nvPr/>
        </p:nvSpPr>
        <p:spPr>
          <a:xfrm>
            <a:off x="7130495" y="2983602"/>
            <a:ext cx="163286" cy="146001"/>
          </a:xfrm>
          <a:prstGeom prst="ellipse">
            <a:avLst/>
          </a:prstGeom>
          <a:solidFill>
            <a:srgbClr val="3277B6"/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EFA2D3B-4414-A68F-49BD-C67F3451576F}"/>
              </a:ext>
            </a:extLst>
          </p:cNvPr>
          <p:cNvCxnSpPr>
            <a:cxnSpLocks/>
          </p:cNvCxnSpPr>
          <p:nvPr/>
        </p:nvCxnSpPr>
        <p:spPr>
          <a:xfrm flipV="1">
            <a:off x="4654741" y="4588957"/>
            <a:ext cx="538061" cy="2"/>
          </a:xfrm>
          <a:prstGeom prst="straightConnector1">
            <a:avLst/>
          </a:prstGeom>
          <a:ln w="19050">
            <a:solidFill>
              <a:srgbClr val="92D050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F180F65-61D0-F62E-54F6-CDC874672BA5}"/>
              </a:ext>
            </a:extLst>
          </p:cNvPr>
          <p:cNvCxnSpPr>
            <a:cxnSpLocks/>
          </p:cNvCxnSpPr>
          <p:nvPr/>
        </p:nvCxnSpPr>
        <p:spPr>
          <a:xfrm flipV="1">
            <a:off x="6132615" y="3246099"/>
            <a:ext cx="959622" cy="1153600"/>
          </a:xfrm>
          <a:prstGeom prst="straightConnector1">
            <a:avLst/>
          </a:prstGeom>
          <a:ln w="19050">
            <a:solidFill>
              <a:srgbClr val="92D050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FC566CF-C294-D337-3DA8-990E0FA88D19}"/>
              </a:ext>
            </a:extLst>
          </p:cNvPr>
          <p:cNvCxnSpPr>
            <a:cxnSpLocks/>
          </p:cNvCxnSpPr>
          <p:nvPr/>
        </p:nvCxnSpPr>
        <p:spPr>
          <a:xfrm flipH="1">
            <a:off x="9165165" y="4874707"/>
            <a:ext cx="571374" cy="0"/>
          </a:xfrm>
          <a:prstGeom prst="straightConnector1">
            <a:avLst/>
          </a:prstGeom>
          <a:ln w="19050">
            <a:solidFill>
              <a:srgbClr val="4473C5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CAF97ABE-FA34-BAA2-85FE-C8062DE1C7A9}"/>
              </a:ext>
            </a:extLst>
          </p:cNvPr>
          <p:cNvSpPr txBox="1"/>
          <p:nvPr/>
        </p:nvSpPr>
        <p:spPr>
          <a:xfrm>
            <a:off x="6095996" y="4531389"/>
            <a:ext cx="869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IP</a:t>
            </a:r>
            <a:r>
              <a:rPr lang="en-US" baseline="-25000" dirty="0"/>
              <a:t>A’ </a:t>
            </a:r>
            <a:r>
              <a:rPr lang="en-US" dirty="0"/>
              <a:t>- </a:t>
            </a:r>
            <a:r>
              <a:rPr lang="en-US" dirty="0" err="1"/>
              <a:t>p</a:t>
            </a:r>
            <a:r>
              <a:rPr lang="en-US" baseline="-25000" dirty="0" err="1"/>
              <a:t>A</a:t>
            </a:r>
            <a:r>
              <a:rPr lang="en-US" baseline="-25000" dirty="0"/>
              <a:t>’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9B29B52-2833-7E5D-9CE4-8AF90DB76226}"/>
              </a:ext>
            </a:extLst>
          </p:cNvPr>
          <p:cNvSpPr txBox="1"/>
          <p:nvPr/>
        </p:nvSpPr>
        <p:spPr>
          <a:xfrm>
            <a:off x="7254309" y="4531389"/>
            <a:ext cx="902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IP</a:t>
            </a:r>
            <a:r>
              <a:rPr lang="en-US" baseline="-25000" dirty="0"/>
              <a:t>B’</a:t>
            </a:r>
            <a:r>
              <a:rPr lang="en-US" dirty="0"/>
              <a:t> - </a:t>
            </a:r>
            <a:r>
              <a:rPr lang="en-US" dirty="0" err="1"/>
              <a:t>p</a:t>
            </a:r>
            <a:r>
              <a:rPr lang="en-US" baseline="-25000" dirty="0" err="1"/>
              <a:t>B</a:t>
            </a:r>
            <a:r>
              <a:rPr lang="en-US" baseline="-25000" dirty="0"/>
              <a:t>’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E614E78-9BB5-46CB-487D-4867B7DE7148}"/>
              </a:ext>
            </a:extLst>
          </p:cNvPr>
          <p:cNvCxnSpPr>
            <a:cxnSpLocks/>
          </p:cNvCxnSpPr>
          <p:nvPr/>
        </p:nvCxnSpPr>
        <p:spPr>
          <a:xfrm flipH="1">
            <a:off x="6132615" y="3246099"/>
            <a:ext cx="1121694" cy="1328321"/>
          </a:xfrm>
          <a:prstGeom prst="straightConnector1">
            <a:avLst/>
          </a:prstGeom>
          <a:ln w="19050">
            <a:solidFill>
              <a:srgbClr val="4473C5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1B1385B-2063-01F0-4E74-8213FE98991F}"/>
              </a:ext>
            </a:extLst>
          </p:cNvPr>
          <p:cNvCxnSpPr>
            <a:cxnSpLocks/>
          </p:cNvCxnSpPr>
          <p:nvPr/>
        </p:nvCxnSpPr>
        <p:spPr>
          <a:xfrm flipH="1">
            <a:off x="4654741" y="4739083"/>
            <a:ext cx="538061" cy="0"/>
          </a:xfrm>
          <a:prstGeom prst="straightConnector1">
            <a:avLst/>
          </a:prstGeom>
          <a:ln w="19050">
            <a:solidFill>
              <a:srgbClr val="4473C5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BA0D3C6-8AC8-40E1-CDB5-D086AFF6112E}"/>
              </a:ext>
            </a:extLst>
          </p:cNvPr>
          <p:cNvCxnSpPr>
            <a:cxnSpLocks/>
          </p:cNvCxnSpPr>
          <p:nvPr/>
        </p:nvCxnSpPr>
        <p:spPr>
          <a:xfrm>
            <a:off x="7527698" y="3227023"/>
            <a:ext cx="563953" cy="972942"/>
          </a:xfrm>
          <a:prstGeom prst="straightConnector1">
            <a:avLst/>
          </a:prstGeom>
          <a:ln w="19050">
            <a:solidFill>
              <a:srgbClr val="92D050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BFE8ACAA-5B61-561A-4D50-0E57EC0DEC51}"/>
              </a:ext>
            </a:extLst>
          </p:cNvPr>
          <p:cNvCxnSpPr>
            <a:cxnSpLocks/>
          </p:cNvCxnSpPr>
          <p:nvPr/>
        </p:nvCxnSpPr>
        <p:spPr>
          <a:xfrm flipH="1" flipV="1">
            <a:off x="7629915" y="3140270"/>
            <a:ext cx="629984" cy="967564"/>
          </a:xfrm>
          <a:prstGeom prst="straightConnector1">
            <a:avLst/>
          </a:prstGeom>
          <a:ln w="19050">
            <a:solidFill>
              <a:srgbClr val="4473C5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814F6EB-3248-6F8C-A2B8-1BC7BF9FCF82}"/>
              </a:ext>
            </a:extLst>
          </p:cNvPr>
          <p:cNvCxnSpPr>
            <a:cxnSpLocks/>
          </p:cNvCxnSpPr>
          <p:nvPr/>
        </p:nvCxnSpPr>
        <p:spPr>
          <a:xfrm>
            <a:off x="9171551" y="4739083"/>
            <a:ext cx="564988" cy="0"/>
          </a:xfrm>
          <a:prstGeom prst="straightConnector1">
            <a:avLst/>
          </a:prstGeom>
          <a:ln w="19050">
            <a:solidFill>
              <a:srgbClr val="92D050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Slide Number Placeholder 4">
            <a:extLst>
              <a:ext uri="{FF2B5EF4-FFF2-40B4-BE49-F238E27FC236}">
                <a16:creationId xmlns:a16="http://schemas.microsoft.com/office/drawing/2014/main" id="{20065D70-A933-57FA-7394-8DA542C647D6}"/>
              </a:ext>
            </a:extLst>
          </p:cNvPr>
          <p:cNvSpPr txBox="1">
            <a:spLocks/>
          </p:cNvSpPr>
          <p:nvPr/>
        </p:nvSpPr>
        <p:spPr>
          <a:xfrm>
            <a:off x="10704484" y="6338596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189"/>
            <a:fld id="{38C60F48-EAB5-A54D-B834-7AA360F30939}" type="slidenum">
              <a:rPr lang="en-US" smtClean="0">
                <a:latin typeface="Calibri" panose="020F0502020204030204"/>
              </a:rPr>
              <a:pPr defTabSz="457189"/>
              <a:t>40</a:t>
            </a:fld>
            <a:endParaRPr lang="en-US" dirty="0">
              <a:latin typeface="Calibri" panose="020F050202020403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F70B84-62BE-1FA3-748C-D560D6257DD1}"/>
              </a:ext>
            </a:extLst>
          </p:cNvPr>
          <p:cNvSpPr txBox="1"/>
          <p:nvPr/>
        </p:nvSpPr>
        <p:spPr>
          <a:xfrm>
            <a:off x="7920446" y="2104803"/>
            <a:ext cx="1943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Relay server</a:t>
            </a:r>
          </a:p>
        </p:txBody>
      </p:sp>
    </p:spTree>
    <p:extLst>
      <p:ext uri="{BB962C8B-B14F-4D97-AF65-F5344CB8AC3E}">
        <p14:creationId xmlns:p14="http://schemas.microsoft.com/office/powerpoint/2010/main" val="39628530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P4 Programmable Switches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597551" y="876301"/>
            <a:ext cx="5906942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38C60F48-EAB5-A54D-B834-7AA360F30939}" type="slidenum">
              <a:rPr lang="en-US" sz="1051">
                <a:solidFill>
                  <a:srgbClr val="FFFFFF"/>
                </a:solidFill>
                <a:latin typeface="Calibri" panose="020F0502020204030204"/>
                <a:cs typeface="Arial"/>
                <a:sym typeface="Arial"/>
              </a:rPr>
              <a:pPr defTabSz="457189">
                <a:defRPr/>
              </a:pPr>
              <a:t>41</a:t>
            </a:fld>
            <a:endParaRPr lang="en-US" sz="1051">
              <a:solidFill>
                <a:srgbClr val="FFFFFF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6" name="Content Placeholder 4">
            <a:extLst>
              <a:ext uri="{FF2B5EF4-FFF2-40B4-BE49-F238E27FC236}">
                <a16:creationId xmlns:a16="http://schemas.microsoft.com/office/drawing/2014/main" id="{C225E69E-4E17-F99B-3875-6AC050E76A46}"/>
              </a:ext>
            </a:extLst>
          </p:cNvPr>
          <p:cNvSpPr txBox="1">
            <a:spLocks/>
          </p:cNvSpPr>
          <p:nvPr/>
        </p:nvSpPr>
        <p:spPr>
          <a:xfrm>
            <a:off x="626216" y="1046664"/>
            <a:ext cx="10963529" cy="376789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3363" indent="-233363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P4 switches permit programmer to program the data plane</a:t>
            </a:r>
          </a:p>
          <a:p>
            <a:pPr marL="233363" indent="-233363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Add proprietary features; e.g., emulate RTP relay server</a:t>
            </a:r>
          </a:p>
          <a:p>
            <a:pPr marL="233363" indent="-233363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Parse packet headers, including UDP packets carrying RTP traffic</a:t>
            </a:r>
          </a:p>
          <a:p>
            <a:pPr marL="233363" indent="-233363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Header inspection, identifying media sessions using the 5-tuple</a:t>
            </a:r>
          </a:p>
          <a:p>
            <a:pPr marL="233363" indent="-233363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Modify fields, IP addresses and ports</a:t>
            </a:r>
          </a:p>
          <a:p>
            <a:pPr marL="233363" indent="-233363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3363" indent="-233363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3363" indent="-233363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table">
            <a:extLst>
              <a:ext uri="{FF2B5EF4-FFF2-40B4-BE49-F238E27FC236}">
                <a16:creationId xmlns:a16="http://schemas.microsoft.com/office/drawing/2014/main" id="{C69FD48B-DF88-F8B0-A374-FD8E5BFF64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550" y="4026489"/>
            <a:ext cx="4701209" cy="1737360"/>
          </a:xfrm>
          <a:prstGeom prst="rect">
            <a:avLst/>
          </a:prstGeom>
        </p:spPr>
      </p:pic>
      <p:sp>
        <p:nvSpPr>
          <p:cNvPr id="7" name="TextBox 9">
            <a:extLst>
              <a:ext uri="{FF2B5EF4-FFF2-40B4-BE49-F238E27FC236}">
                <a16:creationId xmlns:a16="http://schemas.microsoft.com/office/drawing/2014/main" id="{48364B7B-233B-47E3-8D21-31B753ED94F6}"/>
              </a:ext>
            </a:extLst>
          </p:cNvPr>
          <p:cNvSpPr txBox="1"/>
          <p:nvPr/>
        </p:nvSpPr>
        <p:spPr>
          <a:xfrm>
            <a:off x="799531" y="3704694"/>
            <a:ext cx="423385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Application example: media (voice) relay server</a:t>
            </a: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52FEBFB4-BB7E-C351-1450-10C61BCC9BA6}"/>
              </a:ext>
            </a:extLst>
          </p:cNvPr>
          <p:cNvSpPr txBox="1">
            <a:spLocks/>
          </p:cNvSpPr>
          <p:nvPr/>
        </p:nvSpPr>
        <p:spPr>
          <a:xfrm>
            <a:off x="10704484" y="6338596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189"/>
            <a:fld id="{38C60F48-EAB5-A54D-B834-7AA360F30939}" type="slidenum">
              <a:rPr lang="en-US" smtClean="0">
                <a:latin typeface="Calibri" panose="020F0502020204030204"/>
              </a:rPr>
              <a:pPr defTabSz="457189"/>
              <a:t>41</a:t>
            </a:fld>
            <a:endParaRPr lang="en-US" dirty="0"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2A3FD2-2D2A-09B7-125C-2D7902FEA9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4493" y="2930610"/>
            <a:ext cx="4632575" cy="3773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5879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84D3AD81-3C3A-4BDD-BF30-69AC30A87C3A}"/>
              </a:ext>
            </a:extLst>
          </p:cNvPr>
          <p:cNvSpPr txBox="1"/>
          <p:nvPr/>
        </p:nvSpPr>
        <p:spPr>
          <a:xfrm>
            <a:off x="1" y="2562525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/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  <a:latin typeface="Avenir Next" panose="020B0503020202020204" pitchFamily="34" charset="0"/>
              </a:rPr>
              <a:t>Library on Security Applications with P4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9D0812-3064-495A-B84F-221A6582C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38C60F48-EAB5-A54D-B834-7AA360F30939}" type="slidenum">
              <a:rPr lang="en-US" kern="1200">
                <a:latin typeface="Calibri" panose="020F0502020204030204"/>
                <a:ea typeface="+mn-ea"/>
                <a:cs typeface="+mn-cs"/>
              </a:rPr>
              <a:pPr defTabSz="457189"/>
              <a:t>42</a:t>
            </a:fld>
            <a:endParaRPr lang="en-US" kern="1200"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35997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Security Applications with P4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348B2-A502-4478-977C-968349460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550" y="1028700"/>
            <a:ext cx="10984850" cy="4800599"/>
          </a:xfrm>
        </p:spPr>
        <p:txBody>
          <a:bodyPr/>
          <a:lstStyle/>
          <a:p>
            <a:pPr marL="292093" indent="-292093" defTabSz="914377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prstClr val="black">
                    <a:lumMod val="75000"/>
                    <a:lumOff val="25000"/>
                  </a:prstClr>
                </a:solidFill>
                <a:sym typeface="Arial"/>
              </a:rPr>
              <a:t>These labs provide a hands-on experience on implementing cybersecurity applications on P4 programmable data planes</a:t>
            </a:r>
          </a:p>
          <a:p>
            <a:pPr marL="292093" indent="-292093" defTabSz="914377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prstClr val="black">
                    <a:lumMod val="75000"/>
                    <a:lumOff val="25000"/>
                  </a:prstClr>
                </a:solidFill>
                <a:sym typeface="Arial"/>
              </a:rPr>
              <a:t>The lab library explains topics such as implementing stateful packet filters, devising mitigation schemes for TCP SYN flood, DNS amplification, and others</a:t>
            </a:r>
          </a:p>
          <a:p>
            <a:pPr marL="292093" indent="-292093" defTabSz="914377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sym typeface="Arial"/>
              </a:rPr>
              <a:t>This library uses the BMv2 software switch (open source)</a:t>
            </a:r>
            <a:endParaRPr lang="en-US" sz="2200" dirty="0">
              <a:solidFill>
                <a:prstClr val="black">
                  <a:lumMod val="75000"/>
                  <a:lumOff val="25000"/>
                </a:prstClr>
              </a:solidFill>
              <a:sym typeface="Arial"/>
            </a:endParaRPr>
          </a:p>
          <a:p>
            <a:pPr marL="292093" indent="-292093" defTabSz="914377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endParaRPr lang="en-US" dirty="0"/>
          </a:p>
          <a:p>
            <a:pPr marL="292093" indent="-292093">
              <a:buFont typeface="Arial" panose="020B0604020202020204" pitchFamily="34" charset="0"/>
              <a:buChar char="•"/>
            </a:pPr>
            <a:endParaRPr lang="en-US" dirty="0"/>
          </a:p>
          <a:p>
            <a:pPr marL="292093" indent="-292093">
              <a:buFont typeface="Arial" panose="020B0604020202020204" pitchFamily="34" charset="0"/>
              <a:buChar char="•"/>
            </a:pPr>
            <a:endParaRPr lang="en-US" dirty="0"/>
          </a:p>
          <a:p>
            <a:pPr marL="292093" indent="-292093">
              <a:buFont typeface="Arial" panose="020B0604020202020204" pitchFamily="34" charset="0"/>
              <a:buChar char="•"/>
            </a:pPr>
            <a:endParaRPr lang="en-US" dirty="0"/>
          </a:p>
          <a:p>
            <a:pPr marL="292093" indent="-292093">
              <a:buFont typeface="Arial" panose="020B0604020202020204" pitchFamily="34" charset="0"/>
              <a:buChar char="•"/>
            </a:pPr>
            <a:endParaRPr lang="en-US" dirty="0"/>
          </a:p>
          <a:p>
            <a:pPr marL="292093" indent="-292093">
              <a:buFont typeface="Arial" panose="020B0604020202020204" pitchFamily="34" charset="0"/>
              <a:buChar char="•"/>
            </a:pPr>
            <a:endParaRPr lang="en-US" dirty="0"/>
          </a:p>
          <a:p>
            <a:pPr marL="292093" indent="-292093"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597551" y="876301"/>
            <a:ext cx="6269975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38C60F48-EAB5-A54D-B834-7AA360F30939}" type="slidenum">
              <a:rPr lang="en-US" kern="1200">
                <a:latin typeface="Calibri" panose="020F0502020204030204"/>
                <a:ea typeface="+mn-ea"/>
                <a:cs typeface="+mn-cs"/>
              </a:rPr>
              <a:pPr defTabSz="457189"/>
              <a:t>43</a:t>
            </a:fld>
            <a:endParaRPr lang="en-US" kern="1200"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469510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Security Applications with P4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348B2-A502-4478-977C-968349460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550" y="1028700"/>
            <a:ext cx="10984850" cy="4800599"/>
          </a:xfrm>
        </p:spPr>
        <p:txBody>
          <a:bodyPr/>
          <a:lstStyle/>
          <a:p>
            <a:pPr marL="292093" indent="-292093" defTabSz="914377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prstClr val="black">
                    <a:lumMod val="75000"/>
                    <a:lumOff val="25000"/>
                  </a:prstClr>
                </a:solidFill>
                <a:sym typeface="Arial"/>
              </a:rPr>
              <a:t>Example: DoS detection</a:t>
            </a:r>
          </a:p>
          <a:p>
            <a:pPr marL="292093" indent="-292093" defTabSz="914377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endParaRPr lang="en-US" dirty="0"/>
          </a:p>
          <a:p>
            <a:pPr marL="292093" indent="-292093">
              <a:buFont typeface="Arial" panose="020B0604020202020204" pitchFamily="34" charset="0"/>
              <a:buChar char="•"/>
            </a:pPr>
            <a:endParaRPr lang="en-US" dirty="0"/>
          </a:p>
          <a:p>
            <a:pPr marL="292093" indent="-292093">
              <a:buFont typeface="Arial" panose="020B0604020202020204" pitchFamily="34" charset="0"/>
              <a:buChar char="•"/>
            </a:pPr>
            <a:endParaRPr lang="en-US" dirty="0"/>
          </a:p>
          <a:p>
            <a:pPr marL="292093" indent="-292093">
              <a:buFont typeface="Arial" panose="020B0604020202020204" pitchFamily="34" charset="0"/>
              <a:buChar char="•"/>
            </a:pPr>
            <a:endParaRPr lang="en-US" dirty="0"/>
          </a:p>
          <a:p>
            <a:pPr marL="292093" indent="-292093">
              <a:buFont typeface="Arial" panose="020B0604020202020204" pitchFamily="34" charset="0"/>
              <a:buChar char="•"/>
            </a:pPr>
            <a:endParaRPr lang="en-US" dirty="0"/>
          </a:p>
          <a:p>
            <a:pPr marL="292093" indent="-292093">
              <a:buFont typeface="Arial" panose="020B0604020202020204" pitchFamily="34" charset="0"/>
              <a:buChar char="•"/>
            </a:pPr>
            <a:endParaRPr lang="en-US" dirty="0"/>
          </a:p>
          <a:p>
            <a:pPr marL="292093" indent="-292093"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597551" y="876301"/>
            <a:ext cx="6269975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38C60F48-EAB5-A54D-B834-7AA360F30939}" type="slidenum">
              <a:rPr lang="en-US" kern="1200">
                <a:latin typeface="Calibri" panose="020F0502020204030204"/>
                <a:ea typeface="+mn-ea"/>
                <a:cs typeface="+mn-cs"/>
              </a:rPr>
              <a:pPr defTabSz="457189"/>
              <a:t>44</a:t>
            </a:fld>
            <a:endParaRPr lang="en-US" kern="1200"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D84C05-1E45-9E39-F075-0C9EFBE39F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6170" y="1871150"/>
            <a:ext cx="5619750" cy="4412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2029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Library on Security Applications with P4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348B2-A502-4478-977C-968349460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550" y="1023730"/>
            <a:ext cx="10984849" cy="5208904"/>
          </a:xfr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None/>
            </a:pPr>
            <a:r>
              <a:rPr lang="en-US" dirty="0">
                <a:latin typeface="+mn-lt"/>
              </a:rPr>
              <a:t>		Experiments</a:t>
            </a:r>
          </a:p>
          <a:p>
            <a:pPr marL="280988" indent="-280988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Lab 1: Introduction to Mininet</a:t>
            </a:r>
          </a:p>
          <a:p>
            <a:pPr marL="280988" indent="-280988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Lab 2: Introduction to P4 and BMv2</a:t>
            </a:r>
          </a:p>
          <a:p>
            <a:pPr marL="280988" indent="-280988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Lab 3: P4 Program Building Blocks</a:t>
            </a:r>
          </a:p>
          <a:p>
            <a:pPr marL="280988" indent="-280988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Lab 4: Parser Implementation</a:t>
            </a:r>
          </a:p>
          <a:p>
            <a:pPr marL="280988" indent="-280988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Lab 5: Introduction to Match-action Tables</a:t>
            </a:r>
          </a:p>
          <a:p>
            <a:pPr marL="280988" indent="-280988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Lab 6: Implementing a Stateful Packet Filter for the ICMP protocol</a:t>
            </a:r>
          </a:p>
          <a:p>
            <a:pPr marL="280988" indent="-280988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Lab 7: Implementing a Stateful Packet Filter for the TCP protocol</a:t>
            </a:r>
          </a:p>
          <a:p>
            <a:pPr marL="280988" indent="-280988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Lab 8: Detecting and Mitigating the DNS Amplification Attack</a:t>
            </a:r>
          </a:p>
          <a:p>
            <a:pPr marL="280988" indent="-280988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Lab 9: Identifying Heavy Hitters using Count-min Sketches (CMS)</a:t>
            </a:r>
          </a:p>
          <a:p>
            <a:pPr marL="280988" indent="-280988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Lab 10: Limiting the Impact of SYN Flood by Probabilistically Dropping Packets</a:t>
            </a:r>
          </a:p>
          <a:p>
            <a:pPr marL="280988" indent="-280988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Lab 11: Blocking Application Layer Slow DDoS Attack (</a:t>
            </a:r>
            <a:r>
              <a:rPr lang="en-US" sz="2000" dirty="0" err="1">
                <a:latin typeface="+mn-lt"/>
              </a:rPr>
              <a:t>Slowloris</a:t>
            </a:r>
            <a:r>
              <a:rPr lang="en-US" sz="2000" dirty="0">
                <a:latin typeface="+mn-lt"/>
              </a:rPr>
              <a:t>)</a:t>
            </a:r>
          </a:p>
          <a:p>
            <a:pPr marL="280988" indent="-280988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Lab 12: Implementing URL Filtering through Deep Packet Inspection and String Matching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597550" y="876301"/>
            <a:ext cx="7600519" cy="9104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60F48-EAB5-A54D-B834-7AA360F30939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001256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84D3AD81-3C3A-4BDD-BF30-69AC30A87C3A}"/>
              </a:ext>
            </a:extLst>
          </p:cNvPr>
          <p:cNvSpPr txBox="1"/>
          <p:nvPr/>
        </p:nvSpPr>
        <p:spPr>
          <a:xfrm>
            <a:off x="1" y="2562525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/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  <a:latin typeface="Avenir Next" panose="020B0503020202020204" pitchFamily="34" charset="0"/>
              </a:rPr>
              <a:t>P4 Programmable Data Plane Switches based on Intel’s Tofino Chip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9D0812-3064-495A-B84F-221A6582C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38C60F48-EAB5-A54D-B834-7AA360F30939}" type="slidenum">
              <a:rPr lang="en-US" kern="1200">
                <a:latin typeface="Calibri" panose="020F0502020204030204"/>
                <a:ea typeface="+mn-ea"/>
                <a:cs typeface="+mn-cs"/>
              </a:rPr>
              <a:pPr defTabSz="457189"/>
              <a:t>46</a:t>
            </a:fld>
            <a:endParaRPr lang="en-US" kern="1200"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67728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550" y="1"/>
            <a:ext cx="11167730" cy="888999"/>
          </a:xfrm>
        </p:spPr>
        <p:txBody>
          <a:bodyPr>
            <a:normAutofit/>
          </a:bodyPr>
          <a:lstStyle/>
          <a:p>
            <a:r>
              <a:rPr lang="en-US" sz="3200" dirty="0"/>
              <a:t>P4 PDP Switches based on Intel’s Tofino Chip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348B2-A502-4478-977C-968349460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550" y="1028700"/>
            <a:ext cx="10984850" cy="4800599"/>
          </a:xfrm>
        </p:spPr>
        <p:txBody>
          <a:bodyPr/>
          <a:lstStyle/>
          <a:p>
            <a:pPr marL="292093" indent="-292093" defTabSz="914377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prstClr val="black">
                    <a:lumMod val="75000"/>
                    <a:lumOff val="25000"/>
                  </a:prstClr>
                </a:solidFill>
                <a:sym typeface="Arial"/>
              </a:rPr>
              <a:t>These labs provide a hands-on experience on P4 programming running on a production chip</a:t>
            </a:r>
          </a:p>
          <a:p>
            <a:pPr marL="292093" indent="-292093" defTabSz="914377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prstClr val="black">
                    <a:lumMod val="75000"/>
                    <a:lumOff val="25000"/>
                  </a:prstClr>
                </a:solidFill>
                <a:sym typeface="Arial"/>
              </a:rPr>
              <a:t>The lab library describes the architecture of the “Tofino” chip, the software development environment (SDE), and how to use them</a:t>
            </a:r>
          </a:p>
          <a:p>
            <a:pPr marL="292093" indent="-292093" defTabSz="914377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sym typeface="Arial"/>
              </a:rPr>
              <a:t>The lab library presents several real examples</a:t>
            </a:r>
            <a:endParaRPr lang="en-US" sz="2200" dirty="0">
              <a:solidFill>
                <a:prstClr val="black">
                  <a:lumMod val="75000"/>
                  <a:lumOff val="25000"/>
                </a:prstClr>
              </a:solidFill>
              <a:sym typeface="Arial"/>
            </a:endParaRPr>
          </a:p>
          <a:p>
            <a:pPr marL="292093" indent="-292093" defTabSz="914377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endParaRPr lang="en-US" dirty="0"/>
          </a:p>
          <a:p>
            <a:pPr marL="292093" indent="-292093">
              <a:buFont typeface="Arial" panose="020B0604020202020204" pitchFamily="34" charset="0"/>
              <a:buChar char="•"/>
            </a:pPr>
            <a:endParaRPr lang="en-US" dirty="0"/>
          </a:p>
          <a:p>
            <a:pPr marL="292093" indent="-292093">
              <a:buFont typeface="Arial" panose="020B0604020202020204" pitchFamily="34" charset="0"/>
              <a:buChar char="•"/>
            </a:pPr>
            <a:endParaRPr lang="en-US" dirty="0"/>
          </a:p>
          <a:p>
            <a:pPr marL="292093" indent="-292093">
              <a:buFont typeface="Arial" panose="020B0604020202020204" pitchFamily="34" charset="0"/>
              <a:buChar char="•"/>
            </a:pPr>
            <a:endParaRPr lang="en-US" dirty="0"/>
          </a:p>
          <a:p>
            <a:pPr marL="292093" indent="-292093">
              <a:buFont typeface="Arial" panose="020B0604020202020204" pitchFamily="34" charset="0"/>
              <a:buChar char="•"/>
            </a:pPr>
            <a:endParaRPr lang="en-US" dirty="0"/>
          </a:p>
          <a:p>
            <a:pPr marL="292093" indent="-292093">
              <a:buFont typeface="Arial" panose="020B0604020202020204" pitchFamily="34" charset="0"/>
              <a:buChar char="•"/>
            </a:pPr>
            <a:endParaRPr lang="en-US" dirty="0"/>
          </a:p>
          <a:p>
            <a:pPr marL="292093" indent="-292093"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597551" y="876301"/>
            <a:ext cx="8201746" cy="12699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38C60F48-EAB5-A54D-B834-7AA360F30939}" type="slidenum">
              <a:rPr lang="en-US" kern="1200">
                <a:latin typeface="Calibri" panose="020F0502020204030204"/>
                <a:ea typeface="+mn-ea"/>
                <a:cs typeface="+mn-cs"/>
              </a:rPr>
              <a:pPr defTabSz="457189"/>
              <a:t>47</a:t>
            </a:fld>
            <a:endParaRPr lang="en-US" kern="1200"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8E0BC705-5047-5C84-8398-271288662A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9297" y="5785627"/>
            <a:ext cx="1633781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en-US" altLang="en-US" sz="1300" dirty="0"/>
              <a:t>Programmable chip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165F65-7782-60B8-D97F-F48CCE8AF1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117" y="3357880"/>
            <a:ext cx="5161189" cy="2884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">
            <a:extLst>
              <a:ext uri="{FF2B5EF4-FFF2-40B4-BE49-F238E27FC236}">
                <a16:creationId xmlns:a16="http://schemas.microsoft.com/office/drawing/2014/main" id="{EDD0FC27-E940-419D-FFF3-76502EC0AD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6133" y="6297786"/>
            <a:ext cx="7969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en-US" altLang="en-US" sz="1300" dirty="0"/>
              <a:t>P4 code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00B429F-3A81-C231-5DF6-923EF637AC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7627" y="3908263"/>
            <a:ext cx="2119993" cy="1651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03855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550" y="1"/>
            <a:ext cx="11167730" cy="888999"/>
          </a:xfrm>
        </p:spPr>
        <p:txBody>
          <a:bodyPr>
            <a:normAutofit/>
          </a:bodyPr>
          <a:lstStyle/>
          <a:p>
            <a:r>
              <a:rPr lang="en-US" sz="3200" dirty="0"/>
              <a:t>P4 PDP Switches based on Intel’s Tofino Chip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348B2-A502-4478-977C-968349460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550" y="1028700"/>
            <a:ext cx="10984850" cy="4800599"/>
          </a:xfrm>
        </p:spPr>
        <p:txBody>
          <a:bodyPr/>
          <a:lstStyle/>
          <a:p>
            <a:pPr marL="292093" indent="-292093" defTabSz="914377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sym typeface="Arial"/>
              </a:rPr>
              <a:t>The switch model is Wedge 100BF-32X from </a:t>
            </a:r>
            <a:r>
              <a:rPr lang="en-US" dirty="0" err="1">
                <a:solidFill>
                  <a:prstClr val="black">
                    <a:lumMod val="75000"/>
                    <a:lumOff val="25000"/>
                  </a:prstClr>
                </a:solidFill>
                <a:sym typeface="Arial"/>
              </a:rPr>
              <a:t>Edgecore</a:t>
            </a:r>
            <a:endParaRPr lang="en-US" dirty="0">
              <a:solidFill>
                <a:prstClr val="black">
                  <a:lumMod val="75000"/>
                  <a:lumOff val="25000"/>
                </a:prstClr>
              </a:solidFill>
              <a:sym typeface="Arial"/>
            </a:endParaRPr>
          </a:p>
          <a:p>
            <a:pPr marL="292093" indent="-292093" defTabSz="914377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sym typeface="Arial"/>
              </a:rPr>
              <a:t>This switch has 32 x 100G QSFP28 switch ports</a:t>
            </a:r>
            <a:endParaRPr lang="en-US" dirty="0"/>
          </a:p>
          <a:p>
            <a:pPr marL="292093" indent="-292093">
              <a:buFont typeface="Arial" panose="020B0604020202020204" pitchFamily="34" charset="0"/>
              <a:buChar char="•"/>
            </a:pPr>
            <a:endParaRPr lang="en-US" dirty="0"/>
          </a:p>
          <a:p>
            <a:pPr marL="292093" indent="-292093">
              <a:buFont typeface="Arial" panose="020B0604020202020204" pitchFamily="34" charset="0"/>
              <a:buChar char="•"/>
            </a:pPr>
            <a:endParaRPr lang="en-US" dirty="0"/>
          </a:p>
          <a:p>
            <a:pPr marL="292093" indent="-292093">
              <a:buFont typeface="Arial" panose="020B0604020202020204" pitchFamily="34" charset="0"/>
              <a:buChar char="•"/>
            </a:pPr>
            <a:endParaRPr lang="en-US" dirty="0"/>
          </a:p>
          <a:p>
            <a:pPr marL="292093" indent="-292093">
              <a:buFont typeface="Arial" panose="020B0604020202020204" pitchFamily="34" charset="0"/>
              <a:buChar char="•"/>
            </a:pPr>
            <a:endParaRPr lang="en-US" dirty="0"/>
          </a:p>
          <a:p>
            <a:pPr marL="292093" indent="-292093">
              <a:buFont typeface="Arial" panose="020B0604020202020204" pitchFamily="34" charset="0"/>
              <a:buChar char="•"/>
            </a:pPr>
            <a:endParaRPr lang="en-US" dirty="0"/>
          </a:p>
          <a:p>
            <a:pPr marL="292093" indent="-292093"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597551" y="876301"/>
            <a:ext cx="8201746" cy="12699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38C60F48-EAB5-A54D-B834-7AA360F30939}" type="slidenum">
              <a:rPr lang="en-US" kern="1200">
                <a:latin typeface="Calibri" panose="020F0502020204030204"/>
                <a:ea typeface="+mn-ea"/>
                <a:cs typeface="+mn-cs"/>
              </a:rPr>
              <a:pPr defTabSz="457189"/>
              <a:t>48</a:t>
            </a:fld>
            <a:endParaRPr lang="en-US" kern="1200"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17B4A31-FD77-861E-3D6B-02DA0B441F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8079" y="2246425"/>
            <a:ext cx="5023792" cy="334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5584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550" y="1"/>
            <a:ext cx="11167730" cy="888999"/>
          </a:xfrm>
        </p:spPr>
        <p:txBody>
          <a:bodyPr>
            <a:normAutofit/>
          </a:bodyPr>
          <a:lstStyle/>
          <a:p>
            <a:r>
              <a:rPr lang="en-US" sz="3200" dirty="0"/>
              <a:t>P4 PDP Switches based on Intel’s Tofino Chip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348B2-A502-4478-977C-968349460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550" y="1028700"/>
            <a:ext cx="10984850" cy="4800599"/>
          </a:xfrm>
        </p:spPr>
        <p:txBody>
          <a:bodyPr/>
          <a:lstStyle/>
          <a:p>
            <a:pPr marL="292093" indent="-292093" defTabSz="914377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prstClr val="black">
                    <a:lumMod val="75000"/>
                    <a:lumOff val="25000"/>
                  </a:prstClr>
                </a:solidFill>
                <a:sym typeface="Arial"/>
              </a:rPr>
              <a:t>POD design</a:t>
            </a:r>
            <a:endParaRPr lang="en-US" dirty="0"/>
          </a:p>
          <a:p>
            <a:pPr marL="292093" indent="-292093">
              <a:buFont typeface="Arial" panose="020B0604020202020204" pitchFamily="34" charset="0"/>
              <a:buChar char="•"/>
            </a:pPr>
            <a:endParaRPr lang="en-US" dirty="0"/>
          </a:p>
          <a:p>
            <a:pPr marL="292093" indent="-292093">
              <a:buFont typeface="Arial" panose="020B0604020202020204" pitchFamily="34" charset="0"/>
              <a:buChar char="•"/>
            </a:pPr>
            <a:endParaRPr lang="en-US" dirty="0"/>
          </a:p>
          <a:p>
            <a:pPr marL="292093" indent="-292093">
              <a:buFont typeface="Arial" panose="020B0604020202020204" pitchFamily="34" charset="0"/>
              <a:buChar char="•"/>
            </a:pPr>
            <a:endParaRPr lang="en-US" dirty="0"/>
          </a:p>
          <a:p>
            <a:pPr marL="292093" indent="-292093">
              <a:buFont typeface="Arial" panose="020B0604020202020204" pitchFamily="34" charset="0"/>
              <a:buChar char="•"/>
            </a:pPr>
            <a:endParaRPr lang="en-US" dirty="0"/>
          </a:p>
          <a:p>
            <a:pPr marL="292093" indent="-292093"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597551" y="876301"/>
            <a:ext cx="8201746" cy="12699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38C60F48-EAB5-A54D-B834-7AA360F30939}" type="slidenum">
              <a:rPr lang="en-US" kern="1200">
                <a:latin typeface="Calibri" panose="020F0502020204030204"/>
                <a:ea typeface="+mn-ea"/>
                <a:cs typeface="+mn-cs"/>
              </a:rPr>
              <a:pPr defTabSz="457189"/>
              <a:t>49</a:t>
            </a:fld>
            <a:endParaRPr lang="en-US" kern="1200"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EB1CD7-2F6B-B3D4-9E1B-E81772E173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95" y="1765300"/>
            <a:ext cx="11338560" cy="3839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9165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Introduction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38C60F48-EAB5-A54D-B834-7AA360F30939}" type="slidenum">
              <a:rPr lang="en-US" sz="1051">
                <a:latin typeface="Calibri" panose="020F0502020204030204"/>
                <a:cs typeface="Arial"/>
                <a:sym typeface="Arial"/>
              </a:rPr>
              <a:pPr defTabSz="457189">
                <a:defRPr/>
              </a:pPr>
              <a:t>5</a:t>
            </a:fld>
            <a:endParaRPr lang="en-US" sz="1051"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1EDAAD2-235B-4BA9-82E4-729A161D1B45}"/>
              </a:ext>
            </a:extLst>
          </p:cNvPr>
          <p:cNvSpPr txBox="1">
            <a:spLocks/>
          </p:cNvSpPr>
          <p:nvPr/>
        </p:nvSpPr>
        <p:spPr>
          <a:xfrm>
            <a:off x="597551" y="1028701"/>
            <a:ext cx="10984849" cy="4800599"/>
          </a:xfrm>
          <a:prstGeom prst="rect">
            <a:avLst/>
          </a:prstGeom>
        </p:spPr>
        <p:txBody>
          <a:bodyPr vert="horz" lIns="0" tIns="60960" rIns="0" bIns="60960" rtlCol="0">
            <a:normAutofit/>
          </a:bodyPr>
          <a:lstStyle>
            <a:lvl1pPr marL="68580" indent="-68580" algn="just" defTabSz="685800" rtl="0" eaLnBrk="1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6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3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2519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9951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2093" indent="-292093" defTabSz="914377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5FE8C00-F6B0-3047-325F-2897F4945410}"/>
              </a:ext>
            </a:extLst>
          </p:cNvPr>
          <p:cNvSpPr txBox="1">
            <a:spLocks/>
          </p:cNvSpPr>
          <p:nvPr/>
        </p:nvSpPr>
        <p:spPr>
          <a:xfrm>
            <a:off x="749951" y="1181101"/>
            <a:ext cx="10984849" cy="4800599"/>
          </a:xfrm>
          <a:prstGeom prst="rect">
            <a:avLst/>
          </a:prstGeom>
        </p:spPr>
        <p:txBody>
          <a:bodyPr vert="horz" lIns="0" tIns="60960" rIns="0" bIns="60960" rtlCol="0">
            <a:normAutofit/>
          </a:bodyPr>
          <a:lstStyle>
            <a:lvl1pPr marL="68580" indent="-68580" algn="just" defTabSz="685800" rtl="0" eaLnBrk="1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6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3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2519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9951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2093" indent="-292093" defTabSz="914377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Widespread attacks on desktops, laptops, smartphone, tablets, servers, etc.</a:t>
            </a:r>
          </a:p>
          <a:p>
            <a:pPr marL="292093" indent="-292093" defTabSz="914377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Information security is focused on protecting electronic information of organizations and users</a:t>
            </a:r>
          </a:p>
          <a:p>
            <a:pPr marL="292093" indent="-292093" defTabSz="914377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75C29FF-2636-D388-7A65-85350C05721F}"/>
              </a:ext>
            </a:extLst>
          </p:cNvPr>
          <p:cNvCxnSpPr>
            <a:cxnSpLocks/>
          </p:cNvCxnSpPr>
          <p:nvPr/>
        </p:nvCxnSpPr>
        <p:spPr>
          <a:xfrm>
            <a:off x="600822" y="876301"/>
            <a:ext cx="2616511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B29C82DC-B012-B705-BB63-BC30637BA6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8295" y="2870529"/>
            <a:ext cx="9103360" cy="295877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67818881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P4 PDP Switches based on Intel’s Tofino Chip</a:t>
            </a:r>
            <a:endParaRPr lang="en-US" sz="3200" dirty="0">
              <a:latin typeface="+mn-lt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597550" y="876301"/>
            <a:ext cx="8150210" cy="12699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60F48-EAB5-A54D-B834-7AA360F30939}" type="slidenum">
              <a:rPr lang="en-US" smtClean="0"/>
              <a:t>50</a:t>
            </a:fld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D5BDA71-F8FF-1D63-E12C-655CE09A47CC}"/>
              </a:ext>
            </a:extLst>
          </p:cNvPr>
          <p:cNvSpPr txBox="1">
            <a:spLocks/>
          </p:cNvSpPr>
          <p:nvPr/>
        </p:nvSpPr>
        <p:spPr>
          <a:xfrm>
            <a:off x="485790" y="1797600"/>
            <a:ext cx="5513341" cy="283835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71488" marR="0" lvl="0" indent="-471488" algn="just" defTabSz="514350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814388" algn="l"/>
              </a:tabLst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Lab 1: 	Introduction to P4 and BMv2</a:t>
            </a:r>
          </a:p>
          <a:p>
            <a:pPr marL="471488" marR="0" lvl="0" indent="-471488" algn="just" defTabSz="514350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814388" algn="l"/>
              </a:tabLst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Lab 2: 	P4 Program Building Blocks</a:t>
            </a:r>
          </a:p>
          <a:p>
            <a:pPr marL="471488" marR="0" lvl="0" indent="-471488" algn="just" defTabSz="514350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814388" algn="l"/>
              </a:tabLst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Lab 3: 	Parser Implementation</a:t>
            </a:r>
          </a:p>
          <a:p>
            <a:pPr marL="471488" marR="0" lvl="0" indent="-471488" algn="just" defTabSz="514350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814388" algn="l"/>
              </a:tabLst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Lab 4: 	Introduction to Match-action Tables (Part 1) </a:t>
            </a:r>
          </a:p>
          <a:p>
            <a:pPr marL="471488" marR="0" lvl="0" indent="-471488" algn="just" defTabSz="514350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814388" algn="l"/>
              </a:tabLst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Lab 5: 	Introduction to Match-action Tables (Part 2) </a:t>
            </a:r>
          </a:p>
          <a:p>
            <a:pPr marL="471488" marR="0" lvl="0" indent="-471488" algn="just" defTabSz="514350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814388" algn="l"/>
              </a:tabLst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Lab 6:    Populating and Managing Match-action Tables</a:t>
            </a:r>
          </a:p>
          <a:p>
            <a:pPr marL="471488" marR="0" lvl="0" indent="-471488" algn="just" defTabSz="514350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814388" algn="l"/>
              </a:tabLst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Lab 7:    Checksum Recalculation and Packet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Deparsing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FFE2EEE-3A4E-E8ED-3CD3-4EA8DCFE8BFF}"/>
              </a:ext>
            </a:extLst>
          </p:cNvPr>
          <p:cNvSpPr txBox="1">
            <a:spLocks/>
          </p:cNvSpPr>
          <p:nvPr/>
        </p:nvSpPr>
        <p:spPr>
          <a:xfrm>
            <a:off x="6282970" y="1664952"/>
            <a:ext cx="5258745" cy="283835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71488" marR="0" lvl="0" indent="-471488" algn="just" defTabSz="514350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814388" algn="l"/>
              </a:tabLst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Exercise 1:   Compiling and Testing a P4 Program</a:t>
            </a:r>
          </a:p>
          <a:p>
            <a:pPr marL="471488" marR="0" lvl="0" indent="-471488" algn="just" defTabSz="514350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814388" algn="l"/>
              </a:tabLst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Exercise 2:   Parsing UDP and RTP</a:t>
            </a:r>
          </a:p>
          <a:p>
            <a:pPr marL="471488" marR="0" lvl="0" indent="-471488" algn="just" defTabSz="514350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814388" algn="l"/>
              </a:tabLst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Exercise 3:   Building a Simplified NAT</a:t>
            </a:r>
          </a:p>
          <a:p>
            <a:pPr marL="471488" marR="0" lvl="0" indent="-471488" algn="just" defTabSz="514350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814388" algn="l"/>
              </a:tabLst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Exercise 4:   Configuring Tables at Runtime </a:t>
            </a:r>
          </a:p>
          <a:p>
            <a:pPr marL="471488" marR="0" lvl="0" indent="-471488" algn="just" defTabSz="514350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814388" algn="l"/>
              </a:tabLst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Exercise 5:   Building a Packet Reflector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C169E82-DE89-93DD-AB8B-80A82E32DE99}"/>
              </a:ext>
            </a:extLst>
          </p:cNvPr>
          <p:cNvSpPr txBox="1">
            <a:spLocks/>
          </p:cNvSpPr>
          <p:nvPr/>
        </p:nvSpPr>
        <p:spPr>
          <a:xfrm>
            <a:off x="1796030" y="1294826"/>
            <a:ext cx="2044450" cy="370126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68580" indent="-68580" algn="just" defTabSz="685800" rtl="0" eaLnBrk="1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6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3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2519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9951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rgbClr val="D34817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Lab experiments</a:t>
            </a:r>
          </a:p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rgbClr val="D34817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DFA5DCB-820A-5F03-14F8-F74964A763C9}"/>
              </a:ext>
            </a:extLst>
          </p:cNvPr>
          <p:cNvSpPr txBox="1">
            <a:spLocks/>
          </p:cNvSpPr>
          <p:nvPr/>
        </p:nvSpPr>
        <p:spPr>
          <a:xfrm>
            <a:off x="8264170" y="1269429"/>
            <a:ext cx="1671262" cy="395523"/>
          </a:xfrm>
          <a:prstGeom prst="rect">
            <a:avLst/>
          </a:prstGeom>
        </p:spPr>
        <p:txBody>
          <a:bodyPr vert="horz" lIns="0" tIns="45720" rIns="0" bIns="45720" rtlCol="0">
            <a:normAutofit lnSpcReduction="10000"/>
          </a:bodyPr>
          <a:lstStyle>
            <a:lvl1pPr marL="68580" indent="-68580" algn="just" defTabSz="685800" rtl="0" eaLnBrk="1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6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3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2519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9951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rgbClr val="D34817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Exercises</a:t>
            </a:r>
          </a:p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rgbClr val="D34817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endParaRPr kumimoji="0" lang="en-US" sz="165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520245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65401"/>
            <a:ext cx="11348720" cy="1661159"/>
          </a:xfrm>
        </p:spPr>
        <p:txBody>
          <a:bodyPr>
            <a:noAutofit/>
          </a:bodyPr>
          <a:lstStyle/>
          <a:p>
            <a:pPr algn="ctr"/>
            <a:r>
              <a:rPr lang="en-US" sz="3200" dirty="0"/>
              <a:t>DEMO 2 – High-resolution Measurements</a:t>
            </a:r>
            <a:br>
              <a:rPr lang="en-US" sz="3200" dirty="0"/>
            </a:br>
            <a:br>
              <a:rPr lang="en-US" sz="3200" dirty="0"/>
            </a:br>
            <a:r>
              <a:rPr lang="en-US" sz="3200" dirty="0">
                <a:hlinkClick r:id="rId2"/>
              </a:rPr>
              <a:t>https://youtu.be/cWaWxsqVAgc</a:t>
            </a:r>
            <a:br>
              <a:rPr lang="en-US" sz="3200" dirty="0"/>
            </a:br>
            <a:r>
              <a:rPr lang="en-US" sz="3200" dirty="0"/>
              <a:t> </a:t>
            </a:r>
            <a:endParaRPr lang="en-US" sz="3200" dirty="0">
              <a:latin typeface="+mn-l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60F48-EAB5-A54D-B834-7AA360F30939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5653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P4 PDP Switches based on Intel’s Tofino Chip - Demo</a:t>
            </a:r>
            <a:endParaRPr lang="en-US" sz="3200" dirty="0">
              <a:latin typeface="+mn-lt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597550" y="876301"/>
            <a:ext cx="9572610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60F48-EAB5-A54D-B834-7AA360F30939}" type="slidenum">
              <a:rPr lang="en-US" smtClean="0"/>
              <a:t>52</a:t>
            </a:fld>
            <a:endParaRPr lang="en-US" dirty="0"/>
          </a:p>
        </p:txBody>
      </p:sp>
      <p:pic>
        <p:nvPicPr>
          <p:cNvPr id="5" name="PDP">
            <a:hlinkClick r:id="" action="ppaction://media"/>
            <a:extLst>
              <a:ext uri="{FF2B5EF4-FFF2-40B4-BE49-F238E27FC236}">
                <a16:creationId xmlns:a16="http://schemas.microsoft.com/office/drawing/2014/main" id="{02AB3C93-7E21-6E2B-31FC-A88511AC63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768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6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42161"/>
            <a:ext cx="11348720" cy="1706879"/>
          </a:xfrm>
        </p:spPr>
        <p:txBody>
          <a:bodyPr>
            <a:noAutofit/>
          </a:bodyPr>
          <a:lstStyle/>
          <a:p>
            <a:pPr algn="ctr"/>
            <a:r>
              <a:rPr lang="en-US" sz="3200" dirty="0"/>
              <a:t>DEMO 3 – DoS</a:t>
            </a:r>
            <a:br>
              <a:rPr lang="en-US" sz="3200" dirty="0"/>
            </a:br>
            <a:br>
              <a:rPr lang="en-US" sz="3200" dirty="0"/>
            </a:br>
            <a:r>
              <a:rPr lang="en-US" sz="3200" dirty="0">
                <a:hlinkClick r:id="rId2"/>
              </a:rPr>
              <a:t>https://youtu.be/EGQHUdrQ80M</a:t>
            </a:r>
            <a:r>
              <a:rPr lang="en-US" sz="3200" dirty="0"/>
              <a:t> </a:t>
            </a:r>
            <a:endParaRPr lang="en-US" sz="3200" dirty="0">
              <a:latin typeface="+mn-l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60F48-EAB5-A54D-B834-7AA360F30939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964806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P4 PDP Switches based on Intel’s Tofino Chip - Demo</a:t>
            </a:r>
            <a:endParaRPr lang="en-US" sz="3200" dirty="0">
              <a:latin typeface="+mn-lt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597550" y="876301"/>
            <a:ext cx="9572610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60F48-EAB5-A54D-B834-7AA360F30939}" type="slidenum">
              <a:rPr lang="en-US" smtClean="0"/>
              <a:t>54</a:t>
            </a:fld>
            <a:endParaRPr lang="en-US" dirty="0"/>
          </a:p>
        </p:txBody>
      </p:sp>
      <p:pic>
        <p:nvPicPr>
          <p:cNvPr id="3" name="SYN Flood video">
            <a:hlinkClick r:id="" action="ppaction://media"/>
            <a:extLst>
              <a:ext uri="{FF2B5EF4-FFF2-40B4-BE49-F238E27FC236}">
                <a16:creationId xmlns:a16="http://schemas.microsoft.com/office/drawing/2014/main" id="{BEA2FB46-73C8-FF05-8779-BB6C8DEDE7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168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8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P4 PDP Switches based on Intel’s Tofino Chip</a:t>
            </a:r>
            <a:endParaRPr lang="en-US" sz="3200" dirty="0">
              <a:latin typeface="+mn-lt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597550" y="876301"/>
            <a:ext cx="8150210" cy="12699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60F48-EAB5-A54D-B834-7AA360F30939}" type="slidenum">
              <a:rPr lang="en-US" smtClean="0"/>
              <a:t>55</a:t>
            </a:fld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D5BDA71-F8FF-1D63-E12C-655CE09A47CC}"/>
              </a:ext>
            </a:extLst>
          </p:cNvPr>
          <p:cNvSpPr txBox="1">
            <a:spLocks/>
          </p:cNvSpPr>
          <p:nvPr/>
        </p:nvSpPr>
        <p:spPr>
          <a:xfrm>
            <a:off x="485790" y="1797600"/>
            <a:ext cx="5513341" cy="283835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71488" marR="0" lvl="0" indent="-471488" algn="just" defTabSz="514350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814388" algn="l"/>
              </a:tabLst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Lab 1: 	Introduction to P4 and BMv2</a:t>
            </a:r>
          </a:p>
          <a:p>
            <a:pPr marL="471488" marR="0" lvl="0" indent="-471488" algn="just" defTabSz="514350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814388" algn="l"/>
              </a:tabLst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Lab 2: 	P4 Program Building Blocks</a:t>
            </a:r>
          </a:p>
          <a:p>
            <a:pPr marL="471488" marR="0" lvl="0" indent="-471488" algn="just" defTabSz="514350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814388" algn="l"/>
              </a:tabLst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Lab 3: 	Parser Implementation</a:t>
            </a:r>
          </a:p>
          <a:p>
            <a:pPr marL="471488" marR="0" lvl="0" indent="-471488" algn="just" defTabSz="514350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814388" algn="l"/>
              </a:tabLst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Lab 4: 	Introduction to Match-action Tables (Part 1) </a:t>
            </a:r>
          </a:p>
          <a:p>
            <a:pPr marL="471488" marR="0" lvl="0" indent="-471488" algn="just" defTabSz="514350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814388" algn="l"/>
              </a:tabLst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Lab 5: 	Introduction to Match-action Tables (Part 2) </a:t>
            </a:r>
          </a:p>
          <a:p>
            <a:pPr marL="471488" marR="0" lvl="0" indent="-471488" algn="just" defTabSz="514350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814388" algn="l"/>
              </a:tabLst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Lab 6:    Populating and Managing Match-action Tables</a:t>
            </a:r>
          </a:p>
          <a:p>
            <a:pPr marL="471488" marR="0" lvl="0" indent="-471488" algn="just" defTabSz="514350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814388" algn="l"/>
              </a:tabLst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Lab 7:    Checksum Recalculation and Packet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Deparsing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FFE2EEE-3A4E-E8ED-3CD3-4EA8DCFE8BFF}"/>
              </a:ext>
            </a:extLst>
          </p:cNvPr>
          <p:cNvSpPr txBox="1">
            <a:spLocks/>
          </p:cNvSpPr>
          <p:nvPr/>
        </p:nvSpPr>
        <p:spPr>
          <a:xfrm>
            <a:off x="6282970" y="1664952"/>
            <a:ext cx="5258745" cy="283835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71488" marR="0" lvl="0" indent="-471488" algn="just" defTabSz="514350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814388" algn="l"/>
              </a:tabLst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Exercise 1:   Compiling and Testing a P4 Program</a:t>
            </a:r>
          </a:p>
          <a:p>
            <a:pPr marL="471488" marR="0" lvl="0" indent="-471488" algn="just" defTabSz="514350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814388" algn="l"/>
              </a:tabLst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Exercise 2:   Parsing UDP and RTP</a:t>
            </a:r>
          </a:p>
          <a:p>
            <a:pPr marL="471488" marR="0" lvl="0" indent="-471488" algn="just" defTabSz="514350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814388" algn="l"/>
              </a:tabLst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Exercise 3:   Building a Simplified NAT</a:t>
            </a:r>
          </a:p>
          <a:p>
            <a:pPr marL="471488" marR="0" lvl="0" indent="-471488" algn="just" defTabSz="514350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814388" algn="l"/>
              </a:tabLst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Exercise 4:   Configuring Tables at Runtime </a:t>
            </a:r>
          </a:p>
          <a:p>
            <a:pPr marL="471488" marR="0" lvl="0" indent="-471488" algn="just" defTabSz="514350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814388" algn="l"/>
              </a:tabLst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Exercise 5:   Building a Packet Reflector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C169E82-DE89-93DD-AB8B-80A82E32DE99}"/>
              </a:ext>
            </a:extLst>
          </p:cNvPr>
          <p:cNvSpPr txBox="1">
            <a:spLocks/>
          </p:cNvSpPr>
          <p:nvPr/>
        </p:nvSpPr>
        <p:spPr>
          <a:xfrm>
            <a:off x="1796030" y="1294826"/>
            <a:ext cx="2044450" cy="370126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68580" indent="-68580" algn="just" defTabSz="685800" rtl="0" eaLnBrk="1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6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3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2519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9951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rgbClr val="D34817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Lab experiments</a:t>
            </a:r>
          </a:p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rgbClr val="D34817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DFA5DCB-820A-5F03-14F8-F74964A763C9}"/>
              </a:ext>
            </a:extLst>
          </p:cNvPr>
          <p:cNvSpPr txBox="1">
            <a:spLocks/>
          </p:cNvSpPr>
          <p:nvPr/>
        </p:nvSpPr>
        <p:spPr>
          <a:xfrm>
            <a:off x="8264170" y="1269429"/>
            <a:ext cx="1671262" cy="395523"/>
          </a:xfrm>
          <a:prstGeom prst="rect">
            <a:avLst/>
          </a:prstGeom>
        </p:spPr>
        <p:txBody>
          <a:bodyPr vert="horz" lIns="0" tIns="45720" rIns="0" bIns="45720" rtlCol="0">
            <a:normAutofit lnSpcReduction="10000"/>
          </a:bodyPr>
          <a:lstStyle>
            <a:lvl1pPr marL="68580" indent="-68580" algn="just" defTabSz="685800" rtl="0" eaLnBrk="1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6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3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2519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9951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rgbClr val="D34817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Exercises</a:t>
            </a:r>
          </a:p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rgbClr val="D34817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endParaRPr kumimoji="0" lang="en-US" sz="165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6958258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84D3AD81-3C3A-4BDD-BF30-69AC30A87C3A}"/>
              </a:ext>
            </a:extLst>
          </p:cNvPr>
          <p:cNvSpPr txBox="1"/>
          <p:nvPr/>
        </p:nvSpPr>
        <p:spPr>
          <a:xfrm>
            <a:off x="1" y="2562525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/>
            <a:r>
              <a:rPr lang="en-US" sz="3200" b="1" dirty="0">
                <a:solidFill>
                  <a:prstClr val="black">
                    <a:lumMod val="65000"/>
                    <a:lumOff val="35000"/>
                  </a:prstClr>
                </a:solidFill>
                <a:latin typeface="Avenir Next" panose="020B0503020202020204" pitchFamily="34" charset="0"/>
              </a:rPr>
              <a:t>Other P4 Libraries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9D0812-3064-495A-B84F-221A6582C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38C60F48-EAB5-A54D-B834-7AA360F30939}" type="slidenum">
              <a:rPr lang="en-US" kern="1200">
                <a:latin typeface="Calibri" panose="020F0502020204030204"/>
                <a:ea typeface="+mn-ea"/>
                <a:cs typeface="+mn-cs"/>
              </a:rPr>
              <a:pPr defTabSz="457189"/>
              <a:t>56</a:t>
            </a:fld>
            <a:endParaRPr lang="en-US" kern="1200"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452071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 to P4 Lab Series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348B2-A502-4478-977C-968349460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550" y="1028700"/>
            <a:ext cx="10984850" cy="4800599"/>
          </a:xfrm>
        </p:spPr>
        <p:txBody>
          <a:bodyPr>
            <a:normAutofit fontScale="92500" lnSpcReduction="10000"/>
          </a:bodyPr>
          <a:lstStyle/>
          <a:p>
            <a:r>
              <a:rPr lang="en-US" altLang="en-US" dirty="0"/>
              <a:t>Lab Experiments</a:t>
            </a:r>
            <a:endParaRPr lang="en-US" altLang="en-US" i="1" dirty="0"/>
          </a:p>
          <a:p>
            <a:pPr marL="576248" lvl="1" indent="-301618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altLang="en-US" dirty="0"/>
              <a:t>Lab 1: Introduction to Mininet</a:t>
            </a:r>
          </a:p>
          <a:p>
            <a:pPr marL="576248" lvl="1" indent="-301618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altLang="en-US" dirty="0"/>
              <a:t>Lab 2: Introduction to P4 and BMv2</a:t>
            </a:r>
          </a:p>
          <a:p>
            <a:pPr marL="576248" lvl="1" indent="-301618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altLang="en-US" dirty="0"/>
              <a:t>Lab 3: P4 Program Building Blocks</a:t>
            </a:r>
          </a:p>
          <a:p>
            <a:pPr marL="576248" lvl="1" indent="-301618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altLang="en-US" dirty="0"/>
              <a:t>Lab 4: Parser Implementation</a:t>
            </a:r>
          </a:p>
          <a:p>
            <a:pPr marL="576248" lvl="1" indent="-301618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altLang="en-US" dirty="0"/>
              <a:t>Lab 5: Introduction to Match-action Tables (Part 1) </a:t>
            </a:r>
          </a:p>
          <a:p>
            <a:pPr marL="576248" lvl="1" indent="-301618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altLang="en-US" dirty="0"/>
              <a:t>Lab 6: Introduction to Match-action Tables (Part 2) </a:t>
            </a:r>
          </a:p>
          <a:p>
            <a:pPr marL="576248" lvl="1" indent="-301618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altLang="en-US" dirty="0"/>
              <a:t>Lab 7: Populating and Managing Match-action Tables</a:t>
            </a:r>
          </a:p>
          <a:p>
            <a:pPr marL="576248" lvl="1" indent="-301618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altLang="en-US" dirty="0"/>
              <a:t>Lab 8: Checksum Recalculation and Packet </a:t>
            </a:r>
            <a:r>
              <a:rPr lang="en-US" altLang="en-US" dirty="0" err="1"/>
              <a:t>Deparsing</a:t>
            </a:r>
            <a:r>
              <a:rPr lang="en-US" altLang="en-US" dirty="0"/>
              <a:t> </a:t>
            </a:r>
          </a:p>
          <a:p>
            <a:pPr marL="584693" lvl="1" indent="-292093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altLang="en-US" dirty="0"/>
              <a:t>Lab Exercises</a:t>
            </a:r>
            <a:endParaRPr lang="en-US" altLang="en-US" i="1" dirty="0"/>
          </a:p>
          <a:p>
            <a:pPr marL="576248" lvl="1" indent="-301618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altLang="en-US" dirty="0"/>
              <a:t>Exercise 1: Building a Basic Topology</a:t>
            </a:r>
          </a:p>
          <a:p>
            <a:pPr marL="576248" lvl="1" indent="-301618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altLang="en-US" dirty="0"/>
              <a:t>Exercise 2: Compiling and Testing a P4 Program</a:t>
            </a:r>
          </a:p>
          <a:p>
            <a:pPr marL="576248" lvl="1" indent="-301618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altLang="en-US" dirty="0"/>
              <a:t>Exercise 3: Parsing UDP and RTP</a:t>
            </a:r>
          </a:p>
          <a:p>
            <a:pPr marL="576248" lvl="1" indent="-301618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altLang="en-US" dirty="0"/>
              <a:t>Exercise 4: Building a Simplified NAT</a:t>
            </a:r>
          </a:p>
          <a:p>
            <a:pPr marL="576248" lvl="1" indent="-301618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altLang="en-US" dirty="0"/>
              <a:t>Exercise 5: Configuring Tables at Runtime </a:t>
            </a:r>
          </a:p>
          <a:p>
            <a:pPr marL="576248" lvl="1" indent="-301618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altLang="en-US" dirty="0"/>
              <a:t>Exercise 6: Building a Packet Reflector</a:t>
            </a: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597551" y="876301"/>
            <a:ext cx="6269975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/>
            <a:fld id="{38C60F48-EAB5-A54D-B834-7AA360F30939}" type="slidenum">
              <a:rPr lang="en-US" kern="1200">
                <a:latin typeface="Calibri" panose="020F0502020204030204"/>
                <a:ea typeface="+mn-ea"/>
                <a:cs typeface="+mn-cs"/>
              </a:rPr>
              <a:pPr defTabSz="457189"/>
              <a:t>57</a:t>
            </a:fld>
            <a:endParaRPr lang="en-US" kern="1200"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766815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0E29E8-7D98-127D-6FD1-1877F6E292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FEF7AB-AADA-B302-55CF-29CFE24C7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38C60F48-EAB5-A54D-B834-7AA360F30939}" type="slidenum">
              <a:rPr lang="en-US" sz="1051">
                <a:latin typeface="Calibri" panose="020F0502020204030204"/>
                <a:cs typeface="Arial"/>
                <a:sym typeface="Arial"/>
              </a:rPr>
              <a:pPr defTabSz="457189">
                <a:defRPr/>
              </a:pPr>
              <a:t>58</a:t>
            </a:fld>
            <a:endParaRPr lang="en-US" sz="1051"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A6C8214-E205-5B2F-35CE-B7F408C68B17}"/>
              </a:ext>
            </a:extLst>
          </p:cNvPr>
          <p:cNvSpPr txBox="1">
            <a:spLocks/>
          </p:cNvSpPr>
          <p:nvPr/>
        </p:nvSpPr>
        <p:spPr>
          <a:xfrm>
            <a:off x="597551" y="1028701"/>
            <a:ext cx="10984849" cy="4800599"/>
          </a:xfrm>
          <a:prstGeom prst="rect">
            <a:avLst/>
          </a:prstGeom>
        </p:spPr>
        <p:txBody>
          <a:bodyPr vert="horz" lIns="0" tIns="60960" rIns="0" bIns="60960" rtlCol="0">
            <a:normAutofit/>
          </a:bodyPr>
          <a:lstStyle>
            <a:lvl1pPr marL="68580" indent="-68580" algn="just" defTabSz="685800" rtl="0" eaLnBrk="1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6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3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2519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9951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2093" indent="-292093" defTabSz="914377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14C9826-ACD0-9C86-BE74-C6001C0A1726}"/>
              </a:ext>
            </a:extLst>
          </p:cNvPr>
          <p:cNvSpPr txBox="1">
            <a:spLocks/>
          </p:cNvSpPr>
          <p:nvPr/>
        </p:nvSpPr>
        <p:spPr>
          <a:xfrm>
            <a:off x="749951" y="1181101"/>
            <a:ext cx="10984849" cy="4800599"/>
          </a:xfrm>
          <a:prstGeom prst="rect">
            <a:avLst/>
          </a:prstGeom>
        </p:spPr>
        <p:txBody>
          <a:bodyPr vert="horz" lIns="0" tIns="60960" rIns="0" bIns="60960" rtlCol="0">
            <a:normAutofit/>
          </a:bodyPr>
          <a:lstStyle>
            <a:lvl1pPr marL="68580" indent="-68580" algn="just" defTabSz="685800" rtl="0" eaLnBrk="1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6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3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2519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9951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2093" indent="-292093" defTabSz="914377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292093" indent="-292093" defTabSz="914377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A56772D-7138-2ACE-332F-8AA75AA7FD38}"/>
              </a:ext>
            </a:extLst>
          </p:cNvPr>
          <p:cNvSpPr/>
          <p:nvPr/>
        </p:nvSpPr>
        <p:spPr>
          <a:xfrm>
            <a:off x="1487516" y="1625600"/>
            <a:ext cx="9216968" cy="3606800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defRPr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Execute lab experiments / cyber-attacks (self-paced)</a:t>
            </a:r>
            <a:endParaRPr lang="en-US" sz="18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09509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CEF96F-D8DA-6100-851D-93C6D391B7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A2E879-2441-DE82-CCBA-7FFBEDCA7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Access to Virtual Labs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D497685-6541-62E4-67EC-9FDC6C7EE743}"/>
              </a:ext>
            </a:extLst>
          </p:cNvPr>
          <p:cNvCxnSpPr>
            <a:cxnSpLocks/>
          </p:cNvCxnSpPr>
          <p:nvPr/>
        </p:nvCxnSpPr>
        <p:spPr>
          <a:xfrm>
            <a:off x="600822" y="876301"/>
            <a:ext cx="4765835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B1F30C-3994-A962-A95B-CAF4EEEF5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38C60F48-EAB5-A54D-B834-7AA360F30939}" type="slidenum">
              <a:rPr lang="en-US" sz="1051">
                <a:latin typeface="Calibri" panose="020F0502020204030204"/>
                <a:cs typeface="Arial"/>
                <a:sym typeface="Arial"/>
              </a:rPr>
              <a:pPr defTabSz="457189">
                <a:defRPr/>
              </a:pPr>
              <a:t>59</a:t>
            </a:fld>
            <a:endParaRPr lang="en-US" sz="1051"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AA0972C-0EF1-0781-C72C-F912433259FB}"/>
              </a:ext>
            </a:extLst>
          </p:cNvPr>
          <p:cNvSpPr txBox="1">
            <a:spLocks/>
          </p:cNvSpPr>
          <p:nvPr/>
        </p:nvSpPr>
        <p:spPr>
          <a:xfrm>
            <a:off x="597551" y="1028701"/>
            <a:ext cx="10984849" cy="4800599"/>
          </a:xfrm>
          <a:prstGeom prst="rect">
            <a:avLst/>
          </a:prstGeom>
        </p:spPr>
        <p:txBody>
          <a:bodyPr vert="horz" lIns="0" tIns="60960" rIns="0" bIns="60960" rtlCol="0">
            <a:normAutofit/>
          </a:bodyPr>
          <a:lstStyle>
            <a:lvl1pPr marL="68580" indent="-68580" algn="just" defTabSz="685800" rtl="0" eaLnBrk="1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6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3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2519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9951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2093" indent="-292093" defTabSz="914377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7942C73-9AF6-58B3-CB66-A4F1C1799ACB}"/>
              </a:ext>
            </a:extLst>
          </p:cNvPr>
          <p:cNvSpPr txBox="1">
            <a:spLocks/>
          </p:cNvSpPr>
          <p:nvPr/>
        </p:nvSpPr>
        <p:spPr>
          <a:xfrm>
            <a:off x="749951" y="1181101"/>
            <a:ext cx="10984849" cy="4800599"/>
          </a:xfrm>
          <a:prstGeom prst="rect">
            <a:avLst/>
          </a:prstGeom>
        </p:spPr>
        <p:txBody>
          <a:bodyPr vert="horz" lIns="0" tIns="60960" rIns="0" bIns="60960" rtlCol="0">
            <a:normAutofit/>
          </a:bodyPr>
          <a:lstStyle>
            <a:lvl1pPr marL="68580" indent="-68580" algn="just" defTabSz="685800" rtl="0" eaLnBrk="1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6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3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2519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9951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2093" indent="-292093" defTabSz="914377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Slides:</a:t>
            </a:r>
          </a:p>
          <a:p>
            <a:pPr marL="403225" indent="-403225" defTabSz="914377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None/>
              <a:defRPr/>
            </a:pPr>
            <a:r>
              <a:rPr lang="en-US" sz="2400" dirty="0">
                <a:solidFill>
                  <a:prstClr val="black">
                    <a:lumMod val="75000"/>
                    <a:lumOff val="25000"/>
                  </a:prstClr>
                </a:solidFill>
                <a:hlinkClick r:id="rId3"/>
              </a:rPr>
              <a:t>https://research.cec.sc.edu/cyberinfra/seminar-february-2024</a:t>
            </a:r>
            <a:r>
              <a:rPr lang="en-US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</a:p>
          <a:p>
            <a:pPr marL="292093" indent="-292093" defTabSz="914377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292093" indent="-292093" defTabSz="914377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Virtual lab libraries:</a:t>
            </a:r>
          </a:p>
          <a:p>
            <a:pPr marL="0" indent="0" defTabSz="914377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None/>
              <a:defRPr/>
            </a:pPr>
            <a:r>
              <a:rPr lang="en-US" sz="2400" dirty="0">
                <a:solidFill>
                  <a:prstClr val="black">
                    <a:lumMod val="75000"/>
                    <a:lumOff val="25000"/>
                  </a:prstClr>
                </a:solidFill>
                <a:hlinkClick r:id="rId4"/>
              </a:rPr>
              <a:t>http://ce.sc.edu/cyberinfra/cybertraining.html</a:t>
            </a:r>
            <a:r>
              <a:rPr lang="en-US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</a:p>
          <a:p>
            <a:pPr marL="292093" indent="-292093" defTabSz="914377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292093" indent="-292093" defTabSz="914377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8385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Information Security Employment</a:t>
            </a: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17C6886-4E51-4FCE-9CB6-B02F2B2FB8F0}"/>
              </a:ext>
            </a:extLst>
          </p:cNvPr>
          <p:cNvCxnSpPr>
            <a:cxnSpLocks/>
          </p:cNvCxnSpPr>
          <p:nvPr/>
        </p:nvCxnSpPr>
        <p:spPr>
          <a:xfrm>
            <a:off x="600822" y="876301"/>
            <a:ext cx="7075622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38C60F48-EAB5-A54D-B834-7AA360F30939}" type="slidenum">
              <a:rPr lang="en-US" sz="1051">
                <a:latin typeface="Calibri" panose="020F0502020204030204"/>
                <a:cs typeface="Arial"/>
                <a:sym typeface="Arial"/>
              </a:rPr>
              <a:pPr defTabSz="457189">
                <a:defRPr/>
              </a:pPr>
              <a:t>6</a:t>
            </a:fld>
            <a:endParaRPr lang="en-US" sz="1051"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1EDAAD2-235B-4BA9-82E4-729A161D1B45}"/>
              </a:ext>
            </a:extLst>
          </p:cNvPr>
          <p:cNvSpPr txBox="1">
            <a:spLocks/>
          </p:cNvSpPr>
          <p:nvPr/>
        </p:nvSpPr>
        <p:spPr>
          <a:xfrm>
            <a:off x="597551" y="1028701"/>
            <a:ext cx="10984849" cy="4800599"/>
          </a:xfrm>
          <a:prstGeom prst="rect">
            <a:avLst/>
          </a:prstGeom>
        </p:spPr>
        <p:txBody>
          <a:bodyPr vert="horz" lIns="0" tIns="60960" rIns="0" bIns="60960" rtlCol="0">
            <a:normAutofit/>
          </a:bodyPr>
          <a:lstStyle>
            <a:lvl1pPr marL="68580" indent="-68580" algn="just" defTabSz="685800" rtl="0" eaLnBrk="1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6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3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2519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9951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2093" indent="-292093" defTabSz="914377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5FE8C00-F6B0-3047-325F-2897F4945410}"/>
              </a:ext>
            </a:extLst>
          </p:cNvPr>
          <p:cNvSpPr txBox="1">
            <a:spLocks/>
          </p:cNvSpPr>
          <p:nvPr/>
        </p:nvSpPr>
        <p:spPr>
          <a:xfrm>
            <a:off x="749951" y="1181101"/>
            <a:ext cx="10984849" cy="4800599"/>
          </a:xfrm>
          <a:prstGeom prst="rect">
            <a:avLst/>
          </a:prstGeom>
        </p:spPr>
        <p:txBody>
          <a:bodyPr vert="horz" lIns="0" tIns="60960" rIns="0" bIns="60960" rtlCol="0">
            <a:normAutofit/>
          </a:bodyPr>
          <a:lstStyle>
            <a:lvl1pPr marL="68580" indent="-68580" algn="just" defTabSz="685800" rtl="0" eaLnBrk="1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6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3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2519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9951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2093" indent="-292093" defTabSz="914377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Security is rarely outsourced</a:t>
            </a:r>
          </a:p>
          <a:p>
            <a:pPr marL="292093" indent="-292093" defTabSz="914377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U.S. Bureau of Labor Statistics (BLS) </a:t>
            </a:r>
          </a:p>
          <a:p>
            <a:pPr marL="562356" lvl="1" indent="-342900" defTabSz="914377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Wingdings" panose="05000000000000000000" pitchFamily="2" charset="2"/>
              <a:buChar char="Ø"/>
              <a:defRPr/>
            </a:pPr>
            <a:r>
              <a:rPr lang="en-US" sz="2100" dirty="0">
                <a:solidFill>
                  <a:prstClr val="black">
                    <a:lumMod val="75000"/>
                    <a:lumOff val="25000"/>
                  </a:prstClr>
                </a:solidFill>
              </a:rPr>
              <a:t>Job outlook for information security analysts through end of decade expected to grow by more than 32%, much faster than average</a:t>
            </a:r>
          </a:p>
          <a:p>
            <a:pPr marL="292093" indent="-292093" defTabSz="914377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pic>
        <p:nvPicPr>
          <p:cNvPr id="8" name="Picture 7" descr="A picture containing text, screenshot, logo, design&#10;&#10;Description automatically generated">
            <a:extLst>
              <a:ext uri="{FF2B5EF4-FFF2-40B4-BE49-F238E27FC236}">
                <a16:creationId xmlns:a16="http://schemas.microsoft.com/office/drawing/2014/main" id="{A84B52EA-7DB0-04F1-25CE-810090EE6D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240"/>
          <a:stretch/>
        </p:blipFill>
        <p:spPr>
          <a:xfrm>
            <a:off x="4138633" y="3581400"/>
            <a:ext cx="4083505" cy="294773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4099487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F6DF5A1-C36D-0F2B-D15B-A55DF024F8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9484" y="2773679"/>
            <a:ext cx="4445000" cy="31813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D751582-A857-A3EE-7F30-760FA93FBC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2658" y="2275979"/>
            <a:ext cx="3955661" cy="3501389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Accessing the Platform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60F48-EAB5-A54D-B834-7AA360F30939}" type="slidenum">
              <a:rPr lang="en-US" smtClean="0"/>
              <a:t>60</a:t>
            </a:fld>
            <a:endParaRPr lang="en-US"/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8DA48107-DA6B-4C12-8C87-9BCB17136510}"/>
              </a:ext>
            </a:extLst>
          </p:cNvPr>
          <p:cNvSpPr txBox="1">
            <a:spLocks/>
          </p:cNvSpPr>
          <p:nvPr/>
        </p:nvSpPr>
        <p:spPr>
          <a:xfrm>
            <a:off x="597551" y="1028702"/>
            <a:ext cx="10297236" cy="480059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just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84048" indent="-182880" algn="just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66928" indent="-182880" algn="just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just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Clr>
                <a:schemeClr val="accent1"/>
              </a:buClr>
              <a:buFont typeface="Calibri" pitchFamily="34" charset="0"/>
              <a:buChar char="◦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932688" indent="-182880" algn="just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Clr>
                <a:schemeClr val="accent1"/>
              </a:buClr>
              <a:buFont typeface="Calibri" pitchFamily="34" charset="0"/>
              <a:buChar char="◦"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4621" indent="-174621">
              <a:buFont typeface="Arial" panose="020B0604020202020204" pitchFamily="34" charset="0"/>
              <a:buChar char="•"/>
            </a:pPr>
            <a:r>
              <a:rPr lang="en-US" altLang="en-US" sz="2133" dirty="0"/>
              <a:t>Please use the following link to access the platform:</a:t>
            </a:r>
          </a:p>
          <a:p>
            <a:pPr marL="564755" lvl="1" indent="-174621">
              <a:buFont typeface="Arial" panose="020B0604020202020204" pitchFamily="34" charset="0"/>
              <a:buChar char="•"/>
            </a:pPr>
            <a:r>
              <a:rPr lang="en-US" altLang="en-US" sz="2133" dirty="0">
                <a:hlinkClick r:id="rId5"/>
              </a:rPr>
              <a:t>https://netlab.cec.sc.edu/</a:t>
            </a:r>
            <a:endParaRPr lang="en-US" altLang="en-US" sz="2133" dirty="0"/>
          </a:p>
          <a:p>
            <a:pPr marL="174621" indent="-174621">
              <a:buFont typeface="Arial" panose="020B0604020202020204" pitchFamily="34" charset="0"/>
              <a:buChar char="•"/>
            </a:pPr>
            <a:r>
              <a:rPr lang="en-US" sz="2133" dirty="0"/>
              <a:t>Login using the following credentials:</a:t>
            </a:r>
          </a:p>
          <a:p>
            <a:pPr marL="292100" indent="-292100">
              <a:buFont typeface="Arial" panose="020B0604020202020204" pitchFamily="34" charset="0"/>
              <a:buChar char="•"/>
            </a:pPr>
            <a:r>
              <a:rPr lang="en-US" sz="2000" b="1" dirty="0"/>
              <a:t>Username:</a:t>
            </a:r>
            <a:r>
              <a:rPr lang="en-US" sz="2000" dirty="0"/>
              <a:t> usf_user1, usf_user2, …., usf_user40</a:t>
            </a:r>
          </a:p>
          <a:p>
            <a:pPr marL="292100" indent="-292100">
              <a:buFont typeface="Arial" panose="020B0604020202020204" pitchFamily="34" charset="0"/>
              <a:buChar char="•"/>
            </a:pPr>
            <a:r>
              <a:rPr lang="en-US" sz="2000" b="1" dirty="0"/>
              <a:t>Temporary </a:t>
            </a:r>
            <a:r>
              <a:rPr lang="en-US" sz="2000" b="1"/>
              <a:t>Password:</a:t>
            </a:r>
            <a:endParaRPr lang="en-US" sz="2000" dirty="0"/>
          </a:p>
          <a:p>
            <a:pPr marL="174621" indent="-174621">
              <a:buFont typeface="Arial" panose="020B0604020202020204" pitchFamily="34" charset="0"/>
              <a:buChar char="•"/>
            </a:pPr>
            <a:endParaRPr lang="en-US" altLang="en-US" sz="2133" dirty="0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03B543C8-209C-1EC2-B52A-CEE5DB37F67A}"/>
              </a:ext>
            </a:extLst>
          </p:cNvPr>
          <p:cNvSpPr/>
          <p:nvPr/>
        </p:nvSpPr>
        <p:spPr>
          <a:xfrm>
            <a:off x="5290608" y="4113669"/>
            <a:ext cx="641909" cy="3454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CF7A83B-63D7-D6AB-A20A-285B86A294CF}"/>
              </a:ext>
            </a:extLst>
          </p:cNvPr>
          <p:cNvSpPr/>
          <p:nvPr/>
        </p:nvSpPr>
        <p:spPr>
          <a:xfrm>
            <a:off x="7705817" y="4113669"/>
            <a:ext cx="594804" cy="2097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9AE3C45-54D6-1F9F-FF19-AC0C1AAD358E}"/>
              </a:ext>
            </a:extLst>
          </p:cNvPr>
          <p:cNvSpPr/>
          <p:nvPr/>
        </p:nvSpPr>
        <p:spPr>
          <a:xfrm>
            <a:off x="7039988" y="2773679"/>
            <a:ext cx="3664496" cy="36013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30A8E2F-AA25-FBF5-945F-F13ACF488F8D}"/>
              </a:ext>
            </a:extLst>
          </p:cNvPr>
          <p:cNvCxnSpPr>
            <a:cxnSpLocks/>
          </p:cNvCxnSpPr>
          <p:nvPr/>
        </p:nvCxnSpPr>
        <p:spPr>
          <a:xfrm>
            <a:off x="597550" y="876301"/>
            <a:ext cx="4939650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278960910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94153F-9058-22C6-9B28-E6EA6B2E97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778" y="3261948"/>
            <a:ext cx="4745991" cy="26808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5E01A7-B5AF-2489-5C1D-28980C0818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9640" y="3261949"/>
            <a:ext cx="5355000" cy="26494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Accessing the Platform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60F48-EAB5-A54D-B834-7AA360F30939}" type="slidenum">
              <a:rPr lang="en-US" smtClean="0"/>
              <a:t>61</a:t>
            </a:fld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C7E5824-4385-43D5-9B7F-5824A8184C3A}"/>
              </a:ext>
            </a:extLst>
          </p:cNvPr>
          <p:cNvCxnSpPr>
            <a:cxnSpLocks/>
          </p:cNvCxnSpPr>
          <p:nvPr/>
        </p:nvCxnSpPr>
        <p:spPr>
          <a:xfrm>
            <a:off x="597550" y="876301"/>
            <a:ext cx="4939650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8DA48107-DA6B-4C12-8C87-9BCB17136510}"/>
              </a:ext>
            </a:extLst>
          </p:cNvPr>
          <p:cNvSpPr txBox="1">
            <a:spLocks/>
          </p:cNvSpPr>
          <p:nvPr/>
        </p:nvSpPr>
        <p:spPr>
          <a:xfrm>
            <a:off x="597551" y="1028702"/>
            <a:ext cx="10297236" cy="480059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just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84048" indent="-182880" algn="just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66928" indent="-182880" algn="just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just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Clr>
                <a:schemeClr val="accent1"/>
              </a:buClr>
              <a:buFont typeface="Calibri" pitchFamily="34" charset="0"/>
              <a:buChar char="◦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932688" indent="-182880" algn="just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Clr>
                <a:schemeClr val="accent1"/>
              </a:buClr>
              <a:buFont typeface="Calibri" pitchFamily="34" charset="0"/>
              <a:buChar char="◦"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4621" indent="-174621">
              <a:buFont typeface="Arial" panose="020B0604020202020204" pitchFamily="34" charset="0"/>
              <a:buChar char="•"/>
            </a:pPr>
            <a:r>
              <a:rPr lang="en-US" altLang="en-US" sz="2133" dirty="0"/>
              <a:t>Please use the following link to access the platform:</a:t>
            </a:r>
          </a:p>
          <a:p>
            <a:pPr marL="564755" lvl="1" indent="-174621">
              <a:buFont typeface="Arial" panose="020B0604020202020204" pitchFamily="34" charset="0"/>
              <a:buChar char="•"/>
            </a:pPr>
            <a:r>
              <a:rPr lang="en-US" altLang="en-US" sz="2133" dirty="0">
                <a:hlinkClick r:id="rId5"/>
              </a:rPr>
              <a:t>https://netlab.cec.sc.edu/</a:t>
            </a:r>
            <a:endParaRPr lang="en-US" altLang="en-US" sz="2133" dirty="0"/>
          </a:p>
          <a:p>
            <a:pPr marL="174621" indent="-174621">
              <a:buFont typeface="Arial" panose="020B0604020202020204" pitchFamily="34" charset="0"/>
              <a:buChar char="•"/>
            </a:pPr>
            <a:r>
              <a:rPr lang="en-US" sz="2133" dirty="0"/>
              <a:t>Login using the following credentials:</a:t>
            </a:r>
          </a:p>
          <a:p>
            <a:pPr marL="292100" indent="-292100">
              <a:buFont typeface="Arial" panose="020B0604020202020204" pitchFamily="34" charset="0"/>
              <a:buChar char="•"/>
            </a:pPr>
            <a:r>
              <a:rPr lang="en-US" sz="2000" b="1" dirty="0"/>
              <a:t>Username:</a:t>
            </a:r>
            <a:r>
              <a:rPr lang="en-US" sz="2000" dirty="0"/>
              <a:t> usf_user1, usf_user2, …., usf_user40</a:t>
            </a:r>
          </a:p>
          <a:p>
            <a:pPr marL="292100" indent="-292100">
              <a:buFont typeface="Arial" panose="020B0604020202020204" pitchFamily="34" charset="0"/>
              <a:buChar char="•"/>
            </a:pPr>
            <a:r>
              <a:rPr lang="en-US" sz="2000" b="1" dirty="0"/>
              <a:t>Temporary Password:</a:t>
            </a:r>
            <a:endParaRPr lang="en-US" sz="2000" dirty="0"/>
          </a:p>
          <a:p>
            <a:pPr marL="174621" indent="-174621">
              <a:buFont typeface="Arial" panose="020B0604020202020204" pitchFamily="34" charset="0"/>
              <a:buChar char="•"/>
            </a:pPr>
            <a:endParaRPr lang="en-US" altLang="en-US" sz="2133" dirty="0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03B543C8-209C-1EC2-B52A-CEE5DB37F67A}"/>
              </a:ext>
            </a:extLst>
          </p:cNvPr>
          <p:cNvSpPr/>
          <p:nvPr/>
        </p:nvSpPr>
        <p:spPr>
          <a:xfrm>
            <a:off x="5771562" y="4429662"/>
            <a:ext cx="518697" cy="3454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AAFEF87D-E841-51A1-80F0-132FB943E519}"/>
              </a:ext>
            </a:extLst>
          </p:cNvPr>
          <p:cNvSpPr/>
          <p:nvPr/>
        </p:nvSpPr>
        <p:spPr>
          <a:xfrm>
            <a:off x="345440" y="4429662"/>
            <a:ext cx="453424" cy="3454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04953086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Accessing the Platform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60F48-EAB5-A54D-B834-7AA360F30939}" type="slidenum">
              <a:rPr lang="en-US" smtClean="0"/>
              <a:t>62</a:t>
            </a:fld>
            <a:endParaRPr lang="en-US"/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8DA48107-DA6B-4C12-8C87-9BCB17136510}"/>
              </a:ext>
            </a:extLst>
          </p:cNvPr>
          <p:cNvSpPr txBox="1">
            <a:spLocks/>
          </p:cNvSpPr>
          <p:nvPr/>
        </p:nvSpPr>
        <p:spPr>
          <a:xfrm>
            <a:off x="597551" y="1028702"/>
            <a:ext cx="10297236" cy="480059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just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84048" indent="-182880" algn="just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66928" indent="-182880" algn="just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just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Clr>
                <a:schemeClr val="accent1"/>
              </a:buClr>
              <a:buFont typeface="Calibri" pitchFamily="34" charset="0"/>
              <a:buChar char="◦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932688" indent="-182880" algn="just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Clr>
                <a:schemeClr val="accent1"/>
              </a:buClr>
              <a:buFont typeface="Calibri" pitchFamily="34" charset="0"/>
              <a:buChar char="◦"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4621" indent="-174621">
              <a:buFont typeface="Arial" panose="020B0604020202020204" pitchFamily="34" charset="0"/>
              <a:buChar char="•"/>
            </a:pPr>
            <a:r>
              <a:rPr lang="en-US" altLang="en-US" sz="2133"/>
              <a:t>Click on New Lab Reservation</a:t>
            </a:r>
          </a:p>
          <a:p>
            <a:pPr marL="174621" indent="-174621">
              <a:buFont typeface="Arial" panose="020B0604020202020204" pitchFamily="34" charset="0"/>
              <a:buChar char="•"/>
            </a:pPr>
            <a:r>
              <a:rPr lang="en-US" altLang="en-US" sz="2133"/>
              <a:t>Click on Schedule Lab for Myself</a:t>
            </a:r>
          </a:p>
          <a:p>
            <a:pPr marL="174621" indent="-174621">
              <a:buFont typeface="Arial" panose="020B0604020202020204" pitchFamily="34" charset="0"/>
              <a:buChar char="•"/>
            </a:pPr>
            <a:endParaRPr lang="en-US" altLang="en-US" sz="2133"/>
          </a:p>
          <a:p>
            <a:pPr marL="174621" indent="-174621">
              <a:buFont typeface="Arial" panose="020B0604020202020204" pitchFamily="34" charset="0"/>
              <a:buChar char="•"/>
            </a:pPr>
            <a:endParaRPr lang="en-US" altLang="en-US" sz="2133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9EA2AC-F347-31C5-467F-BA74D1BE7C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844" r="42669"/>
          <a:stretch/>
        </p:blipFill>
        <p:spPr>
          <a:xfrm>
            <a:off x="1369709" y="2103297"/>
            <a:ext cx="3811891" cy="16354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2BB5136-3285-25A9-5A66-F357B8EF94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1924" y="1841852"/>
            <a:ext cx="3972560" cy="2067685"/>
          </a:xfrm>
          <a:prstGeom prst="rect">
            <a:avLst/>
          </a:prstGeom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31833042-C8BE-CC2B-FE95-B45CE66B5021}"/>
              </a:ext>
            </a:extLst>
          </p:cNvPr>
          <p:cNvSpPr/>
          <p:nvPr/>
        </p:nvSpPr>
        <p:spPr>
          <a:xfrm>
            <a:off x="5650056" y="2739672"/>
            <a:ext cx="518697" cy="3454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468B1C4-8CC3-D67A-2E81-B5E2FCD3B52D}"/>
              </a:ext>
            </a:extLst>
          </p:cNvPr>
          <p:cNvCxnSpPr>
            <a:cxnSpLocks/>
          </p:cNvCxnSpPr>
          <p:nvPr/>
        </p:nvCxnSpPr>
        <p:spPr>
          <a:xfrm>
            <a:off x="597550" y="876301"/>
            <a:ext cx="4939650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257116166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Accessing the Platform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60F48-EAB5-A54D-B834-7AA360F30939}" type="slidenum">
              <a:rPr lang="en-US" smtClean="0"/>
              <a:t>63</a:t>
            </a:fld>
            <a:endParaRPr lang="en-US"/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8DA48107-DA6B-4C12-8C87-9BCB17136510}"/>
              </a:ext>
            </a:extLst>
          </p:cNvPr>
          <p:cNvSpPr txBox="1">
            <a:spLocks/>
          </p:cNvSpPr>
          <p:nvPr/>
        </p:nvSpPr>
        <p:spPr>
          <a:xfrm>
            <a:off x="597551" y="1028702"/>
            <a:ext cx="10297236" cy="480059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just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84048" indent="-182880" algn="just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66928" indent="-182880" algn="just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just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Clr>
                <a:schemeClr val="accent1"/>
              </a:buClr>
              <a:buFont typeface="Calibri" pitchFamily="34" charset="0"/>
              <a:buChar char="◦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932688" indent="-182880" algn="just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Clr>
                <a:schemeClr val="accent1"/>
              </a:buClr>
              <a:buFont typeface="Calibri" pitchFamily="34" charset="0"/>
              <a:buChar char="◦"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4621" indent="-174621">
              <a:buFont typeface="Arial" panose="020B0604020202020204" pitchFamily="34" charset="0"/>
              <a:buChar char="•"/>
            </a:pPr>
            <a:r>
              <a:rPr lang="en-US" altLang="en-US" sz="2133" dirty="0"/>
              <a:t>Select the course </a:t>
            </a:r>
          </a:p>
          <a:p>
            <a:pPr marL="174621" indent="-174621">
              <a:buFont typeface="Arial" panose="020B0604020202020204" pitchFamily="34" charset="0"/>
              <a:buChar char="•"/>
            </a:pPr>
            <a:r>
              <a:rPr lang="en-US" altLang="en-US" sz="2133" dirty="0"/>
              <a:t>For this session, we will use “Cybersecurity Fundamentals”</a:t>
            </a:r>
          </a:p>
          <a:p>
            <a:pPr marL="174621" indent="-174621">
              <a:buFont typeface="Arial" panose="020B0604020202020204" pitchFamily="34" charset="0"/>
              <a:buChar char="•"/>
            </a:pPr>
            <a:endParaRPr lang="en-US" altLang="en-US" sz="2133" dirty="0"/>
          </a:p>
          <a:p>
            <a:pPr marL="174621" indent="-174621">
              <a:buFont typeface="Arial" panose="020B0604020202020204" pitchFamily="34" charset="0"/>
              <a:buChar char="•"/>
            </a:pPr>
            <a:endParaRPr lang="en-US" altLang="en-US" sz="2133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63BE466-6199-8B31-7783-9187715BBF3F}"/>
              </a:ext>
            </a:extLst>
          </p:cNvPr>
          <p:cNvCxnSpPr>
            <a:cxnSpLocks/>
          </p:cNvCxnSpPr>
          <p:nvPr/>
        </p:nvCxnSpPr>
        <p:spPr>
          <a:xfrm>
            <a:off x="597550" y="876301"/>
            <a:ext cx="4939650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3E431D24-9D08-5D17-5839-9392366C43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032" y="2176843"/>
            <a:ext cx="9478274" cy="3652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25354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Accessing the Platform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60F48-EAB5-A54D-B834-7AA360F30939}" type="slidenum">
              <a:rPr lang="en-US" smtClean="0"/>
              <a:t>64</a:t>
            </a:fld>
            <a:endParaRPr lang="en-US"/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8DA48107-DA6B-4C12-8C87-9BCB17136510}"/>
              </a:ext>
            </a:extLst>
          </p:cNvPr>
          <p:cNvSpPr txBox="1">
            <a:spLocks/>
          </p:cNvSpPr>
          <p:nvPr/>
        </p:nvSpPr>
        <p:spPr>
          <a:xfrm>
            <a:off x="597552" y="1028702"/>
            <a:ext cx="5733742" cy="480059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just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84048" indent="-182880" algn="just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66928" indent="-182880" algn="just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just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Clr>
                <a:schemeClr val="accent1"/>
              </a:buClr>
              <a:buFont typeface="Calibri" pitchFamily="34" charset="0"/>
              <a:buChar char="◦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932688" indent="-182880" algn="just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Clr>
                <a:schemeClr val="accent1"/>
              </a:buClr>
              <a:buFont typeface="Calibri" pitchFamily="34" charset="0"/>
              <a:buChar char="◦"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4621" indent="-174621">
              <a:buFont typeface="Arial" panose="020B0604020202020204" pitchFamily="34" charset="0"/>
              <a:buChar char="•"/>
            </a:pPr>
            <a:r>
              <a:rPr lang="en-US" altLang="en-US" sz="2133" dirty="0"/>
              <a:t>Select the Lab</a:t>
            </a:r>
          </a:p>
          <a:p>
            <a:pPr marL="174621" indent="-174621">
              <a:buFont typeface="Arial" panose="020B0604020202020204" pitchFamily="34" charset="0"/>
              <a:buChar char="•"/>
            </a:pPr>
            <a:r>
              <a:rPr lang="en-US" altLang="en-US" sz="2133" dirty="0"/>
              <a:t>For this session, we will run:</a:t>
            </a:r>
          </a:p>
          <a:p>
            <a:pPr marL="564755" lvl="1" indent="-174621" algn="l">
              <a:buFont typeface="Arial" panose="020B0604020202020204" pitchFamily="34" charset="0"/>
              <a:buChar char="•"/>
            </a:pPr>
            <a:r>
              <a:rPr lang="en-US" altLang="en-US" sz="2000" dirty="0"/>
              <a:t>Lab 4: Collecting Information with Spyware: Screen Captures and Keyloggers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9286E35-9D26-4E4E-31DA-0C4BF7C7F5F9}"/>
              </a:ext>
            </a:extLst>
          </p:cNvPr>
          <p:cNvCxnSpPr>
            <a:cxnSpLocks/>
          </p:cNvCxnSpPr>
          <p:nvPr/>
        </p:nvCxnSpPr>
        <p:spPr>
          <a:xfrm>
            <a:off x="597550" y="876301"/>
            <a:ext cx="4939650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11A75564-5C2A-6A00-1D20-FC0FF74E10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5778" y="444500"/>
            <a:ext cx="5506148" cy="586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57773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7A209-383F-4C01-82CC-D2F99971F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Accessing the Platform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60F48-EAB5-A54D-B834-7AA360F30939}" type="slidenum">
              <a:rPr lang="en-US" smtClean="0"/>
              <a:t>65</a:t>
            </a:fld>
            <a:endParaRPr lang="en-US"/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8DA48107-DA6B-4C12-8C87-9BCB17136510}"/>
              </a:ext>
            </a:extLst>
          </p:cNvPr>
          <p:cNvSpPr txBox="1">
            <a:spLocks/>
          </p:cNvSpPr>
          <p:nvPr/>
        </p:nvSpPr>
        <p:spPr>
          <a:xfrm>
            <a:off x="597550" y="1028700"/>
            <a:ext cx="9531969" cy="480059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just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84048" indent="-182880" algn="just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66928" indent="-182880" algn="just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just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Clr>
                <a:schemeClr val="accent1"/>
              </a:buClr>
              <a:buFont typeface="Calibri" pitchFamily="34" charset="0"/>
              <a:buChar char="◦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932688" indent="-182880" algn="just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Clr>
                <a:schemeClr val="accent1"/>
              </a:buClr>
              <a:buFont typeface="Calibri" pitchFamily="34" charset="0"/>
              <a:buChar char="◦"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4621" indent="-174621">
              <a:buFont typeface="Arial" panose="020B0604020202020204" pitchFamily="34" charset="0"/>
              <a:buChar char="•"/>
            </a:pPr>
            <a:r>
              <a:rPr lang="en-US" altLang="en-US" sz="2133"/>
              <a:t>Select the next available POD and allocate time</a:t>
            </a:r>
            <a:endParaRPr lang="en-US" altLang="en-US" sz="2000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94C2ACE1-3087-4FE4-9E38-D5759E45A7D2}"/>
              </a:ext>
            </a:extLst>
          </p:cNvPr>
          <p:cNvSpPr/>
          <p:nvPr/>
        </p:nvSpPr>
        <p:spPr>
          <a:xfrm>
            <a:off x="6049792" y="3549329"/>
            <a:ext cx="463111" cy="3424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EE177B7-0E1A-EF77-B503-89C1CF45698B}"/>
              </a:ext>
            </a:extLst>
          </p:cNvPr>
          <p:cNvCxnSpPr>
            <a:cxnSpLocks/>
          </p:cNvCxnSpPr>
          <p:nvPr/>
        </p:nvCxnSpPr>
        <p:spPr>
          <a:xfrm>
            <a:off x="597550" y="876301"/>
            <a:ext cx="4939650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5DBCACA4-E778-A095-1F83-73CCC94A7EBC}"/>
              </a:ext>
            </a:extLst>
          </p:cNvPr>
          <p:cNvGrpSpPr/>
          <p:nvPr/>
        </p:nvGrpSpPr>
        <p:grpSpPr>
          <a:xfrm>
            <a:off x="468086" y="2289962"/>
            <a:ext cx="5510835" cy="3539337"/>
            <a:chOff x="468086" y="2289962"/>
            <a:chExt cx="5510835" cy="353933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8FF71A1-2F93-53ED-56D3-CD3C62F24C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8086" y="2289962"/>
              <a:ext cx="5510835" cy="3539337"/>
            </a:xfrm>
            <a:prstGeom prst="rect">
              <a:avLst/>
            </a:prstGeom>
          </p:spPr>
        </p:pic>
        <p:sp>
          <p:nvSpPr>
            <p:cNvPr id="4" name="Arrow: Right 6">
              <a:extLst>
                <a:ext uri="{FF2B5EF4-FFF2-40B4-BE49-F238E27FC236}">
                  <a16:creationId xmlns:a16="http://schemas.microsoft.com/office/drawing/2014/main" id="{6C5D1DFE-042D-6237-6A86-0B4676986A3A}"/>
                </a:ext>
              </a:extLst>
            </p:cNvPr>
            <p:cNvSpPr/>
            <p:nvPr/>
          </p:nvSpPr>
          <p:spPr>
            <a:xfrm rot="16200000">
              <a:off x="2381310" y="4912655"/>
              <a:ext cx="463111" cy="34243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9C3996AA-F480-54FF-0D8E-4A6FC2C024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3773" y="2171978"/>
            <a:ext cx="5510835" cy="312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7078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987D-8125-4449-B24B-5D69203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60F48-EAB5-A54D-B834-7AA360F30939}" type="slidenum">
              <a:rPr lang="en-US" smtClean="0"/>
              <a:t>66</a:t>
            </a:fld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8AFB8B8-3111-4999-997D-C50022E2F3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549" y="1169811"/>
            <a:ext cx="10984849" cy="4800599"/>
          </a:xfrm>
        </p:spPr>
        <p:txBody>
          <a:bodyPr>
            <a:normAutofit/>
          </a:bodyPr>
          <a:lstStyle/>
          <a:p>
            <a:pPr marL="0" indent="0">
              <a:buClr>
                <a:schemeClr val="accent2"/>
              </a:buClr>
              <a:buNone/>
            </a:pPr>
            <a:r>
              <a:rPr lang="en-US" sz="2400" dirty="0"/>
              <a:t>We will use the NETLAB virtual platform:</a:t>
            </a:r>
          </a:p>
          <a:p>
            <a:pPr marL="292100" indent="-29210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400" b="1" dirty="0"/>
              <a:t>URL:</a:t>
            </a:r>
            <a:r>
              <a:rPr lang="en-US" sz="2400" dirty="0"/>
              <a:t> </a:t>
            </a:r>
            <a:r>
              <a:rPr lang="en-US" sz="2400" dirty="0">
                <a:hlinkClick r:id="rId3"/>
              </a:rPr>
              <a:t>https://netlab.cec.sc.edu/</a:t>
            </a:r>
            <a:endParaRPr lang="en-US" sz="2400" dirty="0"/>
          </a:p>
          <a:p>
            <a:pPr marL="292100" indent="-29210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400" b="1" dirty="0"/>
              <a:t>Username:</a:t>
            </a:r>
            <a:r>
              <a:rPr lang="en-US" sz="2400" dirty="0"/>
              <a:t> usf_user1, usf_user2, …., usf_user40</a:t>
            </a:r>
          </a:p>
          <a:p>
            <a:pPr marL="292100" indent="-29210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400" b="1" dirty="0"/>
              <a:t>Temporary Password:</a:t>
            </a:r>
            <a:endParaRPr lang="en-US" sz="2400" dirty="0"/>
          </a:p>
          <a:p>
            <a:pPr marL="292100" indent="-292100"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584708" lvl="1" indent="-2921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92100" indent="-2921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D646612C-11B9-4020-B95F-02847E110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550" y="1"/>
            <a:ext cx="10984850" cy="888999"/>
          </a:xfrm>
        </p:spPr>
        <p:txBody>
          <a:bodyPr/>
          <a:lstStyle/>
          <a:p>
            <a:r>
              <a:rPr lang="en-US" dirty="0"/>
              <a:t>Accessing the Platform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C05FD46-5464-56A6-22C1-68DCE3036C28}"/>
              </a:ext>
            </a:extLst>
          </p:cNvPr>
          <p:cNvCxnSpPr>
            <a:cxnSpLocks/>
          </p:cNvCxnSpPr>
          <p:nvPr/>
        </p:nvCxnSpPr>
        <p:spPr>
          <a:xfrm>
            <a:off x="597550" y="876301"/>
            <a:ext cx="4939650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17440795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116E72-7509-9416-D7A1-6EC6262148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EB524-3ED6-C1CC-A6DE-B2DBA8094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Information Security Employment</a:t>
            </a: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B940628-E5EA-BAD1-6B4C-1A7873A23E51}"/>
              </a:ext>
            </a:extLst>
          </p:cNvPr>
          <p:cNvCxnSpPr>
            <a:cxnSpLocks/>
          </p:cNvCxnSpPr>
          <p:nvPr/>
        </p:nvCxnSpPr>
        <p:spPr>
          <a:xfrm>
            <a:off x="600822" y="876301"/>
            <a:ext cx="7075622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A8DEC5-A5DF-B8DB-FD7E-FFD8E14A8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38C60F48-EAB5-A54D-B834-7AA360F30939}" type="slidenum">
              <a:rPr lang="en-US" sz="1051">
                <a:latin typeface="Calibri" panose="020F0502020204030204"/>
                <a:cs typeface="Arial"/>
                <a:sym typeface="Arial"/>
              </a:rPr>
              <a:pPr defTabSz="457189">
                <a:defRPr/>
              </a:pPr>
              <a:t>7</a:t>
            </a:fld>
            <a:endParaRPr lang="en-US" sz="1051"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6A733A8-19D3-F5AC-40AE-6969CCF10686}"/>
              </a:ext>
            </a:extLst>
          </p:cNvPr>
          <p:cNvSpPr txBox="1">
            <a:spLocks/>
          </p:cNvSpPr>
          <p:nvPr/>
        </p:nvSpPr>
        <p:spPr>
          <a:xfrm>
            <a:off x="597551" y="1028701"/>
            <a:ext cx="10984849" cy="4800599"/>
          </a:xfrm>
          <a:prstGeom prst="rect">
            <a:avLst/>
          </a:prstGeom>
        </p:spPr>
        <p:txBody>
          <a:bodyPr vert="horz" lIns="0" tIns="60960" rIns="0" bIns="60960" rtlCol="0">
            <a:normAutofit/>
          </a:bodyPr>
          <a:lstStyle>
            <a:lvl1pPr marL="68580" indent="-68580" algn="just" defTabSz="685800" rtl="0" eaLnBrk="1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6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3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2519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9951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2093" indent="-292093" defTabSz="914377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86419D1-28E4-6B7D-E4B2-8AE7C39C1553}"/>
              </a:ext>
            </a:extLst>
          </p:cNvPr>
          <p:cNvSpPr txBox="1">
            <a:spLocks/>
          </p:cNvSpPr>
          <p:nvPr/>
        </p:nvSpPr>
        <p:spPr>
          <a:xfrm>
            <a:off x="749951" y="1031242"/>
            <a:ext cx="10984849" cy="4800599"/>
          </a:xfrm>
          <a:prstGeom prst="rect">
            <a:avLst/>
          </a:prstGeom>
        </p:spPr>
        <p:txBody>
          <a:bodyPr vert="horz" lIns="0" tIns="60960" rIns="0" bIns="60960" rtlCol="0">
            <a:normAutofit/>
          </a:bodyPr>
          <a:lstStyle>
            <a:lvl1pPr marL="68580" indent="-68580" algn="just" defTabSz="685800" rtl="0" eaLnBrk="1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6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3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2519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9951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2093" indent="-292093" defTabSz="914377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>
                    <a:lumMod val="75000"/>
                    <a:lumOff val="25000"/>
                  </a:prstClr>
                </a:solidFill>
                <a:hlinkClick r:id="rId3"/>
              </a:rPr>
              <a:t>www.indeed.com</a:t>
            </a:r>
            <a:r>
              <a:rPr lang="en-US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900EFA-88FD-FFEB-D7C9-D4B7CCFE0C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9175" y="1681482"/>
            <a:ext cx="7093649" cy="499228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D5F8F4E-2532-1A38-4BE3-B32A31088A7B}"/>
              </a:ext>
            </a:extLst>
          </p:cNvPr>
          <p:cNvSpPr/>
          <p:nvPr/>
        </p:nvSpPr>
        <p:spPr>
          <a:xfrm>
            <a:off x="5892800" y="4177626"/>
            <a:ext cx="1290320" cy="6705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2358526-5906-FFC2-41D9-B998315465D6}"/>
              </a:ext>
            </a:extLst>
          </p:cNvPr>
          <p:cNvSpPr/>
          <p:nvPr/>
        </p:nvSpPr>
        <p:spPr>
          <a:xfrm>
            <a:off x="4500880" y="1767166"/>
            <a:ext cx="2082800" cy="6705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3270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98251E-230F-5230-1FF1-D7BBB44830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DD1ED-3F6A-C6F5-ECD4-EAE8B2FF7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Information Security Employment</a:t>
            </a: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DEBBBC7-5079-C0AB-72E4-5B966FD5F036}"/>
              </a:ext>
            </a:extLst>
          </p:cNvPr>
          <p:cNvCxnSpPr>
            <a:cxnSpLocks/>
          </p:cNvCxnSpPr>
          <p:nvPr/>
        </p:nvCxnSpPr>
        <p:spPr>
          <a:xfrm>
            <a:off x="600822" y="876301"/>
            <a:ext cx="7075622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14C20-1E43-6902-4781-D5276A579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38C60F48-EAB5-A54D-B834-7AA360F30939}" type="slidenum">
              <a:rPr lang="en-US" sz="1051">
                <a:latin typeface="Calibri" panose="020F0502020204030204"/>
                <a:cs typeface="Arial"/>
                <a:sym typeface="Arial"/>
              </a:rPr>
              <a:pPr defTabSz="457189">
                <a:defRPr/>
              </a:pPr>
              <a:t>8</a:t>
            </a:fld>
            <a:endParaRPr lang="en-US" sz="1051"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22F1C0D-179D-0465-7EAF-68C4F6EC4049}"/>
              </a:ext>
            </a:extLst>
          </p:cNvPr>
          <p:cNvSpPr txBox="1">
            <a:spLocks/>
          </p:cNvSpPr>
          <p:nvPr/>
        </p:nvSpPr>
        <p:spPr>
          <a:xfrm>
            <a:off x="597551" y="1028701"/>
            <a:ext cx="10984849" cy="4800599"/>
          </a:xfrm>
          <a:prstGeom prst="rect">
            <a:avLst/>
          </a:prstGeom>
        </p:spPr>
        <p:txBody>
          <a:bodyPr vert="horz" lIns="0" tIns="60960" rIns="0" bIns="60960" rtlCol="0">
            <a:normAutofit/>
          </a:bodyPr>
          <a:lstStyle>
            <a:lvl1pPr marL="68580" indent="-68580" algn="just" defTabSz="685800" rtl="0" eaLnBrk="1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6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3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2519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9951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2093" indent="-292093" defTabSz="914377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3B3AF4E-0D34-017E-8823-69916478C840}"/>
              </a:ext>
            </a:extLst>
          </p:cNvPr>
          <p:cNvSpPr txBox="1">
            <a:spLocks/>
          </p:cNvSpPr>
          <p:nvPr/>
        </p:nvSpPr>
        <p:spPr>
          <a:xfrm>
            <a:off x="749951" y="1031242"/>
            <a:ext cx="10984849" cy="4800599"/>
          </a:xfrm>
          <a:prstGeom prst="rect">
            <a:avLst/>
          </a:prstGeom>
        </p:spPr>
        <p:txBody>
          <a:bodyPr vert="horz" lIns="0" tIns="60960" rIns="0" bIns="60960" rtlCol="0">
            <a:normAutofit/>
          </a:bodyPr>
          <a:lstStyle>
            <a:lvl1pPr marL="68580" indent="-68580" algn="just" defTabSz="685800" rtl="0" eaLnBrk="1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6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3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2519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9951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2093" indent="-292093" defTabSz="914377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>
                    <a:lumMod val="75000"/>
                    <a:lumOff val="25000"/>
                  </a:prstClr>
                </a:solidFill>
                <a:hlinkClick r:id="rId3"/>
              </a:rPr>
              <a:t>www.indeed.com</a:t>
            </a:r>
            <a:r>
              <a:rPr lang="en-US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200F118-C589-C04D-EA98-A361EA9136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2437" y="2019300"/>
            <a:ext cx="6315075" cy="301942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288138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EE79B0-0AC0-BD61-C0ED-350041F04C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8E4C5-A4C3-BF79-F90A-454AC1219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Information Security Employment</a:t>
            </a: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3B151ED-DF1A-42B9-9847-004110F25F8F}"/>
              </a:ext>
            </a:extLst>
          </p:cNvPr>
          <p:cNvCxnSpPr>
            <a:cxnSpLocks/>
          </p:cNvCxnSpPr>
          <p:nvPr/>
        </p:nvCxnSpPr>
        <p:spPr>
          <a:xfrm>
            <a:off x="600822" y="876301"/>
            <a:ext cx="7075622" cy="0"/>
          </a:xfrm>
          <a:prstGeom prst="line">
            <a:avLst/>
          </a:prstGeom>
          <a:noFill/>
          <a:ln w="25400" cap="flat" cmpd="sng" algn="ctr">
            <a:solidFill>
              <a:schemeClr val="accent2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8884B3-A4F7-6930-AE09-EC4BB72AE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38C60F48-EAB5-A54D-B834-7AA360F30939}" type="slidenum">
              <a:rPr lang="en-US" sz="1051">
                <a:latin typeface="Calibri" panose="020F0502020204030204"/>
                <a:cs typeface="Arial"/>
                <a:sym typeface="Arial"/>
              </a:rPr>
              <a:pPr defTabSz="457189">
                <a:defRPr/>
              </a:pPr>
              <a:t>9</a:t>
            </a:fld>
            <a:endParaRPr lang="en-US" sz="1051"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DF0BF8D-B9F3-0DE7-D57C-AA14A31D8A29}"/>
              </a:ext>
            </a:extLst>
          </p:cNvPr>
          <p:cNvSpPr txBox="1">
            <a:spLocks/>
          </p:cNvSpPr>
          <p:nvPr/>
        </p:nvSpPr>
        <p:spPr>
          <a:xfrm>
            <a:off x="597551" y="1028701"/>
            <a:ext cx="10984849" cy="4800599"/>
          </a:xfrm>
          <a:prstGeom prst="rect">
            <a:avLst/>
          </a:prstGeom>
        </p:spPr>
        <p:txBody>
          <a:bodyPr vert="horz" lIns="0" tIns="60960" rIns="0" bIns="60960" rtlCol="0">
            <a:normAutofit/>
          </a:bodyPr>
          <a:lstStyle>
            <a:lvl1pPr marL="68580" indent="-68580" algn="just" defTabSz="685800" rtl="0" eaLnBrk="1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6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3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2519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9951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2093" indent="-292093" defTabSz="914377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endParaRPr lang="en-US" sz="24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B9066E1-F676-E92D-ADD2-8341FD9FE5D5}"/>
              </a:ext>
            </a:extLst>
          </p:cNvPr>
          <p:cNvSpPr txBox="1">
            <a:spLocks/>
          </p:cNvSpPr>
          <p:nvPr/>
        </p:nvSpPr>
        <p:spPr>
          <a:xfrm>
            <a:off x="749951" y="1031242"/>
            <a:ext cx="10984849" cy="4800599"/>
          </a:xfrm>
          <a:prstGeom prst="rect">
            <a:avLst/>
          </a:prstGeom>
        </p:spPr>
        <p:txBody>
          <a:bodyPr vert="horz" lIns="0" tIns="60960" rIns="0" bIns="60960" rtlCol="0">
            <a:normAutofit/>
          </a:bodyPr>
          <a:lstStyle>
            <a:lvl1pPr marL="68580" indent="-68580" algn="just" defTabSz="685800" rtl="0" eaLnBrk="1" latinLnBrk="0" hangingPunct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6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803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2519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699516" indent="-137160" algn="just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150"/>
              </a:spcAft>
              <a:buClr>
                <a:schemeClr val="accent1"/>
              </a:buClr>
              <a:buFont typeface="Calibri" pitchFamily="34" charset="0"/>
              <a:buChar char="◦"/>
              <a:defRPr sz="75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2093" indent="-292093" defTabSz="914377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>
                    <a:lumMod val="75000"/>
                    <a:lumOff val="25000"/>
                  </a:prstClr>
                </a:solidFill>
                <a:hlinkClick r:id="rId3"/>
              </a:rPr>
              <a:t>www.indeed.com</a:t>
            </a:r>
            <a:r>
              <a:rPr lang="en-US" sz="2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6C3DD8-5CAE-804A-DD5C-28A299EDB0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0537" y="2004060"/>
            <a:ext cx="6238875" cy="32766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286426511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Orange Red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13015</TotalTime>
  <Words>2633</Words>
  <Application>Microsoft Office PowerPoint</Application>
  <PresentationFormat>Widescreen</PresentationFormat>
  <Paragraphs>492</Paragraphs>
  <Slides>66</Slides>
  <Notes>33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72" baseType="lpstr">
      <vt:lpstr>Arial</vt:lpstr>
      <vt:lpstr>Avenir Next</vt:lpstr>
      <vt:lpstr>Calibri</vt:lpstr>
      <vt:lpstr>Calibri Light</vt:lpstr>
      <vt:lpstr>Wingdings</vt:lpstr>
      <vt:lpstr>Retrospect</vt:lpstr>
      <vt:lpstr>PowerPoint Presentation</vt:lpstr>
      <vt:lpstr>Agenda</vt:lpstr>
      <vt:lpstr>PowerPoint Presentation</vt:lpstr>
      <vt:lpstr>Introduction</vt:lpstr>
      <vt:lpstr>Introduction</vt:lpstr>
      <vt:lpstr>Information Security Employment</vt:lpstr>
      <vt:lpstr>Information Security Employment</vt:lpstr>
      <vt:lpstr>Information Security Employment</vt:lpstr>
      <vt:lpstr>Information Security Employment</vt:lpstr>
      <vt:lpstr>Information Security Employment</vt:lpstr>
      <vt:lpstr>Information Security Employment</vt:lpstr>
      <vt:lpstr>Information Security Employment</vt:lpstr>
      <vt:lpstr>Information Security Employment</vt:lpstr>
      <vt:lpstr>The Role of Professionals Certs in Comp. Occupations</vt:lpstr>
      <vt:lpstr>The Role of Professionals Certs in Comp. Occupations</vt:lpstr>
      <vt:lpstr>The Role of Professionals Certs in Comp. Occupations</vt:lpstr>
      <vt:lpstr>The Role of Professionals Certs in Comp. Occupations</vt:lpstr>
      <vt:lpstr>PowerPoint Presentation</vt:lpstr>
      <vt:lpstr>Cybersecurity Fundamentals - POD</vt:lpstr>
      <vt:lpstr>Cybersecurity Fundamentals Lab Series</vt:lpstr>
      <vt:lpstr>Examples</vt:lpstr>
      <vt:lpstr>Examples</vt:lpstr>
      <vt:lpstr>Examples</vt:lpstr>
      <vt:lpstr>Examples</vt:lpstr>
      <vt:lpstr>Examples</vt:lpstr>
      <vt:lpstr>PowerPoint Presentation</vt:lpstr>
      <vt:lpstr>Typical Network Security Policy</vt:lpstr>
      <vt:lpstr>Spyware Example</vt:lpstr>
      <vt:lpstr>DEMO 1 – Spyware  https://youtu.be/x_7jsXsn_YU  </vt:lpstr>
      <vt:lpstr>Demo</vt:lpstr>
      <vt:lpstr>PowerPoint Presentation</vt:lpstr>
      <vt:lpstr>Traditional (Legacy) Networking</vt:lpstr>
      <vt:lpstr>Software-defined Networking </vt:lpstr>
      <vt:lpstr>Software-defined Networking </vt:lpstr>
      <vt:lpstr>Can the Data Plane be Programmable? </vt:lpstr>
      <vt:lpstr>P4 Programmable Switches</vt:lpstr>
      <vt:lpstr>P4 Programmable Switches</vt:lpstr>
      <vt:lpstr>P4 Programmable Switches</vt:lpstr>
      <vt:lpstr>P4 Programmable Switches</vt:lpstr>
      <vt:lpstr>P4 Programmable Switches</vt:lpstr>
      <vt:lpstr>P4 Programmable Switches</vt:lpstr>
      <vt:lpstr>PowerPoint Presentation</vt:lpstr>
      <vt:lpstr>Security Applications with P4</vt:lpstr>
      <vt:lpstr>Security Applications with P4</vt:lpstr>
      <vt:lpstr>Library on Security Applications with P4</vt:lpstr>
      <vt:lpstr>PowerPoint Presentation</vt:lpstr>
      <vt:lpstr>P4 PDP Switches based on Intel’s Tofino Chip</vt:lpstr>
      <vt:lpstr>P4 PDP Switches based on Intel’s Tofino Chip</vt:lpstr>
      <vt:lpstr>P4 PDP Switches based on Intel’s Tofino Chip</vt:lpstr>
      <vt:lpstr>P4 PDP Switches based on Intel’s Tofino Chip</vt:lpstr>
      <vt:lpstr>DEMO 2 – High-resolution Measurements  https://youtu.be/cWaWxsqVAgc  </vt:lpstr>
      <vt:lpstr>P4 PDP Switches based on Intel’s Tofino Chip - Demo</vt:lpstr>
      <vt:lpstr>DEMO 3 – DoS  https://youtu.be/EGQHUdrQ80M </vt:lpstr>
      <vt:lpstr>P4 PDP Switches based on Intel’s Tofino Chip - Demo</vt:lpstr>
      <vt:lpstr>P4 PDP Switches based on Intel’s Tofino Chip</vt:lpstr>
      <vt:lpstr>PowerPoint Presentation</vt:lpstr>
      <vt:lpstr>Introduction to P4 Lab Series</vt:lpstr>
      <vt:lpstr>PowerPoint Presentation</vt:lpstr>
      <vt:lpstr>Access to Virtual Labs</vt:lpstr>
      <vt:lpstr>Accessing the Platform</vt:lpstr>
      <vt:lpstr>Accessing the Platform</vt:lpstr>
      <vt:lpstr>Accessing the Platform</vt:lpstr>
      <vt:lpstr>Accessing the Platform</vt:lpstr>
      <vt:lpstr>Accessing the Platform</vt:lpstr>
      <vt:lpstr>Accessing the Platform</vt:lpstr>
      <vt:lpstr>Accessing the Platform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Mazloum, Ali</cp:lastModifiedBy>
  <cp:revision>235</cp:revision>
  <dcterms:created xsi:type="dcterms:W3CDTF">2020-04-03T21:33:21Z</dcterms:created>
  <dcterms:modified xsi:type="dcterms:W3CDTF">2024-02-09T03:34:07Z</dcterms:modified>
</cp:coreProperties>
</file>